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0F0F0"/>
              </a:solidFill>
              <a:prstDash val="solid"/>
              <a:miter lim="400000"/>
            </a:ln>
          </a:top>
          <a:bottom>
            <a:ln w="3175" cap="flat">
              <a:solidFill>
                <a:srgbClr val="F0F0F0"/>
              </a:solidFill>
              <a:prstDash val="solid"/>
              <a:miter lim="400000"/>
            </a:ln>
          </a:bottom>
          <a:insideH>
            <a:ln w="3175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0F0F0"/>
              </a:solidFill>
              <a:prstDash val="solid"/>
              <a:miter lim="400000"/>
            </a:ln>
          </a:top>
          <a:bottom>
            <a:ln w="3175" cap="flat">
              <a:solidFill>
                <a:srgbClr val="F0F0F0"/>
              </a:solidFill>
              <a:prstDash val="solid"/>
              <a:miter lim="400000"/>
            </a:ln>
          </a:bottom>
          <a:insideH>
            <a:ln w="3175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3175" cap="flat">
              <a:solidFill>
                <a:srgbClr val="484745"/>
              </a:solidFill>
              <a:prstDash val="solid"/>
              <a:miter lim="400000"/>
            </a:ln>
          </a:left>
          <a:right>
            <a:ln w="3175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3175" cap="flat">
              <a:solidFill>
                <a:srgbClr val="5E5D5B"/>
              </a:solidFill>
              <a:prstDash val="solid"/>
              <a:miter lim="400000"/>
            </a:ln>
          </a:top>
          <a:bottom>
            <a:ln w="3175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3175" cap="flat">
              <a:solidFill>
                <a:srgbClr val="484745"/>
              </a:solidFill>
              <a:prstDash val="solid"/>
              <a:miter lim="400000"/>
            </a:ln>
          </a:top>
          <a:bottom>
            <a:ln w="3175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0F0F0"/>
              </a:solidFill>
              <a:prstDash val="solid"/>
              <a:miter lim="400000"/>
            </a:ln>
          </a:top>
          <a:bottom>
            <a:ln w="3175" cap="flat">
              <a:solidFill>
                <a:srgbClr val="F0F0F0"/>
              </a:solidFill>
              <a:prstDash val="solid"/>
              <a:miter lim="400000"/>
            </a:ln>
          </a:bottom>
          <a:insideH>
            <a:ln w="3175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3175" cap="flat">
              <a:solidFill>
                <a:srgbClr val="F0F0F0"/>
              </a:solidFill>
              <a:prstDash val="solid"/>
              <a:miter lim="400000"/>
            </a:ln>
          </a:top>
          <a:bottom>
            <a:ln w="3175" cap="flat">
              <a:solidFill>
                <a:srgbClr val="F0F0F0"/>
              </a:solidFill>
              <a:prstDash val="solid"/>
              <a:miter lim="400000"/>
            </a:ln>
          </a:bottom>
          <a:insideH>
            <a:ln w="3175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3175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119562" y="3464718"/>
            <a:ext cx="16144876" cy="3571876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119562" y="7250906"/>
            <a:ext cx="16144876" cy="1214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11935814" y="13010554"/>
            <a:ext cx="494513" cy="502642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4833937" y="6052542"/>
            <a:ext cx="14716126" cy="914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50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4601765" y="1067257"/>
            <a:ext cx="15180470" cy="8358189"/>
          </a:xfrm>
          <a:prstGeom prst="rect">
            <a:avLst/>
          </a:prstGeom>
          <a:ln w="25400"/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4119562" y="9679781"/>
            <a:ext cx="16144876" cy="151804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119562" y="11430000"/>
            <a:ext cx="16144876" cy="128587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11935814" y="13001625"/>
            <a:ext cx="494513" cy="50264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119562" y="4947046"/>
            <a:ext cx="16144876" cy="382190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11935814" y="13010554"/>
            <a:ext cx="494513" cy="502642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06312" y="589359"/>
            <a:ext cx="7858126" cy="12162235"/>
          </a:xfrm>
          <a:prstGeom prst="rect">
            <a:avLst/>
          </a:prstGeom>
          <a:ln w="25400"/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119562" y="589359"/>
            <a:ext cx="7572376" cy="6465095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119562" y="7375921"/>
            <a:ext cx="7572376" cy="535781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11935814" y="13010554"/>
            <a:ext cx="494513" cy="502642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406312" y="3339703"/>
            <a:ext cx="7858126" cy="9572626"/>
          </a:xfrm>
          <a:prstGeom prst="rect">
            <a:avLst/>
          </a:prstGeom>
          <a:ln w="25400"/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4119562" y="3339703"/>
            <a:ext cx="7572376" cy="9572626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buClr>
                <a:srgbClr val="EBEBEB"/>
              </a:buClr>
              <a:defRPr sz="3800"/>
            </a:lvl1pPr>
            <a:lvl2pPr marL="808264" indent="-465364">
              <a:spcBef>
                <a:spcPts val="4500"/>
              </a:spcBef>
              <a:buClr>
                <a:srgbClr val="EBEBEB"/>
              </a:buClr>
              <a:defRPr sz="3800"/>
            </a:lvl2pPr>
            <a:lvl3pPr marL="1151164" indent="-465364">
              <a:spcBef>
                <a:spcPts val="4500"/>
              </a:spcBef>
              <a:buClr>
                <a:srgbClr val="EBEBEB"/>
              </a:buClr>
              <a:defRPr sz="3800"/>
            </a:lvl3pPr>
            <a:lvl4pPr marL="1494064" indent="-465364">
              <a:spcBef>
                <a:spcPts val="4500"/>
              </a:spcBef>
              <a:buClr>
                <a:srgbClr val="EBEBEB"/>
              </a:buClr>
              <a:defRPr sz="3800"/>
            </a:lvl4pPr>
            <a:lvl5pPr marL="1836964" indent="-465364">
              <a:spcBef>
                <a:spcPts val="4500"/>
              </a:spcBef>
              <a:buClr>
                <a:srgbClr val="EBEBEB"/>
              </a:buClr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4119562" y="1357312"/>
            <a:ext cx="16144876" cy="110013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42031" y="7911703"/>
            <a:ext cx="7858126" cy="4839891"/>
          </a:xfrm>
          <a:prstGeom prst="rect">
            <a:avLst/>
          </a:prstGeom>
          <a:ln w="25400"/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42031" y="589359"/>
            <a:ext cx="7858126" cy="6911579"/>
          </a:xfrm>
          <a:prstGeom prst="rect">
            <a:avLst/>
          </a:prstGeom>
          <a:ln w="25400"/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4119562" y="589359"/>
            <a:ext cx="7858126" cy="12162235"/>
          </a:xfrm>
          <a:prstGeom prst="rect">
            <a:avLst/>
          </a:prstGeom>
          <a:ln w="25400"/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119562" y="285750"/>
            <a:ext cx="16144876" cy="301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119562" y="3393281"/>
            <a:ext cx="16144876" cy="894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35814" y="13019484"/>
            <a:ext cx="494513" cy="50264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98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9562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3626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7690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1754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5818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9882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3946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8010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youtube.com/watch?v=SSo_EIwHSd4" TargetMode="External"/><Relationship Id="rId3" Type="http://schemas.openxmlformats.org/officeDocument/2006/relationships/hyperlink" Target="https://www.youtube.com/watch?v=QphJEO9ZX6s" TargetMode="External"/><Relationship Id="rId4" Type="http://schemas.openxmlformats.org/officeDocument/2006/relationships/hyperlink" Target="https://www.youtube.com/watch?v=W1nzN8EvqWs" TargetMode="External"/><Relationship Id="rId5" Type="http://schemas.openxmlformats.org/officeDocument/2006/relationships/hyperlink" Target="https://medium.com/coinmonks/blockchain-what-is-a-node-or-masternode-and-what-does-it-do-4d9a4200938f" TargetMode="External"/><Relationship Id="rId6" Type="http://schemas.openxmlformats.org/officeDocument/2006/relationships/hyperlink" Target="https://blog.goodaudience.com/what-is-a-51-attack-or-double-spend-attack-aa108db63474" TargetMode="External"/><Relationship Id="rId7" Type="http://schemas.openxmlformats.org/officeDocument/2006/relationships/hyperlink" Target="https://www.youtube.com/watch?v=BuTj9raHQOU" TargetMode="External"/><Relationship Id="rId8" Type="http://schemas.openxmlformats.org/officeDocument/2006/relationships/hyperlink" Target="https://andersbrownworth.com/blockchain/" TargetMode="External"/><Relationship Id="rId9" Type="http://schemas.openxmlformats.org/officeDocument/2006/relationships/hyperlink" Target="https://github.com/anders94/blockchain-demo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bitcoin.com/" TargetMode="External"/><Relationship Id="rId3" Type="http://schemas.openxmlformats.org/officeDocument/2006/relationships/hyperlink" Target="https://ethereum.org/" TargetMode="External"/><Relationship Id="rId4" Type="http://schemas.openxmlformats.org/officeDocument/2006/relationships/hyperlink" Target="https://eos.io/" TargetMode="External"/><Relationship Id="rId5" Type="http://schemas.openxmlformats.org/officeDocument/2006/relationships/hyperlink" Target="https://ripple.com/" TargetMode="External"/><Relationship Id="rId6" Type="http://schemas.openxmlformats.org/officeDocument/2006/relationships/hyperlink" Target="https://cosmos.network" TargetMode="External"/><Relationship Id="rId7" Type="http://schemas.openxmlformats.org/officeDocument/2006/relationships/hyperlink" Target="https://polkadot.network" TargetMode="External"/><Relationship Id="rId8" Type="http://schemas.openxmlformats.org/officeDocument/2006/relationships/hyperlink" Target="https://www.fusion.org/" TargetMode="External"/><Relationship Id="rId9" Type="http://schemas.openxmlformats.org/officeDocument/2006/relationships/hyperlink" Target="https://coinbase.com/" TargetMode="External"/><Relationship Id="rId10" Type="http://schemas.openxmlformats.org/officeDocument/2006/relationships/hyperlink" Target="https://www.huobi.com" TargetMode="External"/><Relationship Id="rId11" Type="http://schemas.openxmlformats.org/officeDocument/2006/relationships/hyperlink" Target="https://www.hyperledger.org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bitcoin.org/bitcoin.pdf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github.com/bitcoin/bitcoin" TargetMode="External"/><Relationship Id="rId5" Type="http://schemas.openxmlformats.org/officeDocument/2006/relationships/hyperlink" Target="https://static1.squarespace.com/static/567bb4f069a91a95348fa0b2/t/5cd27c8bb208fcb3a45d2196/1557298317565/Intrepid+Ventures+Bitcoin+White+Paper+Made+Simple.pdf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blockchain.com/charts/difficulty?timespan=all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hyperledger.org" TargetMode="External"/><Relationship Id="rId3" Type="http://schemas.openxmlformats.org/officeDocument/2006/relationships/hyperlink" Target="https://coinmarketcap.com/" TargetMode="External"/><Relationship Id="rId4" Type="http://schemas.openxmlformats.org/officeDocument/2006/relationships/hyperlink" Target="https://www.blockchain.com/explorer" TargetMode="External"/><Relationship Id="rId5" Type="http://schemas.openxmlformats.org/officeDocument/2006/relationships/hyperlink" Target="https://etherscan.io/" TargetMode="External"/><Relationship Id="rId6" Type="http://schemas.openxmlformats.org/officeDocument/2006/relationships/hyperlink" Target="http://eth-converter.com/" TargetMode="External"/><Relationship Id="rId7" Type="http://schemas.openxmlformats.org/officeDocument/2006/relationships/hyperlink" Target="https://metamask.io/" TargetMode="External"/><Relationship Id="rId8" Type="http://schemas.openxmlformats.org/officeDocument/2006/relationships/hyperlink" Target="https://zeronet.io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4119562" y="10109077"/>
            <a:ext cx="16144876" cy="1518048"/>
          </a:xfrm>
          <a:prstGeom prst="rect">
            <a:avLst/>
          </a:prstGeom>
        </p:spPr>
        <p:txBody>
          <a:bodyPr/>
          <a:lstStyle/>
          <a:p>
            <a:pPr/>
            <a:r>
              <a:t>Blockchain For Everyone</a:t>
            </a:r>
          </a:p>
        </p:txBody>
      </p:sp>
      <p:pic>
        <p:nvPicPr>
          <p:cNvPr id="120" name="title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9225" y="1007444"/>
            <a:ext cx="17405550" cy="870277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9251378" y="11772037"/>
            <a:ext cx="5881244" cy="936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(Explain Like I’m 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628696" y="529570"/>
            <a:ext cx="23126607" cy="12656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t>Resources:</a:t>
            </a:r>
          </a:p>
          <a:p>
            <a:pPr marL="971176" indent="-971176" algn="l">
              <a:lnSpc>
                <a:spcPct val="200000"/>
              </a:lnSpc>
              <a:buSzPct val="100000"/>
              <a:buAutoNum type="arabicPeriod" startAt="1"/>
              <a:defRPr sz="4800"/>
            </a:pPr>
            <a:r>
              <a:rPr u="sng">
                <a:hlinkClick r:id="rId2" invalidUrl="" action="" tgtFrame="" tooltip="" history="1" highlightClick="0" endSnd="0"/>
              </a:rPr>
              <a:t>How does a blockchain work - Simply Explained</a:t>
            </a:r>
            <a:r>
              <a:t> (video)</a:t>
            </a:r>
          </a:p>
          <a:p>
            <a:pPr marL="971176" indent="-971176" algn="l">
              <a:lnSpc>
                <a:spcPct val="200000"/>
              </a:lnSpc>
              <a:buSzPct val="100000"/>
              <a:buAutoNum type="arabicPeriod" startAt="1"/>
              <a:defRPr sz="4800"/>
            </a:pPr>
            <a:r>
              <a:rPr u="sng">
                <a:hlinkClick r:id="rId3" invalidUrl="" action="" tgtFrame="" tooltip="" history="1" highlightClick="0" endSnd="0"/>
              </a:rPr>
              <a:t>Blockchain Explained</a:t>
            </a:r>
            <a:r>
              <a:t> (video)</a:t>
            </a:r>
          </a:p>
          <a:p>
            <a:pPr marL="971176" indent="-971176" algn="l">
              <a:lnSpc>
                <a:spcPct val="200000"/>
              </a:lnSpc>
              <a:buSzPct val="100000"/>
              <a:buAutoNum type="arabicPeriod" startAt="1"/>
              <a:defRPr sz="4800"/>
            </a:pPr>
            <a:r>
              <a:rPr u="sng">
                <a:hlinkClick r:id="rId4" invalidUrl="" action="" tgtFrame="" tooltip="" history="1" highlightClick="0" endSnd="0"/>
              </a:rPr>
              <a:t>If Bitcoin Is Anonymous, How Do You Catch Criminals?</a:t>
            </a:r>
            <a:r>
              <a:t> (video)</a:t>
            </a:r>
          </a:p>
          <a:p>
            <a:pPr marL="971176" indent="-971176" algn="l">
              <a:lnSpc>
                <a:spcPct val="200000"/>
              </a:lnSpc>
              <a:buSzPct val="100000"/>
              <a:buAutoNum type="arabicPeriod" startAt="1"/>
              <a:defRPr sz="4800"/>
            </a:pPr>
            <a:r>
              <a:rPr u="sng">
                <a:hlinkClick r:id="rId5" invalidUrl="" action="" tgtFrame="" tooltip="" history="1" highlightClick="0" endSnd="0"/>
              </a:rPr>
              <a:t>Blockchain: What are nodes and masternodes?</a:t>
            </a:r>
            <a:r>
              <a:t> (article)</a:t>
            </a:r>
          </a:p>
          <a:p>
            <a:pPr marL="971176" indent="-971176" algn="l">
              <a:lnSpc>
                <a:spcPct val="200000"/>
              </a:lnSpc>
              <a:buSzPct val="100000"/>
              <a:buAutoNum type="arabicPeriod" startAt="1"/>
              <a:defRPr sz="4800"/>
            </a:pPr>
            <a:r>
              <a:rPr u="sng">
                <a:hlinkClick r:id="rId6" invalidUrl="" action="" tgtFrame="" tooltip="" history="1" highlightClick="0" endSnd="0"/>
              </a:rPr>
              <a:t>Blockchain explained: how a 51% attack works (double spend attack)</a:t>
            </a:r>
            <a:r>
              <a:t> (article)</a:t>
            </a:r>
          </a:p>
          <a:p>
            <a:pPr marL="971176" indent="-971176" algn="l">
              <a:lnSpc>
                <a:spcPct val="200000"/>
              </a:lnSpc>
              <a:buSzPct val="100000"/>
              <a:buAutoNum type="arabicPeriod" startAt="1"/>
              <a:defRPr sz="4800"/>
            </a:pPr>
            <a:r>
              <a:rPr u="sng">
                <a:hlinkClick r:id="rId7" invalidUrl="" action="" tgtFrame="" tooltip="" history="1" highlightClick="0" endSnd="0"/>
              </a:rPr>
              <a:t>What Is a 51% Attack? Explained for beginners</a:t>
            </a:r>
            <a:r>
              <a:t> (video)</a:t>
            </a:r>
          </a:p>
          <a:p>
            <a:pPr marL="971176" indent="-971176" algn="l">
              <a:lnSpc>
                <a:spcPct val="200000"/>
              </a:lnSpc>
              <a:buSzPct val="100000"/>
              <a:buAutoNum type="arabicPeriod" startAt="1"/>
              <a:defRPr sz="4800"/>
            </a:pPr>
            <a:r>
              <a:rPr u="sng">
                <a:hlinkClick r:id="rId8" invalidUrl="" action="" tgtFrame="" tooltip="" history="1" highlightClick="0" endSnd="0"/>
              </a:rPr>
              <a:t>blockchain 101</a:t>
            </a:r>
            <a:r>
              <a:t> (video) </a:t>
            </a:r>
          </a:p>
          <a:p>
            <a:pPr marL="971176" indent="-971176" algn="l">
              <a:lnSpc>
                <a:spcPct val="200000"/>
              </a:lnSpc>
              <a:buSzPct val="100000"/>
              <a:buAutoNum type="arabicPeriod" startAt="1"/>
              <a:defRPr sz="4800"/>
            </a:pPr>
            <a:r>
              <a:rPr u="sng">
                <a:hlinkClick r:id="rId9" invalidUrl="" action="" tgtFrame="" tooltip="" history="1" highlightClick="0" endSnd="0"/>
              </a:rPr>
              <a:t>blockchain demo</a:t>
            </a:r>
            <a:r>
              <a:t> (github)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4417218" y="1160859"/>
            <a:ext cx="16144876" cy="1761754"/>
          </a:xfrm>
          <a:prstGeom prst="rect">
            <a:avLst/>
          </a:prstGeom>
        </p:spPr>
        <p:txBody>
          <a:bodyPr/>
          <a:lstStyle/>
          <a:p>
            <a:pPr/>
            <a:r>
              <a:t>Intro: Why I am interested</a:t>
            </a:r>
          </a:p>
        </p:txBody>
      </p:sp>
      <p:grpSp>
        <p:nvGrpSpPr>
          <p:cNvPr id="126" name="Group 126"/>
          <p:cNvGrpSpPr/>
          <p:nvPr/>
        </p:nvGrpSpPr>
        <p:grpSpPr>
          <a:xfrm>
            <a:off x="1664592" y="4428947"/>
            <a:ext cx="9754142" cy="7176867"/>
            <a:chOff x="0" y="0"/>
            <a:chExt cx="9754140" cy="7176866"/>
          </a:xfrm>
        </p:grpSpPr>
        <p:sp>
          <p:nvSpPr>
            <p:cNvPr id="124" name="Shape 124"/>
            <p:cNvSpPr/>
            <p:nvPr/>
          </p:nvSpPr>
          <p:spPr>
            <a:xfrm>
              <a:off x="2329372" y="6339736"/>
              <a:ext cx="5095396" cy="837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indent="621552" algn="l">
                <a:spcBef>
                  <a:spcPts val="5900"/>
                </a:spcBef>
                <a:buClr>
                  <a:srgbClr val="EBEBEB"/>
                </a:buClr>
                <a:defRPr sz="4600"/>
              </a:lvl1pPr>
            </a:lstStyle>
            <a:p>
              <a:pPr/>
              <a:r>
                <a:t>Opportunity?</a:t>
              </a:r>
            </a:p>
          </p:txBody>
        </p:sp>
        <p:pic>
          <p:nvPicPr>
            <p:cNvPr id="125" name="flying-pig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54141" cy="50824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9" name="Group 129"/>
          <p:cNvGrpSpPr/>
          <p:nvPr/>
        </p:nvGrpSpPr>
        <p:grpSpPr>
          <a:xfrm>
            <a:off x="14248705" y="4475349"/>
            <a:ext cx="8470702" cy="7130465"/>
            <a:chOff x="0" y="0"/>
            <a:chExt cx="8470700" cy="7130463"/>
          </a:xfrm>
        </p:grpSpPr>
        <p:pic>
          <p:nvPicPr>
            <p:cNvPr id="127" name="curiosity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470701" cy="50824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" name="Shape 128"/>
            <p:cNvSpPr/>
            <p:nvPr/>
          </p:nvSpPr>
          <p:spPr>
            <a:xfrm>
              <a:off x="2398236" y="6293334"/>
              <a:ext cx="3674232" cy="837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spcBef>
                  <a:spcPts val="5900"/>
                </a:spcBef>
                <a:defRPr sz="4600"/>
              </a:lvl1pPr>
            </a:lstStyle>
            <a:p>
              <a:pPr/>
              <a:r>
                <a:t>Curiosity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  <p:bldP build="whole" bldLvl="1" animBg="1" rev="0" advAuto="0" spid="12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3993196" y="2652636"/>
            <a:ext cx="15426261" cy="3759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549835" indent="-549835" algn="l">
              <a:spcBef>
                <a:spcPts val="5900"/>
              </a:spcBef>
              <a:buSzPct val="75000"/>
              <a:buChar char="-"/>
              <a:defRPr sz="4600"/>
            </a:pPr>
            <a:r>
              <a:t>Development </a:t>
            </a:r>
          </a:p>
          <a:p>
            <a:pPr lvl="2" marL="1362635" indent="-549835" algn="l">
              <a:spcBef>
                <a:spcPts val="5900"/>
              </a:spcBef>
              <a:buSzPct val="75000"/>
              <a:buChar char="-"/>
              <a:defRPr sz="4600"/>
            </a:pPr>
            <a:r>
              <a:rPr u="sng">
                <a:hlinkClick r:id="rId2" invalidUrl="" action="" tgtFrame="" tooltip="" history="1" highlightClick="0" endSnd="0"/>
              </a:rPr>
              <a:t>Bitcoin</a:t>
            </a:r>
            <a:r>
              <a:t>, </a:t>
            </a:r>
            <a:r>
              <a:rPr u="sng">
                <a:hlinkClick r:id="rId3" invalidUrl="" action="" tgtFrame="" tooltip="" history="1" highlightClick="0" endSnd="0"/>
              </a:rPr>
              <a:t>Ethereum</a:t>
            </a:r>
            <a:r>
              <a:t>, </a:t>
            </a:r>
            <a:r>
              <a:rPr u="sng">
                <a:hlinkClick r:id="rId4" invalidUrl="" action="" tgtFrame="" tooltip="" history="1" highlightClick="0" endSnd="0"/>
              </a:rPr>
              <a:t>EOS</a:t>
            </a:r>
            <a:r>
              <a:t>, </a:t>
            </a:r>
            <a:r>
              <a:rPr u="sng">
                <a:hlinkClick r:id="rId5" invalidUrl="" action="" tgtFrame="" tooltip="" history="1" highlightClick="0" endSnd="0"/>
              </a:rPr>
              <a:t>Ripple</a:t>
            </a:r>
            <a:r>
              <a:t> …</a:t>
            </a:r>
          </a:p>
          <a:p>
            <a:pPr lvl="2" marL="1362635" indent="-549835" algn="l">
              <a:spcBef>
                <a:spcPts val="5900"/>
              </a:spcBef>
              <a:buSzPct val="75000"/>
              <a:buChar char="-"/>
              <a:defRPr sz="4600"/>
            </a:pPr>
            <a:r>
              <a:t>cross chain networks: </a:t>
            </a:r>
            <a:r>
              <a:rPr u="sng">
                <a:hlinkClick r:id="rId6" invalidUrl="" action="" tgtFrame="" tooltip="" history="1" highlightClick="0" endSnd="0"/>
              </a:rPr>
              <a:t>Cosmos</a:t>
            </a:r>
            <a:r>
              <a:t>, </a:t>
            </a:r>
            <a:r>
              <a:rPr u="sng">
                <a:hlinkClick r:id="rId7" invalidUrl="" action="" tgtFrame="" tooltip="" history="1" highlightClick="0" endSnd="0"/>
              </a:rPr>
              <a:t>Polkadot</a:t>
            </a:r>
            <a:r>
              <a:t>, </a:t>
            </a:r>
            <a:r>
              <a:rPr u="sng">
                <a:hlinkClick r:id="rId8" invalidUrl="" action="" tgtFrame="" tooltip="" history="1" highlightClick="0" endSnd="0"/>
              </a:rPr>
              <a:t>Fusion</a:t>
            </a:r>
            <a:r>
              <a:t> …</a:t>
            </a:r>
          </a:p>
        </p:txBody>
      </p:sp>
      <p:sp>
        <p:nvSpPr>
          <p:cNvPr id="132" name="Shape 132"/>
          <p:cNvSpPr/>
          <p:nvPr/>
        </p:nvSpPr>
        <p:spPr>
          <a:xfrm>
            <a:off x="2606662" y="510430"/>
            <a:ext cx="19170676" cy="151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9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Overview of the Blockchain World</a:t>
            </a:r>
          </a:p>
        </p:txBody>
      </p:sp>
      <p:sp>
        <p:nvSpPr>
          <p:cNvPr id="133" name="Shape 133"/>
          <p:cNvSpPr/>
          <p:nvPr/>
        </p:nvSpPr>
        <p:spPr>
          <a:xfrm>
            <a:off x="7822933" y="11527399"/>
            <a:ext cx="8738134" cy="1233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7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NO killer app YET…</a:t>
            </a:r>
          </a:p>
        </p:txBody>
      </p:sp>
      <p:sp>
        <p:nvSpPr>
          <p:cNvPr id="134" name="Shape 134"/>
          <p:cNvSpPr/>
          <p:nvPr/>
        </p:nvSpPr>
        <p:spPr>
          <a:xfrm>
            <a:off x="3993196" y="7138821"/>
            <a:ext cx="8659295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549835" indent="-549835" algn="l">
              <a:spcBef>
                <a:spcPts val="5900"/>
              </a:spcBef>
              <a:buSzPct val="75000"/>
              <a:buChar char="-"/>
              <a:defRPr sz="4600"/>
            </a:pPr>
            <a:r>
              <a:t>Investment (</a:t>
            </a:r>
            <a:r>
              <a:rPr u="sng">
                <a:hlinkClick r:id="rId9" invalidUrl="" action="" tgtFrame="" tooltip="" history="1" highlightClick="0" endSnd="0"/>
              </a:rPr>
              <a:t>Coinbase</a:t>
            </a:r>
            <a:r>
              <a:t>, </a:t>
            </a:r>
            <a:r>
              <a:rPr u="sng">
                <a:hlinkClick r:id="rId10" invalidUrl="" action="" tgtFrame="" tooltip="" history="1" highlightClick="0" endSnd="0"/>
              </a:rPr>
              <a:t>Huobi</a:t>
            </a:r>
            <a:r>
              <a:t>)</a:t>
            </a:r>
          </a:p>
        </p:txBody>
      </p:sp>
      <p:sp>
        <p:nvSpPr>
          <p:cNvPr id="135" name="Shape 135"/>
          <p:cNvSpPr/>
          <p:nvPr/>
        </p:nvSpPr>
        <p:spPr>
          <a:xfrm>
            <a:off x="3993196" y="8702420"/>
            <a:ext cx="9667624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549835" indent="-549835" algn="l">
              <a:spcBef>
                <a:spcPts val="5900"/>
              </a:spcBef>
              <a:buSzPct val="75000"/>
              <a:buChar char="-"/>
              <a:defRPr sz="4600"/>
            </a:pPr>
            <a:r>
              <a:t>Business (</a:t>
            </a:r>
            <a:r>
              <a:rPr u="sng">
                <a:hlinkClick r:id="rId11" invalidUrl="" action="" tgtFrame="" tooltip="" history="1" highlightClick="0" endSnd="0"/>
              </a:rPr>
              <a:t>Hyperledger</a:t>
            </a:r>
            <a:r>
              <a:t>, Libra? …)</a:t>
            </a:r>
          </a:p>
        </p:txBody>
      </p:sp>
      <p:sp>
        <p:nvSpPr>
          <p:cNvPr id="136" name="Shape 136"/>
          <p:cNvSpPr/>
          <p:nvPr/>
        </p:nvSpPr>
        <p:spPr>
          <a:xfrm>
            <a:off x="3993196" y="10067484"/>
            <a:ext cx="16397608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549835" indent="-549835" algn="l">
              <a:spcBef>
                <a:spcPts val="5900"/>
              </a:spcBef>
              <a:buSzPct val="75000"/>
              <a:buChar char="-"/>
              <a:defRPr sz="4600"/>
            </a:lvl1pPr>
          </a:lstStyle>
          <a:p>
            <a:pPr/>
            <a:r>
              <a:t>Government (DCEP - Digital Currency Electronic Payment)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4"/>
      <p:bldP build="whole" bldLvl="1" animBg="1" rev="0" advAuto="0" spid="136" grpId="5"/>
      <p:bldP build="whole" bldLvl="1" animBg="1" rev="0" advAuto="0" spid="131" grpId="2"/>
      <p:bldP build="whole" bldLvl="1" animBg="1" rev="0" advAuto="0" spid="134" grpId="3"/>
      <p:bldP build="whole" bldLvl="1" animBg="1" rev="0" advAuto="0" spid="13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6454076" y="1050039"/>
            <a:ext cx="11475848" cy="151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9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Bitcoin &amp; Blockchain</a:t>
            </a:r>
          </a:p>
        </p:txBody>
      </p:sp>
      <p:sp>
        <p:nvSpPr>
          <p:cNvPr id="139" name="Shape 139"/>
          <p:cNvSpPr/>
          <p:nvPr/>
        </p:nvSpPr>
        <p:spPr>
          <a:xfrm>
            <a:off x="9430397" y="8596342"/>
            <a:ext cx="552320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46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Bitcoin White Paper</a:t>
            </a:r>
          </a:p>
        </p:txBody>
      </p:sp>
      <p:pic>
        <p:nvPicPr>
          <p:cNvPr id="140" name="bitcoin-whitepap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5124" y="3669838"/>
            <a:ext cx="12753752" cy="382612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10410101" y="11637185"/>
            <a:ext cx="3563798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46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Github Repo</a:t>
            </a:r>
          </a:p>
        </p:txBody>
      </p:sp>
      <p:sp>
        <p:nvSpPr>
          <p:cNvPr id="142" name="Shape 142"/>
          <p:cNvSpPr/>
          <p:nvPr/>
        </p:nvSpPr>
        <p:spPr>
          <a:xfrm>
            <a:off x="7579944" y="10116764"/>
            <a:ext cx="9224112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4600" u="sng">
                <a:hlinkClick r:id="rId5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5" invalidUrl="" action="" tgtFrame="" tooltip="" history="1" highlightClick="0" endSnd="0"/>
              </a:rPr>
              <a:t>Bitcoin White Paper Made Simple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6454076" y="1050039"/>
            <a:ext cx="11475848" cy="151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9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Bitcoin &amp; Blockchain</a:t>
            </a:r>
          </a:p>
        </p:txBody>
      </p:sp>
      <p:grpSp>
        <p:nvGrpSpPr>
          <p:cNvPr id="147" name="Group 147"/>
          <p:cNvGrpSpPr/>
          <p:nvPr/>
        </p:nvGrpSpPr>
        <p:grpSpPr>
          <a:xfrm>
            <a:off x="6620039" y="8669761"/>
            <a:ext cx="4667817" cy="2348171"/>
            <a:chOff x="0" y="0"/>
            <a:chExt cx="4667815" cy="2348169"/>
          </a:xfrm>
        </p:grpSpPr>
        <p:sp>
          <p:nvSpPr>
            <p:cNvPr id="145" name="Shape 145"/>
            <p:cNvSpPr/>
            <p:nvPr/>
          </p:nvSpPr>
          <p:spPr>
            <a:xfrm>
              <a:off x="0" y="0"/>
              <a:ext cx="2807780" cy="986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500"/>
              </a:lvl1pPr>
            </a:lstStyle>
            <a:p>
              <a:pPr/>
              <a:r>
                <a:t>Solution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1123067" y="1411651"/>
              <a:ext cx="3544749" cy="9365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Blockchain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6593846" y="3795486"/>
            <a:ext cx="11251781" cy="3398505"/>
            <a:chOff x="0" y="0"/>
            <a:chExt cx="11251780" cy="3398503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2860167" cy="986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500"/>
              </a:lvl1pPr>
            </a:lstStyle>
            <a:p>
              <a:pPr/>
              <a:r>
                <a:t>Problem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1155205" y="2461985"/>
              <a:ext cx="5856148" cy="9365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- Double-spending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1149261" y="1355864"/>
              <a:ext cx="10102520" cy="936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- Intermediaries / Trusted parties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  <p:bldP build="whole" bldLvl="1" animBg="1" rev="0" advAuto="0" spid="15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ctrTitle"/>
          </p:nvPr>
        </p:nvSpPr>
        <p:spPr>
          <a:xfrm>
            <a:off x="7000202" y="3365500"/>
            <a:ext cx="9826657" cy="936519"/>
          </a:xfrm>
          <a:prstGeom prst="rect">
            <a:avLst/>
          </a:prstGeom>
        </p:spPr>
        <p:txBody>
          <a:bodyPr/>
          <a:lstStyle>
            <a:lvl1pPr algn="l" defTabSz="813315">
              <a:spcBef>
                <a:spcPts val="5800"/>
              </a:spcBef>
              <a:defRPr b="0" sz="4554">
                <a:solidFill>
                  <a:srgbClr val="EBEBEB"/>
                </a:solidFill>
                <a:effectLst>
                  <a:outerShdw sx="100000" sy="100000" kx="0" ky="0" algn="b" rotWithShape="0" blurRad="50292" dist="25146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Anonymous 匿名性</a:t>
            </a:r>
          </a:p>
        </p:txBody>
      </p:sp>
      <p:sp>
        <p:nvSpPr>
          <p:cNvPr id="154" name="Shape 154"/>
          <p:cNvSpPr/>
          <p:nvPr/>
        </p:nvSpPr>
        <p:spPr>
          <a:xfrm>
            <a:off x="7000202" y="9421945"/>
            <a:ext cx="10141071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4600"/>
            </a:lvl1pPr>
          </a:lstStyle>
          <a:p>
            <a:pPr/>
            <a:r>
              <a:t>Consensus 共识</a:t>
            </a:r>
          </a:p>
        </p:txBody>
      </p:sp>
      <p:sp>
        <p:nvSpPr>
          <p:cNvPr id="155" name="Shape 155"/>
          <p:cNvSpPr/>
          <p:nvPr/>
        </p:nvSpPr>
        <p:spPr>
          <a:xfrm>
            <a:off x="7795387" y="962025"/>
            <a:ext cx="8793227" cy="174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9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Buzzwords 热词</a:t>
            </a:r>
          </a:p>
        </p:txBody>
      </p:sp>
      <p:sp>
        <p:nvSpPr>
          <p:cNvPr id="156" name="Shape 156"/>
          <p:cNvSpPr/>
          <p:nvPr/>
        </p:nvSpPr>
        <p:spPr>
          <a:xfrm>
            <a:off x="7000202" y="7905843"/>
            <a:ext cx="11787582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4600"/>
            </a:lvl1pPr>
          </a:lstStyle>
          <a:p>
            <a:pPr/>
            <a:r>
              <a:t>Decentralized 去中心化 / Distributed 分布式</a:t>
            </a:r>
          </a:p>
        </p:txBody>
      </p:sp>
      <p:sp>
        <p:nvSpPr>
          <p:cNvPr id="157" name="Shape 157"/>
          <p:cNvSpPr/>
          <p:nvPr/>
        </p:nvSpPr>
        <p:spPr>
          <a:xfrm>
            <a:off x="7000202" y="6397704"/>
            <a:ext cx="10578288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4600"/>
            </a:lvl1pPr>
          </a:lstStyle>
          <a:p>
            <a:pPr/>
            <a:r>
              <a:t>Mining 挖矿, a.k.a PoW (Proof of Work)</a:t>
            </a:r>
          </a:p>
        </p:txBody>
      </p:sp>
      <p:sp>
        <p:nvSpPr>
          <p:cNvPr id="158" name="Shape 158"/>
          <p:cNvSpPr/>
          <p:nvPr/>
        </p:nvSpPr>
        <p:spPr>
          <a:xfrm>
            <a:off x="7000202" y="4865674"/>
            <a:ext cx="10315398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4600"/>
            </a:lvl1pPr>
          </a:lstStyle>
          <a:p>
            <a:pPr/>
            <a:r>
              <a:t>Immutable 不可篡改 &amp; Encrypted 加密</a:t>
            </a:r>
          </a:p>
        </p:txBody>
      </p:sp>
      <p:sp>
        <p:nvSpPr>
          <p:cNvPr id="159" name="Shape 159"/>
          <p:cNvSpPr/>
          <p:nvPr/>
        </p:nvSpPr>
        <p:spPr>
          <a:xfrm>
            <a:off x="7000202" y="10930083"/>
            <a:ext cx="1362839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4600"/>
            </a:lvl1pPr>
          </a:lstStyle>
          <a:p>
            <a:pPr/>
            <a:r>
              <a:t>Node 节点 &amp; 51% attack (double-spending attack)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4119562" y="47625"/>
            <a:ext cx="16144876" cy="3018235"/>
          </a:xfrm>
          <a:prstGeom prst="rect">
            <a:avLst/>
          </a:prstGeom>
        </p:spPr>
        <p:txBody>
          <a:bodyPr/>
          <a:lstStyle/>
          <a:p>
            <a:pPr/>
            <a:r>
              <a:t>What is a blockchain</a:t>
            </a:r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5712720" y="9446190"/>
            <a:ext cx="12958559" cy="1118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A chain of blocks that contains information.</a:t>
            </a:r>
          </a:p>
        </p:txBody>
      </p:sp>
      <p:pic>
        <p:nvPicPr>
          <p:cNvPr id="163" name="blockcha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9812" y="2768203"/>
            <a:ext cx="12144376" cy="635793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9671735" y="10430440"/>
            <a:ext cx="5040530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706516">
              <a:spcBef>
                <a:spcPts val="5000"/>
              </a:spcBef>
              <a:defRPr sz="3956">
                <a:effectLst>
                  <a:outerShdw sx="100000" sy="100000" kx="0" ky="0" algn="b" rotWithShape="0" blurRad="43688" dist="21844" dir="5400000">
                    <a:srgbClr val="000000"/>
                  </a:outerShdw>
                </a:effectLst>
              </a:defRPr>
            </a:lvl1pPr>
          </a:lstStyle>
          <a:p>
            <a:pPr/>
            <a:r>
              <a:t>信息块组成的链条</a:t>
            </a:r>
          </a:p>
        </p:txBody>
      </p:sp>
      <p:sp>
        <p:nvSpPr>
          <p:cNvPr id="165" name="Shape 165"/>
          <p:cNvSpPr/>
          <p:nvPr/>
        </p:nvSpPr>
        <p:spPr>
          <a:xfrm>
            <a:off x="9901554" y="11797247"/>
            <a:ext cx="4580891" cy="837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4600"/>
            </a:lvl1pPr>
          </a:lstStyle>
          <a:p>
            <a:pPr/>
            <a:r>
              <a:t>Linked List &amp; Git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ctrTitle"/>
          </p:nvPr>
        </p:nvSpPr>
        <p:spPr>
          <a:xfrm>
            <a:off x="4119562" y="503039"/>
            <a:ext cx="16144876" cy="1604368"/>
          </a:xfrm>
          <a:prstGeom prst="rect">
            <a:avLst/>
          </a:prstGeom>
        </p:spPr>
        <p:txBody>
          <a:bodyPr/>
          <a:lstStyle/>
          <a:p>
            <a:pPr/>
            <a:r>
              <a:t>PoW (Proof of Work)</a:t>
            </a:r>
          </a:p>
        </p:txBody>
      </p:sp>
      <p:sp>
        <p:nvSpPr>
          <p:cNvPr id="168" name="Shape 168"/>
          <p:cNvSpPr/>
          <p:nvPr>
            <p:ph type="subTitle" sz="quarter" idx="1"/>
          </p:nvPr>
        </p:nvSpPr>
        <p:spPr>
          <a:xfrm>
            <a:off x="3657904" y="2585359"/>
            <a:ext cx="5397439" cy="936520"/>
          </a:xfrm>
          <a:prstGeom prst="rect">
            <a:avLst/>
          </a:prstGeom>
        </p:spPr>
        <p:txBody>
          <a:bodyPr/>
          <a:lstStyle/>
          <a:p>
            <a:pPr algn="l">
              <a:defRPr sz="5200">
                <a:solidFill>
                  <a:srgbClr val="EBEBEB"/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Mining Difficulty</a:t>
            </a:r>
            <a:r>
              <a:t> </a:t>
            </a:r>
          </a:p>
        </p:txBody>
      </p:sp>
      <p:sp>
        <p:nvSpPr>
          <p:cNvPr id="169" name="Shape 169"/>
          <p:cNvSpPr/>
          <p:nvPr/>
        </p:nvSpPr>
        <p:spPr>
          <a:xfrm>
            <a:off x="3657904" y="6662311"/>
            <a:ext cx="10371094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/>
          </a:lstStyle>
          <a:p>
            <a:pPr/>
            <a:r>
              <a:t>Hash Rate / Hashing Power</a:t>
            </a:r>
          </a:p>
        </p:txBody>
      </p:sp>
      <p:sp>
        <p:nvSpPr>
          <p:cNvPr id="170" name="Shape 170"/>
          <p:cNvSpPr/>
          <p:nvPr/>
        </p:nvSpPr>
        <p:spPr>
          <a:xfrm>
            <a:off x="4617522" y="7753510"/>
            <a:ext cx="15101749" cy="837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4600"/>
            </a:lvl1pPr>
          </a:lstStyle>
          <a:p>
            <a:pPr/>
            <a:r>
              <a:t>How many hashes can a computer produce per second</a:t>
            </a:r>
          </a:p>
        </p:txBody>
      </p:sp>
      <p:grpSp>
        <p:nvGrpSpPr>
          <p:cNvPr id="173" name="Group 173"/>
          <p:cNvGrpSpPr/>
          <p:nvPr/>
        </p:nvGrpSpPr>
        <p:grpSpPr>
          <a:xfrm>
            <a:off x="4617522" y="3687210"/>
            <a:ext cx="16972942" cy="1928330"/>
            <a:chOff x="0" y="0"/>
            <a:chExt cx="16972940" cy="1928329"/>
          </a:xfrm>
        </p:grpSpPr>
        <p:sp>
          <p:nvSpPr>
            <p:cNvPr id="171" name="Shape 171"/>
            <p:cNvSpPr/>
            <p:nvPr/>
          </p:nvSpPr>
          <p:spPr>
            <a:xfrm>
              <a:off x="0" y="0"/>
              <a:ext cx="6433389" cy="837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spcBef>
                  <a:spcPts val="5900"/>
                </a:spcBef>
                <a:defRPr sz="4600"/>
              </a:lvl1pPr>
            </a:lstStyle>
            <a:p>
              <a:pPr/>
              <a:r>
                <a:t>- update every 2 weeks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0" y="1091200"/>
              <a:ext cx="16972941" cy="837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spcBef>
                  <a:spcPts val="5900"/>
                </a:spcBef>
                <a:defRPr sz="4600"/>
              </a:lvl1pPr>
            </a:lstStyle>
            <a:p>
              <a:pPr/>
              <a:r>
                <a:t>- based on the hashing power of the computers in the network</a:t>
              </a:r>
            </a:p>
          </p:txBody>
        </p:sp>
      </p:grpSp>
      <p:sp>
        <p:nvSpPr>
          <p:cNvPr id="174" name="Shape 174"/>
          <p:cNvSpPr/>
          <p:nvPr/>
        </p:nvSpPr>
        <p:spPr>
          <a:xfrm>
            <a:off x="3744614" y="9637412"/>
            <a:ext cx="5934022" cy="936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/>
          </a:lstStyle>
          <a:p>
            <a:pPr/>
            <a:r>
              <a:t>Miner v.s. Node</a:t>
            </a:r>
          </a:p>
        </p:txBody>
      </p:sp>
      <p:sp>
        <p:nvSpPr>
          <p:cNvPr id="175" name="Shape 175"/>
          <p:cNvSpPr/>
          <p:nvPr/>
        </p:nvSpPr>
        <p:spPr>
          <a:xfrm>
            <a:off x="4656861" y="10791776"/>
            <a:ext cx="10630180" cy="936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- a miner is always also a full node</a:t>
            </a:r>
          </a:p>
        </p:txBody>
      </p:sp>
      <p:sp>
        <p:nvSpPr>
          <p:cNvPr id="176" name="Shape 176"/>
          <p:cNvSpPr/>
          <p:nvPr/>
        </p:nvSpPr>
        <p:spPr>
          <a:xfrm>
            <a:off x="4656861" y="12017577"/>
            <a:ext cx="13689153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- a node, however, is not necessarily a miner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7084555" y="1073711"/>
            <a:ext cx="10214890" cy="1233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7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Outro: More To Explore</a:t>
            </a:r>
          </a:p>
        </p:txBody>
      </p:sp>
      <p:sp>
        <p:nvSpPr>
          <p:cNvPr id="179" name="Shape 179"/>
          <p:cNvSpPr/>
          <p:nvPr/>
        </p:nvSpPr>
        <p:spPr>
          <a:xfrm>
            <a:off x="4828944" y="2968943"/>
            <a:ext cx="16631113" cy="896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243105" indent="-621552" algn="l">
              <a:lnSpc>
                <a:spcPct val="200000"/>
              </a:lnSpc>
              <a:buClr>
                <a:srgbClr val="EBEBEB"/>
              </a:buClr>
              <a:buSzPct val="75000"/>
              <a:buChar char="-"/>
            </a:pPr>
            <a:r>
              <a:t>Ethereum &amp; Smart Contract</a:t>
            </a:r>
          </a:p>
          <a:p>
            <a:pPr marL="1243105" indent="-621552" algn="l">
              <a:lnSpc>
                <a:spcPct val="200000"/>
              </a:lnSpc>
              <a:buClr>
                <a:srgbClr val="EBEBEB"/>
              </a:buClr>
              <a:buSzPct val="75000"/>
              <a:buChar char="-"/>
            </a:pPr>
            <a:r>
              <a:rPr u="sng">
                <a:hlinkClick r:id="rId2" invalidUrl="" action="" tgtFrame="" tooltip="" history="1" highlightClick="0" endSnd="0"/>
              </a:rPr>
              <a:t>Hyperledger</a:t>
            </a:r>
          </a:p>
          <a:p>
            <a:pPr marL="1243105" indent="-621552" algn="l">
              <a:lnSpc>
                <a:spcPct val="200000"/>
              </a:lnSpc>
              <a:buClr>
                <a:srgbClr val="EBEBEB"/>
              </a:buClr>
              <a:buSzPct val="75000"/>
              <a:buChar char="-"/>
            </a:pPr>
            <a:r>
              <a:rPr u="sng">
                <a:hlinkClick r:id="rId3" invalidUrl="" action="" tgtFrame="" tooltip="" history="1" highlightClick="0" endSnd="0"/>
              </a:rPr>
              <a:t>CoinMarketCap.com</a:t>
            </a:r>
          </a:p>
          <a:p>
            <a:pPr marL="1243105" indent="-621552" algn="l">
              <a:lnSpc>
                <a:spcPct val="200000"/>
              </a:lnSpc>
              <a:buClr>
                <a:srgbClr val="EBEBEB"/>
              </a:buClr>
              <a:buSzPct val="75000"/>
              <a:buChar char="-"/>
            </a:pPr>
            <a:r>
              <a:rPr u="sng">
                <a:hlinkClick r:id="rId4" invalidUrl="" action="" tgtFrame="" tooltip="" history="1" highlightClick="0" endSnd="0"/>
              </a:rPr>
              <a:t>block explorer</a:t>
            </a:r>
            <a:r>
              <a:t> &amp; </a:t>
            </a:r>
            <a:r>
              <a:rPr u="sng">
                <a:hlinkClick r:id="rId5" invalidUrl="" action="" tgtFrame="" tooltip="" history="1" highlightClick="0" endSnd="0"/>
              </a:rPr>
              <a:t>etherscan.io</a:t>
            </a:r>
            <a:r>
              <a:t> &amp; </a:t>
            </a:r>
            <a:r>
              <a:rPr u="sng">
                <a:hlinkClick r:id="rId6" invalidUrl="" action="" tgtFrame="" tooltip="" history="1" highlightClick="0" endSnd="0"/>
              </a:rPr>
              <a:t>ether converter</a:t>
            </a:r>
          </a:p>
          <a:p>
            <a:pPr marL="1243105" indent="-621552" algn="l">
              <a:lnSpc>
                <a:spcPct val="200000"/>
              </a:lnSpc>
              <a:buClr>
                <a:srgbClr val="EBEBEB"/>
              </a:buClr>
              <a:buSzPct val="75000"/>
              <a:buChar char="-"/>
            </a:pPr>
            <a:r>
              <a:rPr u="sng">
                <a:hlinkClick r:id="rId7" invalidUrl="" action="" tgtFrame="" tooltip="" history="1" highlightClick="0" endSnd="0"/>
              </a:rPr>
              <a:t>metamask.io</a:t>
            </a:r>
            <a:r>
              <a:t> (wallet tool)</a:t>
            </a:r>
          </a:p>
          <a:p>
            <a:pPr marL="1243105" indent="-621552" algn="l">
              <a:lnSpc>
                <a:spcPct val="200000"/>
              </a:lnSpc>
              <a:buClr>
                <a:srgbClr val="EBEBEB"/>
              </a:buClr>
              <a:buSzPct val="75000"/>
              <a:buChar char="-"/>
            </a:pPr>
            <a:r>
              <a:rPr u="sng">
                <a:hlinkClick r:id="rId8" invalidUrl="" action="" tgtFrame="" tooltip="" history="1" highlightClick="0" endSnd="0"/>
              </a:rPr>
              <a:t>ZeroNet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