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30"/>
  </p:notesMasterIdLst>
  <p:handoutMasterIdLst>
    <p:handoutMasterId r:id="rId31"/>
  </p:handoutMasterIdLst>
  <p:sldIdLst>
    <p:sldId id="272" r:id="rId8"/>
    <p:sldId id="4085" r:id="rId9"/>
    <p:sldId id="4086" r:id="rId10"/>
    <p:sldId id="4020" r:id="rId11"/>
    <p:sldId id="4071" r:id="rId12"/>
    <p:sldId id="4088" r:id="rId13"/>
    <p:sldId id="4072" r:id="rId14"/>
    <p:sldId id="4089" r:id="rId15"/>
    <p:sldId id="4073" r:id="rId16"/>
    <p:sldId id="4081" r:id="rId17"/>
    <p:sldId id="4087" r:id="rId18"/>
    <p:sldId id="4075" r:id="rId19"/>
    <p:sldId id="4076" r:id="rId20"/>
    <p:sldId id="4077" r:id="rId21"/>
    <p:sldId id="4078" r:id="rId22"/>
    <p:sldId id="4090" r:id="rId23"/>
    <p:sldId id="4079" r:id="rId24"/>
    <p:sldId id="4080" r:id="rId25"/>
    <p:sldId id="4082" r:id="rId26"/>
    <p:sldId id="4083" r:id="rId27"/>
    <p:sldId id="4091" r:id="rId28"/>
    <p:sldId id="4084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1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0C26A-621F-48D4-8AAF-F3A23E357FCF}" v="237" dt="2023-09-10T19:54:14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2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3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67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6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4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8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29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0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5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0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7" r:id="rId23"/>
    <p:sldLayoutId id="2147483848" r:id="rId24"/>
    <p:sldLayoutId id="2147483849" r:id="rId25"/>
    <p:sldLayoutId id="2147483851" r:id="rId26"/>
    <p:sldLayoutId id="2147483852" r:id="rId27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BufferedInputStream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Relationship Id="rId6" Type="http://schemas.openxmlformats.org/officeDocument/2006/relationships/hyperlink" Target="https://docs.oracle.com/javase/8/docs/api/java/io/BufferedWriter.html" TargetMode="External"/><Relationship Id="rId5" Type="http://schemas.openxmlformats.org/officeDocument/2006/relationships/hyperlink" Target="https://docs.oracle.com/javase/8/docs/api/java/io/BufferedReader.html" TargetMode="External"/><Relationship Id="rId4" Type="http://schemas.openxmlformats.org/officeDocument/2006/relationships/hyperlink" Target="https://docs.oracle.com/javase/8/docs/api/java/io/BufferedOutputStream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7.xml"/><Relationship Id="rId4" Type="http://schemas.openxmlformats.org/officeDocument/2006/relationships/hyperlink" Target="https://springframework.guru/gang-of-four-design-patterns/decorator-patter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InputStrea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Relationship Id="rId4" Type="http://schemas.openxmlformats.org/officeDocument/2006/relationships/hyperlink" Target="https://docs.oracle.com/javase/8/docs/api/java/io/OutputStream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Reade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Relationship Id="rId6" Type="http://schemas.openxmlformats.org/officeDocument/2006/relationships/hyperlink" Target="https://docs.oracle.com/javase/8/docs/api/java/io/FileWriter.html" TargetMode="External"/><Relationship Id="rId5" Type="http://schemas.openxmlformats.org/officeDocument/2006/relationships/hyperlink" Target="https://docs.oracle.com/javase/8/docs/api/java/io/FileReader.html" TargetMode="External"/><Relationship Id="rId4" Type="http://schemas.openxmlformats.org/officeDocument/2006/relationships/hyperlink" Target="https://docs.oracle.com/javase/8/docs/api/java/io/Writ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I/O Streams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Using Buffers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985283" y="964608"/>
            <a:ext cx="7678657" cy="28854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+mj-lt"/>
                <a:cs typeface="Arial"/>
              </a:rPr>
              <a:t>Buffered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 I/O streams – can be used to reduce overhead of read operations. Input streams return data from a memory area, “real”  input API is called only when the buffer is empty. Similarly, output streams write data to a buffer, and the native output API is called only when the buffer is full.</a:t>
            </a:r>
          </a:p>
          <a:p>
            <a:endParaRPr lang="en-US" sz="1400" dirty="0">
              <a:solidFill>
                <a:srgbClr val="000000"/>
              </a:solidFill>
              <a:latin typeface="+mj-lt"/>
              <a:cs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A program can convert an unbuffered stream into a buffered stream using the wrapping: </a:t>
            </a:r>
          </a:p>
          <a:p>
            <a:endParaRPr lang="en-US" sz="1400" dirty="0">
              <a:solidFill>
                <a:srgbClr val="000000"/>
              </a:solidFill>
              <a:latin typeface="Consolas"/>
              <a:cs typeface="Calibri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  <a:cs typeface="Calibri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 = new 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alibri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(new 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alibri"/>
              </a:rPr>
              <a:t>FileReader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("demo1.txt"));</a:t>
            </a:r>
            <a:b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</a:br>
            <a:r>
              <a:rPr lang="en-US" sz="1400" dirty="0" err="1">
                <a:solidFill>
                  <a:srgbClr val="000000"/>
                </a:solidFill>
                <a:latin typeface="Consolas"/>
                <a:cs typeface="Calibri"/>
              </a:rPr>
              <a:t>outputStream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 = new 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alibri"/>
              </a:rPr>
              <a:t>BufferedWriter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(new 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alibri"/>
              </a:rPr>
              <a:t>FileWriter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  <a:t>("characteroutput.txt"));</a:t>
            </a:r>
            <a:br>
              <a:rPr lang="en-US" sz="1400" dirty="0">
                <a:solidFill>
                  <a:srgbClr val="000000"/>
                </a:solidFill>
                <a:latin typeface="Consolas"/>
                <a:cs typeface="Calibri"/>
              </a:rPr>
            </a:br>
            <a:endParaRPr lang="en-US" sz="1400" dirty="0">
              <a:cs typeface="Calibri"/>
            </a:endParaRPr>
          </a:p>
          <a:p>
            <a:r>
              <a:rPr lang="en-US" sz="1400" dirty="0">
                <a:latin typeface="+mj-lt"/>
                <a:cs typeface="Arial"/>
              </a:rPr>
              <a:t>Buffered stream classes: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nsolas" panose="020B0609020204030204" pitchFamily="49" charset="0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BufferedInputStream</a:t>
            </a:r>
            <a:r>
              <a:rPr lang="en-US" sz="1400" dirty="0">
                <a:latin typeface="+mj-lt"/>
                <a:cs typeface="Arial"/>
              </a:rPr>
              <a:t> and </a:t>
            </a:r>
            <a:r>
              <a:rPr lang="en-US" sz="1400" dirty="0" err="1">
                <a:latin typeface="Consolas" panose="020B0609020204030204" pitchFamily="49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BufferedOutputStream</a:t>
            </a:r>
            <a:r>
              <a:rPr lang="en-US" sz="1400" dirty="0">
                <a:latin typeface="+mj-lt"/>
                <a:cs typeface="Arial"/>
              </a:rPr>
              <a:t> – for byte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nsolas" panose="020B0609020204030204" pitchFamily="49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BufferedReader</a:t>
            </a:r>
            <a:r>
              <a:rPr lang="en-US" sz="1400" dirty="0">
                <a:latin typeface="+mj-lt"/>
                <a:cs typeface="Arial"/>
              </a:rPr>
              <a:t> and </a:t>
            </a:r>
            <a:r>
              <a:rPr lang="en-US" sz="1400" dirty="0" err="1">
                <a:latin typeface="Consolas" panose="020B0609020204030204" pitchFamily="49" charset="0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BufferedWriter</a:t>
            </a:r>
            <a:r>
              <a:rPr lang="en-US" sz="1400" dirty="0">
                <a:latin typeface="+mj-lt"/>
                <a:cs typeface="Arial"/>
              </a:rPr>
              <a:t> – for character streams.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6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cs typeface="Calibri Light"/>
              </a:rPr>
              <a:t>I/O Streams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3866" y="1882446"/>
            <a:ext cx="3747134" cy="202661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Streams can be chained for the best effect.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For example,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FileInputStream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 can be wrapped by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InputStreamReader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, and then by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BufferedReader</a:t>
            </a:r>
            <a:r>
              <a:rPr lang="en-US" sz="1600" dirty="0">
                <a:solidFill>
                  <a:srgbClr val="000000"/>
                </a:solidFill>
                <a:cs typeface="Arial"/>
              </a:rPr>
              <a:t>.</a:t>
            </a:r>
            <a:endParaRPr lang="en-US" sz="16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F4388A-D5A4-4639-011D-58CCBF02A9E4}"/>
              </a:ext>
            </a:extLst>
          </p:cNvPr>
          <p:cNvSpPr/>
          <p:nvPr/>
        </p:nvSpPr>
        <p:spPr>
          <a:xfrm>
            <a:off x="4736254" y="1070186"/>
            <a:ext cx="3480434" cy="3230880"/>
          </a:xfrm>
          <a:prstGeom prst="roundRect">
            <a:avLst>
              <a:gd name="adj" fmla="val 539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Consolas" panose="020B0609020204030204" pitchFamily="49" charset="0"/>
              </a:rPr>
              <a:t>BufferedReader</a:t>
            </a:r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FA6DA6-D5DD-8557-4F77-F251FC14762A}"/>
              </a:ext>
            </a:extLst>
          </p:cNvPr>
          <p:cNvSpPr/>
          <p:nvPr/>
        </p:nvSpPr>
        <p:spPr>
          <a:xfrm>
            <a:off x="5028671" y="1771226"/>
            <a:ext cx="2895600" cy="2301240"/>
          </a:xfrm>
          <a:prstGeom prst="roundRect">
            <a:avLst>
              <a:gd name="adj" fmla="val 713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InputStreamReader</a:t>
            </a:r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29FD74-F86B-5B78-2D7B-3ACDE95A60D8}"/>
              </a:ext>
            </a:extLst>
          </p:cNvPr>
          <p:cNvSpPr/>
          <p:nvPr/>
        </p:nvSpPr>
        <p:spPr>
          <a:xfrm>
            <a:off x="5289179" y="2434165"/>
            <a:ext cx="2374584" cy="1371600"/>
          </a:xfrm>
          <a:prstGeom prst="roundRect">
            <a:avLst>
              <a:gd name="adj" fmla="val 888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Arial"/>
              </a:rPr>
              <a:t>FileInputStream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6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Stream combination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94F8AE0-AACB-0BEE-1AF8-D965830B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81" y="1218803"/>
            <a:ext cx="6299437" cy="29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/>
              <a:t>Working with File System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487680" y="1075092"/>
            <a:ext cx="3894765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A file system stores files in such a way that they can be easily retrieved. Most file systems in use today store the files in a tree structure. At the top of the tree are root nodes. Under the root node, there are files and directories (</a:t>
            </a:r>
            <a:r>
              <a:rPr lang="en-US" sz="1400" i="1" dirty="0">
                <a:solidFill>
                  <a:srgbClr val="000000"/>
                </a:solidFill>
                <a:latin typeface="+mj-lt"/>
                <a:cs typeface="Arial"/>
              </a:rPr>
              <a:t>folders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 in Windows). Each directory can contain files and subdirectories.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A file is identified by its path through the file system  beginning from the root node: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j-lt"/>
                <a:cs typeface="Arial"/>
              </a:rPr>
              <a:t>absolute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 path – always contains the root element and the complete directory list required to locate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j-lt"/>
                <a:cs typeface="Arial"/>
              </a:rPr>
              <a:t>relative 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path – needs  to be combined with another path to access a file.</a:t>
            </a:r>
            <a:endParaRPr lang="en-US" sz="1400" dirty="0">
              <a:latin typeface="+mj-lt"/>
            </a:endParaRPr>
          </a:p>
          <a:p>
            <a:endParaRPr lang="en-US" sz="1400" dirty="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5A999-9CAF-DCF8-EB71-2655CF1442F1}"/>
              </a:ext>
            </a:extLst>
          </p:cNvPr>
          <p:cNvSpPr/>
          <p:nvPr/>
        </p:nvSpPr>
        <p:spPr>
          <a:xfrm>
            <a:off x="6141247" y="984329"/>
            <a:ext cx="1767840" cy="484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C:\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593854-B697-E534-9747-0F0FF9DDAB79}"/>
              </a:ext>
            </a:extLst>
          </p:cNvPr>
          <p:cNvSpPr/>
          <p:nvPr/>
        </p:nvSpPr>
        <p:spPr>
          <a:xfrm>
            <a:off x="5338282" y="1922361"/>
            <a:ext cx="1226820" cy="484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132EF-F840-6146-1805-AC6F61EC14D3}"/>
              </a:ext>
            </a:extLst>
          </p:cNvPr>
          <p:cNvSpPr/>
          <p:nvPr/>
        </p:nvSpPr>
        <p:spPr>
          <a:xfrm>
            <a:off x="7429500" y="1922361"/>
            <a:ext cx="1226820" cy="484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C4F9E-30B8-7C55-6D3D-6E77419FFDE6}"/>
              </a:ext>
            </a:extLst>
          </p:cNvPr>
          <p:cNvSpPr/>
          <p:nvPr/>
        </p:nvSpPr>
        <p:spPr>
          <a:xfrm>
            <a:off x="7429500" y="2713274"/>
            <a:ext cx="1226820" cy="484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35F2B-348A-F7F2-F57D-2C7CF7E693AA}"/>
              </a:ext>
            </a:extLst>
          </p:cNvPr>
          <p:cNvSpPr/>
          <p:nvPr/>
        </p:nvSpPr>
        <p:spPr>
          <a:xfrm>
            <a:off x="4669788" y="3556397"/>
            <a:ext cx="1226820" cy="484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IntellijIdea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F74CA-EB96-D599-11DE-384841F0219E}"/>
              </a:ext>
            </a:extLst>
          </p:cNvPr>
          <p:cNvSpPr/>
          <p:nvPr/>
        </p:nvSpPr>
        <p:spPr>
          <a:xfrm>
            <a:off x="6076712" y="3556397"/>
            <a:ext cx="1226820" cy="484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Postgres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EA18489-5350-FAF4-C238-2268B3DE009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6261441" y="1158635"/>
            <a:ext cx="453978" cy="1073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0E8A63C-C2FD-8A1F-8B34-1B8C4E47999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7307049" y="1186500"/>
            <a:ext cx="453978" cy="1017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C871BE2-C526-2A14-A066-2BFBE5885EF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889481" y="2559844"/>
            <a:ext cx="306859" cy="12700"/>
          </a:xfrm>
          <a:prstGeom prst="bentConnector3">
            <a:avLst>
              <a:gd name="adj1" fmla="val -1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B0D176F-B5F3-32F0-50D4-19257FBD812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042454" y="2647159"/>
            <a:ext cx="1149982" cy="668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DB4573-40C9-773D-93A3-0CC387A705CB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5745916" y="2612191"/>
            <a:ext cx="1149982" cy="738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0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File class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715548" y="1046871"/>
            <a:ext cx="7032513" cy="7001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300" dirty="0">
                <a:solidFill>
                  <a:srgbClr val="273239"/>
                </a:solidFill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File</a:t>
            </a:r>
            <a:r>
              <a:rPr lang="en-US" sz="1300" dirty="0">
                <a:solidFill>
                  <a:srgbClr val="273239"/>
                </a:solidFill>
                <a:ea typeface="+mn-lt"/>
                <a:cs typeface="+mn-lt"/>
              </a:rPr>
              <a:t> class – Java’s representation of a file or directory pathname.</a:t>
            </a:r>
          </a:p>
          <a:p>
            <a:r>
              <a:rPr lang="en-US" sz="1300" dirty="0">
                <a:solidFill>
                  <a:srgbClr val="273239"/>
                </a:solidFill>
                <a:ea typeface="+mn-lt"/>
                <a:cs typeface="+mn-lt"/>
              </a:rPr>
              <a:t>Because file and directory names have different formats on different</a:t>
            </a:r>
            <a:r>
              <a:rPr lang="en-US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en-US" sz="1300" dirty="0">
                <a:solidFill>
                  <a:srgbClr val="273239"/>
                </a:solidFill>
                <a:ea typeface="+mn-lt"/>
                <a:cs typeface="+mn-lt"/>
              </a:rPr>
              <a:t>platforms, a simple string is not adequate to name them. </a:t>
            </a:r>
            <a:endParaRPr lang="en-US" dirty="0">
              <a:cs typeface="Calibr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3269CBC-E0C9-CFE2-3532-177DA6C48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74"/>
          <a:stretch/>
        </p:blipFill>
        <p:spPr>
          <a:xfrm>
            <a:off x="1072437" y="2014161"/>
            <a:ext cx="3345448" cy="197453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027B16-8D0F-5850-EA8B-3ADCF9325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33"/>
          <a:stretch/>
        </p:blipFill>
        <p:spPr>
          <a:xfrm>
            <a:off x="4726116" y="2014161"/>
            <a:ext cx="3466698" cy="21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Filename filter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578174" y="1225049"/>
            <a:ext cx="77657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FilenameFilter</a:t>
            </a:r>
            <a:r>
              <a:rPr lang="en-US" sz="1400" dirty="0">
                <a:latin typeface="+mj-lt"/>
                <a:ea typeface="+mn-lt"/>
                <a:cs typeface="+mn-lt"/>
              </a:rPr>
              <a:t> is an interface in Java that is used to filter file names, such as those returned from a call to a File object's </a:t>
            </a:r>
            <a:r>
              <a:rPr lang="en-US" sz="1400" dirty="0" err="1"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listFiles</a:t>
            </a:r>
            <a:r>
              <a:rPr lang="en-US" sz="1400" dirty="0"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+mj-lt"/>
                <a:ea typeface="+mn-lt"/>
                <a:cs typeface="+mn-lt"/>
              </a:rPr>
              <a:t> method. </a:t>
            </a: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300C61E-B355-DAEB-C488-C768535F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96" y="2244846"/>
            <a:ext cx="6492868" cy="15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Filename filter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519754" y="1448238"/>
            <a:ext cx="71734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4D5156"/>
                </a:solidFill>
                <a:latin typeface="+mj-lt"/>
                <a:ea typeface="+mn-lt"/>
                <a:cs typeface="+mn-lt"/>
              </a:rPr>
              <a:t>And you can implement it with anonymous class:</a:t>
            </a:r>
            <a:endParaRPr lang="en-US" sz="1600" dirty="0">
              <a:latin typeface="+mj-lt"/>
              <a:cs typeface="Calibri"/>
            </a:endParaRP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C3AF149-4E2F-C822-BBFC-05C2A6C8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31" y="1959796"/>
            <a:ext cx="7806337" cy="17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3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NIO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1053154" y="1417588"/>
            <a:ext cx="726111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The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java.nio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package was introduced in Java 1.4 and updated in Java 1.7 (NIO.2) with enhanced file operations. It provides:</a:t>
            </a:r>
            <a:endParaRPr lang="en-US" sz="1600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Buffer</a:t>
            </a:r>
            <a:r>
              <a:rPr lang="en-US" sz="1600" i="1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 – 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to read chunks of data at a time</a:t>
            </a:r>
            <a:endParaRPr lang="en-US" sz="1600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CharsetDecoder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 – for mapping raw bytes to/from readable characters</a:t>
            </a:r>
            <a:endParaRPr lang="en-US" sz="1600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Channel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 – for communicating with the outside world</a:t>
            </a:r>
            <a:endParaRPr lang="en-US" sz="1600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Selector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 – to enable multiplexing on a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+mn-lt"/>
                <a:cs typeface="+mn-lt"/>
              </a:rPr>
              <a:t>SelectableChannel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 and provide access to any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+mn-lt"/>
                <a:cs typeface="+mn-lt"/>
              </a:rPr>
              <a:t>Channels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 that are ready for I/O</a:t>
            </a:r>
            <a:endParaRPr lang="en-US" sz="1600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lt-LT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+mn-lt"/>
                <a:cs typeface="+mn-lt"/>
              </a:rPr>
              <a:t>on-blocking mode – to read whatever is ready.</a:t>
            </a:r>
            <a:endParaRPr lang="en-US" sz="1600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Files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/>
              </a:rPr>
              <a:t> and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Paths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/>
              </a:rPr>
              <a:t> classes with useful static methods.</a:t>
            </a:r>
            <a:endParaRPr lang="en-US" sz="1600" dirty="0">
              <a:solidFill>
                <a:srgbClr val="000000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9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NIO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360365" y="1540698"/>
            <a:ext cx="3795706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404040"/>
                </a:solidFill>
                <a:latin typeface="+mj-lt"/>
                <a:ea typeface="+mn-lt"/>
                <a:cs typeface="+mn-lt"/>
              </a:rPr>
              <a:t>Buffer – space in memory. It can reside in the heap or off-heap, which is useful for large buffers.</a:t>
            </a:r>
            <a:endParaRPr lang="en-US" sz="1600" dirty="0">
              <a:latin typeface="+mj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404040"/>
                </a:solidFill>
                <a:latin typeface="+mj-lt"/>
                <a:ea typeface="+mn-lt"/>
                <a:cs typeface="+mn-lt"/>
              </a:rPr>
              <a:t>Channel – can connect to file or socket and can write from buffer or read to the buffer.</a:t>
            </a:r>
            <a:r>
              <a:rPr lang="en-US" sz="1600" dirty="0">
                <a:latin typeface="+mj-lt"/>
                <a:cs typeface="Arial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+mj-lt"/>
                <a:ea typeface="+mn-lt"/>
                <a:cs typeface="+mn-lt"/>
              </a:rPr>
              <a:t>A channel only knows bytes buffers.</a:t>
            </a:r>
            <a:endParaRPr lang="en-US" sz="1600" dirty="0">
              <a:solidFill>
                <a:srgbClr val="333333"/>
              </a:solidFill>
              <a:latin typeface="+mj-lt"/>
              <a:cs typeface="Calibri"/>
            </a:endParaRPr>
          </a:p>
          <a:p>
            <a:endParaRPr lang="en-US" sz="1600" dirty="0">
              <a:latin typeface="+mj-lt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5F25D2-5577-3B5B-CF5B-0E0FEC7716B1}"/>
              </a:ext>
            </a:extLst>
          </p:cNvPr>
          <p:cNvSpPr/>
          <p:nvPr/>
        </p:nvSpPr>
        <p:spPr>
          <a:xfrm>
            <a:off x="4399827" y="1619250"/>
            <a:ext cx="1384300" cy="1905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DataSource</a:t>
            </a:r>
            <a:endParaRPr lang="en-US" dirty="0"/>
          </a:p>
          <a:p>
            <a:pPr algn="ctr"/>
            <a:r>
              <a:rPr lang="en-US" dirty="0"/>
              <a:t>(file, socket,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3BF4D-71B7-51D8-F1B5-5A637C2AF188}"/>
              </a:ext>
            </a:extLst>
          </p:cNvPr>
          <p:cNvSpPr/>
          <p:nvPr/>
        </p:nvSpPr>
        <p:spPr>
          <a:xfrm>
            <a:off x="7189145" y="1619250"/>
            <a:ext cx="1384300" cy="1905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67AD1FC-201F-4541-3460-84C6BA88DA6B}"/>
              </a:ext>
            </a:extLst>
          </p:cNvPr>
          <p:cNvSpPr/>
          <p:nvPr/>
        </p:nvSpPr>
        <p:spPr>
          <a:xfrm>
            <a:off x="5904777" y="2434389"/>
            <a:ext cx="1212850" cy="274722"/>
          </a:xfrm>
          <a:prstGeom prst="left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6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NIO Channel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1347795" y="1514278"/>
            <a:ext cx="6226486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+mj-lt"/>
                <a:ea typeface="+mn-lt"/>
                <a:cs typeface="+mn-lt"/>
              </a:rPr>
              <a:t>The </a:t>
            </a:r>
            <a:r>
              <a:rPr lang="en-US" sz="1600" dirty="0">
                <a:latin typeface="+mj-lt"/>
                <a:ea typeface="+mn-lt"/>
                <a:cs typeface="Courier New" panose="02070309020205020404" pitchFamily="49" charset="0"/>
              </a:rPr>
              <a:t>Channel</a:t>
            </a:r>
            <a:r>
              <a:rPr lang="en-US" sz="1600" dirty="0">
                <a:latin typeface="+mj-lt"/>
                <a:ea typeface="+mn-lt"/>
                <a:cs typeface="+mn-lt"/>
              </a:rPr>
              <a:t> is implemented by several classes.</a:t>
            </a:r>
            <a:endParaRPr lang="en-US" sz="1600" dirty="0">
              <a:latin typeface="+mj-lt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FileChannel</a:t>
            </a:r>
            <a:r>
              <a:rPr lang="en-US" sz="1600" dirty="0">
                <a:latin typeface="+mj-lt"/>
                <a:ea typeface="+mn-lt"/>
                <a:cs typeface="Courier New" panose="02070309020205020404" pitchFamily="49" charset="0"/>
              </a:rPr>
              <a:t> - </a:t>
            </a:r>
            <a:r>
              <a:rPr lang="en-US" sz="1600" dirty="0">
                <a:latin typeface="+mj-lt"/>
                <a:ea typeface="+mn-lt"/>
                <a:cs typeface="+mn-lt"/>
              </a:rPr>
              <a:t>allows for multiple reads and writes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DatagramChannel</a:t>
            </a:r>
            <a:r>
              <a:rPr lang="en-US" sz="1600" dirty="0">
                <a:latin typeface="+mj-lt"/>
                <a:ea typeface="+mn-lt"/>
                <a:cs typeface="+mn-lt"/>
              </a:rPr>
              <a:t> - to access to socket. It supports multicast since it is UDP and it supports multiple, non-concurrent reads and writes.</a:t>
            </a:r>
            <a:endParaRPr lang="en-US" sz="1600" dirty="0">
              <a:latin typeface="+mj-lt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SocketChannel</a:t>
            </a:r>
            <a:r>
              <a:rPr lang="en-US" sz="1600" dirty="0">
                <a:latin typeface="+mj-lt"/>
                <a:ea typeface="+mn-lt"/>
                <a:cs typeface="+mn-lt"/>
              </a:rPr>
              <a:t> and </a:t>
            </a:r>
            <a:r>
              <a:rPr lang="en-US" sz="1600" dirty="0" err="1"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ServerSocketChannel</a:t>
            </a:r>
            <a:r>
              <a:rPr lang="en-US" sz="1600" b="1" dirty="0">
                <a:latin typeface="+mj-lt"/>
                <a:ea typeface="+mn-lt"/>
                <a:cs typeface="+mn-lt"/>
              </a:rPr>
              <a:t> </a:t>
            </a:r>
            <a:r>
              <a:rPr lang="en-US" sz="1600" dirty="0">
                <a:latin typeface="+mj-lt"/>
                <a:ea typeface="+mn-lt"/>
                <a:cs typeface="+mn-lt"/>
              </a:rPr>
              <a:t>– to access to a TCP socket.</a:t>
            </a:r>
            <a:r>
              <a:rPr lang="en-US" sz="1600" dirty="0">
                <a:latin typeface="+mj-lt"/>
                <a:ea typeface="+mn-lt"/>
                <a:cs typeface="Calibri"/>
              </a:rPr>
              <a:t> </a:t>
            </a:r>
            <a:r>
              <a:rPr lang="en-US" sz="1600" dirty="0">
                <a:latin typeface="+mj-lt"/>
                <a:ea typeface="+mn-lt"/>
                <a:cs typeface="+mn-lt"/>
              </a:rPr>
              <a:t>It supports asynchronous operations and multiple, non-concurrent reads and writes.</a:t>
            </a:r>
            <a:endParaRPr lang="en-US" sz="16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6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cs typeface="Calibri Light"/>
              </a:rPr>
              <a:t>I/O Streams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FC780DA-1544-431A-60D4-C743D4FA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4367" y="1021322"/>
            <a:ext cx="914400" cy="914400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2C7EE89D-0DBA-631D-6AD8-B4CD9C46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886" y="2695255"/>
            <a:ext cx="1145663" cy="1145663"/>
          </a:xfrm>
          <a:prstGeom prst="rect">
            <a:avLst/>
          </a:prstGeom>
        </p:spPr>
      </p:pic>
      <p:pic>
        <p:nvPicPr>
          <p:cNvPr id="10" name="Graphic 9" descr="Monitor outline">
            <a:extLst>
              <a:ext uri="{FF2B5EF4-FFF2-40B4-BE49-F238E27FC236}">
                <a16:creationId xmlns:a16="http://schemas.microsoft.com/office/drawing/2014/main" id="{A0478E6E-56FC-87A1-0D32-993FC5872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0887" y="1039496"/>
            <a:ext cx="914400" cy="914400"/>
          </a:xfrm>
          <a:prstGeom prst="rect">
            <a:avLst/>
          </a:prstGeom>
        </p:spPr>
      </p:pic>
      <p:pic>
        <p:nvPicPr>
          <p:cNvPr id="12" name="Graphic 11" descr="Monitor outline">
            <a:extLst>
              <a:ext uri="{FF2B5EF4-FFF2-40B4-BE49-F238E27FC236}">
                <a16:creationId xmlns:a16="http://schemas.microsoft.com/office/drawing/2014/main" id="{335BA7F5-7C02-B76C-4653-0D519D1D5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1188" y="2718359"/>
            <a:ext cx="1149864" cy="11498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A24E08-91C0-F5BB-4D50-6A29EB48717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748767" y="1478522"/>
            <a:ext cx="2062120" cy="1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BAE883-1F9B-8419-7F2D-F38FF3AEE67D}"/>
              </a:ext>
            </a:extLst>
          </p:cNvPr>
          <p:cNvSpPr txBox="1"/>
          <p:nvPr/>
        </p:nvSpPr>
        <p:spPr>
          <a:xfrm>
            <a:off x="3834368" y="1979295"/>
            <a:ext cx="104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sz="1400" dirty="0"/>
              <a:t>Source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AEFDF-A1E2-21B5-A0F6-B54192525C26}"/>
              </a:ext>
            </a:extLst>
          </p:cNvPr>
          <p:cNvSpPr txBox="1"/>
          <p:nvPr/>
        </p:nvSpPr>
        <p:spPr>
          <a:xfrm>
            <a:off x="6915109" y="1935722"/>
            <a:ext cx="81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98B6B-4C63-7D20-ED7A-8D0C3D00E55E}"/>
              </a:ext>
            </a:extLst>
          </p:cNvPr>
          <p:cNvSpPr txBox="1"/>
          <p:nvPr/>
        </p:nvSpPr>
        <p:spPr>
          <a:xfrm>
            <a:off x="3955906" y="3804119"/>
            <a:ext cx="90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B20AE9-14F1-71C0-DDEA-EBF593E6AF03}"/>
              </a:ext>
            </a:extLst>
          </p:cNvPr>
          <p:cNvSpPr txBox="1"/>
          <p:nvPr/>
        </p:nvSpPr>
        <p:spPr>
          <a:xfrm>
            <a:off x="6810887" y="3831831"/>
            <a:ext cx="1145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D291D9-89D5-7424-2F58-AB31CEE01C8A}"/>
              </a:ext>
            </a:extLst>
          </p:cNvPr>
          <p:cNvCxnSpPr/>
          <p:nvPr/>
        </p:nvCxnSpPr>
        <p:spPr>
          <a:xfrm>
            <a:off x="4860425" y="3248096"/>
            <a:ext cx="2062120" cy="1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EB4881-6800-3FF6-5FDF-41828733BB2A}"/>
              </a:ext>
            </a:extLst>
          </p:cNvPr>
          <p:cNvSpPr/>
          <p:nvPr/>
        </p:nvSpPr>
        <p:spPr>
          <a:xfrm>
            <a:off x="5016500" y="1228609"/>
            <a:ext cx="1346200" cy="2095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100101011101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44ADF5-5549-0B0F-FE36-FF352517D738}"/>
              </a:ext>
            </a:extLst>
          </p:cNvPr>
          <p:cNvSpPr/>
          <p:nvPr/>
        </p:nvSpPr>
        <p:spPr>
          <a:xfrm>
            <a:off x="5172869" y="2980009"/>
            <a:ext cx="1346200" cy="2095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100101011101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46C27-68F7-F34A-C581-E554276C3D2B}"/>
              </a:ext>
            </a:extLst>
          </p:cNvPr>
          <p:cNvSpPr txBox="1"/>
          <p:nvPr/>
        </p:nvSpPr>
        <p:spPr>
          <a:xfrm>
            <a:off x="5196954" y="1577059"/>
            <a:ext cx="116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sz="1400" dirty="0"/>
              <a:t>Stream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F2A50-9F3C-D1A7-9B77-735C3CB50359}"/>
              </a:ext>
            </a:extLst>
          </p:cNvPr>
          <p:cNvSpPr txBox="1"/>
          <p:nvPr/>
        </p:nvSpPr>
        <p:spPr>
          <a:xfrm>
            <a:off x="5263095" y="3350797"/>
            <a:ext cx="125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r>
              <a:rPr lang="en-US" dirty="0"/>
              <a:t> Stream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970778C-9340-BC8D-5E9B-98C0165B5F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440" y="1358900"/>
            <a:ext cx="3206269" cy="2217281"/>
          </a:xfrm>
        </p:spPr>
        <p:txBody>
          <a:bodyPr vert="horz" lIns="0" tIns="0" rIns="0" bIns="0" rtlCol="0" anchor="t">
            <a:noAutofit/>
          </a:bodyPr>
          <a:lstStyle/>
          <a:p>
            <a:pPr marL="170815" indent="-170815" algn="just"/>
            <a:r>
              <a:rPr lang="en-US" sz="1400" b="1" dirty="0">
                <a:solidFill>
                  <a:srgbClr val="000000"/>
                </a:solidFill>
                <a:cs typeface="Arial"/>
              </a:rPr>
              <a:t>I/O Stream 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represents an input source or an output destination. It can be disk files, devices, other programs, memory arrays.</a:t>
            </a:r>
          </a:p>
          <a:p>
            <a:pPr marL="170815" indent="-170815" algn="just"/>
            <a:r>
              <a:rPr lang="en-US" sz="1400" dirty="0">
                <a:solidFill>
                  <a:srgbClr val="000000"/>
                </a:solidFill>
                <a:cs typeface="Arial"/>
              </a:rPr>
              <a:t>Streams support different kinds of data, including simple bytes, primitive data types, localized characters, and objects.</a:t>
            </a:r>
            <a:endParaRPr lang="en-US" sz="1400" dirty="0">
              <a:cs typeface="Calibri Light"/>
            </a:endParaRPr>
          </a:p>
          <a:p>
            <a:pPr marL="170815" indent="-170815" algn="just"/>
            <a:r>
              <a:rPr lang="en-US" sz="1400" dirty="0">
                <a:solidFill>
                  <a:srgbClr val="000000"/>
                </a:solidFill>
                <a:cs typeface="Arial"/>
              </a:rPr>
              <a:t>All streams present the same simple model to programs – a stream is a sequence of data. </a:t>
            </a:r>
          </a:p>
        </p:txBody>
      </p:sp>
    </p:spTree>
    <p:extLst>
      <p:ext uri="{BB962C8B-B14F-4D97-AF65-F5344CB8AC3E}">
        <p14:creationId xmlns:p14="http://schemas.microsoft.com/office/powerpoint/2010/main" val="423198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NIO Buffer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747C37-3881-D19C-8C32-3486E630BDB7}"/>
              </a:ext>
            </a:extLst>
          </p:cNvPr>
          <p:cNvSpPr/>
          <p:nvPr/>
        </p:nvSpPr>
        <p:spPr>
          <a:xfrm>
            <a:off x="4162412" y="965638"/>
            <a:ext cx="4396740" cy="3126302"/>
          </a:xfrm>
          <a:prstGeom prst="roundRect">
            <a:avLst>
              <a:gd name="adj" fmla="val 448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 Process memory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587686" y="1316158"/>
            <a:ext cx="312514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rgbClr val="404040"/>
                </a:solidFill>
                <a:latin typeface="Consolas" panose="020B0609020204030204" pitchFamily="49" charset="0"/>
                <a:ea typeface="+mn-lt"/>
                <a:cs typeface="Courier New" panose="02070309020205020404" pitchFamily="49" charset="0"/>
              </a:rPr>
              <a:t>Buffer</a:t>
            </a:r>
            <a:r>
              <a:rPr lang="en-US" sz="1400" dirty="0">
                <a:solidFill>
                  <a:srgbClr val="404040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404040"/>
                </a:solidFill>
                <a:latin typeface="+mj-lt"/>
                <a:ea typeface="+mn-lt"/>
                <a:cs typeface="+mn-lt"/>
              </a:rPr>
              <a:t>– in-memory structure backed by an array of bytes. The size of a buffer can be as large as </a:t>
            </a:r>
            <a:r>
              <a:rPr lang="en-US" sz="1400" b="1" dirty="0">
                <a:solidFill>
                  <a:srgbClr val="404040"/>
                </a:solidFill>
                <a:latin typeface="+mj-lt"/>
                <a:ea typeface="+mn-lt"/>
                <a:cs typeface="+mn-lt"/>
              </a:rPr>
              <a:t>2GB</a:t>
            </a:r>
            <a:r>
              <a:rPr lang="en-US" sz="1400" dirty="0">
                <a:solidFill>
                  <a:srgbClr val="404040"/>
                </a:solidFill>
                <a:latin typeface="+mj-lt"/>
                <a:ea typeface="+mn-lt"/>
                <a:cs typeface="+mn-lt"/>
              </a:rPr>
              <a:t>.</a:t>
            </a:r>
          </a:p>
          <a:p>
            <a:endParaRPr lang="en-US" sz="1400" dirty="0">
              <a:solidFill>
                <a:srgbClr val="404040"/>
              </a:solidFill>
              <a:latin typeface="+mj-lt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404040"/>
                </a:solidFill>
                <a:latin typeface="+mj-lt"/>
                <a:ea typeface="+mn-lt"/>
                <a:cs typeface="+mn-lt"/>
              </a:rPr>
              <a:t>It is usually stored in the heap, handled by the garbage collector. </a:t>
            </a:r>
          </a:p>
          <a:p>
            <a:endParaRPr lang="en-US" sz="1400" dirty="0">
              <a:solidFill>
                <a:srgbClr val="404040"/>
              </a:solidFill>
              <a:latin typeface="+mj-lt"/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404040"/>
                </a:solidFill>
                <a:latin typeface="+mj-lt"/>
                <a:ea typeface="+mn-lt"/>
                <a:cs typeface="+mn-lt"/>
              </a:rPr>
              <a:t>But it can also be stored in the off-heap, thus not impacting the garbage collector. This is very useful for very large buffers.</a:t>
            </a:r>
            <a:endParaRPr lang="en-US" sz="1400" dirty="0">
              <a:latin typeface="+mj-lt"/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BFD9DE-6C71-06B8-8347-6FEDDB9BBF7E}"/>
              </a:ext>
            </a:extLst>
          </p:cNvPr>
          <p:cNvSpPr/>
          <p:nvPr/>
        </p:nvSpPr>
        <p:spPr>
          <a:xfrm>
            <a:off x="4672952" y="1737362"/>
            <a:ext cx="3436620" cy="891540"/>
          </a:xfrm>
          <a:prstGeom prst="roundRect">
            <a:avLst>
              <a:gd name="adj" fmla="val 622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Heap</a:t>
            </a:r>
          </a:p>
          <a:p>
            <a:pPr algn="ctr"/>
            <a:r>
              <a:rPr lang="en-US" sz="2000" dirty="0"/>
              <a:t>(managed by GC)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D3065-7A8B-97A5-610B-EA7D8F6EDCC8}"/>
              </a:ext>
            </a:extLst>
          </p:cNvPr>
          <p:cNvSpPr/>
          <p:nvPr/>
        </p:nvSpPr>
        <p:spPr>
          <a:xfrm>
            <a:off x="4672952" y="2852930"/>
            <a:ext cx="3436620" cy="891540"/>
          </a:xfrm>
          <a:prstGeom prst="roundRect">
            <a:avLst>
              <a:gd name="adj" fmla="val 812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Off-heap</a:t>
            </a:r>
          </a:p>
          <a:p>
            <a:pPr algn="ctr"/>
            <a:r>
              <a:rPr lang="en-US" sz="2000" dirty="0"/>
              <a:t>(not managed by GC)</a:t>
            </a:r>
          </a:p>
        </p:txBody>
      </p:sp>
    </p:spTree>
    <p:extLst>
      <p:ext uri="{BB962C8B-B14F-4D97-AF65-F5344CB8AC3E}">
        <p14:creationId xmlns:p14="http://schemas.microsoft.com/office/powerpoint/2010/main" val="85941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NIO Buffer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509594" y="1690301"/>
            <a:ext cx="2972746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rgbClr val="404040"/>
                </a:solidFill>
                <a:latin typeface="+mj-lt"/>
                <a:ea typeface="+mn-lt"/>
                <a:cs typeface="Courier New" panose="02070309020205020404" pitchFamily="49" charset="0"/>
              </a:rPr>
              <a:t>A buffer properties:</a:t>
            </a:r>
            <a:endParaRPr lang="en-US" sz="1400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404040"/>
                </a:solidFill>
                <a:latin typeface="+mj-lt"/>
                <a:ea typeface="+mn-lt"/>
                <a:cs typeface="Courier New" panose="02070309020205020404" pitchFamily="49" charset="0"/>
              </a:rPr>
              <a:t>capacity – size of the backing array.</a:t>
            </a:r>
            <a:endParaRPr lang="en-US" sz="1400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404040"/>
                </a:solidFill>
                <a:latin typeface="+mj-lt"/>
                <a:ea typeface="+mn-lt"/>
                <a:cs typeface="Courier New" panose="02070309020205020404" pitchFamily="49" charset="0"/>
              </a:rPr>
              <a:t>current position – can be seen as cursor. All the read and the write operations are made to or from the current position.</a:t>
            </a:r>
            <a:endParaRPr lang="en-US" sz="1400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404040"/>
                </a:solidFill>
                <a:latin typeface="+mj-lt"/>
                <a:ea typeface="+mn-lt"/>
                <a:cs typeface="Courier New" panose="02070309020205020404" pitchFamily="49" charset="0"/>
              </a:rPr>
              <a:t>limit – last position in memory seen by this buffer.</a:t>
            </a:r>
            <a:endParaRPr lang="en-US" sz="1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6905AA-2ED2-B366-3C15-9E18F81EADFD}"/>
              </a:ext>
            </a:extLst>
          </p:cNvPr>
          <p:cNvSpPr/>
          <p:nvPr/>
        </p:nvSpPr>
        <p:spPr>
          <a:xfrm>
            <a:off x="3819095" y="1070608"/>
            <a:ext cx="2324913" cy="31889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53F69C-F073-B6F3-3887-66D6D122A8A5}"/>
              </a:ext>
            </a:extLst>
          </p:cNvPr>
          <p:cNvSpPr/>
          <p:nvPr/>
        </p:nvSpPr>
        <p:spPr>
          <a:xfrm>
            <a:off x="4795161" y="11658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A257E-2E92-4C7A-910B-81B40387F4AD}"/>
              </a:ext>
            </a:extLst>
          </p:cNvPr>
          <p:cNvSpPr/>
          <p:nvPr/>
        </p:nvSpPr>
        <p:spPr>
          <a:xfrm>
            <a:off x="4795161" y="130302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F2533-B60D-6C81-1E2F-9C9ACA5740A8}"/>
              </a:ext>
            </a:extLst>
          </p:cNvPr>
          <p:cNvSpPr/>
          <p:nvPr/>
        </p:nvSpPr>
        <p:spPr>
          <a:xfrm>
            <a:off x="4795161" y="144018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4F9A8-3D19-3C9F-00A1-E5DD52008331}"/>
              </a:ext>
            </a:extLst>
          </p:cNvPr>
          <p:cNvSpPr/>
          <p:nvPr/>
        </p:nvSpPr>
        <p:spPr>
          <a:xfrm>
            <a:off x="4795161" y="157734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339DF-2BF3-82DD-6C56-D2CCFDDF8956}"/>
              </a:ext>
            </a:extLst>
          </p:cNvPr>
          <p:cNvSpPr/>
          <p:nvPr/>
        </p:nvSpPr>
        <p:spPr>
          <a:xfrm>
            <a:off x="4795161" y="171450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50A89-A329-544C-1FD6-087C8B82C673}"/>
              </a:ext>
            </a:extLst>
          </p:cNvPr>
          <p:cNvSpPr/>
          <p:nvPr/>
        </p:nvSpPr>
        <p:spPr>
          <a:xfrm>
            <a:off x="4795161" y="18516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6684C-C668-33E4-D956-D1F783F5A272}"/>
              </a:ext>
            </a:extLst>
          </p:cNvPr>
          <p:cNvSpPr/>
          <p:nvPr/>
        </p:nvSpPr>
        <p:spPr>
          <a:xfrm>
            <a:off x="4795161" y="198882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49AA2-AAEA-7366-C308-10981A3495ED}"/>
              </a:ext>
            </a:extLst>
          </p:cNvPr>
          <p:cNvSpPr/>
          <p:nvPr/>
        </p:nvSpPr>
        <p:spPr>
          <a:xfrm>
            <a:off x="4795161" y="212598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6C62E9-D24F-1448-9F2A-3C81463C6395}"/>
              </a:ext>
            </a:extLst>
          </p:cNvPr>
          <p:cNvSpPr/>
          <p:nvPr/>
        </p:nvSpPr>
        <p:spPr>
          <a:xfrm>
            <a:off x="4795161" y="226314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FBA3E-F2AE-E1CC-D5D3-0F796394F968}"/>
              </a:ext>
            </a:extLst>
          </p:cNvPr>
          <p:cNvSpPr/>
          <p:nvPr/>
        </p:nvSpPr>
        <p:spPr>
          <a:xfrm>
            <a:off x="4795161" y="240030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6770A8-D53B-C722-D0BF-2A9F5D97A355}"/>
              </a:ext>
            </a:extLst>
          </p:cNvPr>
          <p:cNvSpPr/>
          <p:nvPr/>
        </p:nvSpPr>
        <p:spPr>
          <a:xfrm>
            <a:off x="4795161" y="25374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0A35F3-5346-6690-8B97-05FB1FA0B28E}"/>
              </a:ext>
            </a:extLst>
          </p:cNvPr>
          <p:cNvSpPr/>
          <p:nvPr/>
        </p:nvSpPr>
        <p:spPr>
          <a:xfrm>
            <a:off x="4795161" y="267462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E2413-9809-CFB7-4E67-7FD27D8D2169}"/>
              </a:ext>
            </a:extLst>
          </p:cNvPr>
          <p:cNvSpPr/>
          <p:nvPr/>
        </p:nvSpPr>
        <p:spPr>
          <a:xfrm>
            <a:off x="4795161" y="281178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83449F-F615-5685-BBFF-E2EF1DCDF4A6}"/>
              </a:ext>
            </a:extLst>
          </p:cNvPr>
          <p:cNvSpPr/>
          <p:nvPr/>
        </p:nvSpPr>
        <p:spPr>
          <a:xfrm>
            <a:off x="4795161" y="294894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C165A-D72F-9999-3705-88A818DD1841}"/>
              </a:ext>
            </a:extLst>
          </p:cNvPr>
          <p:cNvSpPr/>
          <p:nvPr/>
        </p:nvSpPr>
        <p:spPr>
          <a:xfrm>
            <a:off x="4795161" y="308610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DCD3F-2315-18AD-CE96-901D6E8D0044}"/>
              </a:ext>
            </a:extLst>
          </p:cNvPr>
          <p:cNvSpPr/>
          <p:nvPr/>
        </p:nvSpPr>
        <p:spPr>
          <a:xfrm>
            <a:off x="4795161" y="32232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DB2C65-15B7-7390-1F18-6635EA161E63}"/>
              </a:ext>
            </a:extLst>
          </p:cNvPr>
          <p:cNvSpPr/>
          <p:nvPr/>
        </p:nvSpPr>
        <p:spPr>
          <a:xfrm>
            <a:off x="4795161" y="336042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52B658-11DE-BC38-1CBB-E3A2943F4C66}"/>
              </a:ext>
            </a:extLst>
          </p:cNvPr>
          <p:cNvSpPr/>
          <p:nvPr/>
        </p:nvSpPr>
        <p:spPr>
          <a:xfrm>
            <a:off x="4795161" y="349758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C65713-C0E0-F4FA-3D35-B74883EB51AC}"/>
              </a:ext>
            </a:extLst>
          </p:cNvPr>
          <p:cNvSpPr/>
          <p:nvPr/>
        </p:nvSpPr>
        <p:spPr>
          <a:xfrm>
            <a:off x="4795161" y="363474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57903-B451-F333-62D6-C20D97589E6B}"/>
              </a:ext>
            </a:extLst>
          </p:cNvPr>
          <p:cNvSpPr/>
          <p:nvPr/>
        </p:nvSpPr>
        <p:spPr>
          <a:xfrm>
            <a:off x="4795161" y="377190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BCD7A6-89D5-9AB3-9658-2BDC45BC602A}"/>
              </a:ext>
            </a:extLst>
          </p:cNvPr>
          <p:cNvSpPr/>
          <p:nvPr/>
        </p:nvSpPr>
        <p:spPr>
          <a:xfrm>
            <a:off x="4795161" y="39090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2CDBE-43DB-ACE8-BF36-BC6739EFD4E7}"/>
              </a:ext>
            </a:extLst>
          </p:cNvPr>
          <p:cNvSpPr txBox="1"/>
          <p:nvPr/>
        </p:nvSpPr>
        <p:spPr>
          <a:xfrm>
            <a:off x="3886367" y="3532138"/>
            <a:ext cx="50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708C64-0FA5-9E99-EB01-DCE648FF22A8}"/>
              </a:ext>
            </a:extLst>
          </p:cNvPr>
          <p:cNvSpPr txBox="1"/>
          <p:nvPr/>
        </p:nvSpPr>
        <p:spPr>
          <a:xfrm>
            <a:off x="3861549" y="3841018"/>
            <a:ext cx="72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Capacity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B0793E-98D7-5EAA-33CF-D658EFA5D728}"/>
              </a:ext>
            </a:extLst>
          </p:cNvPr>
          <p:cNvSpPr txBox="1"/>
          <p:nvPr/>
        </p:nvSpPr>
        <p:spPr>
          <a:xfrm>
            <a:off x="3886366" y="2198175"/>
            <a:ext cx="746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604520-613D-3093-8FFA-BCB8BB0A5DF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386647" y="3662943"/>
            <a:ext cx="391582" cy="28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4407B9-2F46-A7D2-4EC1-44BC7791F707}"/>
              </a:ext>
            </a:extLst>
          </p:cNvPr>
          <p:cNvCxnSpPr>
            <a:cxnSpLocks/>
          </p:cNvCxnSpPr>
          <p:nvPr/>
        </p:nvCxnSpPr>
        <p:spPr>
          <a:xfrm>
            <a:off x="4434273" y="3992218"/>
            <a:ext cx="34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9D0661-FF0A-7177-AC8E-C456E172BF13}"/>
              </a:ext>
            </a:extLst>
          </p:cNvPr>
          <p:cNvCxnSpPr>
            <a:cxnSpLocks/>
          </p:cNvCxnSpPr>
          <p:nvPr/>
        </p:nvCxnSpPr>
        <p:spPr>
          <a:xfrm>
            <a:off x="4515861" y="2345052"/>
            <a:ext cx="26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0AAFDDC-9828-3E22-E341-E82958912467}"/>
              </a:ext>
            </a:extLst>
          </p:cNvPr>
          <p:cNvSpPr/>
          <p:nvPr/>
        </p:nvSpPr>
        <p:spPr>
          <a:xfrm>
            <a:off x="6312757" y="1070607"/>
            <a:ext cx="2324913" cy="31889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9C8EDE-BE6B-83AE-CF90-6EEF5F36C564}"/>
              </a:ext>
            </a:extLst>
          </p:cNvPr>
          <p:cNvSpPr/>
          <p:nvPr/>
        </p:nvSpPr>
        <p:spPr>
          <a:xfrm>
            <a:off x="7245581" y="11658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B69E5D-5419-393E-3A4A-9C479D0DC123}"/>
              </a:ext>
            </a:extLst>
          </p:cNvPr>
          <p:cNvSpPr/>
          <p:nvPr/>
        </p:nvSpPr>
        <p:spPr>
          <a:xfrm>
            <a:off x="7245581" y="130302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9E8F85-DAAD-6DFF-D0FC-E3832EDBC94C}"/>
              </a:ext>
            </a:extLst>
          </p:cNvPr>
          <p:cNvSpPr/>
          <p:nvPr/>
        </p:nvSpPr>
        <p:spPr>
          <a:xfrm>
            <a:off x="7245581" y="144018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8E3772-BBDA-B9AA-2A57-848E7886E441}"/>
              </a:ext>
            </a:extLst>
          </p:cNvPr>
          <p:cNvSpPr/>
          <p:nvPr/>
        </p:nvSpPr>
        <p:spPr>
          <a:xfrm>
            <a:off x="7245581" y="157734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181E4F-60DF-77AE-6551-ACE0D6572CFB}"/>
              </a:ext>
            </a:extLst>
          </p:cNvPr>
          <p:cNvSpPr/>
          <p:nvPr/>
        </p:nvSpPr>
        <p:spPr>
          <a:xfrm>
            <a:off x="7245581" y="171450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043DA2-64C7-0133-3E32-79C438ABF2BC}"/>
              </a:ext>
            </a:extLst>
          </p:cNvPr>
          <p:cNvSpPr/>
          <p:nvPr/>
        </p:nvSpPr>
        <p:spPr>
          <a:xfrm>
            <a:off x="7245581" y="18516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1F3224-E0A7-4D59-9606-6825941B769D}"/>
              </a:ext>
            </a:extLst>
          </p:cNvPr>
          <p:cNvSpPr/>
          <p:nvPr/>
        </p:nvSpPr>
        <p:spPr>
          <a:xfrm>
            <a:off x="7245581" y="198882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F57014-4AFA-F84D-D1C8-F72A85E47864}"/>
              </a:ext>
            </a:extLst>
          </p:cNvPr>
          <p:cNvSpPr/>
          <p:nvPr/>
        </p:nvSpPr>
        <p:spPr>
          <a:xfrm>
            <a:off x="7245581" y="212598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10A18C-0670-8FA4-E9B4-550729B68F7A}"/>
              </a:ext>
            </a:extLst>
          </p:cNvPr>
          <p:cNvSpPr/>
          <p:nvPr/>
        </p:nvSpPr>
        <p:spPr>
          <a:xfrm>
            <a:off x="7245581" y="226314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A57C17-B0F1-6A48-60E1-2F16C8F24AD0}"/>
              </a:ext>
            </a:extLst>
          </p:cNvPr>
          <p:cNvSpPr/>
          <p:nvPr/>
        </p:nvSpPr>
        <p:spPr>
          <a:xfrm>
            <a:off x="7245581" y="240030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B1456D-04FC-E294-5EC0-2EE439D00406}"/>
              </a:ext>
            </a:extLst>
          </p:cNvPr>
          <p:cNvSpPr/>
          <p:nvPr/>
        </p:nvSpPr>
        <p:spPr>
          <a:xfrm>
            <a:off x="7245581" y="25374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80DED8-D848-8A80-85B8-77AE1E406B74}"/>
              </a:ext>
            </a:extLst>
          </p:cNvPr>
          <p:cNvSpPr/>
          <p:nvPr/>
        </p:nvSpPr>
        <p:spPr>
          <a:xfrm>
            <a:off x="7245581" y="267462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442A3C-715E-1098-03FE-5F3CB1AE1223}"/>
              </a:ext>
            </a:extLst>
          </p:cNvPr>
          <p:cNvSpPr/>
          <p:nvPr/>
        </p:nvSpPr>
        <p:spPr>
          <a:xfrm>
            <a:off x="7245581" y="281178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F3B658-A5C0-9F8F-1C02-139FEA24A6BB}"/>
              </a:ext>
            </a:extLst>
          </p:cNvPr>
          <p:cNvSpPr/>
          <p:nvPr/>
        </p:nvSpPr>
        <p:spPr>
          <a:xfrm>
            <a:off x="7245581" y="294894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DB12D9-4FA1-EE47-916A-998F3040F9D5}"/>
              </a:ext>
            </a:extLst>
          </p:cNvPr>
          <p:cNvSpPr/>
          <p:nvPr/>
        </p:nvSpPr>
        <p:spPr>
          <a:xfrm>
            <a:off x="7245581" y="308610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19171D-8119-AD4D-45DD-4E7414D6E11B}"/>
              </a:ext>
            </a:extLst>
          </p:cNvPr>
          <p:cNvSpPr/>
          <p:nvPr/>
        </p:nvSpPr>
        <p:spPr>
          <a:xfrm>
            <a:off x="7245581" y="32232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BB7C97-435E-3931-DEF6-79CD93C7FE91}"/>
              </a:ext>
            </a:extLst>
          </p:cNvPr>
          <p:cNvSpPr/>
          <p:nvPr/>
        </p:nvSpPr>
        <p:spPr>
          <a:xfrm>
            <a:off x="7245581" y="336042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5E7E2D-8726-B4F7-E818-9A50A483899E}"/>
              </a:ext>
            </a:extLst>
          </p:cNvPr>
          <p:cNvSpPr/>
          <p:nvPr/>
        </p:nvSpPr>
        <p:spPr>
          <a:xfrm>
            <a:off x="7245581" y="349758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1766C9-723F-6190-EE93-F05DCE510D2B}"/>
              </a:ext>
            </a:extLst>
          </p:cNvPr>
          <p:cNvSpPr/>
          <p:nvPr/>
        </p:nvSpPr>
        <p:spPr>
          <a:xfrm>
            <a:off x="7245581" y="363474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B03544-080A-271C-F558-8894C4B0C3A0}"/>
              </a:ext>
            </a:extLst>
          </p:cNvPr>
          <p:cNvSpPr/>
          <p:nvPr/>
        </p:nvSpPr>
        <p:spPr>
          <a:xfrm>
            <a:off x="7245581" y="377190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0DEBA2-9E8E-E165-6299-994440C97E6C}"/>
              </a:ext>
            </a:extLst>
          </p:cNvPr>
          <p:cNvSpPr/>
          <p:nvPr/>
        </p:nvSpPr>
        <p:spPr>
          <a:xfrm>
            <a:off x="7245581" y="3909060"/>
            <a:ext cx="1194647" cy="1371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ACE687-3D29-8977-DE36-5AD2682152ED}"/>
              </a:ext>
            </a:extLst>
          </p:cNvPr>
          <p:cNvSpPr txBox="1"/>
          <p:nvPr/>
        </p:nvSpPr>
        <p:spPr>
          <a:xfrm>
            <a:off x="6344439" y="3000042"/>
            <a:ext cx="50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Limit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F043AC-95A0-49DF-6559-894F3D1D644F}"/>
              </a:ext>
            </a:extLst>
          </p:cNvPr>
          <p:cNvSpPr txBox="1"/>
          <p:nvPr/>
        </p:nvSpPr>
        <p:spPr>
          <a:xfrm>
            <a:off x="6311969" y="3841018"/>
            <a:ext cx="724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Capacity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147D89-791A-184C-BB20-B3E45E198101}"/>
              </a:ext>
            </a:extLst>
          </p:cNvPr>
          <p:cNvSpPr txBox="1"/>
          <p:nvPr/>
        </p:nvSpPr>
        <p:spPr>
          <a:xfrm>
            <a:off x="6336786" y="2198175"/>
            <a:ext cx="746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Position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31102-514D-144C-3438-8A4241D327D2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6844719" y="3130847"/>
            <a:ext cx="38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EED329-7F75-2104-BE34-504A3909B7F7}"/>
              </a:ext>
            </a:extLst>
          </p:cNvPr>
          <p:cNvCxnSpPr>
            <a:cxnSpLocks/>
          </p:cNvCxnSpPr>
          <p:nvPr/>
        </p:nvCxnSpPr>
        <p:spPr>
          <a:xfrm>
            <a:off x="6884693" y="3992218"/>
            <a:ext cx="34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2860F9-C9F7-D442-DE1D-5E95895E5CEE}"/>
              </a:ext>
            </a:extLst>
          </p:cNvPr>
          <p:cNvCxnSpPr>
            <a:cxnSpLocks/>
          </p:cNvCxnSpPr>
          <p:nvPr/>
        </p:nvCxnSpPr>
        <p:spPr>
          <a:xfrm>
            <a:off x="6966281" y="2345052"/>
            <a:ext cx="26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ACDA382-C1EB-D0AB-630B-E0516217CEF5}"/>
              </a:ext>
            </a:extLst>
          </p:cNvPr>
          <p:cNvSpPr txBox="1"/>
          <p:nvPr/>
        </p:nvSpPr>
        <p:spPr>
          <a:xfrm>
            <a:off x="4039211" y="797198"/>
            <a:ext cx="1884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– Write mode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B21E7F-89F1-5D4F-F7AD-3F96C8F9C914}"/>
              </a:ext>
            </a:extLst>
          </p:cNvPr>
          <p:cNvSpPr txBox="1"/>
          <p:nvPr/>
        </p:nvSpPr>
        <p:spPr>
          <a:xfrm>
            <a:off x="6497830" y="800376"/>
            <a:ext cx="1884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– Read mode </a:t>
            </a:r>
          </a:p>
        </p:txBody>
      </p:sp>
    </p:spTree>
    <p:extLst>
      <p:ext uri="{BB962C8B-B14F-4D97-AF65-F5344CB8AC3E}">
        <p14:creationId xmlns:p14="http://schemas.microsoft.com/office/powerpoint/2010/main" val="2455617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Further readings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570554" y="965638"/>
            <a:ext cx="7173433" cy="11310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tutorials</a:t>
            </a:r>
            <a:r>
              <a:rPr lang="en-US" dirty="0">
                <a:cs typeface="Calibri"/>
              </a:rPr>
              <a:t> 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Decorator Pattern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"Thinking in Java" by Bruce Eckel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82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cs typeface="Calibri Light"/>
              </a:rPr>
              <a:t>I/O Streams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EE47D4-4010-946B-0FB4-93DA0D137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2232" y="1348517"/>
            <a:ext cx="4135436" cy="264486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 Some streams simply pass on data: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E7DE4-9700-8501-6529-A539D192BC44}"/>
              </a:ext>
            </a:extLst>
          </p:cNvPr>
          <p:cNvSpPr txBox="1"/>
          <p:nvPr/>
        </p:nvSpPr>
        <p:spPr>
          <a:xfrm>
            <a:off x="800631" y="2683397"/>
            <a:ext cx="447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  <a:cs typeface="Arial"/>
              </a:rPr>
              <a:t>Other manipulate and transform the data:</a:t>
            </a:r>
            <a:endParaRPr lang="en-US" sz="1800" dirty="0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6DA21D-8E1A-6AFB-0A9E-FA3D9CE98155}"/>
              </a:ext>
            </a:extLst>
          </p:cNvPr>
          <p:cNvSpPr/>
          <p:nvPr/>
        </p:nvSpPr>
        <p:spPr>
          <a:xfrm>
            <a:off x="3409950" y="1860651"/>
            <a:ext cx="2324100" cy="4953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2FA74-8CBC-9D00-7AD4-92FA284E46D1}"/>
              </a:ext>
            </a:extLst>
          </p:cNvPr>
          <p:cNvSpPr/>
          <p:nvPr/>
        </p:nvSpPr>
        <p:spPr>
          <a:xfrm>
            <a:off x="1032932" y="1914525"/>
            <a:ext cx="1847850" cy="387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Hello 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E6C35-C637-E931-9B81-D02E14047219}"/>
              </a:ext>
            </a:extLst>
          </p:cNvPr>
          <p:cNvSpPr/>
          <p:nvPr/>
        </p:nvSpPr>
        <p:spPr>
          <a:xfrm>
            <a:off x="6229347" y="1909512"/>
            <a:ext cx="1847850" cy="387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Hello World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C49FF2-697E-8716-6E65-C7C612501F12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880782" y="2108301"/>
            <a:ext cx="5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42EC5C-A074-0350-D90F-3B00693CF8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34050" y="2103287"/>
            <a:ext cx="495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D8C787-75A0-ABC6-27EF-F5DE856AC7B8}"/>
              </a:ext>
            </a:extLst>
          </p:cNvPr>
          <p:cNvSpPr/>
          <p:nvPr/>
        </p:nvSpPr>
        <p:spPr>
          <a:xfrm>
            <a:off x="3409950" y="3120726"/>
            <a:ext cx="2324100" cy="4953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D81E3-BE5A-F2DA-F990-74B90FAC6A8C}"/>
              </a:ext>
            </a:extLst>
          </p:cNvPr>
          <p:cNvSpPr/>
          <p:nvPr/>
        </p:nvSpPr>
        <p:spPr>
          <a:xfrm>
            <a:off x="1032932" y="3174600"/>
            <a:ext cx="1847850" cy="387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Hello World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E1705-B29E-BC18-1D5E-A82469D27F89}"/>
              </a:ext>
            </a:extLst>
          </p:cNvPr>
          <p:cNvSpPr/>
          <p:nvPr/>
        </p:nvSpPr>
        <p:spPr>
          <a:xfrm>
            <a:off x="6229347" y="3169587"/>
            <a:ext cx="1847850" cy="387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&lt;greeting.zip&gt;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4D3D69-6577-FABD-305C-7338F0F7D6B2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2880782" y="3368376"/>
            <a:ext cx="52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78A201-F2B1-C353-BCFA-861CC78B9F1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734050" y="3363362"/>
            <a:ext cx="495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I/O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13FBEA-9B28-5B6F-3FC4-5F98930995C2}"/>
              </a:ext>
            </a:extLst>
          </p:cNvPr>
          <p:cNvSpPr/>
          <p:nvPr/>
        </p:nvSpPr>
        <p:spPr>
          <a:xfrm>
            <a:off x="3375660" y="1412501"/>
            <a:ext cx="2392680" cy="7543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Streams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92AA1-F241-D6AB-A12F-BD42A6644B74}"/>
              </a:ext>
            </a:extLst>
          </p:cNvPr>
          <p:cNvSpPr/>
          <p:nvPr/>
        </p:nvSpPr>
        <p:spPr>
          <a:xfrm>
            <a:off x="1478281" y="2868168"/>
            <a:ext cx="2392680" cy="7543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Byte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C41E8-E44F-E333-0A6A-FC4C4C2E8028}"/>
              </a:ext>
            </a:extLst>
          </p:cNvPr>
          <p:cNvSpPr/>
          <p:nvPr/>
        </p:nvSpPr>
        <p:spPr>
          <a:xfrm>
            <a:off x="5273040" y="2868168"/>
            <a:ext cx="2392680" cy="7543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Character Stream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DF204-B520-64BC-2B78-B0E47E551828}"/>
              </a:ext>
            </a:extLst>
          </p:cNvPr>
          <p:cNvCxnSpPr>
            <a:stCxn id="2" idx="1"/>
            <a:endCxn id="4" idx="0"/>
          </p:cNvCxnSpPr>
          <p:nvPr/>
        </p:nvCxnSpPr>
        <p:spPr>
          <a:xfrm rot="10800000" flipV="1">
            <a:off x="2674622" y="1789690"/>
            <a:ext cx="701039" cy="1078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3BF6AA0-A828-8E2D-DFE5-E36B54AD2C1D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5768340" y="1789691"/>
            <a:ext cx="701040" cy="1078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>
                <a:latin typeface="Calibri Light"/>
                <a:cs typeface="Calibri Light"/>
              </a:rPr>
              <a:t>Byte Streams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570552" y="1408639"/>
            <a:ext cx="4061454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Byte streams are used to perform input and output of 8-bit bytes. All byte stream classes are descended from </a:t>
            </a:r>
            <a:r>
              <a:rPr lang="en-US" sz="1400" dirty="0" err="1">
                <a:latin typeface="Consolas" panose="020B0609020204030204" pitchFamily="49" charset="0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InputStream</a:t>
            </a:r>
            <a:r>
              <a:rPr lang="en-US" sz="1400" dirty="0">
                <a:latin typeface="+mj-lt"/>
                <a:cs typeface="Arial"/>
              </a:rPr>
              <a:t> and </a:t>
            </a:r>
            <a:r>
              <a:rPr lang="en-US" sz="1400" dirty="0" err="1">
                <a:latin typeface="Consolas" panose="020B0609020204030204" pitchFamily="49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OutputStream</a:t>
            </a:r>
            <a:r>
              <a:rPr lang="en-US" sz="1400" dirty="0">
                <a:latin typeface="+mj-lt"/>
                <a:cs typeface="Arial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+mj-lt"/>
              <a:cs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All other stream types are built on byte streams.</a:t>
            </a:r>
          </a:p>
          <a:p>
            <a:endParaRPr lang="en-US" sz="1400" dirty="0">
              <a:solidFill>
                <a:srgbClr val="000000"/>
              </a:solidFill>
              <a:latin typeface="+mj-lt"/>
              <a:cs typeface="Arial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ByteStream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 spends most of its time in a loop that reads the input stream and writes the output stream, one byte at a time. </a:t>
            </a:r>
          </a:p>
          <a:p>
            <a:endParaRPr lang="en-US" sz="1400" dirty="0">
              <a:solidFill>
                <a:srgbClr val="000000"/>
              </a:solidFill>
              <a:latin typeface="+mj-lt"/>
              <a:cs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Method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read()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 returns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–1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 when the end is reached.</a:t>
            </a:r>
            <a:endParaRPr lang="en-US" sz="1400" dirty="0">
              <a:latin typeface="+mj-lt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35AA1-EB43-36E5-132B-D9C3D7A63EB5}"/>
              </a:ext>
            </a:extLst>
          </p:cNvPr>
          <p:cNvSpPr/>
          <p:nvPr/>
        </p:nvSpPr>
        <p:spPr>
          <a:xfrm>
            <a:off x="490728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75634-ED87-2B14-5BE2-4A6412D73943}"/>
              </a:ext>
            </a:extLst>
          </p:cNvPr>
          <p:cNvSpPr/>
          <p:nvPr/>
        </p:nvSpPr>
        <p:spPr>
          <a:xfrm>
            <a:off x="518922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522C9-D5D4-7F07-3C2C-BBE8AFB36FF8}"/>
              </a:ext>
            </a:extLst>
          </p:cNvPr>
          <p:cNvSpPr/>
          <p:nvPr/>
        </p:nvSpPr>
        <p:spPr>
          <a:xfrm>
            <a:off x="547116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1D316-5718-DE7E-FC92-AC0274732F1C}"/>
              </a:ext>
            </a:extLst>
          </p:cNvPr>
          <p:cNvSpPr/>
          <p:nvPr/>
        </p:nvSpPr>
        <p:spPr>
          <a:xfrm>
            <a:off x="575310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21C80-4EDF-9FE6-04B4-B406093E3C76}"/>
              </a:ext>
            </a:extLst>
          </p:cNvPr>
          <p:cNvSpPr/>
          <p:nvPr/>
        </p:nvSpPr>
        <p:spPr>
          <a:xfrm>
            <a:off x="603504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98B33-99EE-BFDD-6B3F-4757F1D1C234}"/>
              </a:ext>
            </a:extLst>
          </p:cNvPr>
          <p:cNvSpPr/>
          <p:nvPr/>
        </p:nvSpPr>
        <p:spPr>
          <a:xfrm>
            <a:off x="631698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1BD14-87BA-CB71-09A3-6FC3B39D76E4}"/>
              </a:ext>
            </a:extLst>
          </p:cNvPr>
          <p:cNvSpPr/>
          <p:nvPr/>
        </p:nvSpPr>
        <p:spPr>
          <a:xfrm>
            <a:off x="659892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74700-0F04-7037-E45D-FD104A4F175F}"/>
              </a:ext>
            </a:extLst>
          </p:cNvPr>
          <p:cNvSpPr/>
          <p:nvPr/>
        </p:nvSpPr>
        <p:spPr>
          <a:xfrm>
            <a:off x="688086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AB64AE-D35D-CCCF-B1FE-64BAB1D70063}"/>
              </a:ext>
            </a:extLst>
          </p:cNvPr>
          <p:cNvSpPr/>
          <p:nvPr/>
        </p:nvSpPr>
        <p:spPr>
          <a:xfrm>
            <a:off x="716280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92C99-A606-6B6B-4784-EADCB43B231E}"/>
              </a:ext>
            </a:extLst>
          </p:cNvPr>
          <p:cNvSpPr/>
          <p:nvPr/>
        </p:nvSpPr>
        <p:spPr>
          <a:xfrm>
            <a:off x="7444740" y="1348740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2DAC7-C565-E276-4677-F8CFEFA9B013}"/>
              </a:ext>
            </a:extLst>
          </p:cNvPr>
          <p:cNvSpPr/>
          <p:nvPr/>
        </p:nvSpPr>
        <p:spPr>
          <a:xfrm>
            <a:off x="4907280" y="3642132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36793-729C-F1CD-5195-97192AE9485C}"/>
              </a:ext>
            </a:extLst>
          </p:cNvPr>
          <p:cNvSpPr/>
          <p:nvPr/>
        </p:nvSpPr>
        <p:spPr>
          <a:xfrm>
            <a:off x="5189220" y="3642132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F5D62F-ACC6-AF8D-E5D2-0683399A9BD7}"/>
              </a:ext>
            </a:extLst>
          </p:cNvPr>
          <p:cNvSpPr/>
          <p:nvPr/>
        </p:nvSpPr>
        <p:spPr>
          <a:xfrm>
            <a:off x="5471160" y="3642132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ED28E-DF3F-DACC-397F-A52C86F6ECEB}"/>
              </a:ext>
            </a:extLst>
          </p:cNvPr>
          <p:cNvSpPr/>
          <p:nvPr/>
        </p:nvSpPr>
        <p:spPr>
          <a:xfrm>
            <a:off x="5753100" y="3642132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32A17C-FAA7-1D66-AA57-85F85512EC84}"/>
              </a:ext>
            </a:extLst>
          </p:cNvPr>
          <p:cNvSpPr/>
          <p:nvPr/>
        </p:nvSpPr>
        <p:spPr>
          <a:xfrm>
            <a:off x="6035040" y="3642132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1EA736-847D-8AFE-5D8C-840528BB619B}"/>
              </a:ext>
            </a:extLst>
          </p:cNvPr>
          <p:cNvSpPr/>
          <p:nvPr/>
        </p:nvSpPr>
        <p:spPr>
          <a:xfrm>
            <a:off x="6316980" y="3642132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9AD013-CF1C-BD0B-E65D-540192393F6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46520" y="1607820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DDFE61-61C7-C562-9897-84FAB0EDB102}"/>
              </a:ext>
            </a:extLst>
          </p:cNvPr>
          <p:cNvSpPr/>
          <p:nvPr/>
        </p:nvSpPr>
        <p:spPr>
          <a:xfrm>
            <a:off x="6316980" y="2510206"/>
            <a:ext cx="259080" cy="259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7D84C0-1F51-FE6B-FA6B-EC94D8FA417B}"/>
              </a:ext>
            </a:extLst>
          </p:cNvPr>
          <p:cNvSpPr txBox="1"/>
          <p:nvPr/>
        </p:nvSpPr>
        <p:spPr>
          <a:xfrm>
            <a:off x="6406515" y="1841290"/>
            <a:ext cx="12077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to variable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8B294-B42D-3923-9541-5B71B3499A3D}"/>
              </a:ext>
            </a:extLst>
          </p:cNvPr>
          <p:cNvSpPr txBox="1"/>
          <p:nvPr/>
        </p:nvSpPr>
        <p:spPr>
          <a:xfrm>
            <a:off x="6446520" y="2997591"/>
            <a:ext cx="12077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to destination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37E2F3-E7DE-59BE-F2E5-06ACA54075D0}"/>
              </a:ext>
            </a:extLst>
          </p:cNvPr>
          <p:cNvCxnSpPr>
            <a:cxnSpLocks/>
          </p:cNvCxnSpPr>
          <p:nvPr/>
        </p:nvCxnSpPr>
        <p:spPr>
          <a:xfrm>
            <a:off x="6446520" y="2769286"/>
            <a:ext cx="0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F58F062-6FC4-1266-4AC1-347BCE31536B}"/>
              </a:ext>
            </a:extLst>
          </p:cNvPr>
          <p:cNvSpPr/>
          <p:nvPr/>
        </p:nvSpPr>
        <p:spPr>
          <a:xfrm>
            <a:off x="7574279" y="1671320"/>
            <a:ext cx="464819" cy="19679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EA13DB-1844-0FB8-55C6-B5262D9DF989}"/>
              </a:ext>
            </a:extLst>
          </p:cNvPr>
          <p:cNvSpPr txBox="1"/>
          <p:nvPr/>
        </p:nvSpPr>
        <p:spPr>
          <a:xfrm>
            <a:off x="8039098" y="2510206"/>
            <a:ext cx="557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9856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>
                <a:latin typeface="Calibri Light"/>
                <a:cs typeface="Calibri Light"/>
              </a:rPr>
              <a:t>Byte Streams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867734" y="4021258"/>
            <a:ext cx="749140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+mj-lt"/>
                <a:cs typeface="Arial"/>
              </a:rPr>
              <a:t>NB: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/>
              </a:rPr>
              <a:t>Closing a Stream is important, so use try-with-resources when working with Streams.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6518598-AAAE-1506-7420-957A8EB0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30" y="971928"/>
            <a:ext cx="7136539" cy="29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8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Character Streams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489688" y="1485748"/>
            <a:ext cx="29614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All character stream classes are descended from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Reader</a:t>
            </a:r>
            <a:r>
              <a:rPr lang="en-US" sz="1400" dirty="0">
                <a:solidFill>
                  <a:srgbClr val="00B050"/>
                </a:solidFill>
                <a:latin typeface="+mj-lt"/>
                <a:cs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and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Writer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. </a:t>
            </a:r>
          </a:p>
          <a:p>
            <a:endParaRPr lang="en-US" sz="1400" dirty="0">
              <a:solidFill>
                <a:srgbClr val="000000"/>
              </a:solidFill>
              <a:latin typeface="+mj-lt"/>
              <a:cs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As with byte streams, there are character stream classes that specialize in file I/O: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FileReader</a:t>
            </a:r>
            <a:r>
              <a:rPr lang="en-US" sz="1400" dirty="0">
                <a:solidFill>
                  <a:srgbClr val="00B050"/>
                </a:solidFill>
                <a:latin typeface="+mj-lt"/>
                <a:cs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and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FileWriter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+mj-lt"/>
              <a:cs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Character streams are often "wrappers" for byte streams.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AC58C-F8A6-2A73-40A6-39EC5F7FDC2E}"/>
              </a:ext>
            </a:extLst>
          </p:cNvPr>
          <p:cNvSpPr/>
          <p:nvPr/>
        </p:nvSpPr>
        <p:spPr>
          <a:xfrm>
            <a:off x="6000391" y="1524130"/>
            <a:ext cx="82446" cy="3065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AE14C-DF35-7FD5-6262-83FAEC35A7A3}"/>
              </a:ext>
            </a:extLst>
          </p:cNvPr>
          <p:cNvSpPr/>
          <p:nvPr/>
        </p:nvSpPr>
        <p:spPr>
          <a:xfrm>
            <a:off x="7969716" y="1527940"/>
            <a:ext cx="82446" cy="3065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C22B9-29BD-8FEA-B578-18EBFD6B5E83}"/>
              </a:ext>
            </a:extLst>
          </p:cNvPr>
          <p:cNvSpPr/>
          <p:nvPr/>
        </p:nvSpPr>
        <p:spPr>
          <a:xfrm>
            <a:off x="5461232" y="875866"/>
            <a:ext cx="1079292" cy="4646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 stream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22A439-FB44-6ED9-5518-A8321A5ACD4C}"/>
              </a:ext>
            </a:extLst>
          </p:cNvPr>
          <p:cNvSpPr/>
          <p:nvPr/>
        </p:nvSpPr>
        <p:spPr>
          <a:xfrm>
            <a:off x="7471293" y="875867"/>
            <a:ext cx="1079292" cy="4646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stream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726198-BAB2-420A-218B-6C42CD312F1F}"/>
              </a:ext>
            </a:extLst>
          </p:cNvPr>
          <p:cNvCxnSpPr>
            <a:cxnSpLocks/>
          </p:cNvCxnSpPr>
          <p:nvPr/>
        </p:nvCxnSpPr>
        <p:spPr>
          <a:xfrm>
            <a:off x="4076832" y="2121711"/>
            <a:ext cx="1923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23D877-7D6A-BA84-4D81-69AB35078E53}"/>
              </a:ext>
            </a:extLst>
          </p:cNvPr>
          <p:cNvSpPr txBox="1"/>
          <p:nvPr/>
        </p:nvSpPr>
        <p:spPr>
          <a:xfrm>
            <a:off x="4318441" y="1825476"/>
            <a:ext cx="142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next char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C3640-D5DC-EF75-BB06-1CF650C57FDE}"/>
              </a:ext>
            </a:extLst>
          </p:cNvPr>
          <p:cNvCxnSpPr>
            <a:cxnSpLocks/>
          </p:cNvCxnSpPr>
          <p:nvPr/>
        </p:nvCxnSpPr>
        <p:spPr>
          <a:xfrm>
            <a:off x="6076479" y="2417306"/>
            <a:ext cx="1893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F0E4EF-00DC-08A6-E4D2-81F02DEDDB3A}"/>
              </a:ext>
            </a:extLst>
          </p:cNvPr>
          <p:cNvSpPr txBox="1"/>
          <p:nvPr/>
        </p:nvSpPr>
        <p:spPr>
          <a:xfrm>
            <a:off x="6514504" y="2126575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bytes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E9EE0-56C2-86CC-59E5-7032F9AB4940}"/>
              </a:ext>
            </a:extLst>
          </p:cNvPr>
          <p:cNvCxnSpPr>
            <a:cxnSpLocks/>
          </p:cNvCxnSpPr>
          <p:nvPr/>
        </p:nvCxnSpPr>
        <p:spPr>
          <a:xfrm flipH="1">
            <a:off x="6082837" y="2900211"/>
            <a:ext cx="1886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E1DB4-D02C-51C7-5751-F4F3C9AD25FC}"/>
              </a:ext>
            </a:extLst>
          </p:cNvPr>
          <p:cNvCxnSpPr>
            <a:cxnSpLocks/>
          </p:cNvCxnSpPr>
          <p:nvPr/>
        </p:nvCxnSpPr>
        <p:spPr>
          <a:xfrm flipH="1">
            <a:off x="4073263" y="4271205"/>
            <a:ext cx="1927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C4CA34E-B532-E0F5-83F3-3957F5D3705C}"/>
              </a:ext>
            </a:extLst>
          </p:cNvPr>
          <p:cNvSpPr/>
          <p:nvPr/>
        </p:nvSpPr>
        <p:spPr>
          <a:xfrm>
            <a:off x="3990817" y="1524130"/>
            <a:ext cx="82446" cy="3065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6DC84E-7593-E49E-4D8F-B05E8D73FC58}"/>
              </a:ext>
            </a:extLst>
          </p:cNvPr>
          <p:cNvSpPr/>
          <p:nvPr/>
        </p:nvSpPr>
        <p:spPr>
          <a:xfrm>
            <a:off x="3451171" y="875865"/>
            <a:ext cx="1079292" cy="4646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01832-5C39-7C28-7D6F-A6030FA1DBE1}"/>
              </a:ext>
            </a:extLst>
          </p:cNvPr>
          <p:cNvSpPr txBox="1"/>
          <p:nvPr/>
        </p:nvSpPr>
        <p:spPr>
          <a:xfrm>
            <a:off x="6556297" y="2609133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C04C8-2D27-F19C-AB78-20530875ADDA}"/>
              </a:ext>
            </a:extLst>
          </p:cNvPr>
          <p:cNvSpPr txBox="1"/>
          <p:nvPr/>
        </p:nvSpPr>
        <p:spPr>
          <a:xfrm>
            <a:off x="4350526" y="3990352"/>
            <a:ext cx="135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 character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B07326F-BA69-CE4C-7ECB-BFDC2BCE6B39}"/>
              </a:ext>
            </a:extLst>
          </p:cNvPr>
          <p:cNvCxnSpPr>
            <a:cxnSpLocks/>
          </p:cNvCxnSpPr>
          <p:nvPr/>
        </p:nvCxnSpPr>
        <p:spPr>
          <a:xfrm>
            <a:off x="6082837" y="3195189"/>
            <a:ext cx="457687" cy="396872"/>
          </a:xfrm>
          <a:prstGeom prst="bentConnector3">
            <a:avLst>
              <a:gd name="adj1" fmla="val 1031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E5AFD5D-789C-7328-B198-0A8391ED00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82839" y="3592061"/>
            <a:ext cx="473458" cy="434975"/>
          </a:xfrm>
          <a:prstGeom prst="bentConnector3">
            <a:avLst>
              <a:gd name="adj1" fmla="val -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DFBD59-8402-C86D-99D0-4A31C56B57A5}"/>
              </a:ext>
            </a:extLst>
          </p:cNvPr>
          <p:cNvSpPr txBox="1"/>
          <p:nvPr/>
        </p:nvSpPr>
        <p:spPr>
          <a:xfrm>
            <a:off x="6638743" y="3221707"/>
            <a:ext cx="914996" cy="7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dirty="0"/>
              <a:t>Convert bytes to char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8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5" grpId="0"/>
      <p:bldP spid="27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/>
              <a:t>Character Streams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B60A880-3387-1E3A-800D-A682CF22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" y="1313981"/>
            <a:ext cx="6949440" cy="25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Character Streams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5D337-F767-462D-A40C-4D47CCA4663A}"/>
              </a:ext>
            </a:extLst>
          </p:cNvPr>
          <p:cNvSpPr txBox="1"/>
          <p:nvPr/>
        </p:nvSpPr>
        <p:spPr>
          <a:xfrm>
            <a:off x="586267" y="874198"/>
            <a:ext cx="797146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Character I/O usually occurs in bigger units than single characters. One common unit is the line</a:t>
            </a:r>
            <a:r>
              <a:rPr lang="lt-LT" sz="1400" dirty="0">
                <a:solidFill>
                  <a:srgbClr val="000000"/>
                </a:solidFill>
                <a:latin typeface="+mj-lt"/>
                <a:cs typeface="Arial"/>
              </a:rPr>
              <a:t>.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6B6B4D2-48E2-502A-922D-9ADDD184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20" y="1387835"/>
            <a:ext cx="7180100" cy="216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F3E1A-64B6-27B6-84A9-F503BDFF7C3E}"/>
              </a:ext>
            </a:extLst>
          </p:cNvPr>
          <p:cNvSpPr txBox="1"/>
          <p:nvPr/>
        </p:nvSpPr>
        <p:spPr>
          <a:xfrm>
            <a:off x="586267" y="3827617"/>
            <a:ext cx="792019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Invoking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readLine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 returns a line of text with the line.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OutputStream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 propagates each line using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/>
              </a:rPr>
              <a:t>, which appends the line terminator for the current operating system.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7584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1163</Words>
  <Application>Microsoft Office PowerPoint</Application>
  <PresentationFormat>On-screen Show (16:9)</PresentationFormat>
  <Paragraphs>198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Covers</vt:lpstr>
      <vt:lpstr>General</vt:lpstr>
      <vt:lpstr>Breakers</vt:lpstr>
      <vt:lpstr>1_General</vt:lpstr>
      <vt:lpstr>PowerPoint Presentation</vt:lpstr>
      <vt:lpstr>I/O Streams</vt:lpstr>
      <vt:lpstr>I/O Streams</vt:lpstr>
      <vt:lpstr>I/O Types</vt:lpstr>
      <vt:lpstr>Byte Streams</vt:lpstr>
      <vt:lpstr>Byte Streams</vt:lpstr>
      <vt:lpstr>Character Streams</vt:lpstr>
      <vt:lpstr>Character Streams</vt:lpstr>
      <vt:lpstr>Character Streams</vt:lpstr>
      <vt:lpstr>Using Buffers</vt:lpstr>
      <vt:lpstr>I/O Streams</vt:lpstr>
      <vt:lpstr>Stream combination</vt:lpstr>
      <vt:lpstr>Working with File System</vt:lpstr>
      <vt:lpstr>File class</vt:lpstr>
      <vt:lpstr>Filename filter</vt:lpstr>
      <vt:lpstr>Filename filter</vt:lpstr>
      <vt:lpstr>NIO</vt:lpstr>
      <vt:lpstr>NIO </vt:lpstr>
      <vt:lpstr>NIO Channel</vt:lpstr>
      <vt:lpstr>NIO Buffer</vt:lpstr>
      <vt:lpstr>NIO Buffer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404</cp:revision>
  <dcterms:created xsi:type="dcterms:W3CDTF">2022-05-29T12:44:06Z</dcterms:created>
  <dcterms:modified xsi:type="dcterms:W3CDTF">2023-09-15T15:49:12Z</dcterms:modified>
</cp:coreProperties>
</file>