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55" r:id="rId6"/>
    <p:sldId id="354" r:id="rId7"/>
    <p:sldId id="309" r:id="rId8"/>
    <p:sldId id="310" r:id="rId9"/>
    <p:sldId id="341" r:id="rId10"/>
    <p:sldId id="356" r:id="rId11"/>
    <p:sldId id="347" r:id="rId12"/>
    <p:sldId id="357" r:id="rId13"/>
    <p:sldId id="358" r:id="rId14"/>
    <p:sldId id="348" r:id="rId15"/>
    <p:sldId id="359" r:id="rId16"/>
    <p:sldId id="360" r:id="rId17"/>
    <p:sldId id="361" r:id="rId18"/>
    <p:sldId id="362" r:id="rId19"/>
    <p:sldId id="363"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19" autoAdjust="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a:latin typeface="Bahnschrift" panose="020B0502040204020203" pitchFamily="34" charset="0"/>
              </a:rPr>
              <a:t>Xử lý dữ liệu lớn</a:t>
            </a:r>
            <a:endParaRPr lang="en-US" dirty="0">
              <a:latin typeface="Bahnschrift" panose="020B0502040204020203"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2402379"/>
          </a:xfrm>
        </p:spPr>
        <p:txBody>
          <a:bodyPr>
            <a:normAutofit/>
          </a:bodyPr>
          <a:lstStyle/>
          <a:p>
            <a:endParaRPr lang="en-US">
              <a:latin typeface="Bahnschrift" panose="020B0502040204020203" pitchFamily="34" charset="0"/>
            </a:endParaRPr>
          </a:p>
          <a:p>
            <a:r>
              <a:rPr lang="en-US" sz="2800">
                <a:latin typeface="Bahnschrift" panose="020B0502040204020203" pitchFamily="34" charset="0"/>
              </a:rPr>
              <a:t>GVHD: Lê Anh cường</a:t>
            </a:r>
          </a:p>
          <a:p>
            <a:endParaRPr lang="en-US" dirty="0">
              <a:latin typeface="Bahnschrift" panose="020B0502040204020203" pitchFamily="34" charset="0"/>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B1A307-FB36-4BF3-91C8-6A8049BDC5A8}"/>
              </a:ext>
            </a:extLst>
          </p:cNvPr>
          <p:cNvPicPr>
            <a:picLocks noChangeAspect="1"/>
          </p:cNvPicPr>
          <p:nvPr/>
        </p:nvPicPr>
        <p:blipFill>
          <a:blip r:embed="rId4"/>
          <a:stretch>
            <a:fillRect/>
          </a:stretch>
        </p:blipFill>
        <p:spPr>
          <a:xfrm>
            <a:off x="10839635" y="-4"/>
            <a:ext cx="1341714" cy="1438187"/>
          </a:xfrm>
          <a:prstGeom prst="rect">
            <a:avLst/>
          </a:prstGeom>
        </p:spPr>
      </p:pic>
      <p:sp>
        <p:nvSpPr>
          <p:cNvPr id="4" name="TextBox 3">
            <a:extLst>
              <a:ext uri="{FF2B5EF4-FFF2-40B4-BE49-F238E27FC236}">
                <a16:creationId xmlns:a16="http://schemas.microsoft.com/office/drawing/2014/main" id="{F66A351C-DB9D-4534-8176-E187D3F87602}"/>
              </a:ext>
            </a:extLst>
          </p:cNvPr>
          <p:cNvSpPr txBox="1"/>
          <p:nvPr/>
        </p:nvSpPr>
        <p:spPr>
          <a:xfrm>
            <a:off x="5568666" y="317365"/>
            <a:ext cx="5798304" cy="707886"/>
          </a:xfrm>
          <a:prstGeom prst="rect">
            <a:avLst/>
          </a:prstGeom>
          <a:noFill/>
        </p:spPr>
        <p:txBody>
          <a:bodyPr wrap="square" rtlCol="0">
            <a:spAutoFit/>
          </a:bodyPr>
          <a:lstStyle/>
          <a:p>
            <a:pPr algn="ctr"/>
            <a:r>
              <a:rPr lang="en-US" sz="2000" b="1">
                <a:latin typeface="Bahnschrift" panose="020B0502040204020203" pitchFamily="34" charset="0"/>
                <a:cs typeface="Times New Roman" panose="02020603050405020304" pitchFamily="18" charset="0"/>
              </a:rPr>
              <a:t>TRƯỜNG ĐH TÔN ĐỨC THẮNG</a:t>
            </a:r>
          </a:p>
          <a:p>
            <a:pPr algn="ctr"/>
            <a:r>
              <a:rPr lang="en-US" sz="2000" b="1">
                <a:latin typeface="Bahnschrift" panose="020B0502040204020203" pitchFamily="34" charset="0"/>
                <a:cs typeface="Times New Roman" panose="02020603050405020304" pitchFamily="18" charset="0"/>
              </a:rPr>
              <a:t>KHOA CNTT</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i="0">
                <a:solidFill>
                  <a:schemeClr val="tx1"/>
                </a:solidFill>
                <a:effectLst/>
                <a:latin typeface="Cambria" panose="02040503050406030204" pitchFamily="18" charset="0"/>
                <a:ea typeface="Cambria" panose="02040503050406030204" pitchFamily="18" charset="0"/>
              </a:rPr>
              <a:t>Utility matrix</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a:buFont typeface="Wingdings" panose="05000000000000000000" pitchFamily="2" charset="2"/>
              <a:buChar char="Ø"/>
            </a:pPr>
            <a:r>
              <a:rPr lang="en-US">
                <a:solidFill>
                  <a:schemeClr val="tx1"/>
                </a:solidFill>
                <a:latin typeface="Cambria" panose="02040503050406030204" pitchFamily="18" charset="0"/>
                <a:ea typeface="Cambria" panose="02040503050406030204" pitchFamily="18" charset="0"/>
              </a:rPr>
              <a:t>Trong ví dụ trên, dễ thấy có 2 thể loại nhạc khác nhau: bài đầu là nhạc trẻ và 2 bài sau là bolero. Từ dữ liệu trên, ta có thể thấy rằng User1 và User2 có gu âm nhạc gần giống nhau, nên hệ thống sẽ gợi ý bài hạ trắng cho User2.</a:t>
            </a:r>
          </a:p>
          <a:p>
            <a:pPr>
              <a:buFont typeface="Wingdings" panose="05000000000000000000" pitchFamily="2" charset="2"/>
              <a:buChar char="Ø"/>
            </a:pPr>
            <a:r>
              <a:rPr lang="vi-VN">
                <a:solidFill>
                  <a:schemeClr val="tx1"/>
                </a:solidFill>
                <a:latin typeface="Cambria" panose="02040503050406030204" pitchFamily="18" charset="0"/>
                <a:ea typeface="Cambria" panose="02040503050406030204" pitchFamily="18" charset="0"/>
              </a:rPr>
              <a:t>Thông thường, có rất nhiều users và items trong hệ thống, mỗi user sẽ chỉ rate một số lượng rất nhỏ các item, thậm chí có những user không rate item nào (với những users này thì cách tốt nhất là gợi ý các items phổ biến, thịnh hành). Vì vậy, lượng ô màu xám của utility matrix trong các bài toán đó thường rất lớn, còn các ô đã được điền là một số rất nhỏ.</a:t>
            </a: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7749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vi-VN" b="1" i="0">
                <a:solidFill>
                  <a:schemeClr val="tx1"/>
                </a:solidFill>
                <a:effectLst/>
                <a:latin typeface="Cambria" panose="02040503050406030204" pitchFamily="18" charset="0"/>
                <a:ea typeface="Cambria" panose="02040503050406030204" pitchFamily="18" charset="0"/>
              </a:rPr>
              <a:t>Hướng tiếp cận bài toán</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vi-VN">
                <a:solidFill>
                  <a:schemeClr val="tx1"/>
                </a:solidFill>
                <a:latin typeface="Cambria" panose="02040503050406030204" pitchFamily="18" charset="0"/>
                <a:ea typeface="Cambria" panose="02040503050406030204" pitchFamily="18" charset="0"/>
              </a:rPr>
              <a:t>Có một điều dễ nhận thấy thì phương pháp gợi ý dựa trên nội dung đòi hỏi chúng ta phải thu thập rất nhiều thông tin về các mục tin tương tự . Chính việc xác định xem một mục tin nào là tương tự với mục tin hiện tại đòi hỏi chúng ta phải thu thập và phần tích, xử lý toàn bộ các mục tin trong cơ sở dữ liệu. Tuy nhiên với phương pháp lọc công tác chúng ta không cần quá nhiều thông tin. Đơn giản chỉ là item_id của item hiện tại, các user_id và các feedback trên item đó mà thôi nên thực tế thì phương pháp lọc cộng tác được sử dụng phổ biến hơn để xây dựng các hệ thống gợi ý</a:t>
            </a:r>
            <a:r>
              <a:rPr lang="en-US">
                <a:solidFill>
                  <a:schemeClr val="tx1"/>
                </a:solidFill>
                <a:latin typeface="Cambria" panose="02040503050406030204" pitchFamily="18" charset="0"/>
                <a:ea typeface="Cambria" panose="02040503050406030204" pitchFamily="18" charset="0"/>
              </a:rPr>
              <a:t>.</a:t>
            </a: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272759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vi-VN" b="1" i="0">
                <a:solidFill>
                  <a:schemeClr val="tx1"/>
                </a:solidFill>
                <a:effectLst/>
                <a:latin typeface="Cambria" panose="02040503050406030204" pitchFamily="18" charset="0"/>
                <a:ea typeface="Cambria" panose="02040503050406030204" pitchFamily="18" charset="0"/>
              </a:rPr>
              <a:t>Hướng tiếp cận bài toán</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vi-VN">
                <a:solidFill>
                  <a:schemeClr val="tx1"/>
                </a:solidFill>
                <a:latin typeface="Cambria" panose="02040503050406030204" pitchFamily="18" charset="0"/>
                <a:ea typeface="Cambria" panose="02040503050406030204" pitchFamily="18" charset="0"/>
              </a:rPr>
              <a:t>Có một điều dễ nhận thấy thì phương pháp gợi ý dựa trên nội dung đòi hỏi chúng ta phải thu thập rất nhiều thông tin về các mục tin tương tự . Chính việc xác định xem một mục tin nào là tương tự với mục tin hiện tại đòi hỏi chúng ta phải thu thập và phần tích, xử lý toàn bộ các mục tin trong cơ sở dữ liệu. Tuy nhiên với phương pháp lọc công tác chúng ta không cần quá nhiều thông tin. Đơn giản chỉ là item_id của item hiện tại, các user_id và các feedback trên item đó mà thôi nên thực tế thì phương pháp lọc cộng tác được sử dụng phổ biến hơn để xây dựng các hệ thống gợi ý</a:t>
            </a:r>
            <a:r>
              <a:rPr lang="en-US">
                <a:solidFill>
                  <a:schemeClr val="tx1"/>
                </a:solidFill>
                <a:latin typeface="Cambria" panose="02040503050406030204" pitchFamily="18" charset="0"/>
                <a:ea typeface="Cambria" panose="02040503050406030204" pitchFamily="18" charset="0"/>
              </a:rPr>
              <a:t>.</a:t>
            </a: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367614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a:solidFill>
                  <a:srgbClr val="333333"/>
                </a:solidFill>
                <a:latin typeface="Cambria" panose="02040503050406030204" pitchFamily="18" charset="0"/>
              </a:rPr>
              <a:t>X</a:t>
            </a:r>
            <a:r>
              <a:rPr lang="vi-VN" b="1" i="0">
                <a:solidFill>
                  <a:srgbClr val="333333"/>
                </a:solidFill>
                <a:effectLst/>
                <a:latin typeface="Cambria" panose="02040503050406030204" pitchFamily="18" charset="0"/>
              </a:rPr>
              <a:t>ây dựng một hệ thống gợi ý</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en-US">
                <a:solidFill>
                  <a:schemeClr val="tx1"/>
                </a:solidFill>
                <a:latin typeface="Cambria" panose="02040503050406030204" pitchFamily="18" charset="0"/>
                <a:ea typeface="Cambria" panose="02040503050406030204" pitchFamily="18" charset="0"/>
              </a:rPr>
              <a:t>a. </a:t>
            </a:r>
            <a:r>
              <a:rPr lang="vi-VN">
                <a:solidFill>
                  <a:schemeClr val="tx1"/>
                </a:solidFill>
                <a:latin typeface="Cambria" panose="02040503050406030204" pitchFamily="18" charset="0"/>
                <a:ea typeface="Cambria" panose="02040503050406030204" pitchFamily="18" charset="0"/>
              </a:rPr>
              <a:t>Thu thập dữ liệu:</a:t>
            </a:r>
            <a:endParaRPr lang="en-US">
              <a:solidFill>
                <a:schemeClr val="tx1"/>
              </a:solidFill>
              <a:latin typeface="Cambria" panose="02040503050406030204" pitchFamily="18" charset="0"/>
              <a:ea typeface="Cambria" panose="02040503050406030204" pitchFamily="18" charset="0"/>
            </a:endParaRPr>
          </a:p>
          <a:p>
            <a:pPr marL="0" indent="0">
              <a:buNone/>
            </a:pPr>
            <a:r>
              <a:rPr lang="vi-VN">
                <a:solidFill>
                  <a:schemeClr val="tx1"/>
                </a:solidFill>
                <a:latin typeface="Cambria" panose="02040503050406030204" pitchFamily="18" charset="0"/>
                <a:ea typeface="Cambria" panose="02040503050406030204" pitchFamily="18" charset="0"/>
              </a:rPr>
              <a:t>Nếu chúng ta đơn giản chỉ quan tâm đến việc rating của user với item thì vấn đề trở nên khá đơn giản, dữ liệu của chúng ta đã có sẵn trong DB. Tuy nhiên tùy vào bài toán cụ thể mà không phải lúc nào những chỉ số của chúng ta là tường mình và có sẵn và chính vì thế chúng ta cần phải có một kế hoạch để thu thập các chỉ số thể hiện mối tương quan này trước khi chúng ta định xây dựng một hệ thống gợi ý. </a:t>
            </a:r>
            <a:endParaRPr lang="en-US">
              <a:solidFill>
                <a:schemeClr val="tx1"/>
              </a:solidFill>
              <a:latin typeface="Cambria" panose="02040503050406030204" pitchFamily="18" charset="0"/>
              <a:ea typeface="Cambria" panose="02040503050406030204" pitchFamily="18" charset="0"/>
            </a:endParaRPr>
          </a:p>
          <a:p>
            <a:pPr marL="0" indent="0">
              <a:buNone/>
            </a:pPr>
            <a:r>
              <a:rPr lang="vi-VN">
                <a:solidFill>
                  <a:schemeClr val="tx1"/>
                </a:solidFill>
                <a:latin typeface="Cambria" panose="02040503050406030204" pitchFamily="18" charset="0"/>
                <a:ea typeface="Cambria" panose="02040503050406030204" pitchFamily="18" charset="0"/>
              </a:rPr>
              <a:t>Sau quá trình thu thập chúng ta có rất nhiều dữ liệu ở các phiên làm việc khác nhau tương ứng với các thao tác khác nhau của một user đối với item. Sau khi xử lý bằng các xử lý toàn học không đi sâu ở đây, chúng ta sẽ thu được một chỉ số duy nhất giữa một cặp user-item. Việc cần làm tiếp theo đó là chuẩn hóa dữ liệu</a:t>
            </a:r>
            <a:endParaRPr lang="en-US">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346596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a:solidFill>
                  <a:srgbClr val="333333"/>
                </a:solidFill>
                <a:latin typeface="Cambria" panose="02040503050406030204" pitchFamily="18" charset="0"/>
              </a:rPr>
              <a:t>X</a:t>
            </a:r>
            <a:r>
              <a:rPr lang="vi-VN" b="1" i="0">
                <a:solidFill>
                  <a:srgbClr val="333333"/>
                </a:solidFill>
                <a:effectLst/>
                <a:latin typeface="Cambria" panose="02040503050406030204" pitchFamily="18" charset="0"/>
              </a:rPr>
              <a:t>ây dựng một hệ thống gợi ý</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en-US">
                <a:solidFill>
                  <a:schemeClr val="tx1"/>
                </a:solidFill>
                <a:latin typeface="Cambria" panose="02040503050406030204" pitchFamily="18" charset="0"/>
                <a:ea typeface="Cambria" panose="02040503050406030204" pitchFamily="18" charset="0"/>
              </a:rPr>
              <a:t>b. Chuẩn hóa dữ liệu</a:t>
            </a: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pic>
        <p:nvPicPr>
          <p:cNvPr id="2049" name="image1.png">
            <a:extLst>
              <a:ext uri="{FF2B5EF4-FFF2-40B4-BE49-F238E27FC236}">
                <a16:creationId xmlns:a16="http://schemas.microsoft.com/office/drawing/2014/main" id="{794BA6B6-A926-400D-A2E4-A8F3A90C0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225" y="2747090"/>
            <a:ext cx="59436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0A5316A-12C4-4E8F-BBBB-C4BE4D32A2AD}"/>
              </a:ext>
            </a:extLst>
          </p:cNvPr>
          <p:cNvSpPr>
            <a:spLocks noChangeArrowheads="1"/>
          </p:cNvSpPr>
          <p:nvPr/>
        </p:nvSpPr>
        <p:spPr bwMode="auto">
          <a:xfrm>
            <a:off x="0" y="33147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33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a:solidFill>
                  <a:srgbClr val="333333"/>
                </a:solidFill>
                <a:latin typeface="Cambria" panose="02040503050406030204" pitchFamily="18" charset="0"/>
              </a:rPr>
              <a:t>X</a:t>
            </a:r>
            <a:r>
              <a:rPr lang="vi-VN" b="1" i="0">
                <a:solidFill>
                  <a:srgbClr val="333333"/>
                </a:solidFill>
                <a:effectLst/>
                <a:latin typeface="Cambria" panose="02040503050406030204" pitchFamily="18" charset="0"/>
              </a:rPr>
              <a:t>ây dựng một hệ thống gợi ý</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en-US">
                <a:solidFill>
                  <a:schemeClr val="tx1"/>
                </a:solidFill>
                <a:latin typeface="Cambria" panose="02040503050406030204" pitchFamily="18" charset="0"/>
                <a:ea typeface="Cambria" panose="02040503050406030204" pitchFamily="18" charset="0"/>
              </a:rPr>
              <a:t>c. Chạy mô hình lựa chọn</a:t>
            </a:r>
          </a:p>
          <a:p>
            <a:pPr marL="0" indent="0">
              <a:buNone/>
            </a:pPr>
            <a:r>
              <a:rPr lang="vi-VN">
                <a:solidFill>
                  <a:schemeClr val="tx1"/>
                </a:solidFill>
                <a:latin typeface="Cambria" panose="02040503050406030204" pitchFamily="18" charset="0"/>
                <a:ea typeface="Cambria" panose="02040503050406030204" pitchFamily="18" charset="0"/>
              </a:rPr>
              <a:t>Sau khi lựa chọn được mô hình phù hợp chúng ta sẽ tiến hành chạy mô hình đó và lựa chọn ra top N item sử dụng để gợi ý cho người dùng</a:t>
            </a:r>
            <a:endParaRPr lang="en-US">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
        <p:nvSpPr>
          <p:cNvPr id="6" name="Rectangle 3">
            <a:extLst>
              <a:ext uri="{FF2B5EF4-FFF2-40B4-BE49-F238E27FC236}">
                <a16:creationId xmlns:a16="http://schemas.microsoft.com/office/drawing/2014/main" id="{C0A5316A-12C4-4E8F-BBBB-C4BE4D32A2AD}"/>
              </a:ext>
            </a:extLst>
          </p:cNvPr>
          <p:cNvSpPr>
            <a:spLocks noChangeArrowheads="1"/>
          </p:cNvSpPr>
          <p:nvPr/>
        </p:nvSpPr>
        <p:spPr bwMode="auto">
          <a:xfrm>
            <a:off x="0" y="33147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6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a:solidFill>
                  <a:srgbClr val="333333"/>
                </a:solidFill>
                <a:latin typeface="Cambria" panose="02040503050406030204" pitchFamily="18" charset="0"/>
              </a:rPr>
              <a:t>X</a:t>
            </a:r>
            <a:r>
              <a:rPr lang="vi-VN" b="1" i="0">
                <a:solidFill>
                  <a:srgbClr val="333333"/>
                </a:solidFill>
                <a:effectLst/>
                <a:latin typeface="Cambria" panose="02040503050406030204" pitchFamily="18" charset="0"/>
              </a:rPr>
              <a:t>ây dựng một hệ thống gợi ý</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en-US">
                <a:solidFill>
                  <a:schemeClr val="tx1"/>
                </a:solidFill>
                <a:latin typeface="Cambria" panose="02040503050406030204" pitchFamily="18" charset="0"/>
                <a:ea typeface="Cambria" panose="02040503050406030204" pitchFamily="18" charset="0"/>
              </a:rPr>
              <a:t>d. Đánh giá mô hình</a:t>
            </a:r>
          </a:p>
          <a:p>
            <a:pPr marL="0" indent="0">
              <a:buNone/>
            </a:pPr>
            <a:r>
              <a:rPr lang="vi-VN">
                <a:solidFill>
                  <a:schemeClr val="tx1"/>
                </a:solidFill>
                <a:latin typeface="Cambria" panose="02040503050406030204" pitchFamily="18" charset="0"/>
                <a:ea typeface="Cambria" panose="02040503050406030204" pitchFamily="18" charset="0"/>
              </a:rPr>
              <a:t>Cũng như các bài toán học máy khác, chúng ta cũng cần đánh giá mô hình dựa trên tập dữ liệu kiểm tra. Tuy nhiên do đặc thù của bài toán sẽ có những phương pháp đánh giá khác nhau. Do phạm vi bài viết quá dài nên hiện tại mình chưa trình bày kĩ ở đây. Hẹn gặp các bạn trong các bài viết tiếp theo</a:t>
            </a:r>
            <a:r>
              <a:rPr lang="en-US">
                <a:solidFill>
                  <a:schemeClr val="tx1"/>
                </a:solidFill>
                <a:latin typeface="Cambria" panose="02040503050406030204" pitchFamily="18" charset="0"/>
                <a:ea typeface="Cambria" panose="02040503050406030204" pitchFamily="18" charset="0"/>
              </a:rPr>
              <a:t>.</a:t>
            </a: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
        <p:nvSpPr>
          <p:cNvPr id="6" name="Rectangle 3">
            <a:extLst>
              <a:ext uri="{FF2B5EF4-FFF2-40B4-BE49-F238E27FC236}">
                <a16:creationId xmlns:a16="http://schemas.microsoft.com/office/drawing/2014/main" id="{C0A5316A-12C4-4E8F-BBBB-C4BE4D32A2AD}"/>
              </a:ext>
            </a:extLst>
          </p:cNvPr>
          <p:cNvSpPr>
            <a:spLocks noChangeArrowheads="1"/>
          </p:cNvSpPr>
          <p:nvPr/>
        </p:nvSpPr>
        <p:spPr bwMode="auto">
          <a:xfrm>
            <a:off x="0" y="33147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222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E21F-5A5C-45C7-ABE2-69BF2123CB39}"/>
              </a:ext>
            </a:extLst>
          </p:cNvPr>
          <p:cNvSpPr>
            <a:spLocks noGrp="1"/>
          </p:cNvSpPr>
          <p:nvPr>
            <p:ph type="title"/>
          </p:nvPr>
        </p:nvSpPr>
        <p:spPr>
          <a:xfrm>
            <a:off x="1097280" y="1376039"/>
            <a:ext cx="10058400" cy="361321"/>
          </a:xfrm>
        </p:spPr>
        <p:txBody>
          <a:bodyPr>
            <a:normAutofit fontScale="90000"/>
          </a:bodyPr>
          <a:lstStyle/>
          <a:p>
            <a:endParaRPr lang="en-US" sz="4000">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7AE395AD-E238-4F7A-A5F9-DC4CB61E472A}"/>
              </a:ext>
            </a:extLst>
          </p:cNvPr>
          <p:cNvSpPr>
            <a:spLocks noGrp="1"/>
          </p:cNvSpPr>
          <p:nvPr>
            <p:ph idx="1"/>
          </p:nvPr>
        </p:nvSpPr>
        <p:spPr/>
        <p:txBody>
          <a:bodyPr>
            <a:normAutofit/>
          </a:bodyPr>
          <a:lstStyle/>
          <a:p>
            <a:pPr algn="ctr"/>
            <a:r>
              <a:rPr lang="vi-VN" sz="7200"/>
              <a:t>Cảm ơn thầy và mọi người đã theo dõi!</a:t>
            </a:r>
            <a:endParaRPr lang="en-US" sz="7200"/>
          </a:p>
        </p:txBody>
      </p:sp>
      <p:pic>
        <p:nvPicPr>
          <p:cNvPr id="5" name="Picture 4">
            <a:extLst>
              <a:ext uri="{FF2B5EF4-FFF2-40B4-BE49-F238E27FC236}">
                <a16:creationId xmlns:a16="http://schemas.microsoft.com/office/drawing/2014/main" id="{C718E7E6-8D72-449A-B005-B848CAF95FEF}"/>
              </a:ext>
            </a:extLst>
          </p:cNvPr>
          <p:cNvPicPr>
            <a:picLocks noChangeAspect="1"/>
          </p:cNvPicPr>
          <p:nvPr/>
        </p:nvPicPr>
        <p:blipFill>
          <a:blip r:embed="rId2"/>
          <a:stretch>
            <a:fillRect/>
          </a:stretch>
        </p:blipFill>
        <p:spPr>
          <a:xfrm>
            <a:off x="0" y="0"/>
            <a:ext cx="1198485" cy="1269507"/>
          </a:xfrm>
          <a:prstGeom prst="rect">
            <a:avLst/>
          </a:prstGeom>
        </p:spPr>
      </p:pic>
    </p:spTree>
    <p:extLst>
      <p:ext uri="{BB962C8B-B14F-4D97-AF65-F5344CB8AC3E}">
        <p14:creationId xmlns:p14="http://schemas.microsoft.com/office/powerpoint/2010/main" val="417800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800">
                <a:latin typeface="Bahnschrift" panose="020B0502040204020203" pitchFamily="34" charset="0"/>
              </a:rPr>
              <a:t>TÌM HIỂU VỀ BÀI TOÁN RECOMMENDATION SYSTEM</a:t>
            </a:r>
            <a:endParaRPr lang="en-US" sz="4800" dirty="0">
              <a:latin typeface="Bahnschrift" panose="020B0502040204020203"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2402379"/>
          </a:xfrm>
        </p:spPr>
        <p:txBody>
          <a:bodyPr>
            <a:normAutofit/>
          </a:bodyPr>
          <a:lstStyle/>
          <a:p>
            <a:endParaRPr lang="en-US">
              <a:latin typeface="Bahnschrift" panose="020B0502040204020203" pitchFamily="34" charset="0"/>
            </a:endParaRPr>
          </a:p>
          <a:p>
            <a:r>
              <a:rPr lang="en-US" sz="2800">
                <a:latin typeface="Bahnschrift" panose="020B0502040204020203" pitchFamily="34" charset="0"/>
              </a:rPr>
              <a:t>GVHD: Lê Anh cường</a:t>
            </a:r>
          </a:p>
          <a:p>
            <a:endParaRPr lang="en-US" sz="2800">
              <a:latin typeface="Bahnschrift" panose="020B0502040204020203" pitchFamily="34" charset="0"/>
            </a:endParaRPr>
          </a:p>
          <a:p>
            <a:endParaRPr lang="en-US" dirty="0">
              <a:latin typeface="Bahnschrift" panose="020B0502040204020203" pitchFamily="34" charset="0"/>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B1A307-FB36-4BF3-91C8-6A8049BDC5A8}"/>
              </a:ext>
            </a:extLst>
          </p:cNvPr>
          <p:cNvPicPr>
            <a:picLocks noChangeAspect="1"/>
          </p:cNvPicPr>
          <p:nvPr/>
        </p:nvPicPr>
        <p:blipFill>
          <a:blip r:embed="rId4"/>
          <a:stretch>
            <a:fillRect/>
          </a:stretch>
        </p:blipFill>
        <p:spPr>
          <a:xfrm>
            <a:off x="10839635" y="-4"/>
            <a:ext cx="1341714" cy="1438187"/>
          </a:xfrm>
          <a:prstGeom prst="rect">
            <a:avLst/>
          </a:prstGeom>
        </p:spPr>
      </p:pic>
      <p:sp>
        <p:nvSpPr>
          <p:cNvPr id="4" name="TextBox 3">
            <a:extLst>
              <a:ext uri="{FF2B5EF4-FFF2-40B4-BE49-F238E27FC236}">
                <a16:creationId xmlns:a16="http://schemas.microsoft.com/office/drawing/2014/main" id="{F66A351C-DB9D-4534-8176-E187D3F87602}"/>
              </a:ext>
            </a:extLst>
          </p:cNvPr>
          <p:cNvSpPr txBox="1"/>
          <p:nvPr/>
        </p:nvSpPr>
        <p:spPr>
          <a:xfrm>
            <a:off x="5568666" y="317365"/>
            <a:ext cx="5798304" cy="707886"/>
          </a:xfrm>
          <a:prstGeom prst="rect">
            <a:avLst/>
          </a:prstGeom>
          <a:noFill/>
        </p:spPr>
        <p:txBody>
          <a:bodyPr wrap="square" rtlCol="0">
            <a:spAutoFit/>
          </a:bodyPr>
          <a:lstStyle/>
          <a:p>
            <a:pPr algn="ctr"/>
            <a:r>
              <a:rPr lang="en-US" sz="2000" b="1">
                <a:latin typeface="Bahnschrift" panose="020B0502040204020203" pitchFamily="34" charset="0"/>
                <a:cs typeface="Times New Roman" panose="02020603050405020304" pitchFamily="18" charset="0"/>
              </a:rPr>
              <a:t>TRƯỜNG ĐH TÔN ĐỨC THẮNG</a:t>
            </a:r>
          </a:p>
          <a:p>
            <a:pPr algn="ctr"/>
            <a:r>
              <a:rPr lang="en-US" sz="2000" b="1">
                <a:latin typeface="Bahnschrift" panose="020B0502040204020203" pitchFamily="34" charset="0"/>
                <a:cs typeface="Times New Roman" panose="02020603050405020304" pitchFamily="18" charset="0"/>
              </a:rPr>
              <a:t>KHOA CNTT</a:t>
            </a:r>
          </a:p>
        </p:txBody>
      </p:sp>
      <p:pic>
        <p:nvPicPr>
          <p:cNvPr id="8" name="Picture 7">
            <a:extLst>
              <a:ext uri="{FF2B5EF4-FFF2-40B4-BE49-F238E27FC236}">
                <a16:creationId xmlns:a16="http://schemas.microsoft.com/office/drawing/2014/main" id="{2F5DC496-62D2-46A0-B39B-987E46EFCD2A}"/>
              </a:ext>
            </a:extLst>
          </p:cNvPr>
          <p:cNvPicPr>
            <a:picLocks noChangeAspect="1"/>
          </p:cNvPicPr>
          <p:nvPr/>
        </p:nvPicPr>
        <p:blipFill>
          <a:blip r:embed="rId5"/>
          <a:stretch>
            <a:fillRect/>
          </a:stretch>
        </p:blipFill>
        <p:spPr>
          <a:xfrm>
            <a:off x="6729998" y="5688185"/>
            <a:ext cx="3816427" cy="640135"/>
          </a:xfrm>
          <a:prstGeom prst="rect">
            <a:avLst/>
          </a:prstGeom>
        </p:spPr>
      </p:pic>
    </p:spTree>
    <p:extLst>
      <p:ext uri="{BB962C8B-B14F-4D97-AF65-F5344CB8AC3E}">
        <p14:creationId xmlns:p14="http://schemas.microsoft.com/office/powerpoint/2010/main" val="415990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B133-A898-4DAE-8FBD-6CC5EABB7A79}"/>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Sinh viên trình bày</a:t>
            </a:r>
          </a:p>
        </p:txBody>
      </p:sp>
      <p:sp>
        <p:nvSpPr>
          <p:cNvPr id="3" name="Content Placeholder 2">
            <a:extLst>
              <a:ext uri="{FF2B5EF4-FFF2-40B4-BE49-F238E27FC236}">
                <a16:creationId xmlns:a16="http://schemas.microsoft.com/office/drawing/2014/main" id="{5494D913-7DF9-48BB-A5D6-FD10D0DC0BEC}"/>
              </a:ext>
            </a:extLst>
          </p:cNvPr>
          <p:cNvSpPr>
            <a:spLocks noGrp="1"/>
          </p:cNvSpPr>
          <p:nvPr>
            <p:ph idx="1"/>
          </p:nvPr>
        </p:nvSpPr>
        <p:spPr/>
        <p:txBody>
          <a:bodyPr>
            <a:normAutofit/>
          </a:bodyPr>
          <a:lstStyle/>
          <a:p>
            <a:r>
              <a:rPr lang="en-US" sz="2400">
                <a:solidFill>
                  <a:schemeClr val="tx1"/>
                </a:solidFill>
                <a:latin typeface="Cambria" panose="02040503050406030204" pitchFamily="18" charset="0"/>
                <a:ea typeface="Cambria" panose="02040503050406030204" pitchFamily="18" charset="0"/>
              </a:rPr>
              <a:t>Mạch Trung Tín</a:t>
            </a:r>
          </a:p>
          <a:p>
            <a:r>
              <a:rPr lang="en-US" sz="2400">
                <a:solidFill>
                  <a:schemeClr val="tx1"/>
                </a:solidFill>
                <a:latin typeface="Cambria" panose="02040503050406030204" pitchFamily="18" charset="0"/>
                <a:ea typeface="Cambria" panose="02040503050406030204" pitchFamily="18" charset="0"/>
              </a:rPr>
              <a:t>Phan Lê Hoài Nam</a:t>
            </a:r>
          </a:p>
          <a:p>
            <a:r>
              <a:rPr lang="en-US" sz="2400">
                <a:solidFill>
                  <a:schemeClr val="tx1"/>
                </a:solidFill>
                <a:latin typeface="Cambria" panose="02040503050406030204" pitchFamily="18" charset="0"/>
                <a:ea typeface="Cambria" panose="02040503050406030204" pitchFamily="18" charset="0"/>
              </a:rPr>
              <a:t>Lưu Huy Thông - 51800631</a:t>
            </a:r>
          </a:p>
        </p:txBody>
      </p:sp>
      <p:pic>
        <p:nvPicPr>
          <p:cNvPr id="4" name="Picture 3">
            <a:extLst>
              <a:ext uri="{FF2B5EF4-FFF2-40B4-BE49-F238E27FC236}">
                <a16:creationId xmlns:a16="http://schemas.microsoft.com/office/drawing/2014/main" id="{0B17097D-BCD4-4D3B-B89F-97716BE10969}"/>
              </a:ext>
            </a:extLst>
          </p:cNvPr>
          <p:cNvPicPr>
            <a:picLocks noChangeAspect="1"/>
          </p:cNvPicPr>
          <p:nvPr/>
        </p:nvPicPr>
        <p:blipFill>
          <a:blip r:embed="rId2"/>
          <a:stretch>
            <a:fillRect/>
          </a:stretch>
        </p:blipFill>
        <p:spPr>
          <a:xfrm>
            <a:off x="10850285" y="0"/>
            <a:ext cx="1341714" cy="1438187"/>
          </a:xfrm>
          <a:prstGeom prst="rect">
            <a:avLst/>
          </a:prstGeom>
        </p:spPr>
      </p:pic>
    </p:spTree>
    <p:extLst>
      <p:ext uri="{BB962C8B-B14F-4D97-AF65-F5344CB8AC3E}">
        <p14:creationId xmlns:p14="http://schemas.microsoft.com/office/powerpoint/2010/main" val="307391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EF6B-2229-4A99-9543-A3837F85A833}"/>
              </a:ext>
            </a:extLst>
          </p:cNvPr>
          <p:cNvSpPr>
            <a:spLocks noGrp="1"/>
          </p:cNvSpPr>
          <p:nvPr>
            <p:ph type="title"/>
          </p:nvPr>
        </p:nvSpPr>
        <p:spPr>
          <a:xfrm>
            <a:off x="1097279" y="286603"/>
            <a:ext cx="9328673" cy="1438187"/>
          </a:xfrm>
        </p:spPr>
        <p:txBody>
          <a:bodyPr>
            <a:noAutofit/>
          </a:bodyPr>
          <a:lstStyle/>
          <a:p>
            <a:pPr algn="ctr"/>
            <a:r>
              <a:rPr lang="en-US" sz="3600">
                <a:latin typeface="Bahnschrift" panose="020B0502040204020203" pitchFamily="34" charset="0"/>
              </a:rPr>
              <a:t>TÌM HIỂU VỀ BÀI TOÁN RECOMMENDATION SYSTEM</a:t>
            </a:r>
            <a:endParaRPr lang="en-US" sz="3600">
              <a:solidFill>
                <a:schemeClr val="tx1"/>
              </a:solidFill>
              <a:latin typeface="Bahnschrift" panose="020B0502040204020203" pitchFamily="34" charset="0"/>
            </a:endParaRPr>
          </a:p>
        </p:txBody>
      </p:sp>
      <p:sp>
        <p:nvSpPr>
          <p:cNvPr id="7" name="Subtitle 2">
            <a:extLst>
              <a:ext uri="{FF2B5EF4-FFF2-40B4-BE49-F238E27FC236}">
                <a16:creationId xmlns:a16="http://schemas.microsoft.com/office/drawing/2014/main" id="{BA91C720-1849-4DE6-B970-61F96C26EA48}"/>
              </a:ext>
            </a:extLst>
          </p:cNvPr>
          <p:cNvSpPr>
            <a:spLocks noGrp="1"/>
          </p:cNvSpPr>
          <p:nvPr>
            <p:ph idx="1"/>
          </p:nvPr>
        </p:nvSpPr>
        <p:spPr>
          <a:xfrm>
            <a:off x="1096963" y="2108199"/>
            <a:ext cx="5791793" cy="4297039"/>
          </a:xfrm>
        </p:spPr>
        <p:txBody>
          <a:bodyPr>
            <a:noAutofit/>
          </a:bodyPr>
          <a:lstStyle/>
          <a:p>
            <a:endParaRPr lang="en-US">
              <a:solidFill>
                <a:schemeClr val="tx1"/>
              </a:solidFill>
              <a:latin typeface="Bahnschrift" panose="020B0502040204020203" pitchFamily="34" charset="0"/>
            </a:endParaRPr>
          </a:p>
          <a:p>
            <a:r>
              <a:rPr lang="en-US" b="1" i="0">
                <a:solidFill>
                  <a:schemeClr val="tx1"/>
                </a:solidFill>
                <a:effectLst/>
                <a:latin typeface="Cambria" panose="02040503050406030204" pitchFamily="18" charset="0"/>
                <a:ea typeface="Cambria" panose="02040503050406030204" pitchFamily="18" charset="0"/>
              </a:rPr>
              <a:t>1. </a:t>
            </a:r>
            <a:r>
              <a:rPr lang="en-US" b="1" i="0">
                <a:solidFill>
                  <a:srgbClr val="333333"/>
                </a:solidFill>
                <a:effectLst/>
                <a:latin typeface="Cambria" panose="02040503050406030204" pitchFamily="18" charset="0"/>
              </a:rPr>
              <a:t>Khái niệm</a:t>
            </a:r>
          </a:p>
          <a:p>
            <a:r>
              <a:rPr lang="en-US" b="1">
                <a:solidFill>
                  <a:srgbClr val="333333"/>
                </a:solidFill>
                <a:latin typeface="Cambria" panose="02040503050406030204" pitchFamily="18" charset="0"/>
              </a:rPr>
              <a:t>2. Phân loại</a:t>
            </a:r>
            <a:endParaRPr lang="en-US" b="1" i="0">
              <a:solidFill>
                <a:srgbClr val="333333"/>
              </a:solidFill>
              <a:effectLst/>
              <a:latin typeface="Cambria" panose="02040503050406030204" pitchFamily="18" charset="0"/>
            </a:endParaRPr>
          </a:p>
          <a:p>
            <a:pPr algn="l"/>
            <a:r>
              <a:rPr lang="en-US" b="1" i="0">
                <a:solidFill>
                  <a:schemeClr val="tx1"/>
                </a:solidFill>
                <a:effectLst/>
                <a:latin typeface="Cambria" panose="02040503050406030204" pitchFamily="18" charset="0"/>
                <a:ea typeface="Cambria" panose="02040503050406030204" pitchFamily="18" charset="0"/>
              </a:rPr>
              <a:t>3. Tìm hiểu về Utility matrix</a:t>
            </a:r>
          </a:p>
          <a:p>
            <a:pPr algn="l"/>
            <a:r>
              <a:rPr lang="vi-VN" b="1" i="0">
                <a:solidFill>
                  <a:schemeClr val="tx1"/>
                </a:solidFill>
                <a:effectLst/>
                <a:latin typeface="Cambria" panose="02040503050406030204" pitchFamily="18" charset="0"/>
                <a:ea typeface="Cambria" panose="02040503050406030204" pitchFamily="18" charset="0"/>
              </a:rPr>
              <a:t>4.</a:t>
            </a:r>
            <a:r>
              <a:rPr lang="en-US" b="1" i="0">
                <a:solidFill>
                  <a:schemeClr val="tx1"/>
                </a:solidFill>
                <a:effectLst/>
                <a:latin typeface="Cambria" panose="02040503050406030204" pitchFamily="18" charset="0"/>
                <a:ea typeface="Cambria" panose="02040503050406030204" pitchFamily="18" charset="0"/>
              </a:rPr>
              <a:t> </a:t>
            </a:r>
            <a:r>
              <a:rPr lang="vi-VN" b="1" i="0">
                <a:solidFill>
                  <a:schemeClr val="tx1"/>
                </a:solidFill>
                <a:effectLst/>
                <a:latin typeface="Cambria" panose="02040503050406030204" pitchFamily="18" charset="0"/>
                <a:ea typeface="Cambria" panose="02040503050406030204" pitchFamily="18" charset="0"/>
              </a:rPr>
              <a:t>Hướng tiếp cận bài toán</a:t>
            </a:r>
            <a:endParaRPr lang="en-US" b="1" i="0">
              <a:solidFill>
                <a:schemeClr val="tx1"/>
              </a:solidFill>
              <a:effectLst/>
              <a:latin typeface="Cambria" panose="02040503050406030204" pitchFamily="18" charset="0"/>
              <a:ea typeface="Cambria" panose="02040503050406030204" pitchFamily="18" charset="0"/>
            </a:endParaRPr>
          </a:p>
          <a:p>
            <a:pPr algn="l"/>
            <a:r>
              <a:rPr lang="en-US" b="1" i="0">
                <a:solidFill>
                  <a:schemeClr val="tx1"/>
                </a:solidFill>
                <a:effectLst/>
                <a:latin typeface="Cambria" panose="02040503050406030204" pitchFamily="18" charset="0"/>
                <a:ea typeface="Cambria" panose="02040503050406030204" pitchFamily="18" charset="0"/>
              </a:rPr>
              <a:t>5. </a:t>
            </a:r>
            <a:r>
              <a:rPr lang="vi-VN" b="1" i="0">
                <a:solidFill>
                  <a:srgbClr val="333333"/>
                </a:solidFill>
                <a:effectLst/>
                <a:latin typeface="Cambria" panose="02040503050406030204" pitchFamily="18" charset="0"/>
              </a:rPr>
              <a:t>Những bước cần làm để xây dựng một hệ thống gợi ý</a:t>
            </a:r>
            <a:br>
              <a:rPr lang="en-US">
                <a:latin typeface="Bahnschrift" panose="020B0502040204020203" pitchFamily="34" charset="0"/>
              </a:rPr>
            </a:br>
            <a:endParaRPr lang="en-US">
              <a:solidFill>
                <a:schemeClr val="tx1"/>
              </a:solidFill>
              <a:latin typeface="Bahnschrift" panose="020B0502040204020203" pitchFamily="34" charset="0"/>
            </a:endParaRPr>
          </a:p>
          <a:p>
            <a:endParaRPr lang="en-US" dirty="0">
              <a:solidFill>
                <a:schemeClr val="tx1"/>
              </a:solidFill>
              <a:latin typeface="Bahnschrift" panose="020B0502040204020203" pitchFamily="34" charset="0"/>
            </a:endParaRPr>
          </a:p>
        </p:txBody>
      </p:sp>
      <p:pic>
        <p:nvPicPr>
          <p:cNvPr id="4" name="Picture 3">
            <a:extLst>
              <a:ext uri="{FF2B5EF4-FFF2-40B4-BE49-F238E27FC236}">
                <a16:creationId xmlns:a16="http://schemas.microsoft.com/office/drawing/2014/main" id="{B478ED4B-693E-4573-8197-D31B15A8E367}"/>
              </a:ext>
            </a:extLst>
          </p:cNvPr>
          <p:cNvPicPr>
            <a:picLocks noChangeAspect="1"/>
          </p:cNvPicPr>
          <p:nvPr/>
        </p:nvPicPr>
        <p:blipFill>
          <a:blip r:embed="rId2"/>
          <a:stretch>
            <a:fillRect/>
          </a:stretch>
        </p:blipFill>
        <p:spPr>
          <a:xfrm>
            <a:off x="6400206" y="1891552"/>
            <a:ext cx="5791793" cy="4513685"/>
          </a:xfrm>
          <a:prstGeom prst="rect">
            <a:avLst/>
          </a:prstGeom>
        </p:spPr>
      </p:pic>
      <p:pic>
        <p:nvPicPr>
          <p:cNvPr id="9" name="Picture 8">
            <a:extLst>
              <a:ext uri="{FF2B5EF4-FFF2-40B4-BE49-F238E27FC236}">
                <a16:creationId xmlns:a16="http://schemas.microsoft.com/office/drawing/2014/main" id="{B32D2293-2B48-43A6-AE53-4EC029933CC9}"/>
              </a:ext>
            </a:extLst>
          </p:cNvPr>
          <p:cNvPicPr>
            <a:picLocks noChangeAspect="1"/>
          </p:cNvPicPr>
          <p:nvPr/>
        </p:nvPicPr>
        <p:blipFill>
          <a:blip r:embed="rId3"/>
          <a:stretch>
            <a:fillRect/>
          </a:stretch>
        </p:blipFill>
        <p:spPr>
          <a:xfrm>
            <a:off x="10850285" y="0"/>
            <a:ext cx="1341714" cy="1438187"/>
          </a:xfrm>
          <a:prstGeom prst="rect">
            <a:avLst/>
          </a:prstGeom>
        </p:spPr>
      </p:pic>
    </p:spTree>
    <p:extLst>
      <p:ext uri="{BB962C8B-B14F-4D97-AF65-F5344CB8AC3E}">
        <p14:creationId xmlns:p14="http://schemas.microsoft.com/office/powerpoint/2010/main" val="281902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i="0">
                <a:solidFill>
                  <a:srgbClr val="333333"/>
                </a:solidFill>
                <a:effectLst/>
                <a:latin typeface="Cambria" panose="02040503050406030204" pitchFamily="18" charset="0"/>
              </a:rPr>
              <a:t>Khái niệm</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88599"/>
            <a:ext cx="6164132" cy="3880494"/>
          </a:xfrm>
        </p:spPr>
        <p:txBody>
          <a:bodyPr>
            <a:normAutofit fontScale="77500" lnSpcReduction="20000"/>
          </a:bodyPr>
          <a:lstStyle/>
          <a:p>
            <a:pPr marL="0" indent="0">
              <a:buNone/>
            </a:pPr>
            <a:r>
              <a:rPr lang="vi-VN" sz="2800">
                <a:solidFill>
                  <a:srgbClr val="333333"/>
                </a:solidFill>
                <a:latin typeface="Cambria" panose="02040503050406030204" pitchFamily="18" charset="0"/>
              </a:rPr>
              <a:t>Recommender system là hệ thống có khả năng đưa ra những gợi ý cho người dùng những sản phẩm tương tự cho một sản phẩm mà họ đang xem.</a:t>
            </a:r>
            <a:endParaRPr lang="en-US" sz="2800">
              <a:solidFill>
                <a:srgbClr val="333333"/>
              </a:solidFill>
              <a:latin typeface="Cambria" panose="02040503050406030204" pitchFamily="18" charset="0"/>
            </a:endParaRPr>
          </a:p>
          <a:p>
            <a:pPr marL="0" indent="0">
              <a:buNone/>
            </a:pPr>
            <a:r>
              <a:rPr lang="vi-VN" sz="2800">
                <a:latin typeface="Cambria" panose="02040503050406030204" pitchFamily="18" charset="0"/>
                <a:ea typeface="Cambria" panose="02040503050406030204" pitchFamily="18" charset="0"/>
                <a:cs typeface="Calibri" panose="020F0502020204030204" pitchFamily="34" charset="0"/>
              </a:rPr>
              <a:t>Ví dụ: người mua đang xem các mặt hàng dầu gội thì hệ thống sẽ gợi ý dầu xã,....</a:t>
            </a:r>
            <a:endParaRPr lang="en-US" sz="2800">
              <a:latin typeface="Cambria" panose="02040503050406030204" pitchFamily="18" charset="0"/>
              <a:ea typeface="Cambria" panose="02040503050406030204" pitchFamily="18" charset="0"/>
              <a:cs typeface="Calibri" panose="020F0502020204030204" pitchFamily="34" charset="0"/>
            </a:endParaRPr>
          </a:p>
          <a:p>
            <a:pPr marL="0" indent="0">
              <a:buNone/>
            </a:pPr>
            <a:r>
              <a:rPr lang="vi-VN" sz="2800">
                <a:latin typeface="Cambria" panose="02040503050406030204" pitchFamily="18" charset="0"/>
                <a:ea typeface="Cambria" panose="02040503050406030204" pitchFamily="18" charset="0"/>
                <a:cs typeface="Calibri" panose="020F0502020204030204" pitchFamily="34" charset="0"/>
              </a:rPr>
              <a:t>Thuật toán recommendation được phát triển và ứng dụng rộng rãi trong nhiều doanh nghiệp thuộc đa dạng các lĩnh vực khác nhau như: thương mại điện tử, tài chính, ngân hàng, kinh doanh, phim ảnh,....</a:t>
            </a:r>
            <a:endParaRPr lang="en-US" sz="2800">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50286" y="0"/>
            <a:ext cx="1341714" cy="1438187"/>
          </a:xfrm>
          <a:prstGeom prst="rect">
            <a:avLst/>
          </a:prstGeom>
        </p:spPr>
      </p:pic>
      <p:pic>
        <p:nvPicPr>
          <p:cNvPr id="6" name="Picture 5">
            <a:extLst>
              <a:ext uri="{FF2B5EF4-FFF2-40B4-BE49-F238E27FC236}">
                <a16:creationId xmlns:a16="http://schemas.microsoft.com/office/drawing/2014/main" id="{AABD0349-898C-4DA4-B3E2-BCD56656FF59}"/>
              </a:ext>
            </a:extLst>
          </p:cNvPr>
          <p:cNvPicPr>
            <a:picLocks noChangeAspect="1"/>
          </p:cNvPicPr>
          <p:nvPr/>
        </p:nvPicPr>
        <p:blipFill>
          <a:blip r:embed="rId3"/>
          <a:stretch>
            <a:fillRect/>
          </a:stretch>
        </p:blipFill>
        <p:spPr>
          <a:xfrm>
            <a:off x="7261412" y="1640538"/>
            <a:ext cx="4930588" cy="4753602"/>
          </a:xfrm>
          <a:prstGeom prst="rect">
            <a:avLst/>
          </a:prstGeom>
        </p:spPr>
      </p:pic>
    </p:spTree>
    <p:extLst>
      <p:ext uri="{BB962C8B-B14F-4D97-AF65-F5344CB8AC3E}">
        <p14:creationId xmlns:p14="http://schemas.microsoft.com/office/powerpoint/2010/main" val="139862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i="0">
                <a:solidFill>
                  <a:srgbClr val="333333"/>
                </a:solidFill>
                <a:effectLst/>
                <a:latin typeface="Cambria" panose="02040503050406030204" pitchFamily="18" charset="0"/>
              </a:rPr>
              <a:t>Phân loại</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algn="l"/>
            <a:r>
              <a:rPr lang="vi-VN" b="1">
                <a:latin typeface="Cambria" panose="02040503050406030204" pitchFamily="18" charset="0"/>
                <a:ea typeface="Cambria" panose="02040503050406030204" pitchFamily="18" charset="0"/>
              </a:rPr>
              <a:t>Trong thuật toán Recommendation system thường được chia thành hai nhóm lớn:</a:t>
            </a:r>
            <a:endParaRPr lang="en-US" b="1">
              <a:latin typeface="Cambria" panose="02040503050406030204" pitchFamily="18" charset="0"/>
              <a:ea typeface="Cambria" panose="02040503050406030204" pitchFamily="18" charset="0"/>
            </a:endParaRPr>
          </a:p>
          <a:p>
            <a:pPr algn="l"/>
            <a:r>
              <a:rPr lang="vi-VN" b="0" i="0">
                <a:solidFill>
                  <a:srgbClr val="333333"/>
                </a:solidFill>
                <a:effectLst/>
                <a:latin typeface="Cambria" panose="02040503050406030204" pitchFamily="18" charset="0"/>
              </a:rPr>
              <a:t>a.</a:t>
            </a:r>
            <a:r>
              <a:rPr lang="en-US" b="0" i="0">
                <a:solidFill>
                  <a:srgbClr val="333333"/>
                </a:solidFill>
                <a:effectLst/>
                <a:latin typeface="Cambria" panose="02040503050406030204" pitchFamily="18" charset="0"/>
              </a:rPr>
              <a:t> </a:t>
            </a:r>
            <a:r>
              <a:rPr lang="vi-VN" b="0" i="0">
                <a:solidFill>
                  <a:srgbClr val="333333"/>
                </a:solidFill>
                <a:effectLst/>
                <a:latin typeface="Cambria" panose="02040503050406030204" pitchFamily="18" charset="0"/>
              </a:rPr>
              <a:t>Content-Based recommendation system:</a:t>
            </a:r>
            <a:endParaRPr lang="en-US" b="0" i="0">
              <a:solidFill>
                <a:srgbClr val="333333"/>
              </a:solidFill>
              <a:effectLst/>
              <a:latin typeface="Cambria" panose="02040503050406030204" pitchFamily="18" charset="0"/>
            </a:endParaRPr>
          </a:p>
          <a:p>
            <a:pPr algn="l"/>
            <a:r>
              <a:rPr lang="vi-VN">
                <a:latin typeface="Cambria" panose="02040503050406030204" pitchFamily="18" charset="0"/>
                <a:ea typeface="Cambria" panose="02040503050406030204" pitchFamily="18" charset="0"/>
              </a:rPr>
              <a:t>Cách này dựa vào thuộc tính của sản phẩm như tên, nhà sản xuất, giá cả, mô tả,.... Để đưa ra các sản phẩm tương tự nhau.</a:t>
            </a:r>
            <a:endParaRPr lang="en-US">
              <a:latin typeface="Cambria" panose="02040503050406030204" pitchFamily="18" charset="0"/>
              <a:ea typeface="Cambria" panose="02040503050406030204" pitchFamily="18" charset="0"/>
            </a:endParaRPr>
          </a:p>
          <a:p>
            <a:pPr algn="l"/>
            <a:r>
              <a:rPr lang="vi-VN">
                <a:latin typeface="Cambria" panose="02040503050406030204" pitchFamily="18" charset="0"/>
                <a:ea typeface="Cambria" panose="02040503050406030204" pitchFamily="18" charset="0"/>
              </a:rPr>
              <a:t>Cách tiếp cận này yêu cầu việc sắp xếp các items vào từng nhóm hoặc đi tìm các đặc trưng của từng item. Tuy nhiên, có những item không có nhóm cụ thể và việc xác định nhóm hoặc đặc trưng của từng item đôi khi là bất khả thi.</a:t>
            </a:r>
            <a:endParaRPr lang="en-US">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139863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i="0">
                <a:solidFill>
                  <a:srgbClr val="333333"/>
                </a:solidFill>
                <a:effectLst/>
                <a:latin typeface="Cambria" panose="02040503050406030204" pitchFamily="18" charset="0"/>
              </a:rPr>
              <a:t>Phân loại</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algn="l"/>
            <a:r>
              <a:rPr lang="vi-VN">
                <a:latin typeface="Cambria" panose="02040503050406030204" pitchFamily="18" charset="0"/>
                <a:ea typeface="Cambria" panose="02040503050406030204" pitchFamily="18" charset="0"/>
              </a:rPr>
              <a:t>b.</a:t>
            </a:r>
            <a:r>
              <a:rPr lang="en-US">
                <a:latin typeface="Cambria" panose="02040503050406030204" pitchFamily="18" charset="0"/>
                <a:ea typeface="Cambria" panose="02040503050406030204" pitchFamily="18" charset="0"/>
              </a:rPr>
              <a:t> </a:t>
            </a:r>
            <a:r>
              <a:rPr lang="vi-VN">
                <a:latin typeface="Cambria" panose="02040503050406030204" pitchFamily="18" charset="0"/>
                <a:ea typeface="Cambria" panose="02040503050406030204" pitchFamily="18" charset="0"/>
              </a:rPr>
              <a:t>Collaborative filtering: </a:t>
            </a:r>
            <a:endParaRPr lang="en-US">
              <a:latin typeface="Cambria" panose="02040503050406030204" pitchFamily="18" charset="0"/>
              <a:ea typeface="Cambria" panose="02040503050406030204" pitchFamily="18" charset="0"/>
            </a:endParaRPr>
          </a:p>
          <a:p>
            <a:pPr algn="l"/>
            <a:r>
              <a:rPr lang="vi-VN">
                <a:latin typeface="Cambria" panose="02040503050406030204" pitchFamily="18" charset="0"/>
                <a:ea typeface="Cambria" panose="02040503050406030204" pitchFamily="18" charset="0"/>
              </a:rPr>
              <a:t>Cách này dựa vào thói quen tiêu dùng của những users có xu hướng tương tự trong lịch sử để gợi ý ra các sản phẩm cho người dùng. </a:t>
            </a:r>
            <a:endParaRPr lang="en-US">
              <a:latin typeface="Cambria" panose="02040503050406030204" pitchFamily="18" charset="0"/>
              <a:ea typeface="Cambria" panose="02040503050406030204" pitchFamily="18" charset="0"/>
            </a:endParaRPr>
          </a:p>
          <a:p>
            <a:pPr algn="l"/>
            <a:r>
              <a:rPr lang="vi-VN">
                <a:latin typeface="Cambria" panose="02040503050406030204" pitchFamily="18" charset="0"/>
                <a:ea typeface="Cambria" panose="02040503050406030204" pitchFamily="18" charset="0"/>
              </a:rPr>
              <a:t>Cách tiếp cận này đòi hỏi có một tập dữ liệu lịch sử đủ lớn để có thể phán đoán, đưa ra gợi ý cho người tiêu dùng.</a:t>
            </a:r>
            <a:endParaRPr lang="en-US">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303564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i="0">
                <a:solidFill>
                  <a:schemeClr val="tx1"/>
                </a:solidFill>
                <a:effectLst/>
                <a:latin typeface="Cambria" panose="02040503050406030204" pitchFamily="18" charset="0"/>
                <a:ea typeface="Cambria" panose="02040503050406030204" pitchFamily="18" charset="0"/>
              </a:rPr>
              <a:t>Utility matrix</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r>
              <a:rPr lang="vi-VN">
                <a:solidFill>
                  <a:schemeClr val="tx1"/>
                </a:solidFill>
                <a:latin typeface="Cambria" panose="02040503050406030204" pitchFamily="18" charset="0"/>
                <a:ea typeface="Cambria" panose="02040503050406030204" pitchFamily="18" charset="0"/>
              </a:rPr>
              <a:t>Có 2 thực thể chính trong bài toán Recommendation Systems là users và items. Mỗi user sẽ có một mức độ quan tâm tới từng item khác nhau. Mức độ quan tâm này. Nếu đã biết trước, sẽ được gán cho một giá trị ứng với mỗi cặp user-item. Giả sử rằng mức độ quan tâm được đo bằng giá trị user rate cho item (rating). Tập hợp tất cả các ratings bao gồm cả những giá trị chưa biết cần được dự đoán, ta sẽ có một ma trận gọi là Utility matrix.</a:t>
            </a: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spTree>
    <p:extLst>
      <p:ext uri="{BB962C8B-B14F-4D97-AF65-F5344CB8AC3E}">
        <p14:creationId xmlns:p14="http://schemas.microsoft.com/office/powerpoint/2010/main" val="67864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E422-4D0E-41CD-81A2-1E2CB37A8D36}"/>
              </a:ext>
            </a:extLst>
          </p:cNvPr>
          <p:cNvSpPr>
            <a:spLocks noGrp="1"/>
          </p:cNvSpPr>
          <p:nvPr>
            <p:ph type="title"/>
          </p:nvPr>
        </p:nvSpPr>
        <p:spPr>
          <a:xfrm>
            <a:off x="1097280" y="484138"/>
            <a:ext cx="9742355" cy="1009537"/>
          </a:xfrm>
        </p:spPr>
        <p:txBody>
          <a:bodyPr/>
          <a:lstStyle/>
          <a:p>
            <a:r>
              <a:rPr lang="en-US" b="1" i="0">
                <a:solidFill>
                  <a:schemeClr val="tx1"/>
                </a:solidFill>
                <a:effectLst/>
                <a:latin typeface="Cambria" panose="02040503050406030204" pitchFamily="18" charset="0"/>
                <a:ea typeface="Cambria" panose="02040503050406030204" pitchFamily="18" charset="0"/>
              </a:rPr>
              <a:t>Utility matrix</a:t>
            </a:r>
            <a:endParaRPr lang="en-US">
              <a:solidFill>
                <a:schemeClr val="tx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B5929F6-C40B-4F21-B9B6-499E436163B4}"/>
              </a:ext>
            </a:extLst>
          </p:cNvPr>
          <p:cNvSpPr>
            <a:spLocks noGrp="1"/>
          </p:cNvSpPr>
          <p:nvPr>
            <p:ph idx="1"/>
          </p:nvPr>
        </p:nvSpPr>
        <p:spPr>
          <a:xfrm>
            <a:off x="1097280" y="1977818"/>
            <a:ext cx="10058400" cy="4396044"/>
          </a:xfrm>
        </p:spPr>
        <p:txBody>
          <a:bodyPr>
            <a:normAutofit/>
          </a:bodyPr>
          <a:lstStyle/>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a:p>
            <a:pPr marL="0" indent="0">
              <a:buNone/>
            </a:pPr>
            <a:r>
              <a:rPr lang="vi-VN">
                <a:solidFill>
                  <a:schemeClr val="tx1"/>
                </a:solidFill>
                <a:latin typeface="Cambria" panose="02040503050406030204" pitchFamily="18" charset="0"/>
                <a:ea typeface="Cambria" panose="02040503050406030204" pitchFamily="18" charset="0"/>
              </a:rPr>
              <a:t>Trong hình trên có 3 user User1, User2, User3 và 3 bài hát. Các ô màu xanh thể hiện việc một user đã ratings từ 0-5. Các ô ? màu xám tương ứng với các ô chưa có dữ liệu. Công việc của Recommendation systems là dự đoán giá trị tại các ô màu xám này, từ đó đưa ra gợi ý cho người dùng. Vì vậy, đôi khi Recommendation systems đôi khi cũng được coi là bài toán matrix completion (hoàn thiện ma trận).</a:t>
            </a:r>
            <a:endParaRPr lang="en-US">
              <a:solidFill>
                <a:schemeClr val="tx1"/>
              </a:solidFill>
              <a:latin typeface="Cambria" panose="02040503050406030204" pitchFamily="18" charset="0"/>
              <a:ea typeface="Cambria" panose="02040503050406030204" pitchFamily="18" charset="0"/>
            </a:endParaRPr>
          </a:p>
          <a:p>
            <a:pPr marL="0" indent="0">
              <a:buNone/>
            </a:pPr>
            <a:endParaRPr lang="en-US">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3DAC8AC-2B46-43DA-8192-BF5E2D8A40A3}"/>
              </a:ext>
            </a:extLst>
          </p:cNvPr>
          <p:cNvPicPr>
            <a:picLocks noChangeAspect="1"/>
          </p:cNvPicPr>
          <p:nvPr/>
        </p:nvPicPr>
        <p:blipFill>
          <a:blip r:embed="rId2"/>
          <a:stretch>
            <a:fillRect/>
          </a:stretch>
        </p:blipFill>
        <p:spPr>
          <a:xfrm>
            <a:off x="10839635" y="-4"/>
            <a:ext cx="1341714" cy="1438187"/>
          </a:xfrm>
          <a:prstGeom prst="rect">
            <a:avLst/>
          </a:prstGeom>
        </p:spPr>
      </p:pic>
      <p:pic>
        <p:nvPicPr>
          <p:cNvPr id="7" name="Picture 6">
            <a:extLst>
              <a:ext uri="{FF2B5EF4-FFF2-40B4-BE49-F238E27FC236}">
                <a16:creationId xmlns:a16="http://schemas.microsoft.com/office/drawing/2014/main" id="{7F18B4C4-F5D2-47FE-8AC0-134FB4653A01}"/>
              </a:ext>
            </a:extLst>
          </p:cNvPr>
          <p:cNvPicPr>
            <a:picLocks noChangeAspect="1"/>
          </p:cNvPicPr>
          <p:nvPr/>
        </p:nvPicPr>
        <p:blipFill>
          <a:blip r:embed="rId3"/>
          <a:stretch>
            <a:fillRect/>
          </a:stretch>
        </p:blipFill>
        <p:spPr>
          <a:xfrm>
            <a:off x="2491832" y="2216803"/>
            <a:ext cx="6953250" cy="1743075"/>
          </a:xfrm>
          <a:prstGeom prst="rect">
            <a:avLst/>
          </a:prstGeom>
        </p:spPr>
      </p:pic>
    </p:spTree>
    <p:extLst>
      <p:ext uri="{BB962C8B-B14F-4D97-AF65-F5344CB8AC3E}">
        <p14:creationId xmlns:p14="http://schemas.microsoft.com/office/powerpoint/2010/main" val="62493264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{00E1A57D-8084-41EA-8D4C-E7946B31D1F3}tf11437505_win32</Template>
  <TotalTime>566</TotalTime>
  <Words>1351</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vt:lpstr>
      <vt:lpstr>Calibri</vt:lpstr>
      <vt:lpstr>Cambria</vt:lpstr>
      <vt:lpstr>Georgia Pro Cond Light</vt:lpstr>
      <vt:lpstr>Speak Pro</vt:lpstr>
      <vt:lpstr>Wingdings</vt:lpstr>
      <vt:lpstr>RetrospectVTI</vt:lpstr>
      <vt:lpstr>Xử lý dữ liệu lớn</vt:lpstr>
      <vt:lpstr>TÌM HIỂU VỀ BÀI TOÁN RECOMMENDATION SYSTEM</vt:lpstr>
      <vt:lpstr>Sinh viên trình bày</vt:lpstr>
      <vt:lpstr>TÌM HIỂU VỀ BÀI TOÁN RECOMMENDATION SYSTEM</vt:lpstr>
      <vt:lpstr>Khái niệm</vt:lpstr>
      <vt:lpstr>Phân loại</vt:lpstr>
      <vt:lpstr>Phân loại</vt:lpstr>
      <vt:lpstr>Utility matrix</vt:lpstr>
      <vt:lpstr>Utility matrix</vt:lpstr>
      <vt:lpstr>Utility matrix</vt:lpstr>
      <vt:lpstr>Hướng tiếp cận bài toán</vt:lpstr>
      <vt:lpstr>Hướng tiếp cận bài toán</vt:lpstr>
      <vt:lpstr>Xây dựng một hệ thống gợi ý</vt:lpstr>
      <vt:lpstr>Xây dựng một hệ thống gợi ý</vt:lpstr>
      <vt:lpstr>Xây dựng một hệ thống gợi ý</vt:lpstr>
      <vt:lpstr>Xây dựng một hệ thống gợi ý</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Thống kê kỹ thuật</dc:title>
  <dc:creator>ACER</dc:creator>
  <cp:lastModifiedBy>Thông Lưu</cp:lastModifiedBy>
  <cp:revision>73</cp:revision>
  <dcterms:created xsi:type="dcterms:W3CDTF">2021-03-30T03:54:47Z</dcterms:created>
  <dcterms:modified xsi:type="dcterms:W3CDTF">2021-11-11T11:28:33Z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