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324" r:id="rId4"/>
    <p:sldId id="326" r:id="rId5"/>
    <p:sldId id="286" r:id="rId6"/>
    <p:sldId id="328" r:id="rId7"/>
    <p:sldId id="329" r:id="rId8"/>
    <p:sldId id="330" r:id="rId9"/>
    <p:sldId id="339" r:id="rId10"/>
    <p:sldId id="332" r:id="rId11"/>
    <p:sldId id="337" r:id="rId12"/>
    <p:sldId id="340" r:id="rId13"/>
    <p:sldId id="341" r:id="rId14"/>
    <p:sldId id="342" r:id="rId15"/>
    <p:sldId id="343" r:id="rId16"/>
    <p:sldId id="344" r:id="rId17"/>
    <p:sldId id="345" r:id="rId18"/>
    <p:sldId id="346"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94" d="100"/>
          <a:sy n="94" d="100"/>
        </p:scale>
        <p:origin x="-11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40406644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9798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97437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410104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13757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75060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9335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367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73485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295699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64821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35694F-4D0F-434D-B2B9-390E8EC1C760}"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31374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35694F-4D0F-434D-B2B9-390E8EC1C760}"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0482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5694F-4D0F-434D-B2B9-390E8EC1C760}"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67029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35694F-4D0F-434D-B2B9-390E8EC1C760}"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74142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283598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03532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35694F-4D0F-434D-B2B9-390E8EC1C760}" type="datetimeFigureOut">
              <a:rPr lang="en-US" smtClean="0"/>
              <a:t>2/17/2021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BAFF91-94F5-4A1C-A5E8-B2E880F7BB77}" type="slidenum">
              <a:rPr lang="en-US" smtClean="0"/>
              <a:t>‹#›</a:t>
            </a:fld>
            <a:endParaRPr lang="en-US"/>
          </a:p>
        </p:txBody>
      </p:sp>
    </p:spTree>
    <p:extLst>
      <p:ext uri="{BB962C8B-B14F-4D97-AF65-F5344CB8AC3E}">
        <p14:creationId xmlns:p14="http://schemas.microsoft.com/office/powerpoint/2010/main" val="1705700049"/>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ti.com/gallery/view/mmwave/mmWave_Demo_Visualizer_IWR6843AOP/ver/1.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UAVSAR LITE</a:t>
            </a:r>
            <a:endParaRPr lang="en-US" dirty="0"/>
          </a:p>
        </p:txBody>
      </p:sp>
      <p:sp>
        <p:nvSpPr>
          <p:cNvPr id="3" name="Subtitle 2"/>
          <p:cNvSpPr>
            <a:spLocks noGrp="1"/>
          </p:cNvSpPr>
          <p:nvPr>
            <p:ph type="subTitle" idx="1"/>
          </p:nvPr>
        </p:nvSpPr>
        <p:spPr/>
        <p:txBody>
          <a:bodyPr/>
          <a:lstStyle/>
          <a:p>
            <a:r>
              <a:rPr lang="en-US" dirty="0" smtClean="0"/>
              <a:t>Steven </a:t>
            </a:r>
            <a:r>
              <a:rPr lang="en-US" dirty="0" err="1" smtClean="0"/>
              <a:t>daniels</a:t>
            </a:r>
            <a:endParaRPr lang="en-US" dirty="0" smtClean="0"/>
          </a:p>
          <a:p>
            <a:r>
              <a:rPr lang="en-US" dirty="0" smtClean="0"/>
              <a:t>Sprint 4</a:t>
            </a:r>
            <a:endParaRPr lang="en-US" dirty="0"/>
          </a:p>
        </p:txBody>
      </p:sp>
    </p:spTree>
    <p:extLst>
      <p:ext uri="{BB962C8B-B14F-4D97-AF65-F5344CB8AC3E}">
        <p14:creationId xmlns:p14="http://schemas.microsoft.com/office/powerpoint/2010/main" val="1272277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“Introduction to Airborne Radar (Second Edition) by George W. Stimson</a:t>
            </a:r>
          </a:p>
        </p:txBody>
      </p:sp>
      <p:sp>
        <p:nvSpPr>
          <p:cNvPr id="7" name="Content Placeholder 6"/>
          <p:cNvSpPr>
            <a:spLocks noGrp="1"/>
          </p:cNvSpPr>
          <p:nvPr>
            <p:ph idx="1"/>
          </p:nvPr>
        </p:nvSpPr>
        <p:spPr>
          <a:xfrm>
            <a:off x="693965" y="2305353"/>
            <a:ext cx="10131425" cy="3649133"/>
          </a:xfrm>
        </p:spPr>
        <p:txBody>
          <a:bodyPr/>
          <a:lstStyle/>
          <a:p>
            <a:r>
              <a:rPr lang="en-US" dirty="0" smtClean="0"/>
              <a:t>Completed chapters: 1,2,3,12,13,30,31,32,33</a:t>
            </a:r>
          </a:p>
          <a:p>
            <a:pPr lvl="1"/>
            <a:r>
              <a:rPr lang="en-US" dirty="0" smtClean="0"/>
              <a:t>Important </a:t>
            </a:r>
            <a:r>
              <a:rPr lang="en-US" dirty="0"/>
              <a:t>takeaways chapters </a:t>
            </a:r>
            <a:r>
              <a:rPr lang="en-US" dirty="0" smtClean="0"/>
              <a:t>30-33</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11845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 chapters </a:t>
            </a:r>
            <a:r>
              <a:rPr lang="en-US" dirty="0" smtClean="0"/>
              <a:t>30-33</a:t>
            </a:r>
            <a:endParaRPr lang="en-US" dirty="0"/>
          </a:p>
        </p:txBody>
      </p:sp>
      <p:sp>
        <p:nvSpPr>
          <p:cNvPr id="7" name="Content Placeholder 6"/>
          <p:cNvSpPr>
            <a:spLocks noGrp="1"/>
          </p:cNvSpPr>
          <p:nvPr>
            <p:ph idx="1"/>
          </p:nvPr>
        </p:nvSpPr>
        <p:spPr>
          <a:xfrm>
            <a:off x="849086" y="2280860"/>
            <a:ext cx="10131425" cy="3649133"/>
          </a:xfrm>
        </p:spPr>
        <p:txBody>
          <a:bodyPr/>
          <a:lstStyle/>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653192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corner reflector</a:t>
            </a:r>
            <a:endParaRPr lang="en-US" dirty="0"/>
          </a:p>
        </p:txBody>
      </p:sp>
      <p:sp>
        <p:nvSpPr>
          <p:cNvPr id="3" name="Content Placeholder 2"/>
          <p:cNvSpPr>
            <a:spLocks noGrp="1"/>
          </p:cNvSpPr>
          <p:nvPr>
            <p:ph idx="1"/>
          </p:nvPr>
        </p:nvSpPr>
        <p:spPr/>
        <p:txBody>
          <a:bodyPr/>
          <a:lstStyle/>
          <a:p>
            <a:r>
              <a:rPr lang="en-US" dirty="0"/>
              <a:t>A corner reflector is a passive device used to reflect radio waves back toward the transmit source. Therefore, the corner reflector is a useful device for radar system calibration and testing. The corner reflector is made of intersected perpendicular plates. The most common type of corner reflectors are dihedral and trihedral.</a:t>
            </a:r>
          </a:p>
          <a:p>
            <a:endParaRPr lang="en-US" dirty="0"/>
          </a:p>
          <a:p>
            <a:r>
              <a:rPr lang="en-US" dirty="0"/>
              <a:t>The dihedral corner reflectors can be sensitive to its mechanical alignment so more can issues can occur while the trihedral corner reflect is much more tolerant to being misaligned. This offers an easy way for quick field setup and calibration when needed. </a:t>
            </a:r>
          </a:p>
        </p:txBody>
      </p:sp>
    </p:spTree>
    <p:extLst>
      <p:ext uri="{BB962C8B-B14F-4D97-AF65-F5344CB8AC3E}">
        <p14:creationId xmlns:p14="http://schemas.microsoft.com/office/powerpoint/2010/main" val="2016237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t>
            </a:r>
            <a:r>
              <a:rPr lang="en-US" dirty="0"/>
              <a:t>a corner reflector</a:t>
            </a:r>
          </a:p>
        </p:txBody>
      </p:sp>
      <p:sp>
        <p:nvSpPr>
          <p:cNvPr id="3" name="Content Placeholder 2"/>
          <p:cNvSpPr>
            <a:spLocks noGrp="1"/>
          </p:cNvSpPr>
          <p:nvPr>
            <p:ph idx="1"/>
          </p:nvPr>
        </p:nvSpPr>
        <p:spPr/>
        <p:txBody>
          <a:bodyPr/>
          <a:lstStyle/>
          <a:p>
            <a:r>
              <a:rPr lang="en-US" dirty="0" smtClean="0"/>
              <a:t>A trihedral corner reflector was chosen for this experiment. The </a:t>
            </a:r>
            <a:r>
              <a:rPr lang="en-US" dirty="0"/>
              <a:t>trihedral corner reflector is made from three right angles which is illustrated in the image below.</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2955471"/>
            <a:ext cx="3820886" cy="3173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05" y="2955471"/>
            <a:ext cx="5148445" cy="3173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508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Antenna</a:t>
            </a:r>
            <a:endParaRPr lang="en-US" dirty="0"/>
          </a:p>
        </p:txBody>
      </p:sp>
      <p:sp>
        <p:nvSpPr>
          <p:cNvPr id="3" name="Content Placeholder 2"/>
          <p:cNvSpPr>
            <a:spLocks noGrp="1"/>
          </p:cNvSpPr>
          <p:nvPr>
            <p:ph idx="1"/>
          </p:nvPr>
        </p:nvSpPr>
        <p:spPr/>
        <p:txBody>
          <a:bodyPr/>
          <a:lstStyle/>
          <a:p>
            <a:r>
              <a:rPr lang="en-US" dirty="0"/>
              <a:t>An individual </a:t>
            </a:r>
            <a:r>
              <a:rPr lang="en-US" dirty="0" err="1"/>
              <a:t>microstrip</a:t>
            </a:r>
            <a:r>
              <a:rPr lang="en-US" dirty="0"/>
              <a:t> antenna consists of a patch of metal foil of various shapes (a patch antenna) on the surface of a PCB (printed circuit board), with a metal foil ground plane on the other side of the board. Most </a:t>
            </a:r>
            <a:r>
              <a:rPr lang="en-US" dirty="0" err="1"/>
              <a:t>microstrip</a:t>
            </a:r>
            <a:r>
              <a:rPr lang="en-US" dirty="0"/>
              <a:t> antennas consist of multiple patches in a two-dimensional array.</a:t>
            </a:r>
          </a:p>
          <a:p>
            <a:r>
              <a:rPr lang="en-US" dirty="0"/>
              <a:t>The most common type of </a:t>
            </a:r>
            <a:r>
              <a:rPr lang="en-US" dirty="0" err="1"/>
              <a:t>microstrip</a:t>
            </a:r>
            <a:r>
              <a:rPr lang="en-US" dirty="0"/>
              <a:t> antenna is the patch </a:t>
            </a:r>
            <a:r>
              <a:rPr lang="en-US" dirty="0" err="1"/>
              <a:t>antenna.A</a:t>
            </a:r>
            <a:r>
              <a:rPr lang="en-US" dirty="0"/>
              <a:t> patch antenna is a narrowband, wide-beam antenna fabricated by etching the antenna element pattern in metal trace bonded to an insulating dielectric substrate, such as a printed circuit board, with a continuous metal layer bonded to the opposite side of the substrate which forms a ground plane</a:t>
            </a:r>
            <a:r>
              <a:rPr lang="en-US" dirty="0" smtClean="0"/>
              <a:t>.</a:t>
            </a:r>
            <a:endParaRPr lang="en-US" dirty="0"/>
          </a:p>
        </p:txBody>
      </p:sp>
    </p:spTree>
    <p:extLst>
      <p:ext uri="{BB962C8B-B14F-4D97-AF65-F5344CB8AC3E}">
        <p14:creationId xmlns:p14="http://schemas.microsoft.com/office/powerpoint/2010/main" val="3324594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Microstrip</a:t>
            </a:r>
            <a:r>
              <a:rPr lang="en-US" dirty="0" smtClean="0"/>
              <a:t> patch antenna</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06" y="1992084"/>
            <a:ext cx="4718958" cy="4585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358" y="1992084"/>
            <a:ext cx="4636277" cy="4585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142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IWR6843AOPEVM antenna</a:t>
            </a:r>
          </a:p>
        </p:txBody>
      </p:sp>
      <p:sp>
        <p:nvSpPr>
          <p:cNvPr id="3" name="Content Placeholder 2"/>
          <p:cNvSpPr>
            <a:spLocks noGrp="1"/>
          </p:cNvSpPr>
          <p:nvPr>
            <p:ph idx="1"/>
          </p:nvPr>
        </p:nvSpPr>
        <p:spPr/>
        <p:txBody>
          <a:bodyPr/>
          <a:lstStyle/>
          <a:p>
            <a:r>
              <a:rPr lang="en-US" dirty="0"/>
              <a:t>The IWR6843AOPEVM as the name implies includes four receivers and three transmitter wide field </a:t>
            </a:r>
            <a:r>
              <a:rPr lang="en-US" dirty="0" smtClean="0"/>
              <a:t>of antennas </a:t>
            </a:r>
            <a:r>
              <a:rPr lang="en-US" dirty="0"/>
              <a:t>on the package of the device. The IWR6843 operates at 4-Ghz bandwidth from 60 to 64 </a:t>
            </a:r>
            <a:r>
              <a:rPr lang="en-US" dirty="0" smtClean="0"/>
              <a:t>GHz, with </a:t>
            </a:r>
            <a:r>
              <a:rPr lang="en-US" dirty="0"/>
              <a:t>a maximum output power of 10 </a:t>
            </a:r>
            <a:r>
              <a:rPr lang="en-US" dirty="0" err="1"/>
              <a:t>dBm</a:t>
            </a:r>
            <a:r>
              <a:rPr lang="en-US" dirty="0"/>
              <a:t>; the IWR6843AOPEVM has an antenna gain of ~6 </a:t>
            </a:r>
            <a:r>
              <a:rPr lang="en-US" dirty="0" err="1"/>
              <a:t>dBi</a:t>
            </a:r>
            <a:r>
              <a:rPr lang="en-US" dirty="0" smtClean="0"/>
              <a:t>.</a:t>
            </a:r>
          </a:p>
          <a:p>
            <a:endParaRPr lang="en-US" dirty="0"/>
          </a:p>
          <a:p>
            <a:endParaRPr lang="en-US" dirty="0" smtClean="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371" y="3486148"/>
            <a:ext cx="3505880" cy="32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175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beamwidth</a:t>
            </a:r>
            <a:endParaRPr lang="en-US" dirty="0"/>
          </a:p>
        </p:txBody>
      </p:sp>
      <p:sp>
        <p:nvSpPr>
          <p:cNvPr id="3" name="Content Placeholder 2"/>
          <p:cNvSpPr>
            <a:spLocks noGrp="1"/>
          </p:cNvSpPr>
          <p:nvPr>
            <p:ph idx="1"/>
          </p:nvPr>
        </p:nvSpPr>
        <p:spPr/>
        <p:txBody>
          <a:bodyPr>
            <a:normAutofit lnSpcReduction="10000"/>
          </a:bodyPr>
          <a:lstStyle/>
          <a:p>
            <a:r>
              <a:rPr lang="en-US" dirty="0"/>
              <a:t>The 3 dB, or half power, </a:t>
            </a:r>
            <a:r>
              <a:rPr lang="en-US" dirty="0" err="1"/>
              <a:t>beamwidth</a:t>
            </a:r>
            <a:r>
              <a:rPr lang="en-US" dirty="0"/>
              <a:t> of the antenna is defined as the angular width of the radiation pattern, including beam peak maximum, between points 3 dB down from maximum beam level (beam peak</a:t>
            </a:r>
            <a:r>
              <a:rPr lang="en-US" dirty="0" smtClean="0"/>
              <a:t>).</a:t>
            </a:r>
          </a:p>
          <a:p>
            <a:r>
              <a:rPr lang="en-US" dirty="0" smtClean="0"/>
              <a:t>3-dB </a:t>
            </a:r>
            <a:r>
              <a:rPr lang="en-US" dirty="0" err="1" smtClean="0"/>
              <a:t>Beamwidth</a:t>
            </a:r>
            <a:r>
              <a:rPr lang="en-US" dirty="0" smtClean="0"/>
              <a:t> can be calculated with the formula:                                                       </a:t>
            </a:r>
          </a:p>
          <a:p>
            <a:r>
              <a:rPr lang="en-US" dirty="0" smtClean="0"/>
              <a:t>IWR6843AOP:</a:t>
            </a:r>
          </a:p>
          <a:p>
            <a:pPr lvl="1"/>
            <a:r>
              <a:rPr lang="en-US" dirty="0" smtClean="0"/>
              <a:t>Azimuth </a:t>
            </a:r>
            <a:r>
              <a:rPr lang="en-US" dirty="0"/>
              <a:t>FOV (</a:t>
            </a:r>
            <a:r>
              <a:rPr lang="en-US" dirty="0" err="1"/>
              <a:t>deg</a:t>
            </a:r>
            <a:r>
              <a:rPr lang="en-US" dirty="0"/>
              <a:t>)  +/- 60</a:t>
            </a:r>
          </a:p>
          <a:p>
            <a:pPr lvl="1"/>
            <a:r>
              <a:rPr lang="en-US" dirty="0"/>
              <a:t>Elevation FOV (</a:t>
            </a:r>
            <a:r>
              <a:rPr lang="en-US" dirty="0" err="1"/>
              <a:t>deg</a:t>
            </a:r>
            <a:r>
              <a:rPr lang="en-US" dirty="0"/>
              <a:t>) +/- 60</a:t>
            </a:r>
          </a:p>
          <a:p>
            <a:pPr lvl="1"/>
            <a:r>
              <a:rPr lang="en-US" dirty="0"/>
              <a:t>Gain </a:t>
            </a:r>
            <a:r>
              <a:rPr lang="en-US" dirty="0" smtClean="0"/>
              <a:t>5dBi</a:t>
            </a:r>
          </a:p>
          <a:p>
            <a:r>
              <a:rPr lang="en-US" dirty="0" smtClean="0"/>
              <a:t>4 Rx,1 </a:t>
            </a:r>
            <a:r>
              <a:rPr lang="en-US" dirty="0" err="1" smtClean="0"/>
              <a:t>Tx</a:t>
            </a:r>
            <a:r>
              <a:rPr lang="en-US" dirty="0" smtClean="0"/>
              <a:t>  creates a </a:t>
            </a:r>
            <a:r>
              <a:rPr lang="en-US" dirty="0" err="1" smtClean="0"/>
              <a:t>Az</a:t>
            </a:r>
            <a:r>
              <a:rPr lang="en-US" dirty="0" smtClean="0"/>
              <a:t> </a:t>
            </a:r>
            <a:r>
              <a:rPr lang="en-US" dirty="0" err="1" smtClean="0"/>
              <a:t>FoV</a:t>
            </a:r>
            <a:r>
              <a:rPr lang="en-US" dirty="0" smtClean="0"/>
              <a:t> (</a:t>
            </a:r>
            <a:r>
              <a:rPr lang="en-US" dirty="0" err="1" smtClean="0"/>
              <a:t>deg</a:t>
            </a:r>
            <a:r>
              <a:rPr lang="en-US" dirty="0" smtClean="0"/>
              <a:t>) 60 &amp; </a:t>
            </a:r>
            <a:r>
              <a:rPr lang="en-US" dirty="0" err="1" smtClean="0"/>
              <a:t>Elev</a:t>
            </a:r>
            <a:r>
              <a:rPr lang="en-US" dirty="0" smtClean="0"/>
              <a:t> </a:t>
            </a:r>
            <a:r>
              <a:rPr lang="en-US" dirty="0" err="1" smtClean="0"/>
              <a:t>FoV</a:t>
            </a:r>
            <a:r>
              <a:rPr lang="en-US" dirty="0" smtClean="0"/>
              <a:t>(</a:t>
            </a:r>
            <a:r>
              <a:rPr lang="en-US" dirty="0" err="1" smtClean="0"/>
              <a:t>deg</a:t>
            </a:r>
            <a:r>
              <a:rPr lang="en-US" dirty="0" smtClean="0"/>
              <a:t>) 60 for a combined </a:t>
            </a:r>
            <a:r>
              <a:rPr lang="en-US" dirty="0" err="1" smtClean="0"/>
              <a:t>FoV</a:t>
            </a:r>
            <a:r>
              <a:rPr lang="en-US" dirty="0" smtClean="0"/>
              <a:t>(</a:t>
            </a:r>
            <a:r>
              <a:rPr lang="en-US" dirty="0" err="1" smtClean="0"/>
              <a:t>deg</a:t>
            </a:r>
            <a:r>
              <a:rPr lang="en-US" dirty="0" smtClean="0"/>
              <a:t>) 120</a:t>
            </a:r>
            <a:br>
              <a:rPr lang="en-US" dirty="0" smtClean="0"/>
            </a:br>
            <a:r>
              <a:rPr lang="en-US" dirty="0" smtClean="0"/>
              <a:t/>
            </a:r>
            <a:br>
              <a:rPr lang="en-US" dirty="0" smtClean="0"/>
            </a:b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768" y="2854779"/>
            <a:ext cx="22669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750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beamwidth</a:t>
            </a:r>
            <a:endParaRPr lang="en-US"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664" y="2062163"/>
            <a:ext cx="42291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371" y="2062160"/>
            <a:ext cx="3758293"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21" y="2062162"/>
            <a:ext cx="3867150" cy="353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0304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retrospective</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907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OBECTIVE</a:t>
            </a:r>
            <a:endParaRPr lang="en-US" dirty="0"/>
          </a:p>
        </p:txBody>
      </p:sp>
      <p:sp>
        <p:nvSpPr>
          <p:cNvPr id="3" name="Content Placeholder 2"/>
          <p:cNvSpPr>
            <a:spLocks noGrp="1"/>
          </p:cNvSpPr>
          <p:nvPr>
            <p:ph idx="1"/>
          </p:nvPr>
        </p:nvSpPr>
        <p:spPr/>
        <p:txBody>
          <a:bodyPr/>
          <a:lstStyle/>
          <a:p>
            <a:r>
              <a:rPr lang="en-US" dirty="0" smtClean="0"/>
              <a:t>The goal of this sprint was to:</a:t>
            </a:r>
          </a:p>
          <a:p>
            <a:pPr lvl="1"/>
            <a:r>
              <a:rPr lang="en-US" dirty="0" smtClean="0"/>
              <a:t>Calculate radar parameters for UAVSARLITE</a:t>
            </a:r>
          </a:p>
          <a:p>
            <a:pPr lvl="1"/>
            <a:r>
              <a:rPr lang="en-US" dirty="0" smtClean="0"/>
              <a:t>Document important takeaways from Introduction to Airborne radar chapters 30-33</a:t>
            </a:r>
          </a:p>
          <a:p>
            <a:pPr lvl="1"/>
            <a:r>
              <a:rPr lang="en-US" dirty="0"/>
              <a:t>Model and Simulate IWR6843AOP antenna </a:t>
            </a:r>
            <a:r>
              <a:rPr lang="en-US" dirty="0" err="1" smtClean="0"/>
              <a:t>beamwidth</a:t>
            </a:r>
            <a:endParaRPr lang="en-US" dirty="0"/>
          </a:p>
          <a:p>
            <a:endParaRPr lang="en-US" dirty="0"/>
          </a:p>
        </p:txBody>
      </p:sp>
    </p:spTree>
    <p:extLst>
      <p:ext uri="{BB962C8B-B14F-4D97-AF65-F5344CB8AC3E}">
        <p14:creationId xmlns:p14="http://schemas.microsoft.com/office/powerpoint/2010/main" val="3625503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schedule</a:t>
            </a:r>
            <a:endParaRPr lang="en-US" dirty="0"/>
          </a:p>
        </p:txBody>
      </p:sp>
      <p:sp>
        <p:nvSpPr>
          <p:cNvPr id="3" name="Content Placeholder 2"/>
          <p:cNvSpPr>
            <a:spLocks noGrp="1"/>
          </p:cNvSpPr>
          <p:nvPr>
            <p:ph idx="1"/>
          </p:nvPr>
        </p:nvSpPr>
        <p:spPr/>
        <p:txBody>
          <a:bodyPr>
            <a:normAutofit/>
          </a:bodyPr>
          <a:lstStyle/>
          <a:p>
            <a:r>
              <a:rPr lang="en-US" dirty="0" smtClean="0"/>
              <a:t>Design SAR system: </a:t>
            </a:r>
          </a:p>
          <a:p>
            <a:pPr lvl="1"/>
            <a:r>
              <a:rPr lang="en-US" dirty="0" smtClean="0"/>
              <a:t>01/15/19-02/15/20</a:t>
            </a:r>
          </a:p>
          <a:p>
            <a:endParaRPr lang="en-US" dirty="0"/>
          </a:p>
        </p:txBody>
      </p:sp>
    </p:spTree>
    <p:extLst>
      <p:ext uri="{BB962C8B-B14F-4D97-AF65-F5344CB8AC3E}">
        <p14:creationId xmlns:p14="http://schemas.microsoft.com/office/powerpoint/2010/main" val="3852510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tasks</a:t>
            </a:r>
            <a:endParaRPr lang="en-US" dirty="0"/>
          </a:p>
        </p:txBody>
      </p:sp>
      <p:sp>
        <p:nvSpPr>
          <p:cNvPr id="3" name="Content Placeholder 2"/>
          <p:cNvSpPr>
            <a:spLocks noGrp="1"/>
          </p:cNvSpPr>
          <p:nvPr>
            <p:ph idx="1"/>
          </p:nvPr>
        </p:nvSpPr>
        <p:spPr/>
        <p:txBody>
          <a:bodyPr>
            <a:normAutofit/>
          </a:bodyPr>
          <a:lstStyle/>
          <a:p>
            <a:r>
              <a:rPr lang="en-US" dirty="0" smtClean="0"/>
              <a:t>Define SAR parameters </a:t>
            </a:r>
          </a:p>
          <a:p>
            <a:r>
              <a:rPr lang="en-US" dirty="0" smtClean="0"/>
              <a:t>Read “Introduction to Airborne Radar (Second Edition) by George W. Stimson</a:t>
            </a:r>
          </a:p>
          <a:p>
            <a:r>
              <a:rPr lang="en-US" dirty="0" smtClean="0"/>
              <a:t>Choose a corner reflector for the SAR testing.</a:t>
            </a:r>
          </a:p>
          <a:p>
            <a:endParaRPr lang="en-US" dirty="0"/>
          </a:p>
        </p:txBody>
      </p:sp>
    </p:spTree>
    <p:extLst>
      <p:ext uri="{BB962C8B-B14F-4D97-AF65-F5344CB8AC3E}">
        <p14:creationId xmlns:p14="http://schemas.microsoft.com/office/powerpoint/2010/main" val="99174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t>
            </a:r>
            <a:r>
              <a:rPr lang="en-US" dirty="0" err="1" smtClean="0"/>
              <a:t>sar</a:t>
            </a:r>
            <a:r>
              <a:rPr lang="en-US" dirty="0" smtClean="0"/>
              <a:t> parameters</a:t>
            </a:r>
            <a:endParaRPr lang="en-US" dirty="0"/>
          </a:p>
        </p:txBody>
      </p:sp>
      <p:sp>
        <p:nvSpPr>
          <p:cNvPr id="7" name="Content Placeholder 6"/>
          <p:cNvSpPr>
            <a:spLocks noGrp="1"/>
          </p:cNvSpPr>
          <p:nvPr>
            <p:ph idx="1"/>
          </p:nvPr>
        </p:nvSpPr>
        <p:spPr/>
        <p:txBody>
          <a:bodyPr/>
          <a:lstStyle/>
          <a:p>
            <a:r>
              <a:rPr lang="en-US" dirty="0" smtClean="0"/>
              <a:t>Parameters were separated into categories:</a:t>
            </a:r>
          </a:p>
          <a:p>
            <a:pPr lvl="1"/>
            <a:r>
              <a:rPr lang="en-US" dirty="0"/>
              <a:t>IWR6843AOP </a:t>
            </a:r>
            <a:r>
              <a:rPr lang="en-US" dirty="0" smtClean="0"/>
              <a:t>Parameters</a:t>
            </a:r>
          </a:p>
          <a:p>
            <a:pPr lvl="1"/>
            <a:r>
              <a:rPr lang="en-US" dirty="0"/>
              <a:t>"Introduction to Airborne Radar" </a:t>
            </a:r>
            <a:r>
              <a:rPr lang="en-US" dirty="0" smtClean="0"/>
              <a:t>parameters</a:t>
            </a:r>
          </a:p>
          <a:p>
            <a:pPr lvl="1"/>
            <a:r>
              <a:rPr lang="en-US" dirty="0"/>
              <a:t>IWR6843AOP USRR Chirp Configuration Parameters</a:t>
            </a:r>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708224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IWR6843AOP Parameters</a:t>
            </a:r>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00245150"/>
              </p:ext>
            </p:extLst>
          </p:nvPr>
        </p:nvGraphicFramePr>
        <p:xfrm>
          <a:off x="798512" y="2247106"/>
          <a:ext cx="9392172" cy="3438525"/>
        </p:xfrm>
        <a:graphic>
          <a:graphicData uri="http://schemas.openxmlformats.org/drawingml/2006/table">
            <a:tbl>
              <a:tblPr>
                <a:tableStyleId>{5C22544A-7EE6-4342-B048-85BDC9FD1C3A}</a:tableStyleId>
              </a:tblPr>
              <a:tblGrid>
                <a:gridCol w="2386835"/>
                <a:gridCol w="50800"/>
                <a:gridCol w="561975"/>
                <a:gridCol w="501650"/>
                <a:gridCol w="5890912"/>
              </a:tblGrid>
              <a:tr h="200025">
                <a:tc>
                  <a:txBody>
                    <a:bodyPr/>
                    <a:lstStyle/>
                    <a:p>
                      <a:pPr algn="l" fontAlgn="b"/>
                      <a:r>
                        <a:rPr lang="en-US" sz="1200" b="1" u="none" strike="noStrike" dirty="0">
                          <a:effectLst/>
                        </a:rPr>
                        <a:t>IWR6843AOP Parameters</a:t>
                      </a:r>
                      <a:endParaRPr lang="en-US" sz="1200" b="1" i="1"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Frequency</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60- to 64</a:t>
                      </a:r>
                      <a:endParaRPr lang="en-US" sz="1100" b="0" i="0" u="none" strike="noStrike">
                        <a:solidFill>
                          <a:srgbClr val="000000"/>
                        </a:solidFill>
                        <a:effectLst/>
                        <a:latin typeface="Calibri"/>
                      </a:endParaRPr>
                    </a:p>
                  </a:txBody>
                  <a:tcPr marL="9525" marR="9525" marT="9525" marB="0" anchor="b"/>
                </a:tc>
                <a:tc gridSpan="2">
                  <a:txBody>
                    <a:bodyPr/>
                    <a:lstStyle/>
                    <a:p>
                      <a:pPr algn="l" fontAlgn="b"/>
                      <a:r>
                        <a:rPr lang="en-US" sz="1100" u="none" strike="noStrike">
                          <a:effectLst/>
                        </a:rPr>
                        <a:t>GHz coverage</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r>
              <a:tr h="381000">
                <a:tc>
                  <a:txBody>
                    <a:bodyPr/>
                    <a:lstStyle/>
                    <a:p>
                      <a:pPr algn="l" fontAlgn="b"/>
                      <a:r>
                        <a:rPr lang="en-US" sz="1100" u="none" strike="noStrike">
                          <a:effectLst/>
                        </a:rPr>
                        <a:t>Wavelength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λ = C/f  </a:t>
                      </a:r>
                      <a:br>
                        <a:rPr lang="en-US" sz="1100" u="none" strike="noStrike">
                          <a:effectLst/>
                        </a:rPr>
                      </a:br>
                      <a:r>
                        <a:rPr lang="en-US" sz="1100" u="none" strike="noStrike">
                          <a:effectLst/>
                        </a:rPr>
                        <a:t>Where, λ (Lambda) = Wavelength in meters,c = Speed of Light (299,792,458 m/s),f = Frequency</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Height of Antenna</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Length of Antenna</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Space between Antenna Elements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Bandwidth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GHz</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4-GHz continuous bandwidth</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Field Of View Azimuth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130º azimuth FoV and 130º elevation FoV</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Field Of View Elevation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130º azimuth FoV and 130º elevation FoV</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Azimuth Beamwidth(4Rx, 3Tx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a:effectLst/>
                          <a:hlinkClick r:id="rId2"/>
                        </a:rPr>
                        <a:t>https://dev.ti.com/gallery/view/mmwave/mmWave_Demo_Visualizer_IWR6843AOP/ver/1.0.0/</a:t>
                      </a:r>
                      <a:endParaRPr lang="en-US" sz="1100" b="0" i="0" u="sng" strike="noStrike">
                        <a:solidFill>
                          <a:srgbClr val="0000FF"/>
                        </a:solidFill>
                        <a:effectLst/>
                        <a:latin typeface="Calibri"/>
                      </a:endParaRPr>
                    </a:p>
                  </a:txBody>
                  <a:tcPr marL="9525" marR="9525" marT="9525" marB="0" anchor="b"/>
                </a:tc>
              </a:tr>
              <a:tr h="381000">
                <a:tc>
                  <a:txBody>
                    <a:bodyPr/>
                    <a:lstStyle/>
                    <a:p>
                      <a:pPr algn="l" fontAlgn="b"/>
                      <a:r>
                        <a:rPr lang="en-US" sz="1100" u="none" strike="noStrike">
                          <a:effectLst/>
                        </a:rPr>
                        <a:t>Elevation Beamwidth(4Rx, 3Tx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a:effectLst/>
                          <a:hlinkClick r:id="rId2"/>
                        </a:rPr>
                        <a:t>https://dev.ti.com/gallery/view/mmwave/mmWave_Demo_Visualizer_IWR6843AOP/ver/1.0.0/</a:t>
                      </a:r>
                      <a:endParaRPr lang="en-US" sz="1100" b="0" i="0" u="sng" strike="noStrike">
                        <a:solidFill>
                          <a:srgbClr val="0000FF"/>
                        </a:solidFill>
                        <a:effectLst/>
                        <a:latin typeface="Calibri"/>
                      </a:endParaRPr>
                    </a:p>
                  </a:txBody>
                  <a:tcPr marL="9525" marR="9525" marT="9525" marB="0" anchor="b"/>
                </a:tc>
              </a:tr>
              <a:tr h="381000">
                <a:tc>
                  <a:txBody>
                    <a:bodyPr/>
                    <a:lstStyle/>
                    <a:p>
                      <a:pPr algn="l" fontAlgn="b"/>
                      <a:r>
                        <a:rPr lang="en-US" sz="1100" u="none" strike="noStrike">
                          <a:effectLst/>
                        </a:rPr>
                        <a:t>Azimuth Beamwidth(4Rx, 1Tx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a:effectLst/>
                          <a:hlinkClick r:id="rId2"/>
                        </a:rPr>
                        <a:t>https://dev.ti.com/gallery/view/mmwave/mmWave_Demo_Visualizer_IWR6843AOP/ver/1.0.0/</a:t>
                      </a:r>
                      <a:endParaRPr lang="en-US" sz="1100" b="0" i="0" u="sng" strike="noStrike">
                        <a:solidFill>
                          <a:srgbClr val="0000FF"/>
                        </a:solidFill>
                        <a:effectLst/>
                        <a:latin typeface="Calibri"/>
                      </a:endParaRPr>
                    </a:p>
                  </a:txBody>
                  <a:tcPr marL="9525" marR="9525" marT="9525" marB="0" anchor="b"/>
                </a:tc>
              </a:tr>
              <a:tr h="381000">
                <a:tc>
                  <a:txBody>
                    <a:bodyPr/>
                    <a:lstStyle/>
                    <a:p>
                      <a:pPr algn="l" fontAlgn="b"/>
                      <a:r>
                        <a:rPr lang="en-US" sz="1100" u="none" strike="noStrike">
                          <a:effectLst/>
                        </a:rPr>
                        <a:t>Elevation Beamwidth(4Rx, 1Tx in Demo Visualizer)</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degrees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sng" strike="noStrike" dirty="0">
                          <a:effectLst/>
                          <a:hlinkClick r:id="rId2"/>
                        </a:rPr>
                        <a:t>https://dev.ti.com/gallery/view/mmwave/mmWave_Demo_Visualizer_IWR6843AOP/ver/1.0.0/</a:t>
                      </a:r>
                      <a:endParaRPr lang="en-US" sz="1100" b="0" i="0" u="sng" strike="noStrike" dirty="0">
                        <a:solidFill>
                          <a:srgbClr val="0000FF"/>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963194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a:t>to Airborne Radar" parameters</a:t>
            </a:r>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88641322"/>
              </p:ext>
            </p:extLst>
          </p:nvPr>
        </p:nvGraphicFramePr>
        <p:xfrm>
          <a:off x="114301" y="2002971"/>
          <a:ext cx="11756398" cy="3679163"/>
        </p:xfrm>
        <a:graphic>
          <a:graphicData uri="http://schemas.openxmlformats.org/drawingml/2006/table">
            <a:tbl>
              <a:tblPr>
                <a:tableStyleId>{5C22544A-7EE6-4342-B048-85BDC9FD1C3A}</a:tableStyleId>
              </a:tblPr>
              <a:tblGrid>
                <a:gridCol w="3449551"/>
                <a:gridCol w="41189"/>
                <a:gridCol w="602471"/>
                <a:gridCol w="522779"/>
                <a:gridCol w="3870612"/>
                <a:gridCol w="2657761"/>
                <a:gridCol w="612035"/>
              </a:tblGrid>
              <a:tr h="288858">
                <a:tc>
                  <a:txBody>
                    <a:bodyPr/>
                    <a:lstStyle/>
                    <a:p>
                      <a:pPr algn="l" fontAlgn="b"/>
                      <a:r>
                        <a:rPr lang="en-US" sz="1050" b="1" u="none" strike="noStrike" dirty="0" smtClean="0">
                          <a:effectLst/>
                        </a:rPr>
                        <a:t>Introduction </a:t>
                      </a:r>
                      <a:r>
                        <a:rPr lang="en-US" sz="1050" b="1" u="none" strike="noStrike" dirty="0">
                          <a:effectLst/>
                        </a:rPr>
                        <a:t>to Airborne Radar" parameters</a:t>
                      </a:r>
                      <a:endParaRPr lang="en-US" sz="1050" b="1"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2-way 4dB Beamwidth(Uniformally illuminated synthetic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0.240385</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wavelength/(2*L),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13.77302</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2-way 3dB Beamwidth(Uniformally illuminated synthetic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0.211538</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wavelength/(2*L),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12.12026</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1-way 3dB Beamwidth(Uniformally illuminated real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0.423077</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0.88(wavelength/L),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24.24052</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275102">
                <a:tc>
                  <a:txBody>
                    <a:bodyPr/>
                    <a:lstStyle/>
                    <a:p>
                      <a:pPr algn="l" fontAlgn="b"/>
                      <a:r>
                        <a:rPr lang="en-US" sz="1050" u="none" strike="noStrike">
                          <a:effectLst/>
                        </a:rPr>
                        <a:t>Null to Null Beamwidth(Uniformally illuminated array)</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0.961538</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radians</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2*(wavelength/L), where L =  Length of aperture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55.0921</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degrees</a:t>
                      </a:r>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Desired Resolution Cell Size</a:t>
                      </a:r>
                      <a:endParaRPr lang="en-US" sz="1050" b="1" i="1"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see "Introduction to Airborne Radar book"</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Dimension Azimuth</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0.20</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The distance in azimuth of the side of a resolution cell</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Dimension Range</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0.20</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The distance in range of the side of a resolution cell</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Ahievable Resolution Cell Size</a:t>
                      </a:r>
                      <a:endParaRPr lang="en-US" sz="1050" b="1" i="1"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see "Introduction to Airborne Radar book"</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dirty="0" err="1">
                          <a:effectLst/>
                        </a:rPr>
                        <a:t>Dr</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b="0" i="0" u="none" strike="noStrike" dirty="0" smtClean="0">
                          <a:solidFill>
                            <a:srgbClr val="000000"/>
                          </a:solidFill>
                          <a:effectLst/>
                          <a:latin typeface="Calibri"/>
                        </a:rPr>
                        <a:t>N/A</a:t>
                      </a:r>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u="none" strike="noStrike" dirty="0" err="1">
                          <a:effectLst/>
                        </a:rPr>
                        <a:t>ft</a:t>
                      </a:r>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u="none" strike="noStrike" dirty="0">
                          <a:effectLst/>
                        </a:rPr>
                        <a:t>500* t feet where t = compressed </a:t>
                      </a:r>
                      <a:r>
                        <a:rPr lang="en-US" sz="1050" u="none" strike="noStrike" dirty="0" err="1">
                          <a:effectLst/>
                        </a:rPr>
                        <a:t>pusle</a:t>
                      </a:r>
                      <a:r>
                        <a:rPr lang="en-US" sz="1050" u="none" strike="noStrike" dirty="0">
                          <a:effectLst/>
                        </a:rPr>
                        <a:t> width, required bandwidth = 1/t</a:t>
                      </a:r>
                      <a:endParaRPr lang="en-US" sz="1050" b="0" i="0" u="none" strike="noStrike" dirty="0">
                        <a:solidFill>
                          <a:srgbClr val="000000"/>
                        </a:solidFill>
                        <a:effectLst/>
                        <a:latin typeface="Calibri"/>
                      </a:endParaRPr>
                    </a:p>
                  </a:txBody>
                  <a:tcPr marL="5513" marR="5513" marT="5513" marB="0" anchor="b"/>
                </a:tc>
                <a:tc>
                  <a:txBody>
                    <a:bodyPr/>
                    <a:lstStyle/>
                    <a:p>
                      <a:pPr algn="l" fontAlgn="b"/>
                      <a:r>
                        <a:rPr lang="en-US" sz="1050" b="0" i="0" u="none" strike="noStrike" dirty="0" smtClean="0">
                          <a:solidFill>
                            <a:srgbClr val="000000"/>
                          </a:solidFill>
                          <a:effectLst/>
                          <a:latin typeface="Calibri"/>
                        </a:rPr>
                        <a:t>N/A</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dirty="0">
                        <a:solidFill>
                          <a:srgbClr val="000000"/>
                        </a:solidFill>
                        <a:effectLst/>
                        <a:latin typeface="Calibri"/>
                      </a:endParaRPr>
                    </a:p>
                  </a:txBody>
                  <a:tcPr marL="5513" marR="5513" marT="5513" marB="0" anchor="b"/>
                </a:tc>
              </a:tr>
              <a:tr h="137552">
                <a:tc>
                  <a:txBody>
                    <a:bodyPr/>
                    <a:lstStyle/>
                    <a:p>
                      <a:pPr algn="l" fontAlgn="b"/>
                      <a:r>
                        <a:rPr lang="en-US" sz="1050" u="none" strike="noStrike" dirty="0">
                          <a:effectLst/>
                        </a:rPr>
                        <a:t>Da</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61.47541</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(wavelength/2L)*R where L = array length, same units as wavelength</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0.201691</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Max unambiguous range(R)</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22500</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This value is the same as USRR Chirp Configuration Parameters max unambiguous range</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73.8189</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r>
              <a:tr h="137552">
                <a:tc>
                  <a:txBody>
                    <a:bodyPr/>
                    <a:lstStyle/>
                    <a:p>
                      <a:pPr algn="l" fontAlgn="b"/>
                      <a:r>
                        <a:rPr lang="en-US" sz="1050" u="none" strike="noStrike">
                          <a:effectLst/>
                        </a:rPr>
                        <a:t>Synthetic Array Length(L)</a:t>
                      </a:r>
                      <a:endParaRPr lang="en-US" sz="1050" b="0"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915</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This value was selected to achieve a Da of .2 ft or approx 2 inches</a:t>
                      </a:r>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3.001969</a:t>
                      </a:r>
                      <a:endParaRPr lang="en-US" sz="1050" b="1"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ft</a:t>
                      </a:r>
                      <a:endParaRPr lang="en-US" sz="1050" b="0" i="0" u="none" strike="noStrike">
                        <a:solidFill>
                          <a:srgbClr val="000000"/>
                        </a:solidFill>
                        <a:effectLst/>
                        <a:latin typeface="Calibri"/>
                      </a:endParaRPr>
                    </a:p>
                  </a:txBody>
                  <a:tcPr marL="5513" marR="5513" marT="5513" marB="0" anchor="b"/>
                </a:tc>
              </a:tr>
              <a:tr h="412654">
                <a:tc>
                  <a:txBody>
                    <a:bodyPr/>
                    <a:lstStyle/>
                    <a:p>
                      <a:pPr algn="l" fontAlgn="b"/>
                      <a:r>
                        <a:rPr lang="en-US" sz="1050" u="none" strike="noStrike" dirty="0">
                          <a:effectLst/>
                        </a:rPr>
                        <a:t>Da Min(Strip map radar)</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0" i="0" u="none" strike="noStrike">
                        <a:solidFill>
                          <a:srgbClr val="000000"/>
                        </a:solidFill>
                        <a:effectLst/>
                        <a:latin typeface="Calibri"/>
                      </a:endParaRPr>
                    </a:p>
                  </a:txBody>
                  <a:tcPr marL="5513" marR="5513" marT="5513" marB="0" anchor="b"/>
                </a:tc>
                <a:tc>
                  <a:txBody>
                    <a:bodyPr/>
                    <a:lstStyle/>
                    <a:p>
                      <a:pPr algn="r" fontAlgn="b"/>
                      <a:r>
                        <a:rPr lang="en-US" sz="1050" u="none" strike="noStrike">
                          <a:effectLst/>
                        </a:rPr>
                        <a:t>5.2</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a:effectLst/>
                        </a:rPr>
                        <a:t>mm</a:t>
                      </a:r>
                      <a:endParaRPr lang="en-US" sz="1050" b="0" i="0" u="none" strike="noStrike">
                        <a:solidFill>
                          <a:srgbClr val="000000"/>
                        </a:solidFill>
                        <a:effectLst/>
                        <a:latin typeface="Calibri"/>
                      </a:endParaRPr>
                    </a:p>
                  </a:txBody>
                  <a:tcPr marL="5513" marR="5513" marT="5513" marB="0" anchor="b"/>
                </a:tc>
                <a:tc>
                  <a:txBody>
                    <a:bodyPr/>
                    <a:lstStyle/>
                    <a:p>
                      <a:pPr algn="l" fontAlgn="b"/>
                      <a:r>
                        <a:rPr lang="en-US" sz="1050" u="none" strike="noStrike" dirty="0">
                          <a:effectLst/>
                        </a:rPr>
                        <a:t>Length of Real Antenna/2, ultimate resolution for a synthetic array whose beam is positioned at a fixed angle relative to the flight path, as in strip map radars</a:t>
                      </a:r>
                      <a:br>
                        <a:rPr lang="en-US" sz="1050" u="none" strike="noStrike" dirty="0">
                          <a:effectLst/>
                        </a:rPr>
                      </a:br>
                      <a:r>
                        <a:rPr lang="en-US" sz="1050" u="none" strike="noStrike" dirty="0">
                          <a:effectLst/>
                        </a:rPr>
                        <a:t>Pg. 415</a:t>
                      </a:r>
                      <a:endParaRPr lang="en-US" sz="1050" b="0" i="0" u="none" strike="noStrike" dirty="0">
                        <a:solidFill>
                          <a:srgbClr val="000000"/>
                        </a:solidFill>
                        <a:effectLst/>
                        <a:latin typeface="Calibri"/>
                      </a:endParaRPr>
                    </a:p>
                  </a:txBody>
                  <a:tcPr marL="5513" marR="5513" marT="5513" marB="0" anchor="b"/>
                </a:tc>
                <a:tc>
                  <a:txBody>
                    <a:bodyPr/>
                    <a:lstStyle/>
                    <a:p>
                      <a:pPr algn="l" fontAlgn="b"/>
                      <a:endParaRPr lang="en-US" sz="1050" b="1" i="0" u="none" strike="noStrike">
                        <a:solidFill>
                          <a:srgbClr val="000000"/>
                        </a:solidFill>
                        <a:effectLst/>
                        <a:latin typeface="Calibri"/>
                      </a:endParaRPr>
                    </a:p>
                  </a:txBody>
                  <a:tcPr marL="5513" marR="5513" marT="5513" marB="0" anchor="b"/>
                </a:tc>
                <a:tc>
                  <a:txBody>
                    <a:bodyPr/>
                    <a:lstStyle/>
                    <a:p>
                      <a:pPr algn="l" fontAlgn="b"/>
                      <a:endParaRPr lang="en-US" sz="1050" b="0" i="0" u="none" strike="noStrike" dirty="0">
                        <a:solidFill>
                          <a:srgbClr val="000000"/>
                        </a:solidFill>
                        <a:effectLst/>
                        <a:latin typeface="Calibri"/>
                      </a:endParaRPr>
                    </a:p>
                  </a:txBody>
                  <a:tcPr marL="5513" marR="5513" marT="5513" marB="0" anchor="b"/>
                </a:tc>
              </a:tr>
            </a:tbl>
          </a:graphicData>
        </a:graphic>
      </p:graphicFrame>
    </p:spTree>
    <p:extLst>
      <p:ext uri="{BB962C8B-B14F-4D97-AF65-F5344CB8AC3E}">
        <p14:creationId xmlns:p14="http://schemas.microsoft.com/office/powerpoint/2010/main" val="4027645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IWR6843AOP USRR Chirp Configuration Parameters</a:t>
            </a:r>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1076911"/>
              </p:ext>
            </p:extLst>
          </p:nvPr>
        </p:nvGraphicFramePr>
        <p:xfrm>
          <a:off x="798512" y="2147094"/>
          <a:ext cx="9906000" cy="3638550"/>
        </p:xfrm>
        <a:graphic>
          <a:graphicData uri="http://schemas.openxmlformats.org/drawingml/2006/table">
            <a:tbl>
              <a:tblPr>
                <a:tableStyleId>{5C22544A-7EE6-4342-B048-85BDC9FD1C3A}</a:tableStyleId>
              </a:tblPr>
              <a:tblGrid>
                <a:gridCol w="2386835"/>
                <a:gridCol w="507837"/>
                <a:gridCol w="599883"/>
                <a:gridCol w="520533"/>
                <a:gridCol w="5890912"/>
              </a:tblGrid>
              <a:tr h="400050">
                <a:tc>
                  <a:txBody>
                    <a:bodyPr/>
                    <a:lstStyle/>
                    <a:p>
                      <a:pPr algn="l" fontAlgn="b"/>
                      <a:r>
                        <a:rPr lang="en-US" sz="1200" b="1" u="none" strike="noStrike" dirty="0">
                          <a:effectLst/>
                        </a:rPr>
                        <a:t>IWR6843AOP USRR Chirp Configuration Parameters</a:t>
                      </a:r>
                      <a:endParaRPr lang="en-US" sz="12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USRR = Ultra Short Range Radar, take from Texas Instruments document swra553</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Max unambiguous</a:t>
                      </a:r>
                      <a:br>
                        <a:rPr lang="en-US" sz="1100" u="none" strike="noStrike">
                          <a:effectLst/>
                        </a:rPr>
                      </a:br>
                      <a:r>
                        <a:rPr lang="en-US" sz="1100" u="none" strike="noStrike">
                          <a:effectLst/>
                        </a:rPr>
                        <a:t>range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 </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Sweep bandwidth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Mhz</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Ramp slope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MHz/us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Inter-Chirp duration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Number of chirps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Range Resolution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c/(2*B), where c = speed of light, and B = Sweep bandwidth of FMCW chirp</a:t>
                      </a:r>
                      <a:br>
                        <a:rPr lang="en-US" sz="1100" u="none" strike="noStrike">
                          <a:effectLst/>
                        </a:rPr>
                      </a:br>
                      <a:r>
                        <a:rPr lang="en-US" sz="1100" u="none" strike="noStrike">
                          <a:effectLst/>
                        </a:rPr>
                        <a:t>Calculated using matlab</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Chirp Duration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Max unambiguous relative velocity</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kmph</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Max beat frequency</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MHz</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ADC sampling rate (complex)</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Msps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Number samples per chirp</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250</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Range FFT size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Frame time (total)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Frame time (active)</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Radar data memory required</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KB</a:t>
                      </a:r>
                      <a:endParaRPr lang="en-US" sz="1100" b="0" i="0" u="none" strike="noStrike">
                        <a:solidFill>
                          <a:srgbClr val="000000"/>
                        </a:solidFill>
                        <a:effectLst/>
                        <a:latin typeface="Calibri"/>
                      </a:endParaRPr>
                    </a:p>
                  </a:txBody>
                  <a:tcPr marL="9525" marR="9525" marT="9525" marB="0" anchor="b"/>
                </a:tc>
                <a:tc>
                  <a:txBody>
                    <a:bodyPr/>
                    <a:lstStyle/>
                    <a:p>
                      <a:pPr algn="l" fontAlgn="b"/>
                      <a:r>
                        <a:rPr lang="pt-BR" sz="1100" u="none" strike="noStrike" dirty="0">
                          <a:effectLst/>
                        </a:rPr>
                        <a:t>For 1 radar data cube</a:t>
                      </a:r>
                      <a:endParaRPr lang="pt-BR"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348412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 range equation</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186" y="1888349"/>
            <a:ext cx="5053013" cy="4796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250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16382</TotalTime>
  <Words>1048</Words>
  <Application>Microsoft Office PowerPoint</Application>
  <PresentationFormat>Custom</PresentationFormat>
  <Paragraphs>238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Celestial</vt:lpstr>
      <vt:lpstr>UAVSAR LITE</vt:lpstr>
      <vt:lpstr>Sprint OBECTIVE</vt:lpstr>
      <vt:lpstr>Sprint schedule</vt:lpstr>
      <vt:lpstr>Sprint tasks</vt:lpstr>
      <vt:lpstr>Define sar parameters</vt:lpstr>
      <vt:lpstr>IWR6843AOP Parameters</vt:lpstr>
      <vt:lpstr>Introduction to Airborne Radar" parameters</vt:lpstr>
      <vt:lpstr>IWR6843AOP USRR Chirp Configuration Parameters</vt:lpstr>
      <vt:lpstr>Radar range equation</vt:lpstr>
      <vt:lpstr>Read “Introduction to Airborne Radar (Second Edition) by George W. Stimson</vt:lpstr>
      <vt:lpstr>Important takeaways chapters 30-33</vt:lpstr>
      <vt:lpstr>Choosing a corner reflector</vt:lpstr>
      <vt:lpstr>Choosing a corner reflector</vt:lpstr>
      <vt:lpstr>Antenna</vt:lpstr>
      <vt:lpstr>Microstrip patch antenna</vt:lpstr>
      <vt:lpstr>IWR6843AOPEVM antenna</vt:lpstr>
      <vt:lpstr>beamwidth</vt:lpstr>
      <vt:lpstr>beamwidth</vt:lpstr>
      <vt:lpstr>retrospective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UAVSAR LITE</dc:title>
  <dc:creator>sddaniels@csustudent.net</dc:creator>
  <cp:lastModifiedBy>StevenD</cp:lastModifiedBy>
  <cp:revision>217</cp:revision>
  <dcterms:created xsi:type="dcterms:W3CDTF">2019-09-28T13:14:06Z</dcterms:created>
  <dcterms:modified xsi:type="dcterms:W3CDTF">2021-02-18T04:29:44Z</dcterms:modified>
</cp:coreProperties>
</file>