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324" r:id="rId3"/>
    <p:sldId id="326" r:id="rId4"/>
    <p:sldId id="286" r:id="rId5"/>
    <p:sldId id="328" r:id="rId6"/>
    <p:sldId id="329" r:id="rId7"/>
    <p:sldId id="330" r:id="rId8"/>
    <p:sldId id="332" r:id="rId9"/>
    <p:sldId id="331" r:id="rId10"/>
    <p:sldId id="333" r:id="rId11"/>
    <p:sldId id="334" r:id="rId12"/>
    <p:sldId id="335" r:id="rId13"/>
    <p:sldId id="336" r:id="rId14"/>
    <p:sldId id="337" r:id="rId15"/>
    <p:sldId id="338" r:id="rId16"/>
    <p:sldId id="32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64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4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4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4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9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8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5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4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2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8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2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i.com/gallery/view/mmwave/mmWave_Demo_Visualizer_IWR6843AOP/ver/1.0.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UAVSAR LITE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</a:t>
            </a:r>
            <a:r>
              <a:rPr lang="en-US" dirty="0" err="1" smtClean="0"/>
              <a:t>daniels</a:t>
            </a:r>
            <a:endParaRPr lang="en-US" dirty="0" smtClean="0"/>
          </a:p>
          <a:p>
            <a:r>
              <a:rPr lang="en-US" smtClean="0"/>
              <a:t>Sprint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takeaways chapters 1-3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2305353"/>
            <a:ext cx="10131425" cy="364913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589" y="1898196"/>
            <a:ext cx="53530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8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takeaways chapters 1-3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2305353"/>
            <a:ext cx="10131425" cy="3649133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989" y="2626179"/>
            <a:ext cx="51625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6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takeaways chapters 1-3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2305353"/>
            <a:ext cx="10131425" cy="3649133"/>
          </a:xfrm>
        </p:spPr>
        <p:txBody>
          <a:bodyPr/>
          <a:lstStyle/>
          <a:p>
            <a:r>
              <a:rPr lang="en-US" dirty="0"/>
              <a:t>Since radio waves are scattered in different amounts by</a:t>
            </a:r>
            <a:br>
              <a:rPr lang="en-US" dirty="0"/>
            </a:br>
            <a:r>
              <a:rPr lang="en-US" dirty="0"/>
              <a:t>different features of the terrain, a radar can map the</a:t>
            </a:r>
            <a:br>
              <a:rPr lang="en-US" dirty="0"/>
            </a:br>
            <a:r>
              <a:rPr lang="en-US" dirty="0"/>
              <a:t>ground. With SAR, detailed maps can be made.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635" y="1632856"/>
            <a:ext cx="4257675" cy="487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6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takeaways chapters 1-3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2305353"/>
            <a:ext cx="10131425" cy="364913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91" y="1772924"/>
            <a:ext cx="7715250" cy="233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92" y="4275364"/>
            <a:ext cx="7715249" cy="252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74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takeaways chapters 1-3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49086" y="2280860"/>
            <a:ext cx="10131425" cy="3649133"/>
          </a:xfrm>
        </p:spPr>
        <p:txBody>
          <a:bodyPr/>
          <a:lstStyle/>
          <a:p>
            <a:r>
              <a:rPr lang="en-US" dirty="0"/>
              <a:t>Law Enforcement. Both SLAR and SAR have </a:t>
            </a:r>
            <a:r>
              <a:rPr lang="en-US" dirty="0" smtClean="0"/>
              <a:t>played important </a:t>
            </a:r>
            <a:r>
              <a:rPr lang="en-US" dirty="0"/>
              <a:t>roles in oil-spill detection, fishery protection, </a:t>
            </a:r>
            <a:r>
              <a:rPr lang="en-US" dirty="0" smtClean="0"/>
              <a:t>and the </a:t>
            </a:r>
            <a:r>
              <a:rPr lang="en-US" dirty="0"/>
              <a:t>interdiction of smugglers and drug traffickers. </a:t>
            </a:r>
            <a:r>
              <a:rPr lang="en-US" dirty="0" smtClean="0"/>
              <a:t>Since SAR </a:t>
            </a:r>
            <a:r>
              <a:rPr lang="en-US" dirty="0"/>
              <a:t>can provide fine resolution at long ranges, it has </a:t>
            </a:r>
            <a:r>
              <a:rPr lang="en-US" dirty="0" smtClean="0"/>
              <a:t>the advantage </a:t>
            </a:r>
            <a:r>
              <a:rPr lang="en-US" dirty="0"/>
              <a:t>of uncovering illicit activities without alerting </a:t>
            </a:r>
            <a:r>
              <a:rPr lang="en-US" dirty="0" smtClean="0"/>
              <a:t>the law </a:t>
            </a:r>
            <a:r>
              <a:rPr lang="en-US" dirty="0"/>
              <a:t>breakers (Fig. 13).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611" y="3609295"/>
            <a:ext cx="56197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1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takeaways chapters </a:t>
            </a:r>
            <a:r>
              <a:rPr lang="en-US" dirty="0" smtClean="0"/>
              <a:t>12-13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49086" y="2280860"/>
            <a:ext cx="10131425" cy="3649133"/>
          </a:xfrm>
        </p:spPr>
        <p:txBody>
          <a:bodyPr/>
          <a:lstStyle/>
          <a:p>
            <a:r>
              <a:rPr lang="en-US" dirty="0"/>
              <a:t>Law Enforcement. Both SLAR and SAR have </a:t>
            </a:r>
            <a:r>
              <a:rPr lang="en-US" dirty="0" smtClean="0"/>
              <a:t>played important </a:t>
            </a:r>
            <a:r>
              <a:rPr lang="en-US" dirty="0"/>
              <a:t>roles in oil-spill detection, fishery protection, </a:t>
            </a:r>
            <a:r>
              <a:rPr lang="en-US" dirty="0" smtClean="0"/>
              <a:t>and the </a:t>
            </a:r>
            <a:r>
              <a:rPr lang="en-US" dirty="0"/>
              <a:t>interdiction of smugglers and drug traffickers. </a:t>
            </a:r>
            <a:r>
              <a:rPr lang="en-US" dirty="0" smtClean="0"/>
              <a:t>Since SAR </a:t>
            </a:r>
            <a:r>
              <a:rPr lang="en-US" dirty="0"/>
              <a:t>can provide fine resolution at long ranges, it has </a:t>
            </a:r>
            <a:r>
              <a:rPr lang="en-US" dirty="0" smtClean="0"/>
              <a:t>the advantage </a:t>
            </a:r>
            <a:r>
              <a:rPr lang="en-US" dirty="0"/>
              <a:t>of uncovering illicit activities without alerting </a:t>
            </a:r>
            <a:r>
              <a:rPr lang="en-US" dirty="0" smtClean="0"/>
              <a:t>the law </a:t>
            </a:r>
            <a:r>
              <a:rPr lang="en-US" dirty="0"/>
              <a:t>breakers (Fig. 13).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SAR system: </a:t>
            </a:r>
          </a:p>
          <a:p>
            <a:pPr lvl="1"/>
            <a:r>
              <a:rPr lang="en-US" dirty="0" smtClean="0"/>
              <a:t>01/15/19-02/15/20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SAR parameters </a:t>
            </a:r>
          </a:p>
          <a:p>
            <a:r>
              <a:rPr lang="en-US" dirty="0" smtClean="0"/>
              <a:t>Read “Introduction to Airborne Radar (Second Edition) by George W. Stimson</a:t>
            </a:r>
          </a:p>
        </p:txBody>
      </p:sp>
    </p:spTree>
    <p:extLst>
      <p:ext uri="{BB962C8B-B14F-4D97-AF65-F5344CB8AC3E}">
        <p14:creationId xmlns:p14="http://schemas.microsoft.com/office/powerpoint/2010/main" val="991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sar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excel spreadsheet will be used to keep track of all SAR parameters.  Parameters were separated </a:t>
            </a:r>
            <a:r>
              <a:rPr lang="en-US" smtClean="0"/>
              <a:t>into 3 </a:t>
            </a:r>
            <a:r>
              <a:rPr lang="en-US" dirty="0" smtClean="0"/>
              <a:t>categories:</a:t>
            </a:r>
          </a:p>
          <a:p>
            <a:pPr lvl="1"/>
            <a:r>
              <a:rPr lang="en-US" dirty="0"/>
              <a:t>IWR6843AOP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/>
              <a:t>"Introduction to Airborne Radar"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/>
              <a:t>IWR6843AOP USRR Chirp Configuration Parameters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2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IWR6843AOP Parameters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45150"/>
              </p:ext>
            </p:extLst>
          </p:nvPr>
        </p:nvGraphicFramePr>
        <p:xfrm>
          <a:off x="798512" y="2247106"/>
          <a:ext cx="9392172" cy="3438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6835"/>
                <a:gridCol w="50800"/>
                <a:gridCol w="561975"/>
                <a:gridCol w="501650"/>
                <a:gridCol w="5890912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IWR6843AOP Parameters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Frequency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60- to 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GHz coverage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Wavelength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λ = C/f 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Where, λ (Lambda) = Wavelength in meters,c = Speed of Light (299,792,458 m/s),f = Frequency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Height of Antenna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 of Antenna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Space between Antenna Elements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Bandwidth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4-GHz continuous bandwidth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 Of View Azimuth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130º azimuth FoV and 130º elevation FoV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 Of View Elevation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130º azimuth FoV and 130º elevation FoV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Azimuth Beamwidth(4Rx, 3Tx in Demo Visualizer)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effectLst/>
                          <a:hlinkClick r:id="rId2"/>
                        </a:rPr>
                        <a:t>https://dev.ti.com/gallery/view/mmwave/mmWave_Demo_Visualizer_IWR6843AOP/ver/1.0.0/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Elevation Beamwidth(4Rx, 3Tx in Demo Visualizer)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effectLst/>
                          <a:hlinkClick r:id="rId2"/>
                        </a:rPr>
                        <a:t>https://dev.ti.com/gallery/view/mmwave/mmWave_Demo_Visualizer_IWR6843AOP/ver/1.0.0/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Azimuth Beamwidth(4Rx, 1Tx in Demo Visualizer)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effectLst/>
                          <a:hlinkClick r:id="rId2"/>
                        </a:rPr>
                        <a:t>https://dev.ti.com/gallery/view/mmwave/mmWave_Demo_Visualizer_IWR6843AOP/ver/1.0.0/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Elevation Beamwidth(4Rx, 1Tx in Demo Visualizer)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 dirty="0">
                          <a:effectLst/>
                          <a:hlinkClick r:id="rId2"/>
                        </a:rPr>
                        <a:t>https://dev.ti.com/gallery/view/mmwave/mmWave_Demo_Visualizer_IWR6843AOP/ver/1.0.0/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1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Airborne Radar" parameters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41322"/>
              </p:ext>
            </p:extLst>
          </p:nvPr>
        </p:nvGraphicFramePr>
        <p:xfrm>
          <a:off x="114301" y="2002971"/>
          <a:ext cx="11756398" cy="3679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9551"/>
                <a:gridCol w="41189"/>
                <a:gridCol w="602471"/>
                <a:gridCol w="522779"/>
                <a:gridCol w="3870612"/>
                <a:gridCol w="2657761"/>
                <a:gridCol w="612035"/>
              </a:tblGrid>
              <a:tr h="2888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 smtClean="0">
                          <a:effectLst/>
                        </a:rPr>
                        <a:t>Introduction </a:t>
                      </a:r>
                      <a:r>
                        <a:rPr lang="en-US" sz="1050" b="1" u="none" strike="noStrike" dirty="0">
                          <a:effectLst/>
                        </a:rPr>
                        <a:t>to Airborne Radar" parameters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27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2-way 4dB Beamwidth(Uniformally illuminated synthetic array)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0.240385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radians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wavelength/(2*L), where L =  Length of aperture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13.77302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degrees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27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2-way 3dB Beamwidth(Uniformally illuminated synthetic array)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0.211538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radians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wavelength/(2*L), where L =  Length of aperture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12.12026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degrees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27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1-way 3dB Beamwidth(Uniformally illuminated real array)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0.423077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radians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0.88(wavelength/L), where L =  Length of aperture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24.24052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degrees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27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Null to Null Beamwidth(Uniformally illuminated array)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0.961538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radians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2*(wavelength/L), where L =  Length of aperture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55.0921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degrees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Desired Resolution Cell Size</a:t>
                      </a:r>
                      <a:endParaRPr lang="en-US" sz="105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see "Introduction to Airborne Radar book"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Dimension Azimuth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The distance in azimuth of the side of a resolution cell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Dimension Range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The distance in range of the side of a resolution cell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Ahievable Resolution Cell Size</a:t>
                      </a:r>
                      <a:endParaRPr lang="en-US" sz="105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see "Introduction to Airborne Radar book"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Dr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ft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500* t feet where t = compressed </a:t>
                      </a:r>
                      <a:r>
                        <a:rPr lang="en-US" sz="1050" u="none" strike="noStrike" dirty="0" err="1">
                          <a:effectLst/>
                        </a:rPr>
                        <a:t>pusle</a:t>
                      </a:r>
                      <a:r>
                        <a:rPr lang="en-US" sz="1050" u="none" strike="noStrike" dirty="0">
                          <a:effectLst/>
                        </a:rPr>
                        <a:t> width, required bandwidth = 1/t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61.47541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(wavelength/2L)*R where L = array length, same units as wavelength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0.201691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Max unambiguous range(R)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22500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This value is the same as USRR Chirp Configuration Parameters max unambiguous range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73.8189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Synthetic Array Length(L)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This value was selected to achieve a Da of .2 ft or approx 2 inches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3.001969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412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Da Min(Strip map radar)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5.2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Length of Real Antenna/2, ultimate resolution for a synthetic array whose beam is positioned at a fixed angle relative to the flight path, as in strip map radars</a:t>
                      </a:r>
                      <a:br>
                        <a:rPr lang="en-US" sz="1050" u="none" strike="noStrike" dirty="0">
                          <a:effectLst/>
                        </a:rPr>
                      </a:br>
                      <a:r>
                        <a:rPr lang="en-US" sz="1050" u="none" strike="noStrike" dirty="0">
                          <a:effectLst/>
                        </a:rPr>
                        <a:t>Pg. 415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6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IWR6843AOP USRR Chirp Configuration Parameters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76911"/>
              </p:ext>
            </p:extLst>
          </p:nvPr>
        </p:nvGraphicFramePr>
        <p:xfrm>
          <a:off x="798512" y="2147094"/>
          <a:ext cx="9906000" cy="3638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6835"/>
                <a:gridCol w="507837"/>
                <a:gridCol w="599883"/>
                <a:gridCol w="520533"/>
                <a:gridCol w="5890912"/>
              </a:tblGrid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IWR6843AOP USRR Chirp Configuration Parameters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USRR = Ultra Short Range Radar, take from Texas Instruments document swra553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 unambiguous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range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Sweep bandwidth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Ramp slope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MHz/us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Inter-Chirp duration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chirps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Range Resolution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c/(2*B), where c = speed of light, and B = Sweep bandwidth of FMCW chirp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Calculated using matlab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Chirp Duration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 unambiguous relative velocity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kmph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 beat frequency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ADC sampling rate (complex)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samples per chirp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Range FFT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Frame time (total)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Frame time (active)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Radar data memory required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For 1 radar data cube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4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“Introduction to Airborne Radar (Second Edition) by George W. Stimson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3965" y="2305353"/>
            <a:ext cx="10131425" cy="3649133"/>
          </a:xfrm>
        </p:spPr>
        <p:txBody>
          <a:bodyPr/>
          <a:lstStyle/>
          <a:p>
            <a:r>
              <a:rPr lang="en-US" dirty="0" smtClean="0"/>
              <a:t>Completed chapters: 1,2,3,12,13,30,31,32,33</a:t>
            </a:r>
          </a:p>
          <a:p>
            <a:pPr lvl="1"/>
            <a:r>
              <a:rPr lang="en-US" dirty="0" smtClean="0"/>
              <a:t>Important takeaways chapters 1-3</a:t>
            </a:r>
          </a:p>
          <a:p>
            <a:pPr lvl="1"/>
            <a:r>
              <a:rPr lang="en-US" dirty="0"/>
              <a:t>Important takeaways chapters </a:t>
            </a:r>
            <a:r>
              <a:rPr lang="en-US" dirty="0" smtClean="0"/>
              <a:t>12-13</a:t>
            </a:r>
            <a:endParaRPr lang="en-US" dirty="0"/>
          </a:p>
          <a:p>
            <a:pPr lvl="1"/>
            <a:r>
              <a:rPr lang="en-US" dirty="0"/>
              <a:t>Important takeaways chapters </a:t>
            </a:r>
            <a:r>
              <a:rPr lang="en-US" dirty="0" smtClean="0"/>
              <a:t>30-33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takeaways chapters 1-3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2305353"/>
            <a:ext cx="10131425" cy="364913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253" y="2203677"/>
            <a:ext cx="51625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45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13553</TotalTime>
  <Words>764</Words>
  <Application>Microsoft Office PowerPoint</Application>
  <PresentationFormat>Custom</PresentationFormat>
  <Paragraphs>235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Celestial</vt:lpstr>
      <vt:lpstr>UAVSAR LITE</vt:lpstr>
      <vt:lpstr>Sprint schedule</vt:lpstr>
      <vt:lpstr>Sprint tasks</vt:lpstr>
      <vt:lpstr>Define sar parameters</vt:lpstr>
      <vt:lpstr>IWR6843AOP Parameters</vt:lpstr>
      <vt:lpstr>Introduction to Airborne Radar" parameters</vt:lpstr>
      <vt:lpstr>IWR6843AOP USRR Chirp Configuration Parameters</vt:lpstr>
      <vt:lpstr>Read “Introduction to Airborne Radar (Second Edition) by George W. Stimson</vt:lpstr>
      <vt:lpstr>Important takeaways chapters 1-3</vt:lpstr>
      <vt:lpstr>Important takeaways chapters 1-3</vt:lpstr>
      <vt:lpstr>Important takeaways chapters 1-3</vt:lpstr>
      <vt:lpstr>Important takeaways chapters 1-3</vt:lpstr>
      <vt:lpstr>Important takeaways chapters 1-3</vt:lpstr>
      <vt:lpstr>Important takeaways chapters 1-3</vt:lpstr>
      <vt:lpstr>Important takeaways chapters 12-13</vt:lpstr>
      <vt:lpstr>retrospective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UAVSAR LITE</dc:title>
  <dc:creator>sddaniels@csustudent.net</dc:creator>
  <cp:lastModifiedBy>StevenD</cp:lastModifiedBy>
  <cp:revision>203</cp:revision>
  <dcterms:created xsi:type="dcterms:W3CDTF">2019-09-28T13:14:06Z</dcterms:created>
  <dcterms:modified xsi:type="dcterms:W3CDTF">2021-02-04T19:19:13Z</dcterms:modified>
</cp:coreProperties>
</file>