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326" r:id="rId3"/>
    <p:sldId id="329" r:id="rId4"/>
    <p:sldId id="328" r:id="rId5"/>
    <p:sldId id="304" r:id="rId6"/>
    <p:sldId id="305" r:id="rId7"/>
    <p:sldId id="279" r:id="rId8"/>
    <p:sldId id="312" r:id="rId9"/>
    <p:sldId id="313" r:id="rId10"/>
    <p:sldId id="309" r:id="rId11"/>
    <p:sldId id="314" r:id="rId12"/>
    <p:sldId id="295" r:id="rId13"/>
    <p:sldId id="308" r:id="rId14"/>
    <p:sldId id="274" r:id="rId15"/>
    <p:sldId id="310" r:id="rId16"/>
    <p:sldId id="292" r:id="rId17"/>
    <p:sldId id="303" r:id="rId18"/>
    <p:sldId id="330" r:id="rId19"/>
    <p:sldId id="318" r:id="rId20"/>
    <p:sldId id="296" r:id="rId21"/>
    <p:sldId id="336" r:id="rId22"/>
    <p:sldId id="337" r:id="rId23"/>
    <p:sldId id="338" r:id="rId24"/>
    <p:sldId id="339" r:id="rId25"/>
    <p:sldId id="306" r:id="rId26"/>
    <p:sldId id="327" r:id="rId27"/>
    <p:sldId id="335" r:id="rId28"/>
    <p:sldId id="347" r:id="rId29"/>
    <p:sldId id="332" r:id="rId30"/>
    <p:sldId id="333" r:id="rId31"/>
    <p:sldId id="334" r:id="rId32"/>
    <p:sldId id="290" r:id="rId33"/>
    <p:sldId id="289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8" autoAdjust="0"/>
    <p:restoredTop sz="94660"/>
  </p:normalViewPr>
  <p:slideViewPr>
    <p:cSldViewPr snapToGrid="0">
      <p:cViewPr>
        <p:scale>
          <a:sx n="100" d="100"/>
          <a:sy n="100" d="100"/>
        </p:scale>
        <p:origin x="-744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5694F-4D0F-434D-B2B9-390E8EC1C760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vel2fast/UAVSARLITE_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download/raspberry-pi-2-3-core" TargetMode="External"/><Relationship Id="rId2" Type="http://schemas.openxmlformats.org/officeDocument/2006/relationships/hyperlink" Target="http://qgroundcontro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dupilot.org/dev/docs/sitl-native-on-windows.html" TargetMode="External"/><Relationship Id="rId4" Type="http://schemas.openxmlformats.org/officeDocument/2006/relationships/hyperlink" Target="https://mavlink.io/en/about/implementation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ppblog/linux-development-with-c-in-visual-studio/" TargetMode="External"/><Relationship Id="rId2" Type="http://schemas.openxmlformats.org/officeDocument/2006/relationships/hyperlink" Target="https://developer.android.com/training/data-storage/sql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5984345/how-to-turn-on-off-wifi-hotspot-programmatically-in-android-8-0-oreo" TargetMode="External"/><Relationship Id="rId3" Type="http://schemas.openxmlformats.org/officeDocument/2006/relationships/hyperlink" Target="https://marketplace.visualstudio.com/items?itemName=VisualCppDevLabs.VisualCforLinuxDevelopment" TargetMode="External"/><Relationship Id="rId7" Type="http://schemas.openxmlformats.org/officeDocument/2006/relationships/hyperlink" Target="https://hewlettpackard.github.io/wireless-tools/Tools.html" TargetMode="External"/><Relationship Id="rId2" Type="http://schemas.openxmlformats.org/officeDocument/2006/relationships/hyperlink" Target="https://projects.raspberrypi.org/en/projects/raspberry-pi-setting-up/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kubuntu.com/questions/775597/how-to-use-onboard-wifi-on-raspberry-pi-3-with-ubuntu-server-16-04" TargetMode="External"/><Relationship Id="rId5" Type="http://schemas.openxmlformats.org/officeDocument/2006/relationships/hyperlink" Target="https://developer.android.com/training/connect-devices-wirelessly" TargetMode="External"/><Relationship Id="rId4" Type="http://schemas.openxmlformats.org/officeDocument/2006/relationships/hyperlink" Target="https://www.programminglogic.com/example-of-client-server-program-in-c-using-sockets-and-tcp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upportpkg/android/index.html?s_tid=CRUX_lftna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i.com/gallery/view/mmwave/mmWave_Demo_Visualizer_IWR6843AOP/ver/1.0.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adartutorial.eu/20.airborne/ab06.e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company/newsletters/articles/building-and-processing-a-radar-data-cub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upportpkg/android/index.html?s_tid=CRUX_lftnav" TargetMode="External"/><Relationship Id="rId2" Type="http://schemas.openxmlformats.org/officeDocument/2006/relationships/hyperlink" Target="https://www.asf.alaska.edu/data-tools/sar-training-proces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dartutorial.eu/01.basics/!rb02.e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ti.com/tirex/explore/node?node=ANyYfhPgBXNj1C.iwjUscA__coGQ502__LA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UAVSAR 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</a:t>
            </a:r>
            <a:r>
              <a:rPr lang="en-US" dirty="0" err="1" smtClean="0"/>
              <a:t>daniels</a:t>
            </a:r>
            <a:endParaRPr lang="en-US" dirty="0" smtClean="0"/>
          </a:p>
          <a:p>
            <a:r>
              <a:rPr lang="en-US" smtClean="0"/>
              <a:t>Sprint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/q data from </a:t>
            </a:r>
            <a:r>
              <a:rPr lang="en-US" dirty="0"/>
              <a:t>IWR6843AOP module</a:t>
            </a:r>
            <a:br>
              <a:rPr lang="en-US" dirty="0"/>
            </a:br>
            <a:r>
              <a:rPr lang="en-US" dirty="0" smtClean="0"/>
              <a:t> to UAVSARLITE_Android app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2069330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71526" y="2908537"/>
            <a:ext cx="2177081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 deserialization on UAVSARLITE_Android</a:t>
            </a:r>
          </a:p>
          <a:p>
            <a:pPr algn="ctr"/>
            <a:r>
              <a:rPr lang="en-US" sz="1200" dirty="0" smtClean="0"/>
              <a:t>(Android Device)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2148772" y="2922918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packet to UAVSARLITE_Android (Raspberry Pi 4)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74917" y="2617107"/>
            <a:ext cx="1029340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Android Device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51163" y="2685691"/>
            <a:ext cx="1397477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IWR6843AOP module</a:t>
            </a:r>
          </a:p>
          <a:p>
            <a:pPr algn="ctr"/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3436" y="3264670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7676086" y="2908537"/>
            <a:ext cx="2253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Plot radar data with UAVSARLITE_Android</a:t>
            </a:r>
          </a:p>
          <a:p>
            <a:pPr algn="ctr"/>
            <a:r>
              <a:rPr lang="en-US" sz="1200" dirty="0" smtClean="0"/>
              <a:t>(Android Device)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8" idx="3"/>
            <a:endCxn id="15" idx="2"/>
          </p:cNvCxnSpPr>
          <p:nvPr/>
        </p:nvCxnSpPr>
        <p:spPr>
          <a:xfrm>
            <a:off x="1448640" y="3591465"/>
            <a:ext cx="7001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93293" y="3534115"/>
            <a:ext cx="878836" cy="1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21" idx="2"/>
          </p:cNvCxnSpPr>
          <p:nvPr/>
        </p:nvCxnSpPr>
        <p:spPr>
          <a:xfrm>
            <a:off x="6848607" y="3577085"/>
            <a:ext cx="82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 flipV="1">
            <a:off x="3609512" y="3577085"/>
            <a:ext cx="1062014" cy="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5642" y="316339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681378" y="314824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89679" y="3212150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02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for IMU Data from </a:t>
            </a:r>
            <a:r>
              <a:rPr lang="en-US" dirty="0" err="1"/>
              <a:t>ArduPilot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Navio2) to UAVSARLITE_Android app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2069330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71526" y="2908537"/>
            <a:ext cx="2177081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Packet deserialization on UAVSARLITE_Android</a:t>
            </a:r>
          </a:p>
          <a:p>
            <a:pPr algn="ctr"/>
            <a:r>
              <a:rPr lang="en-US" sz="1200" dirty="0" smtClean="0"/>
              <a:t>(Android Device)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2148772" y="2922918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IMU data packet to UAVSARLITE_Android (Raspberry Pi 4)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0674917" y="2617107"/>
            <a:ext cx="1029340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Android Device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5991" y="2685691"/>
            <a:ext cx="1397477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ArduPilot</a:t>
            </a:r>
            <a:endParaRPr lang="en-US" sz="1200" dirty="0" smtClean="0"/>
          </a:p>
          <a:p>
            <a:pPr algn="ctr"/>
            <a:r>
              <a:rPr lang="en-US" sz="1200" dirty="0" smtClean="0"/>
              <a:t>(Navio2)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03436" y="3264670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sp>
        <p:nvSpPr>
          <p:cNvPr id="21" name="Oval 20"/>
          <p:cNvSpPr/>
          <p:nvPr/>
        </p:nvSpPr>
        <p:spPr>
          <a:xfrm>
            <a:off x="7676086" y="2908537"/>
            <a:ext cx="2253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Plot radar data with UAVSARLITE_Android</a:t>
            </a:r>
          </a:p>
          <a:p>
            <a:pPr algn="ctr"/>
            <a:r>
              <a:rPr lang="en-US" sz="1200" dirty="0" smtClean="0"/>
              <a:t>(Android Device)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18" idx="3"/>
            <a:endCxn id="15" idx="2"/>
          </p:cNvCxnSpPr>
          <p:nvPr/>
        </p:nvCxnSpPr>
        <p:spPr>
          <a:xfrm>
            <a:off x="1483468" y="3591465"/>
            <a:ext cx="665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793293" y="3534115"/>
            <a:ext cx="878836" cy="1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21" idx="2"/>
          </p:cNvCxnSpPr>
          <p:nvPr/>
        </p:nvCxnSpPr>
        <p:spPr>
          <a:xfrm>
            <a:off x="6848607" y="3577085"/>
            <a:ext cx="82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 flipV="1">
            <a:off x="3609512" y="3577085"/>
            <a:ext cx="1062014" cy="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5642" y="316339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855747" y="312416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69575" y="3206022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095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Embedded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161025"/>
              </p:ext>
            </p:extLst>
          </p:nvPr>
        </p:nvGraphicFramePr>
        <p:xfrm>
          <a:off x="685800" y="2141538"/>
          <a:ext cx="1013142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/>
                <a:gridCol w="50657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UBUNTU 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Studio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https://github.com/level2fast/UAVSARLITE_APP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Google</a:t>
                      </a:r>
                      <a:r>
                        <a:rPr lang="en-US" baseline="0" dirty="0" smtClean="0"/>
                        <a:t> Drive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https://drive.google.com/drive/folders/1VCX5rsDp7lvDYmyz8F9QWnNmddW9AwOj?usp=sharing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24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drone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23024"/>
              </p:ext>
            </p:extLst>
          </p:nvPr>
        </p:nvGraphicFramePr>
        <p:xfrm>
          <a:off x="685800" y="2141538"/>
          <a:ext cx="1013142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2"/>
                <a:gridCol w="3377142"/>
                <a:gridCol w="33771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Ground</a:t>
                      </a:r>
                      <a:r>
                        <a:rPr lang="en-US" baseline="0" dirty="0" smtClean="0"/>
                        <a:t> Control Station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QGroundControl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http://qgroundcontrol.com/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ArduPilot</a:t>
                      </a:r>
                      <a:r>
                        <a:rPr lang="en-US" baseline="0" dirty="0" smtClean="0"/>
                        <a:t> Host 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https://ubuntu.com/download/raspberry-pi-2-3-core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Flight Control Commands protocol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mavlink.io/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en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/about/implementations.html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Drone Testing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ardupilot.org/dev/docs/sitl-native-on-windows.html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6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UAV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control UAV: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Assemble Drone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QGroundControl</a:t>
            </a:r>
            <a:r>
              <a:rPr lang="en-US" dirty="0" smtClean="0"/>
              <a:t> on Android Device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Configure Navio2 Flight Control Module to use TCP connection to send data wirelessly to Raspberry Pi 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15" y="217258"/>
            <a:ext cx="10131425" cy="1456267"/>
          </a:xfrm>
        </p:spPr>
        <p:txBody>
          <a:bodyPr/>
          <a:lstStyle/>
          <a:p>
            <a:r>
              <a:rPr lang="en-US" dirty="0" smtClean="0"/>
              <a:t>Embedded Software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6" y="1673525"/>
            <a:ext cx="10813210" cy="5365630"/>
          </a:xfrm>
        </p:spPr>
        <p:txBody>
          <a:bodyPr>
            <a:normAutofit fontScale="77500" lnSpcReduction="20000"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RP4_UAVSARLITE_Sender:</a:t>
            </a:r>
          </a:p>
          <a:p>
            <a:pPr lvl="1" fontAlgn="base"/>
            <a:r>
              <a:rPr lang="en-US" dirty="0" smtClean="0"/>
              <a:t>Connection with Host PC</a:t>
            </a:r>
          </a:p>
          <a:p>
            <a:pPr lvl="1" fontAlgn="base"/>
            <a:r>
              <a:rPr lang="en-US" dirty="0" smtClean="0"/>
              <a:t>Connection with SQLite database</a:t>
            </a:r>
          </a:p>
          <a:p>
            <a:pPr lvl="1" fontAlgn="base"/>
            <a:r>
              <a:rPr lang="en-US" dirty="0" smtClean="0"/>
              <a:t>Verify UAVSARLITE data packets sent</a:t>
            </a:r>
          </a:p>
          <a:p>
            <a:pPr fontAlgn="base"/>
            <a:r>
              <a:rPr lang="en-US" dirty="0" smtClean="0"/>
              <a:t>RP4_UAVSARLITE_Receiver:</a:t>
            </a:r>
          </a:p>
          <a:p>
            <a:pPr lvl="1" fontAlgn="base"/>
            <a:r>
              <a:rPr lang="en-US" dirty="0" smtClean="0"/>
              <a:t>Connection with </a:t>
            </a:r>
            <a:r>
              <a:rPr lang="en-US" dirty="0" err="1" smtClean="0"/>
              <a:t>ArduPilot</a:t>
            </a:r>
            <a:r>
              <a:rPr lang="en-US" dirty="0" smtClean="0"/>
              <a:t> </a:t>
            </a:r>
          </a:p>
          <a:p>
            <a:pPr lvl="1" fontAlgn="base"/>
            <a:r>
              <a:rPr lang="en-US" dirty="0" smtClean="0"/>
              <a:t>Connection with IWR6843AOP</a:t>
            </a:r>
          </a:p>
          <a:p>
            <a:pPr lvl="1" fontAlgn="base"/>
            <a:r>
              <a:rPr lang="en-US" dirty="0" smtClean="0"/>
              <a:t>Verify </a:t>
            </a:r>
            <a:r>
              <a:rPr lang="en-US" dirty="0"/>
              <a:t>reception of IMU data</a:t>
            </a:r>
          </a:p>
          <a:p>
            <a:pPr lvl="1" fontAlgn="base"/>
            <a:r>
              <a:rPr lang="en-US" dirty="0"/>
              <a:t>Verify reception of RAW I/Q data</a:t>
            </a:r>
          </a:p>
          <a:p>
            <a:pPr lvl="1" fontAlgn="base"/>
            <a:r>
              <a:rPr lang="en-US" dirty="0"/>
              <a:t>Verify synchronization of IMU and RAW I/Q </a:t>
            </a:r>
            <a:r>
              <a:rPr lang="en-US" dirty="0" smtClean="0"/>
              <a:t>data</a:t>
            </a:r>
          </a:p>
          <a:p>
            <a:pPr fontAlgn="base"/>
            <a:r>
              <a:rPr lang="en-US" dirty="0" err="1" smtClean="0"/>
              <a:t>QGroundControl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Octocopter can be connected to a ground station via a TCP, UDP or serial connection.</a:t>
            </a:r>
          </a:p>
          <a:p>
            <a:pPr lvl="1"/>
            <a:r>
              <a:rPr lang="en-US" dirty="0"/>
              <a:t>Octocopter sends (vendor, software versions, product versions  information.</a:t>
            </a:r>
          </a:p>
          <a:p>
            <a:pPr lvl="1"/>
            <a:r>
              <a:rPr lang="en-US" dirty="0"/>
              <a:t>Octocopter sends vehicle telemetry and state information (e.g. battery, GPS, RC connection, flight mode etc.) and set telemetry update rates.</a:t>
            </a:r>
          </a:p>
          <a:p>
            <a:pPr lvl="1" fontAlgn="base"/>
            <a:r>
              <a:rPr lang="en-US" dirty="0"/>
              <a:t>Octocopter performs arm, disarm, kill, takeoff, land, </a:t>
            </a:r>
            <a:r>
              <a:rPr lang="en-US" dirty="0" err="1"/>
              <a:t>loiter,Waypoint</a:t>
            </a:r>
            <a:r>
              <a:rPr lang="en-US" dirty="0"/>
              <a:t>, and return to launch command.</a:t>
            </a:r>
          </a:p>
          <a:p>
            <a:pPr lvl="1"/>
            <a:r>
              <a:rPr lang="en-US" dirty="0"/>
              <a:t>Octocopter </a:t>
            </a:r>
            <a:r>
              <a:rPr lang="en-US" dirty="0" err="1"/>
              <a:t>flys</a:t>
            </a:r>
            <a:r>
              <a:rPr lang="en-US" dirty="0"/>
              <a:t> missions created by ground station</a:t>
            </a:r>
          </a:p>
          <a:p>
            <a:pPr lvl="1"/>
            <a:r>
              <a:rPr lang="en-US" dirty="0"/>
              <a:t>Octocopter receives telemetry data</a:t>
            </a:r>
          </a:p>
          <a:p>
            <a:pPr fontAlgn="base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embedded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u="sng" dirty="0" smtClean="0">
                <a:hlinkClick r:id="rId2"/>
              </a:rPr>
              <a:t>Visual studio installation:</a:t>
            </a:r>
          </a:p>
          <a:p>
            <a:pPr lvl="1"/>
            <a:r>
              <a:rPr lang="en-US" dirty="0">
                <a:hlinkClick r:id="rId3"/>
              </a:rPr>
              <a:t>https://devblogs.microsoft.com/cppblog/linux-development-with-c-in-visual-studio/</a:t>
            </a:r>
            <a:endParaRPr lang="en-US" u="sng" dirty="0" smtClean="0">
              <a:hlinkClick r:id="rId2"/>
            </a:endParaRPr>
          </a:p>
          <a:p>
            <a:r>
              <a:rPr lang="en-US" u="sng" dirty="0" smtClean="0">
                <a:hlinkClick r:id="rId2"/>
              </a:rPr>
              <a:t>SQLite </a:t>
            </a:r>
            <a:endParaRPr lang="en-US" u="sng" dirty="0">
              <a:hlinkClick r:id="rId2"/>
            </a:endParaRP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developer.android.com/training/data-storage/sqlite</a:t>
            </a:r>
          </a:p>
          <a:p>
            <a:pPr lvl="1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://linoxide.com/linux-how-to/install-use-sqlite-linux/</a:t>
            </a:r>
            <a:endParaRPr lang="en-US" u="sng" dirty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RADAR data to a computer </a:t>
            </a:r>
            <a:r>
              <a:rPr lang="en-US" dirty="0" smtClean="0"/>
              <a:t>wirelessly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2066"/>
            <a:ext cx="10985739" cy="455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to control UAV: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Load </a:t>
            </a:r>
            <a:r>
              <a:rPr lang="en-US" dirty="0" smtClean="0"/>
              <a:t>RTOS </a:t>
            </a:r>
            <a:r>
              <a:rPr lang="en-US" dirty="0"/>
              <a:t>onto Raspberry </a:t>
            </a:r>
            <a:r>
              <a:rPr lang="en-US" dirty="0" smtClean="0"/>
              <a:t>Pi 4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projects.raspberrypi.org/en/projects/raspberry-pi-setting-up/3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Setup Visual studio development environment.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marketplace.visualstudio.com/items?itemName=VisualCppDevLabs.VisualCforLinuxDevelopment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c++</a:t>
            </a:r>
            <a:r>
              <a:rPr lang="en-US" dirty="0" smtClean="0"/>
              <a:t> app </a:t>
            </a:r>
            <a:r>
              <a:rPr lang="en-US" dirty="0"/>
              <a:t>that </a:t>
            </a:r>
            <a:r>
              <a:rPr lang="en-US" dirty="0" smtClean="0"/>
              <a:t>uses a wireless connection to receive data via TCP.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Create an pc app/android app that uses a wireless connection to send data via TCP for testing.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https://www.programminglogic.com/example-of-client-server-program-in-c-using-sockets-and-tcp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https://developer.android.com/training/connect-devices-wirelessly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Send data over </a:t>
            </a:r>
            <a:r>
              <a:rPr lang="en-US" dirty="0" err="1" smtClean="0"/>
              <a:t>Wifi</a:t>
            </a:r>
            <a:r>
              <a:rPr lang="en-US" dirty="0" smtClean="0"/>
              <a:t> to PC or Android app.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askubuntu.com/questions/775597/how-to-use-onboard-wifi-on-raspberry-pi-3-with-ubuntu-server-16-04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hewlettpackard.github.io/wireless-tools/Tools.html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https://stackoverflow.com/questions/45984345/how-to-turn-on-off-wifi-hotspot-programmatically-in-android-8-0-oreo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8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Radar SOFTWARE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STEVEN DANIELS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9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</a:t>
            </a:r>
            <a:r>
              <a:rPr lang="en-US" dirty="0" err="1" smtClean="0"/>
              <a:t>sw</a:t>
            </a:r>
            <a:r>
              <a:rPr lang="en-US" dirty="0" smtClean="0"/>
              <a:t> design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6" y="2313517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development environment</a:t>
            </a:r>
          </a:p>
          <a:p>
            <a:r>
              <a:rPr lang="en-US" dirty="0" smtClean="0"/>
              <a:t>Define SAR design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Radar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 SAR </a:t>
            </a:r>
            <a:r>
              <a:rPr lang="en-US" dirty="0" smtClean="0"/>
              <a:t>algorithm to implement</a:t>
            </a:r>
          </a:p>
          <a:p>
            <a:pPr lvl="1"/>
            <a:r>
              <a:rPr lang="en-US" dirty="0"/>
              <a:t>Determine what IWR6843 radar configuration is best for detecting range, Doppler and creating SAR images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 corner reflector design for testing radar.</a:t>
            </a:r>
          </a:p>
          <a:p>
            <a:pPr lvl="1"/>
            <a:r>
              <a:rPr lang="en-US" dirty="0" smtClean="0"/>
              <a:t>Select SAR operating mode</a:t>
            </a:r>
          </a:p>
          <a:p>
            <a:r>
              <a:rPr lang="en-US" dirty="0" smtClean="0"/>
              <a:t>Create SAR I/Q </a:t>
            </a:r>
            <a:r>
              <a:rPr lang="en-US" dirty="0"/>
              <a:t>d</a:t>
            </a:r>
            <a:r>
              <a:rPr lang="en-US" dirty="0" smtClean="0"/>
              <a:t>ata flow 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/>
              <a:t>UAVSARLITE_Data_Processor</a:t>
            </a:r>
            <a:r>
              <a:rPr lang="en-US" dirty="0" smtClean="0"/>
              <a:t> structural and block diagrams</a:t>
            </a:r>
          </a:p>
          <a:p>
            <a:r>
              <a:rPr lang="en-US" dirty="0" smtClean="0"/>
              <a:t>Create SAR test cases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6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OBECTIVE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sprint was to:</a:t>
            </a:r>
          </a:p>
          <a:p>
            <a:pPr lvl="1"/>
            <a:r>
              <a:rPr lang="en-US" dirty="0" smtClean="0"/>
              <a:t> Design the embedded software</a:t>
            </a:r>
          </a:p>
          <a:p>
            <a:pPr lvl="1"/>
            <a:r>
              <a:rPr lang="en-US" dirty="0" smtClean="0"/>
              <a:t>Design radar software </a:t>
            </a:r>
          </a:p>
          <a:p>
            <a:pPr lvl="1"/>
            <a:r>
              <a:rPr lang="en-US" dirty="0" smtClean="0"/>
              <a:t>Create test cases for UAVSARLITE embedded software</a:t>
            </a:r>
          </a:p>
          <a:p>
            <a:pPr lvl="1"/>
            <a:r>
              <a:rPr lang="en-US" dirty="0" smtClean="0"/>
              <a:t>Create test cases for UAVSARLITE radar software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development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471893"/>
              </p:ext>
            </p:extLst>
          </p:nvPr>
        </p:nvGraphicFramePr>
        <p:xfrm>
          <a:off x="685800" y="2141538"/>
          <a:ext cx="1013142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/>
                <a:gridCol w="50657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Windows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MATLAB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MATLAB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Simulink Support Package for Android Devices</a:t>
                      </a:r>
                    </a:p>
                    <a:p>
                      <a:r>
                        <a:rPr lang="en-US" dirty="0" smtClean="0">
                          <a:hlinkClick r:id="rId2"/>
                        </a:rPr>
                        <a:t>https://www.mathworks.com/help/supportpkg/android/index.html?s_tid=CRUX_lftnav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4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sar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excel spreadsheet will be used to keep track of all SAR parameters.  Parameters were separated </a:t>
            </a:r>
            <a:r>
              <a:rPr lang="en-US" smtClean="0"/>
              <a:t>into 3 </a:t>
            </a:r>
            <a:r>
              <a:rPr lang="en-US" dirty="0" smtClean="0"/>
              <a:t>categories:</a:t>
            </a:r>
          </a:p>
          <a:p>
            <a:pPr lvl="1"/>
            <a:r>
              <a:rPr lang="en-US" dirty="0"/>
              <a:t>IWR6843AOP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"Introduction to Airborne Radar"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/>
              <a:t>IWR6843AOP USRR Chirp Configuration Parameters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IWR6843AOP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98972"/>
              </p:ext>
            </p:extLst>
          </p:nvPr>
        </p:nvGraphicFramePr>
        <p:xfrm>
          <a:off x="798512" y="2247106"/>
          <a:ext cx="9392172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835"/>
                <a:gridCol w="50800"/>
                <a:gridCol w="561975"/>
                <a:gridCol w="501650"/>
                <a:gridCol w="5890912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IWR6843AOP Parameters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60- to 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GHz coverage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Wavelength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λ = C/f 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Where, λ (Lambda) = Wavelength in meters,c = Speed of Light (299,792,458 m/s),f = 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Height of Antenna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Length of Antenna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Space between Antenna Elements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4-GHz continuous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Of View Azimuth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130º azimuth FoV and 130º elevation FoV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 Of View Elevation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130º azimuth FoV and 130º elevation FoV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Azimuth Beamwidth(4Rx, 3Tx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Beamwidth(4Rx, 3Tx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Azimuth Beamwidth(4Rx, 1Tx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Elevation Beamwidth(4Rx, 1Tx in Demo Visualizer)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dirty="0">
                          <a:effectLst/>
                          <a:hlinkClick r:id="rId2"/>
                        </a:rPr>
                        <a:t>https://dev.ti.com/gallery/view/mmwave/mmWave_Demo_Visualizer_IWR6843AOP/ver/1.0.0/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Airborne Radar"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59731"/>
              </p:ext>
            </p:extLst>
          </p:nvPr>
        </p:nvGraphicFramePr>
        <p:xfrm>
          <a:off x="114301" y="2002971"/>
          <a:ext cx="11756398" cy="3679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9551"/>
                <a:gridCol w="41189"/>
                <a:gridCol w="602471"/>
                <a:gridCol w="522779"/>
                <a:gridCol w="3870612"/>
                <a:gridCol w="2657761"/>
                <a:gridCol w="612035"/>
              </a:tblGrid>
              <a:tr h="2888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 smtClean="0">
                          <a:effectLst/>
                        </a:rPr>
                        <a:t>Introduction </a:t>
                      </a:r>
                      <a:r>
                        <a:rPr lang="en-US" sz="1050" b="1" u="none" strike="noStrike" dirty="0">
                          <a:effectLst/>
                        </a:rPr>
                        <a:t>to Airborne Radar" parameters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2-way 4dB Beamwidth(Uniformally illuminated synthetic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0.240385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wavelength/(2*L),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13.77302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2-way 3dB Beamwidth(Uniformally illuminated synthetic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0.211538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wavelength/(2*L),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12.12026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1-way 3dB Beamwidth(Uniformally illuminated real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0.423077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0.88(wavelength/L),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24.24052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275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Null to Null Beamwidth(Uniformally illuminated array)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0.961538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radians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2*(wavelength/L), where L =  Length of aperture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55.0921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degrees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Desired Resolution Cell Size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see "Introduction to Airborne Radar book"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Dimension Azimuth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distance in azimuth of the side of a resolution cell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Dimension Range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The distance in range of the side of a resolution cell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Ahievable Resolution Cell Size</a:t>
                      </a:r>
                      <a:endParaRPr lang="en-US" sz="1050" b="1" i="1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see "Introduction to Airborne Radar book"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Dr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ft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500* t feet where t = compressed </a:t>
                      </a:r>
                      <a:r>
                        <a:rPr lang="en-US" sz="1050" u="none" strike="noStrike" dirty="0" err="1">
                          <a:effectLst/>
                        </a:rPr>
                        <a:t>pusle</a:t>
                      </a:r>
                      <a:r>
                        <a:rPr lang="en-US" sz="1050" u="none" strike="noStrike" dirty="0">
                          <a:effectLst/>
                        </a:rPr>
                        <a:t> width, required bandwidth = 1/t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61.47541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(wavelength/2L)*R where L = array length, same units as wavelength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0.201691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Max unambiguous range(R)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22500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This value is the same as USRR Chirp Configuration Parameters max unambiguous range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73.8189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137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Synthetic Array Length(L)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915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This value was selected to achieve a Da of .2 ft or approx 2 inches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3.001969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  <a:tr h="412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Da Min(Strip map radar)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5.2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mm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Length of Real Antenna/2, ultimate resolution for a synthetic array whose beam is positioned at a fixed angle relative to the flight path, as in strip map radars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Pg. 415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13" marR="5513" marT="551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IWR6843AOP USRR Chirp Configuration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03729"/>
              </p:ext>
            </p:extLst>
          </p:nvPr>
        </p:nvGraphicFramePr>
        <p:xfrm>
          <a:off x="798512" y="2147094"/>
          <a:ext cx="9906000" cy="3638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835"/>
                <a:gridCol w="507837"/>
                <a:gridCol w="599883"/>
                <a:gridCol w="520533"/>
                <a:gridCol w="5890912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IWR6843AOP USRR Chirp Configuration Parameters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USRR = Ultra Short Range Radar, take from Texas Instruments document swra553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unambiguous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Sweep bandwidth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Ramp slope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MHz/us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Inter-Chirp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chirps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Resolution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c/(2*B), where c = speed of light, and B = Sweep bandwidth of FMCW chirp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Calculated using matlab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Chirp 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unambiguous relative velocity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kmph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beat frequency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ADC sampling rate (complex)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samples per chirp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Range FFT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Frame time (total)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Frame time (active)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Radar data memory 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For 1 radar data cube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</a:t>
            </a:r>
            <a:r>
              <a:rPr lang="en-US" dirty="0" err="1" smtClean="0"/>
              <a:t>dfd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/q data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3529" y="1958195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65987" y="2828026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MMWAVEIC</a:t>
            </a:r>
          </a:p>
          <a:p>
            <a:pPr algn="ctr"/>
            <a:r>
              <a:rPr lang="en-US" sz="1200" dirty="0" smtClean="0"/>
              <a:t>BOOST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2178664" y="2828027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IWR6843AOP module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018808" y="2525189"/>
            <a:ext cx="1029340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Android Device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9675" y="2590802"/>
            <a:ext cx="1002027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RF Data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210132" y="3190923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6553310" y="2767966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DCA10OO</a:t>
            </a:r>
          </a:p>
          <a:p>
            <a:pPr algn="ctr"/>
            <a:r>
              <a:rPr lang="en-US" sz="1200" dirty="0" smtClean="0"/>
              <a:t>EVM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8807050" y="2762416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Raspberry </a:t>
            </a:r>
          </a:p>
          <a:p>
            <a:pPr algn="ctr"/>
            <a:r>
              <a:rPr lang="en-US" sz="1200" dirty="0" smtClean="0"/>
              <a:t>Pi 4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0" idx="3"/>
            <a:endCxn id="8" idx="2"/>
          </p:cNvCxnSpPr>
          <p:nvPr/>
        </p:nvCxnSpPr>
        <p:spPr>
          <a:xfrm flipV="1">
            <a:off x="1221702" y="3496575"/>
            <a:ext cx="956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2"/>
          </p:cNvCxnSpPr>
          <p:nvPr/>
        </p:nvCxnSpPr>
        <p:spPr>
          <a:xfrm flipV="1">
            <a:off x="8040589" y="3430964"/>
            <a:ext cx="766461" cy="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6"/>
            <a:endCxn id="9" idx="1"/>
          </p:cNvCxnSpPr>
          <p:nvPr/>
        </p:nvCxnSpPr>
        <p:spPr>
          <a:xfrm flipV="1">
            <a:off x="10267790" y="3430963"/>
            <a:ext cx="75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07028" y="3445241"/>
            <a:ext cx="746282" cy="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409040" y="3482194"/>
            <a:ext cx="956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04092" y="3059266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16504" y="3190922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28916" y="3056155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91680" y="3075213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9571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reflector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radar corner reflector is used to test the SAR</a:t>
            </a:r>
            <a:r>
              <a:rPr lang="en-US" dirty="0"/>
              <a:t>. Radar corner reflectors are designed to reflect the microwave radio waves emitted by radar sets back toward the radar antenna. This causes them to show a strong "return" on radar screens. </a:t>
            </a:r>
          </a:p>
          <a:p>
            <a:r>
              <a:rPr lang="en-US" dirty="0" smtClean="0"/>
              <a:t>To recognize the shapes of objects on the ground such as vehicles, houses, and small buildings a fine resolution is required. As a rule, the required resolution distance is somewhere between 1/5</a:t>
            </a:r>
            <a:r>
              <a:rPr lang="en-US" baseline="30000" dirty="0" smtClean="0"/>
              <a:t>th</a:t>
            </a:r>
            <a:r>
              <a:rPr lang="en-US" dirty="0" smtClean="0"/>
              <a:t> and 1/20</a:t>
            </a:r>
            <a:r>
              <a:rPr lang="en-US" baseline="30000" dirty="0" smtClean="0"/>
              <a:t>th</a:t>
            </a:r>
            <a:r>
              <a:rPr lang="en-US" dirty="0" smtClean="0"/>
              <a:t> of the major dimension of the smallest object to be recognized.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corner reflector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Five Oceans Radar Reflectors, 12" x 12"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3009901"/>
            <a:ext cx="4972050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</a:t>
            </a:r>
            <a:r>
              <a:rPr lang="en-US" dirty="0" smtClean="0"/>
              <a:t> imag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i="1" dirty="0" smtClean="0"/>
              <a:t>SAR-mode </a:t>
            </a:r>
            <a:r>
              <a:rPr lang="en-US" b="1" i="1" dirty="0"/>
              <a:t>“</a:t>
            </a:r>
            <a:r>
              <a:rPr lang="en-US" b="1" i="1" dirty="0" err="1" smtClean="0"/>
              <a:t>Stripmap</a:t>
            </a:r>
            <a:r>
              <a:rPr lang="en-US" b="1" i="1" dirty="0" smtClean="0"/>
              <a:t>”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conventional </a:t>
            </a:r>
            <a:r>
              <a:rPr lang="en-US" b="1" dirty="0"/>
              <a:t>SAR strip mapping mode</a:t>
            </a:r>
            <a:r>
              <a:rPr lang="en-US" dirty="0"/>
              <a:t> assumes a fixed pointing direction of the radar antenna broadside to the platform track. A strip map is an image formed in width by the swath of the SAR and follows the length contour of the flight line of the platform itself. A detailed description of this mode you'll find on the topic </a:t>
            </a:r>
            <a:r>
              <a:rPr lang="en-US" dirty="0">
                <a:hlinkClick r:id="rId2" tooltip="Side Looking Airborne Radar"/>
              </a:rPr>
              <a:t>SLAR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362325"/>
            <a:ext cx="473392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1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Uavsarlite_Data_processor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B:\Virtual Machine\UAVSARLITE_Data_Processor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76425"/>
            <a:ext cx="42672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0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Octocopter software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STEVEN DANIELS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Uavsarlite_data_processor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941890"/>
            <a:ext cx="7643813" cy="482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4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15" y="217258"/>
            <a:ext cx="10131425" cy="1456267"/>
          </a:xfrm>
        </p:spPr>
        <p:txBody>
          <a:bodyPr/>
          <a:lstStyle/>
          <a:p>
            <a:r>
              <a:rPr lang="en-US" dirty="0" smtClean="0"/>
              <a:t>Radar Software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6" y="1673525"/>
            <a:ext cx="10813210" cy="5365630"/>
          </a:xfrm>
        </p:spPr>
        <p:txBody>
          <a:bodyPr>
            <a:normAutofit/>
          </a:bodyPr>
          <a:lstStyle/>
          <a:p>
            <a:pPr fontAlgn="base"/>
            <a:endParaRPr lang="en-US" dirty="0" smtClean="0"/>
          </a:p>
          <a:p>
            <a:r>
              <a:rPr lang="en-US" dirty="0" err="1" smtClean="0"/>
              <a:t>UAVSARLITE_Data_Processor</a:t>
            </a:r>
            <a:endParaRPr lang="en-US" dirty="0" smtClean="0"/>
          </a:p>
          <a:p>
            <a:pPr lvl="1"/>
            <a:r>
              <a:rPr lang="en-US" dirty="0" smtClean="0"/>
              <a:t>Verify linear FM chirp signal</a:t>
            </a:r>
          </a:p>
          <a:p>
            <a:pPr lvl="1"/>
            <a:r>
              <a:rPr lang="en-US" dirty="0" smtClean="0"/>
              <a:t>Verify range compressed signal</a:t>
            </a:r>
          </a:p>
          <a:p>
            <a:pPr lvl="1"/>
            <a:r>
              <a:rPr lang="en-US" dirty="0" smtClean="0"/>
              <a:t>Verify Doppler centroid frequency </a:t>
            </a:r>
          </a:p>
          <a:p>
            <a:pPr lvl="1"/>
            <a:r>
              <a:rPr lang="en-US" dirty="0" smtClean="0"/>
              <a:t>Verify Range Cell Migration Correction interpolator</a:t>
            </a:r>
          </a:p>
          <a:p>
            <a:pPr lvl="1"/>
            <a:r>
              <a:rPr lang="en-US" dirty="0" smtClean="0"/>
              <a:t>Verify Azimuth reference signal</a:t>
            </a:r>
          </a:p>
          <a:p>
            <a:pPr lvl="1"/>
            <a:r>
              <a:rPr lang="en-US" dirty="0" smtClean="0"/>
              <a:t>Verify Azimuth compressed signal</a:t>
            </a:r>
          </a:p>
          <a:p>
            <a:pPr lvl="1"/>
            <a:r>
              <a:rPr lang="en-US" dirty="0" smtClean="0"/>
              <a:t>Verify Single Look Complex image for target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9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Simulation in </a:t>
            </a:r>
            <a:r>
              <a:rPr lang="en-US" dirty="0" err="1" smtClean="0"/>
              <a:t>Matlab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Build Radar Cube: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www.mathworks.com/company/newsletters/articles/building-and-processing-a-radar-data-cube.html</a:t>
            </a:r>
            <a:endParaRPr lang="en-US" dirty="0"/>
          </a:p>
          <a:p>
            <a:r>
              <a:rPr lang="en-US" dirty="0"/>
              <a:t>Phased Array System </a:t>
            </a:r>
            <a:r>
              <a:rPr lang="en-US" dirty="0" smtClean="0"/>
              <a:t>Toolbox: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://www.mathworks.com/help/phased/index.html?s_tid=CRUX_lftnav</a:t>
            </a:r>
          </a:p>
          <a:p>
            <a:r>
              <a:rPr lang="en-US" dirty="0"/>
              <a:t>FMCW Antenna Sim: 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://www.mathworks.com/help/phased/examples/patch-antenna-array-for-fmcw-radar.html</a:t>
            </a:r>
          </a:p>
          <a:p>
            <a:r>
              <a:rPr lang="en-US" dirty="0"/>
              <a:t>Phased Array Design and </a:t>
            </a: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://www.mathworks.com/help/phased/phased-arrays.html?s_tid=CRUX_lftnav</a:t>
            </a:r>
          </a:p>
          <a:p>
            <a:r>
              <a:rPr lang="en-US" dirty="0"/>
              <a:t>Array Pattern </a:t>
            </a:r>
            <a:r>
              <a:rPr lang="en-US" dirty="0" smtClean="0"/>
              <a:t>Synthesis: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://www.mathworks.com/help/phased/examples/array-pattern-synthesis.html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5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RADAR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 Training by NASA</a:t>
            </a:r>
          </a:p>
          <a:p>
            <a:pPr lvl="1"/>
            <a:r>
              <a:rPr lang="en-US" dirty="0">
                <a:hlinkClick r:id="rId2"/>
              </a:rPr>
              <a:t>https://www.asf.alaska.edu/data-tools/sar-training-processor/</a:t>
            </a:r>
            <a:endParaRPr lang="en-US" dirty="0"/>
          </a:p>
          <a:p>
            <a:r>
              <a:rPr lang="en-US" dirty="0" err="1" smtClean="0"/>
              <a:t>Matlab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https://www.mathworks.com/help/supportpkg/android/index.html?s_tid=CRUX_lftnav</a:t>
            </a:r>
            <a:endParaRPr lang="en-US" dirty="0"/>
          </a:p>
          <a:p>
            <a:pPr lvl="1"/>
            <a:r>
              <a:rPr lang="en-US" dirty="0"/>
              <a:t>https://www.mathworks.com/help/pdf_doc/supportpkg/android/index.html 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://www.radartutorial.eu/01.basics/!</a:t>
            </a:r>
            <a:r>
              <a:rPr lang="en-US" dirty="0" smtClean="0">
                <a:hlinkClick r:id="rId4"/>
              </a:rPr>
              <a:t>rb02.en.html</a:t>
            </a:r>
            <a:endParaRPr lang="en-US" dirty="0" smtClean="0"/>
          </a:p>
          <a:p>
            <a:r>
              <a:rPr lang="en-US" dirty="0"/>
              <a:t>https://ocw.mit.edu/resources/res-ll-003-build-a-small-radar-system-capable-of-sensing-range-doppler-and-synthetic-aperture-radar-imaging-january-iap-2011/projects/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</a:t>
            </a:r>
            <a:r>
              <a:rPr lang="en-US" dirty="0" smtClean="0"/>
              <a:t>resources 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drive</a:t>
            </a:r>
          </a:p>
          <a:p>
            <a:r>
              <a:rPr lang="en-US" dirty="0" smtClean="0"/>
              <a:t>http</a:t>
            </a:r>
            <a:r>
              <a:rPr lang="en-US" dirty="0"/>
              <a:t>://dev.ti.com/tirex/explore/node?node=ANHO2DdQ523mY5JJ5JzDdg__VLyFKFf__LATEST</a:t>
            </a:r>
          </a:p>
          <a:p>
            <a:r>
              <a:rPr lang="en-US" dirty="0"/>
              <a:t>http://dev.ti.com/tirex/explore/node?node=AJcVbr8AiXNoaBv.wihv2w__VLyFKFf__LATEST</a:t>
            </a:r>
          </a:p>
          <a:p>
            <a:r>
              <a:rPr lang="en-US" dirty="0">
                <a:hlinkClick r:id="rId2"/>
              </a:rPr>
              <a:t>http://dev.ti.com/tirex/explore/node?node=ANyYfhPgBXNj1C.iwjUscA__coGQ502__</a:t>
            </a:r>
            <a:r>
              <a:rPr lang="en-US" dirty="0" smtClean="0">
                <a:hlinkClick r:id="rId2"/>
              </a:rPr>
              <a:t>LATEST</a:t>
            </a:r>
            <a:endParaRPr lang="en-US" dirty="0" smtClean="0"/>
          </a:p>
          <a:p>
            <a:r>
              <a:rPr lang="en-US" dirty="0" smtClean="0"/>
              <a:t>Introduction to Airborne Radar by </a:t>
            </a:r>
            <a:r>
              <a:rPr lang="en-US" dirty="0"/>
              <a:t>George W. Stimson</a:t>
            </a:r>
            <a:endParaRPr lang="en-US" dirty="0" smtClean="0"/>
          </a:p>
          <a:p>
            <a:r>
              <a:rPr lang="en-US" dirty="0" smtClean="0"/>
              <a:t>Digital Processing of Synthetic Aperture Radar Data by Ian Cummings and Frank Wong</a:t>
            </a:r>
          </a:p>
          <a:p>
            <a:r>
              <a:rPr lang="en-US" dirty="0" smtClean="0"/>
              <a:t>http</a:t>
            </a:r>
            <a:r>
              <a:rPr lang="en-US" dirty="0"/>
              <a:t>://dev.ti.com/tirex/explore/node?node=ANyYfhPgBXNj1C.iwjUscA__coGQ502__LATEST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1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Octocopter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test cases for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Octocopter </a:t>
            </a:r>
            <a:r>
              <a:rPr lang="en-US" dirty="0"/>
              <a:t>can be connected to a ground station via a TCP, UDP or serial connection.</a:t>
            </a:r>
          </a:p>
          <a:p>
            <a:pPr lvl="1"/>
            <a:r>
              <a:rPr lang="en-US" dirty="0" smtClean="0"/>
              <a:t>Octocopter </a:t>
            </a:r>
            <a:r>
              <a:rPr lang="en-US" dirty="0"/>
              <a:t>sends (vendor, software versions, product versions  information.</a:t>
            </a:r>
          </a:p>
          <a:p>
            <a:pPr lvl="1"/>
            <a:r>
              <a:rPr lang="en-US" dirty="0" smtClean="0"/>
              <a:t>Octocopter </a:t>
            </a:r>
            <a:r>
              <a:rPr lang="en-US" dirty="0"/>
              <a:t>sends vehicle telemetry and state information (e.g. battery, GPS, RC connection, flight mode etc.) </a:t>
            </a:r>
            <a:r>
              <a:rPr lang="en-US" dirty="0" smtClean="0"/>
              <a:t>and </a:t>
            </a:r>
            <a:r>
              <a:rPr lang="en-US" dirty="0"/>
              <a:t>set telemetry update rates.</a:t>
            </a:r>
          </a:p>
          <a:p>
            <a:pPr lvl="1" fontAlgn="base"/>
            <a:r>
              <a:rPr lang="en-US" dirty="0" smtClean="0"/>
              <a:t>Octocopter </a:t>
            </a:r>
            <a:r>
              <a:rPr lang="en-US" dirty="0"/>
              <a:t>performs arm, disarm, kill, takeoff, land, </a:t>
            </a:r>
            <a:r>
              <a:rPr lang="en-US" dirty="0" err="1"/>
              <a:t>loiter,Waypoint</a:t>
            </a:r>
            <a:r>
              <a:rPr lang="en-US" dirty="0"/>
              <a:t>, and return to launch command.</a:t>
            </a:r>
          </a:p>
          <a:p>
            <a:pPr lvl="1"/>
            <a:r>
              <a:rPr lang="en-US" dirty="0" smtClean="0"/>
              <a:t>Octocopter </a:t>
            </a:r>
            <a:r>
              <a:rPr lang="en-US" dirty="0" err="1"/>
              <a:t>flys</a:t>
            </a:r>
            <a:r>
              <a:rPr lang="en-US" dirty="0"/>
              <a:t> missions created by ground station</a:t>
            </a:r>
          </a:p>
          <a:p>
            <a:pPr lvl="1"/>
            <a:r>
              <a:rPr lang="en-US" dirty="0" smtClean="0"/>
              <a:t>Octocopter </a:t>
            </a:r>
            <a:r>
              <a:rPr lang="en-US" dirty="0"/>
              <a:t>receives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8172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send flight control </a:t>
            </a:r>
            <a:r>
              <a:rPr lang="en-US" dirty="0" err="1" smtClean="0"/>
              <a:t>cmds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1958196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89790" y="2743198"/>
            <a:ext cx="2254459" cy="1970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Pass commands to </a:t>
            </a:r>
            <a:r>
              <a:rPr lang="en-US" sz="1600" dirty="0" err="1" smtClean="0"/>
              <a:t>QGroundControl</a:t>
            </a:r>
            <a:endParaRPr lang="en-US" sz="1600" dirty="0" smtClean="0"/>
          </a:p>
          <a:p>
            <a:pPr algn="ctr"/>
            <a:r>
              <a:rPr lang="en-US" sz="1600" dirty="0" smtClean="0"/>
              <a:t>(Android App)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016519" y="2743198"/>
            <a:ext cx="1779194" cy="1970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 Navio2 using </a:t>
            </a:r>
            <a:r>
              <a:rPr lang="en-US" sz="1600" dirty="0" err="1" smtClean="0"/>
              <a:t>ArduPilot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207437" y="2393570"/>
            <a:ext cx="1337814" cy="266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28579" y="2393570"/>
            <a:ext cx="1337814" cy="266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Navio2 Flight Control Module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9" idx="1"/>
            <a:endCxn id="6" idx="6"/>
          </p:cNvCxnSpPr>
          <p:nvPr/>
        </p:nvCxnSpPr>
        <p:spPr>
          <a:xfrm flipH="1">
            <a:off x="7444249" y="3728509"/>
            <a:ext cx="763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6"/>
          </p:cNvCxnSpPr>
          <p:nvPr/>
        </p:nvCxnSpPr>
        <p:spPr>
          <a:xfrm flipH="1">
            <a:off x="4795713" y="3728509"/>
            <a:ext cx="3940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3"/>
          </p:cNvCxnSpPr>
          <p:nvPr/>
        </p:nvCxnSpPr>
        <p:spPr>
          <a:xfrm flipH="1" flipV="1">
            <a:off x="2266393" y="3728509"/>
            <a:ext cx="7501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2368" y="3093156"/>
            <a:ext cx="1380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653832" y="3102533"/>
            <a:ext cx="1380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208268" y="3093156"/>
            <a:ext cx="1380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92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dfd</a:t>
            </a:r>
            <a:r>
              <a:rPr lang="en-US" dirty="0"/>
              <a:t> </a:t>
            </a:r>
            <a:r>
              <a:rPr lang="en-US" dirty="0" smtClean="0"/>
              <a:t>receive flight </a:t>
            </a:r>
            <a:r>
              <a:rPr lang="en-US" dirty="0"/>
              <a:t>control </a:t>
            </a:r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1958196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262113" y="2743198"/>
            <a:ext cx="2277374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QGroundControl</a:t>
            </a:r>
            <a:r>
              <a:rPr lang="en-US" sz="1600" dirty="0" smtClean="0"/>
              <a:t>(Android App)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016519" y="2743198"/>
            <a:ext cx="1460740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ArduPilot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94375" y="2505971"/>
            <a:ext cx="1173193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86364" y="2505973"/>
            <a:ext cx="1173193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Navio2 Flight Control Module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413730" y="3093156"/>
            <a:ext cx="12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63743" y="3093156"/>
            <a:ext cx="12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112981" y="3102533"/>
            <a:ext cx="121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FC commands</a:t>
            </a:r>
            <a:endParaRPr lang="en-US" sz="1100" dirty="0"/>
          </a:p>
        </p:txBody>
      </p:sp>
      <p:cxnSp>
        <p:nvCxnSpPr>
          <p:cNvPr id="5" name="Straight Arrow Connector 4"/>
          <p:cNvCxnSpPr>
            <a:stCxn id="6" idx="6"/>
            <a:endCxn id="9" idx="1"/>
          </p:cNvCxnSpPr>
          <p:nvPr/>
        </p:nvCxnSpPr>
        <p:spPr>
          <a:xfrm flipV="1">
            <a:off x="7539487" y="3411745"/>
            <a:ext cx="654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2"/>
          </p:cNvCxnSpPr>
          <p:nvPr/>
        </p:nvCxnSpPr>
        <p:spPr>
          <a:xfrm>
            <a:off x="4463743" y="3407436"/>
            <a:ext cx="798370" cy="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8" idx="2"/>
          </p:cNvCxnSpPr>
          <p:nvPr/>
        </p:nvCxnSpPr>
        <p:spPr>
          <a:xfrm flipV="1">
            <a:off x="2059557" y="3411746"/>
            <a:ext cx="9569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SOFTWARE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STEVEN DANIELS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7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/q data from </a:t>
            </a:r>
            <a:r>
              <a:rPr lang="en-US" dirty="0"/>
              <a:t>IWR6843AOP </a:t>
            </a:r>
            <a:r>
              <a:rPr lang="en-US" dirty="0" smtClean="0"/>
              <a:t>to UAVSARLITE_LINUX app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2069330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71526" y="2908537"/>
            <a:ext cx="2177081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I/Q data sample using </a:t>
            </a:r>
            <a:r>
              <a:rPr lang="en-US" sz="1200" dirty="0" err="1" smtClean="0"/>
              <a:t>UAVSARLITE_Linux</a:t>
            </a:r>
            <a:endParaRPr lang="en-US" sz="1200" dirty="0" smtClean="0"/>
          </a:p>
          <a:p>
            <a:pPr algn="ctr"/>
            <a:r>
              <a:rPr lang="en-US" sz="1200" dirty="0" smtClean="0"/>
              <a:t>(Raspberry Pi 4)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2183251" y="2922918"/>
            <a:ext cx="2007192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packet to </a:t>
            </a:r>
            <a:r>
              <a:rPr lang="en-US" sz="1200" dirty="0" err="1" smtClean="0"/>
              <a:t>UAVSARLITE_Linux</a:t>
            </a:r>
            <a:endParaRPr lang="en-US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/>
              <a:t>DCA10OO</a:t>
            </a:r>
          </a:p>
          <a:p>
            <a:pPr algn="ctr"/>
            <a:r>
              <a:rPr lang="en-US" sz="1200" dirty="0" smtClean="0"/>
              <a:t>EVM) 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89783" y="2685693"/>
            <a:ext cx="1165989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IWR6843AOP module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4707" y="3262281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8" idx="3"/>
            <a:endCxn id="15" idx="2"/>
          </p:cNvCxnSpPr>
          <p:nvPr/>
        </p:nvCxnSpPr>
        <p:spPr>
          <a:xfrm flipV="1">
            <a:off x="1355772" y="3591466"/>
            <a:ext cx="827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</p:cNvCxnSpPr>
          <p:nvPr/>
        </p:nvCxnSpPr>
        <p:spPr>
          <a:xfrm>
            <a:off x="6848607" y="3577085"/>
            <a:ext cx="82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 flipV="1">
            <a:off x="4190443" y="3577085"/>
            <a:ext cx="481083" cy="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5642" y="3163394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8090" y="2960518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RAW I/Q DATA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7676086" y="3409615"/>
            <a:ext cx="1561381" cy="32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Raspberry Pi 4 GB RAM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473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dfd</a:t>
            </a:r>
            <a:r>
              <a:rPr lang="en-US" dirty="0" smtClean="0"/>
              <a:t> for IMU Data from </a:t>
            </a:r>
            <a:r>
              <a:rPr lang="en-US" dirty="0" err="1" smtClean="0"/>
              <a:t>ardupilot</a:t>
            </a:r>
            <a:r>
              <a:rPr lang="en-US" dirty="0" smtClean="0"/>
              <a:t> to UAVSARLITE_LINUX app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0397" y="2069330"/>
            <a:ext cx="10131425" cy="4718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71526" y="2908537"/>
            <a:ext cx="2177081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 </a:t>
            </a:r>
            <a:r>
              <a:rPr lang="en-US" sz="1200" dirty="0" err="1" smtClean="0"/>
              <a:t>MavLink</a:t>
            </a:r>
            <a:r>
              <a:rPr lang="en-US" sz="1200" dirty="0" smtClean="0"/>
              <a:t> data using </a:t>
            </a:r>
            <a:r>
              <a:rPr lang="en-US" sz="1200" dirty="0" err="1" smtClean="0"/>
              <a:t>UAVSARLITE_Linux</a:t>
            </a:r>
            <a:endParaRPr lang="en-US" sz="1200" dirty="0" smtClean="0"/>
          </a:p>
          <a:p>
            <a:pPr algn="ctr"/>
            <a:r>
              <a:rPr lang="en-US" sz="1200" dirty="0" smtClean="0"/>
              <a:t>(Raspberry Pi 4)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2183251" y="2922918"/>
            <a:ext cx="2007192" cy="1337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 </a:t>
            </a:r>
            <a:r>
              <a:rPr lang="en-US" sz="1200" dirty="0" err="1" smtClean="0"/>
              <a:t>MavLink</a:t>
            </a:r>
            <a:r>
              <a:rPr lang="en-US" sz="1200" dirty="0" smtClean="0"/>
              <a:t> packet to </a:t>
            </a:r>
            <a:r>
              <a:rPr lang="en-US" sz="1200" dirty="0" err="1" smtClean="0"/>
              <a:t>UAVSARLITE_Linux</a:t>
            </a:r>
            <a:endParaRPr lang="en-US" sz="1200" dirty="0" smtClean="0"/>
          </a:p>
          <a:p>
            <a:pPr algn="ctr"/>
            <a:r>
              <a:rPr lang="en-US" sz="1200" dirty="0" smtClean="0"/>
              <a:t>(Raspberry Pi 3) 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189783" y="2685693"/>
            <a:ext cx="1165989" cy="181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ArduPilot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84707" y="3262281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18" idx="3"/>
            <a:endCxn id="15" idx="2"/>
          </p:cNvCxnSpPr>
          <p:nvPr/>
        </p:nvCxnSpPr>
        <p:spPr>
          <a:xfrm flipV="1">
            <a:off x="1355772" y="3591466"/>
            <a:ext cx="827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</p:cNvCxnSpPr>
          <p:nvPr/>
        </p:nvCxnSpPr>
        <p:spPr>
          <a:xfrm>
            <a:off x="6848607" y="3577085"/>
            <a:ext cx="82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  <a:endCxn id="14" idx="2"/>
          </p:cNvCxnSpPr>
          <p:nvPr/>
        </p:nvCxnSpPr>
        <p:spPr>
          <a:xfrm flipV="1">
            <a:off x="4190443" y="3577085"/>
            <a:ext cx="481083" cy="1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76086" y="3409615"/>
            <a:ext cx="1561381" cy="32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Raspberry Pi 4 GB RAM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66285" y="3083628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94086" y="3161662"/>
            <a:ext cx="1210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IMU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68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11325</TotalTime>
  <Words>1646</Words>
  <Application>Microsoft Office PowerPoint</Application>
  <PresentationFormat>Custom</PresentationFormat>
  <Paragraphs>436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Celestial</vt:lpstr>
      <vt:lpstr>UAVSAR LITE</vt:lpstr>
      <vt:lpstr>Sprint OBECTIVE</vt:lpstr>
      <vt:lpstr>Octocopter software</vt:lpstr>
      <vt:lpstr>Octocopter test cases</vt:lpstr>
      <vt:lpstr>Software dfd send flight control cmds</vt:lpstr>
      <vt:lpstr>Software dfd receive flight control cmds</vt:lpstr>
      <vt:lpstr>Embedded SOFTWARE</vt:lpstr>
      <vt:lpstr>Software dfd for i/q data from IWR6843AOP to UAVSARLITE_LINUX app</vt:lpstr>
      <vt:lpstr>Software dfd for IMU Data from ardupilot to UAVSARLITE_LINUX app</vt:lpstr>
      <vt:lpstr>Software dfd for i/q data from IWR6843AOP module  to UAVSARLITE_Android app</vt:lpstr>
      <vt:lpstr>Software dfd for IMU Data from ArduPilot (Navio2) to UAVSARLITE_Android app</vt:lpstr>
      <vt:lpstr>Software Embedded Environment</vt:lpstr>
      <vt:lpstr>Software drone</vt:lpstr>
      <vt:lpstr>Control UAV </vt:lpstr>
      <vt:lpstr>Embedded Software Test cases</vt:lpstr>
      <vt:lpstr>Software embedded resources</vt:lpstr>
      <vt:lpstr>Send RADAR data to a computer wirelessly</vt:lpstr>
      <vt:lpstr>Radar SOFTWARE</vt:lpstr>
      <vt:lpstr>Radar sw design objectives</vt:lpstr>
      <vt:lpstr>RADAR development Environment</vt:lpstr>
      <vt:lpstr>Define sar parameters</vt:lpstr>
      <vt:lpstr>IWR6843AOP Parameters</vt:lpstr>
      <vt:lpstr>Introduction to Airborne Radar" parameters</vt:lpstr>
      <vt:lpstr>IWR6843AOP USRR Chirp Configuration Parameters</vt:lpstr>
      <vt:lpstr>Radar dfd i/q data</vt:lpstr>
      <vt:lpstr>Corner reflector</vt:lpstr>
      <vt:lpstr>corner reflector</vt:lpstr>
      <vt:lpstr>Sar image</vt:lpstr>
      <vt:lpstr>Uavsarlite_Data_processor</vt:lpstr>
      <vt:lpstr>Uavsarlite_data_processor</vt:lpstr>
      <vt:lpstr>Radar Software Test cases</vt:lpstr>
      <vt:lpstr>Radar Simulation in Matlab EXAMPLES</vt:lpstr>
      <vt:lpstr>RADAR resources</vt:lpstr>
      <vt:lpstr>Radar resources 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UAVSAR LITE</dc:title>
  <dc:creator>sddaniels@csustudent.net</dc:creator>
  <cp:lastModifiedBy>StevenD</cp:lastModifiedBy>
  <cp:revision>217</cp:revision>
  <dcterms:created xsi:type="dcterms:W3CDTF">2019-09-28T13:14:06Z</dcterms:created>
  <dcterms:modified xsi:type="dcterms:W3CDTF">2021-02-04T19:20:15Z</dcterms:modified>
</cp:coreProperties>
</file>