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86" r:id="rId4"/>
    <p:sldId id="347" r:id="rId5"/>
    <p:sldId id="328" r:id="rId6"/>
    <p:sldId id="344" r:id="rId7"/>
    <p:sldId id="345" r:id="rId8"/>
    <p:sldId id="346" r:id="rId9"/>
    <p:sldId id="326" r:id="rId10"/>
    <p:sldId id="332" r:id="rId11"/>
    <p:sldId id="333" r:id="rId12"/>
    <p:sldId id="331" r:id="rId13"/>
    <p:sldId id="327" r:id="rId14"/>
    <p:sldId id="334" r:id="rId15"/>
    <p:sldId id="336" r:id="rId16"/>
    <p:sldId id="338" r:id="rId17"/>
    <p:sldId id="339" r:id="rId18"/>
    <p:sldId id="341" r:id="rId19"/>
    <p:sldId id="342" r:id="rId20"/>
    <p:sldId id="32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>
        <p:scale>
          <a:sx n="75" d="100"/>
          <a:sy n="75" d="100"/>
        </p:scale>
        <p:origin x="-336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B35694F-4D0F-434D-B2B9-390E8EC1C76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64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1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74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47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74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0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9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8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5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9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1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4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2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9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2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8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2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35694F-4D0F-434D-B2B9-390E8EC1C76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0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UAVSAR LITE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2022 CAPSTONE PROJECT</a:t>
            </a:r>
          </a:p>
          <a:p>
            <a:r>
              <a:rPr lang="en-US" dirty="0" smtClean="0"/>
              <a:t>Sprint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Spectrogram plot of a chirp real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chirp is sampled at </a:t>
            </a:r>
            <a:r>
              <a:rPr lang="en-US" dirty="0" smtClean="0"/>
              <a:t>10 </a:t>
            </a:r>
            <a:r>
              <a:rPr lang="en-US" dirty="0"/>
              <a:t>kHz for </a:t>
            </a:r>
            <a:r>
              <a:rPr lang="en-US" dirty="0" smtClean="0"/>
              <a:t>2seconds</a:t>
            </a:r>
            <a:r>
              <a:rPr lang="en-US" dirty="0"/>
              <a:t>. The instantaneous frequency is 0 at t = 0 and crosses </a:t>
            </a:r>
            <a:r>
              <a:rPr lang="en-US" dirty="0" smtClean="0"/>
              <a:t>5 </a:t>
            </a:r>
            <a:r>
              <a:rPr lang="en-US" dirty="0"/>
              <a:t>K</a:t>
            </a:r>
            <a:r>
              <a:rPr lang="en-US" dirty="0" smtClean="0"/>
              <a:t>Hz </a:t>
            </a:r>
            <a:r>
              <a:rPr lang="en-US" dirty="0"/>
              <a:t>at t = </a:t>
            </a:r>
            <a:r>
              <a:rPr lang="en-US" dirty="0" smtClean="0"/>
              <a:t>0.5 seconds. The spectrogram plot shows the real signal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859" y="2784702"/>
            <a:ext cx="50387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813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and imaginary </a:t>
            </a:r>
            <a:r>
              <a:rPr lang="en-US" smtClean="0"/>
              <a:t>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chirp is sampled at 2</a:t>
            </a:r>
            <a:r>
              <a:rPr lang="en-US" dirty="0" smtClean="0"/>
              <a:t> </a:t>
            </a:r>
            <a:r>
              <a:rPr lang="en-US" dirty="0"/>
              <a:t>kHz for  </a:t>
            </a:r>
            <a:r>
              <a:rPr lang="en-US" dirty="0" smtClean="0"/>
              <a:t>1 second. Starts at 0 and stops at 1 KHz First .5 seconds of signal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158" y="2829169"/>
            <a:ext cx="9235919" cy="3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0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Linear chirp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911" y="2123098"/>
            <a:ext cx="7022612" cy="462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71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to radar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472" y="2019602"/>
            <a:ext cx="10131425" cy="364913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Pulse compression is technique used in radar that allows a burst of pulses to be transmitted successively and then received and compressed as if 1 pulse was sent out.</a:t>
            </a:r>
          </a:p>
          <a:p>
            <a:r>
              <a:rPr lang="en-US" dirty="0" smtClean="0"/>
              <a:t>Linear </a:t>
            </a:r>
            <a:r>
              <a:rPr lang="en-US" dirty="0"/>
              <a:t>frequency </a:t>
            </a:r>
            <a:r>
              <a:rPr lang="en-US" dirty="0" smtClean="0"/>
              <a:t>modulation has </a:t>
            </a:r>
            <a:r>
              <a:rPr lang="en-US" dirty="0"/>
              <a:t>the advantage of enabling very large compression ratios</a:t>
            </a:r>
            <a:br>
              <a:rPr lang="en-US" dirty="0"/>
            </a:br>
            <a:r>
              <a:rPr lang="en-US" dirty="0"/>
              <a:t>to be achieved. In addition, it is comparatively simple. </a:t>
            </a:r>
            <a:r>
              <a:rPr lang="en-US" dirty="0" smtClean="0"/>
              <a:t>No matter </a:t>
            </a:r>
            <a:r>
              <a:rPr lang="en-US" dirty="0"/>
              <a:t>when a pulse is received or what its exact </a:t>
            </a:r>
            <a:r>
              <a:rPr lang="en-US" dirty="0" smtClean="0"/>
              <a:t>frequency is</a:t>
            </a:r>
            <a:r>
              <a:rPr lang="en-US" dirty="0"/>
              <a:t>, it will pass through the filter equally well and with </a:t>
            </a:r>
            <a:r>
              <a:rPr lang="en-US" dirty="0" smtClean="0"/>
              <a:t>the same </a:t>
            </a:r>
            <a:r>
              <a:rPr lang="en-US" dirty="0"/>
              <a:t>amount of compression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3388178"/>
            <a:ext cx="3490232" cy="334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87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Matched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What is a matched filter?</a:t>
            </a:r>
          </a:p>
          <a:p>
            <a:pPr marL="742950" lvl="2"/>
            <a:r>
              <a:rPr lang="en-US" sz="2000" dirty="0"/>
              <a:t>A filter that is obtained by </a:t>
            </a:r>
            <a:r>
              <a:rPr lang="en-US" sz="2000" b="1" i="1" dirty="0"/>
              <a:t>correlating</a:t>
            </a:r>
            <a:r>
              <a:rPr lang="en-US" sz="2000" dirty="0"/>
              <a:t> a known delayed signal, or template, with an unknown signal to detect the presence of the template in the unknown signal. This is equivalent to convolving the unknown signal with a conjugated time-reversed version of the template. The matched filter is the optimal linear filter for maximizing the signal-to-noise ratio (SNR) in the presence of additive stochastic noise.</a:t>
            </a:r>
          </a:p>
          <a:p>
            <a:r>
              <a:rPr lang="en-US" sz="2000" dirty="0" smtClean="0"/>
              <a:t>Why match filters?</a:t>
            </a:r>
          </a:p>
          <a:p>
            <a:pPr lvl="1"/>
            <a:r>
              <a:rPr lang="en-US" sz="2000" dirty="0" smtClean="0"/>
              <a:t>Match filters enable the usage of pulse compression by transforming </a:t>
            </a:r>
            <a:r>
              <a:rPr lang="en-US" sz="2000" dirty="0"/>
              <a:t>a long duration frequency-coded pulse into a narrow pulse of greatly increased amplitude</a:t>
            </a:r>
            <a:endParaRPr lang="en-US" sz="2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5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Matched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37" y="2179865"/>
            <a:ext cx="9322548" cy="364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38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Matched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479" y="1704975"/>
            <a:ext cx="67818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314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Matched filter </a:t>
            </a:r>
            <a:r>
              <a:rPr lang="en-US" dirty="0" err="1" smtClean="0"/>
              <a:t>matlab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matched filter for </a:t>
            </a:r>
            <a:r>
              <a:rPr lang="en-US" dirty="0"/>
              <a:t>a linear FM waveform with a duration of 0.1 milliseconds, a </a:t>
            </a:r>
            <a:r>
              <a:rPr lang="en-US" dirty="0" smtClean="0"/>
              <a:t>sweep </a:t>
            </a:r>
            <a:r>
              <a:rPr lang="en-US" dirty="0"/>
              <a:t>bandwidth of 100 kHz, and a pulse repetition frequency of 5 </a:t>
            </a:r>
            <a:r>
              <a:rPr lang="en-US" dirty="0" smtClean="0"/>
              <a:t>kHz with stochastic noise.</a:t>
            </a:r>
          </a:p>
          <a:p>
            <a:endParaRPr lang="en-US" dirty="0"/>
          </a:p>
          <a:p>
            <a:r>
              <a:rPr lang="en-US" dirty="0" smtClean="0"/>
              <a:t>Signal: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642" y="3181472"/>
            <a:ext cx="72866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1968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Matched filter </a:t>
            </a:r>
            <a:r>
              <a:rPr lang="en-US" dirty="0" err="1" smtClean="0"/>
              <a:t>matlab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Matched filter: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925" y="3006969"/>
            <a:ext cx="72294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714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Matched filter </a:t>
            </a:r>
            <a:r>
              <a:rPr lang="en-US" dirty="0" err="1" smtClean="0"/>
              <a:t>matlab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32" y="2402010"/>
            <a:ext cx="486727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590" y="2411535"/>
            <a:ext cx="490537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342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OBECTIVE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of this sprint </a:t>
            </a:r>
            <a:r>
              <a:rPr lang="en-US" dirty="0" smtClean="0"/>
              <a:t>is to </a:t>
            </a:r>
          </a:p>
          <a:p>
            <a:pPr lvl="1"/>
            <a:r>
              <a:rPr lang="en-US" dirty="0" smtClean="0"/>
              <a:t>Derive the equation for a linear FM Sweep</a:t>
            </a:r>
          </a:p>
          <a:p>
            <a:pPr lvl="1"/>
            <a:r>
              <a:rPr lang="en-US" dirty="0" smtClean="0"/>
              <a:t>Build </a:t>
            </a:r>
            <a:r>
              <a:rPr lang="en-US" dirty="0" smtClean="0"/>
              <a:t>a linear FM </a:t>
            </a:r>
            <a:r>
              <a:rPr lang="en-US" dirty="0" smtClean="0"/>
              <a:t>sweep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Build a matched filter in </a:t>
            </a:r>
            <a:r>
              <a:rPr lang="en-US" dirty="0" err="1" smtClean="0"/>
              <a:t>Matlab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0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retrospective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0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 err="1" smtClean="0"/>
              <a:t>fm</a:t>
            </a:r>
            <a:r>
              <a:rPr lang="en-US" dirty="0" smtClean="0"/>
              <a:t> chirp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61308" y="2566610"/>
            <a:ext cx="10131425" cy="3649133"/>
          </a:xfrm>
        </p:spPr>
        <p:txBody>
          <a:bodyPr>
            <a:normAutofit/>
          </a:bodyPr>
          <a:lstStyle/>
          <a:p>
            <a:r>
              <a:rPr lang="en-US" dirty="0"/>
              <a:t>The IWR6843AOP </a:t>
            </a:r>
            <a:r>
              <a:rPr lang="en-US" dirty="0" smtClean="0"/>
              <a:t>uses a Frequency Modulated Continuous Wave pulse. Therefore it is important to understand what  a linear FM chirp is.</a:t>
            </a:r>
          </a:p>
          <a:p>
            <a:r>
              <a:rPr lang="en-US" dirty="0"/>
              <a:t>In a linear-frequency chirp or simply linear chirp, the instantaneous frequency </a:t>
            </a:r>
            <a:r>
              <a:rPr lang="en-US" dirty="0" smtClean="0"/>
              <a:t>f(t</a:t>
            </a:r>
            <a:r>
              <a:rPr lang="en-US" dirty="0"/>
              <a:t>) varies exactly linearly with </a:t>
            </a:r>
            <a:r>
              <a:rPr lang="en-US" dirty="0" smtClean="0"/>
              <a:t>time. It is a signal in which the frequency increases up or down with time. It is commonly used in radar.</a:t>
            </a:r>
          </a:p>
          <a:p>
            <a:r>
              <a:rPr lang="en-US" dirty="0" smtClean="0"/>
              <a:t>Mathematically it can be described as a complex exponential with quadratic phase:</a:t>
            </a:r>
          </a:p>
          <a:p>
            <a:r>
              <a:rPr lang="en-US" dirty="0" smtClean="0"/>
              <a:t>Complex exponential  at baseband</a:t>
            </a:r>
          </a:p>
          <a:p>
            <a:endParaRPr lang="en-US" dirty="0"/>
          </a:p>
          <a:p>
            <a:r>
              <a:rPr lang="en-US" dirty="0" smtClean="0"/>
              <a:t>Where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779" y="5213055"/>
            <a:ext cx="40195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779" y="4261077"/>
            <a:ext cx="10572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22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instantaneous frequency?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instantaneous frequency of a nonstationary signal is a time-varying parameter that relates to the average of the frequencies present in the signal as it evolves. </a:t>
            </a:r>
            <a:endParaRPr lang="en-US" dirty="0" smtClean="0"/>
          </a:p>
          <a:p>
            <a:r>
              <a:rPr lang="en-US" dirty="0" smtClean="0"/>
              <a:t>Instantaneous </a:t>
            </a:r>
            <a:r>
              <a:rPr lang="en-US" dirty="0"/>
              <a:t>frequency provides an approximation of the frequencies in the signal at a given point in time. This is important to a linear chirp because the FM pulses used in the radar system can be represented and analyzed as a time varying function.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3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 err="1" smtClean="0"/>
              <a:t>fm</a:t>
            </a:r>
            <a:r>
              <a:rPr lang="en-US" dirty="0" smtClean="0"/>
              <a:t> chirp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61309" y="2266462"/>
            <a:ext cx="10655368" cy="42812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 smtClean="0"/>
              <a:t>Mathematical description:</a:t>
            </a:r>
          </a:p>
          <a:p>
            <a:r>
              <a:rPr lang="en-US" dirty="0" smtClean="0"/>
              <a:t>We start with a sinusoid(cosine here) signal with amplitude A, and angular frequency w0 and initial phase fie.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can be written as the instantaneous phase </a:t>
            </a:r>
          </a:p>
          <a:p>
            <a:endParaRPr lang="en-US" dirty="0"/>
          </a:p>
          <a:p>
            <a:r>
              <a:rPr lang="en-US" dirty="0" smtClean="0"/>
              <a:t>Where </a:t>
            </a:r>
            <a:r>
              <a:rPr lang="en-US" dirty="0"/>
              <a:t>  </a:t>
            </a:r>
            <a:r>
              <a:rPr lang="en-US" dirty="0" smtClean="0"/>
              <a:t>                        is </a:t>
            </a:r>
            <a:r>
              <a:rPr lang="en-US" dirty="0"/>
              <a:t>the instantaneous phase of the sinusoid and it is </a:t>
            </a:r>
            <a:r>
              <a:rPr lang="en-US" i="1" dirty="0"/>
              <a:t>linear in time</a:t>
            </a:r>
            <a:r>
              <a:rPr lang="en-US" dirty="0"/>
              <a:t>. The time derivative of instantaneous phase  </a:t>
            </a:r>
            <a:r>
              <a:rPr lang="en-US" dirty="0" smtClean="0"/>
              <a:t>       is </a:t>
            </a:r>
            <a:r>
              <a:rPr lang="en-US" dirty="0"/>
              <a:t>equal to the angular frequency  </a:t>
            </a:r>
            <a:r>
              <a:rPr lang="en-US" dirty="0" smtClean="0"/>
              <a:t>     of </a:t>
            </a:r>
            <a:r>
              <a:rPr lang="en-US" dirty="0"/>
              <a:t>the sinusoid – which </a:t>
            </a:r>
            <a:r>
              <a:rPr lang="en-US" dirty="0" smtClean="0"/>
              <a:t>in this </a:t>
            </a:r>
            <a:r>
              <a:rPr lang="en-US" dirty="0"/>
              <a:t>case is a constant in the above equation.</a:t>
            </a:r>
            <a:endParaRPr lang="en-US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15" y="3107959"/>
            <a:ext cx="32861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15" y="4270498"/>
            <a:ext cx="6657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810" y="4720492"/>
            <a:ext cx="1276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314" y="5025292"/>
            <a:ext cx="28243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15" y="5751513"/>
            <a:ext cx="20764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922" y="5044339"/>
            <a:ext cx="2190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44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 err="1" smtClean="0"/>
              <a:t>fm</a:t>
            </a:r>
            <a:r>
              <a:rPr lang="en-US" dirty="0" smtClean="0"/>
              <a:t> chirp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61309" y="2266462"/>
            <a:ext cx="10655368" cy="4281295"/>
          </a:xfrm>
        </p:spPr>
        <p:txBody>
          <a:bodyPr anchor="t">
            <a:normAutofit/>
          </a:bodyPr>
          <a:lstStyle/>
          <a:p>
            <a:r>
              <a:rPr lang="en-US" dirty="0"/>
              <a:t>Instead of having the phase linear in time, let’s change the phase to quadratic </a:t>
            </a:r>
            <a:r>
              <a:rPr lang="en-US" dirty="0" smtClean="0"/>
              <a:t> form </a:t>
            </a:r>
            <a:r>
              <a:rPr lang="en-US" dirty="0"/>
              <a:t>and thus non-linear.</a:t>
            </a:r>
          </a:p>
          <a:p>
            <a:endParaRPr lang="en-US" dirty="0" smtClean="0"/>
          </a:p>
          <a:p>
            <a:r>
              <a:rPr lang="en-US" dirty="0"/>
              <a:t>for some </a:t>
            </a:r>
            <a:r>
              <a:rPr lang="en-US" dirty="0" smtClean="0"/>
              <a:t>constant</a:t>
            </a:r>
            <a:endParaRPr lang="en-US" dirty="0"/>
          </a:p>
          <a:p>
            <a:r>
              <a:rPr lang="en-US" dirty="0"/>
              <a:t>Therefore, the equation for chirp signal takes the following form,</a:t>
            </a:r>
          </a:p>
          <a:p>
            <a:endParaRPr lang="en-US" dirty="0"/>
          </a:p>
          <a:p>
            <a:r>
              <a:rPr lang="en-US" dirty="0"/>
              <a:t>The first derivative of the phase, which is the </a:t>
            </a:r>
            <a:r>
              <a:rPr lang="en-US" dirty="0" smtClean="0"/>
              <a:t>instantaneous angular frequency </a:t>
            </a:r>
            <a:r>
              <a:rPr lang="en-US" dirty="0"/>
              <a:t>becomes a function of time, which is given </a:t>
            </a:r>
            <a:r>
              <a:rPr lang="en-US" dirty="0" smtClean="0"/>
              <a:t>by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time-varying frequency in </a:t>
            </a:r>
            <a:r>
              <a:rPr lang="en-US" b="1" i="1" dirty="0"/>
              <a:t>Hz</a:t>
            </a:r>
            <a:r>
              <a:rPr lang="en-US" dirty="0"/>
              <a:t> is given by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1" y="2580909"/>
            <a:ext cx="3448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646" y="3152775"/>
            <a:ext cx="1714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1" y="3791317"/>
            <a:ext cx="55054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1" y="4927844"/>
            <a:ext cx="38385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1" y="6127018"/>
            <a:ext cx="29813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43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 err="1" smtClean="0"/>
              <a:t>fm</a:t>
            </a:r>
            <a:r>
              <a:rPr lang="en-US" dirty="0" smtClean="0"/>
              <a:t> chirp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61309" y="2266462"/>
            <a:ext cx="10655368" cy="4281295"/>
          </a:xfrm>
        </p:spPr>
        <p:txBody>
          <a:bodyPr anchor="t">
            <a:normAutofit/>
          </a:bodyPr>
          <a:lstStyle/>
          <a:p>
            <a:r>
              <a:rPr lang="en-US" dirty="0"/>
              <a:t>In the above equation, the frequency is no longer a constant, rather it is of time-varying nature with initial frequency given by </a:t>
            </a:r>
            <a:r>
              <a:rPr lang="en-US" dirty="0" smtClean="0"/>
              <a:t>      . </a:t>
            </a:r>
            <a:r>
              <a:rPr lang="en-US" dirty="0"/>
              <a:t>Thus, from the above equation, given a time duration </a:t>
            </a:r>
            <a:r>
              <a:rPr lang="en-US" b="1" i="1" dirty="0"/>
              <a:t>T</a:t>
            </a:r>
            <a:r>
              <a:rPr lang="en-US" dirty="0"/>
              <a:t>, the rate of change of frequency is given </a:t>
            </a:r>
            <a:r>
              <a:rPr lang="en-US" dirty="0" smtClean="0"/>
              <a:t>by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Where,</a:t>
            </a:r>
            <a:r>
              <a:rPr lang="en-US" dirty="0"/>
              <a:t>  </a:t>
            </a:r>
            <a:r>
              <a:rPr lang="en-US" dirty="0" smtClean="0"/>
              <a:t>    is </a:t>
            </a:r>
            <a:r>
              <a:rPr lang="en-US" dirty="0"/>
              <a:t>the starting frequency of the sweep, </a:t>
            </a:r>
            <a:r>
              <a:rPr lang="en-US" dirty="0" smtClean="0"/>
              <a:t>and      is </a:t>
            </a:r>
            <a:r>
              <a:rPr lang="en-US" dirty="0"/>
              <a:t>the frequency at the end of the duration </a:t>
            </a:r>
            <a:r>
              <a:rPr lang="en-US" b="1" i="1" dirty="0"/>
              <a:t>T</a:t>
            </a:r>
            <a:r>
              <a:rPr lang="en-US" dirty="0" smtClean="0"/>
              <a:t>.</a:t>
            </a:r>
          </a:p>
          <a:p>
            <a:r>
              <a:rPr lang="en-US" dirty="0"/>
              <a:t>Substituting </a:t>
            </a:r>
            <a:r>
              <a:rPr lang="en-US" b="1" i="1" dirty="0"/>
              <a:t>(7)</a:t>
            </a:r>
            <a:r>
              <a:rPr lang="en-US" dirty="0"/>
              <a:t> &amp; </a:t>
            </a:r>
            <a:r>
              <a:rPr lang="en-US" b="1" i="1" dirty="0"/>
              <a:t>(8)</a:t>
            </a:r>
            <a:r>
              <a:rPr lang="en-US" dirty="0"/>
              <a:t> in </a:t>
            </a:r>
            <a:r>
              <a:rPr lang="en-US" b="1" i="1" dirty="0"/>
              <a:t>(6</a:t>
            </a:r>
            <a:r>
              <a:rPr lang="en-US" b="1" i="1" dirty="0" smtClean="0"/>
              <a:t>)</a:t>
            </a:r>
          </a:p>
          <a:p>
            <a:endParaRPr lang="en-US" b="1" i="1" dirty="0"/>
          </a:p>
          <a:p>
            <a:endParaRPr lang="en-US" b="1" i="1" dirty="0" smtClean="0"/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42" y="3199911"/>
            <a:ext cx="27051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139" y="2580785"/>
            <a:ext cx="2476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333" y="4038348"/>
            <a:ext cx="2476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42" y="4852744"/>
            <a:ext cx="39052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4057398"/>
            <a:ext cx="2095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750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 err="1" smtClean="0"/>
              <a:t>fm</a:t>
            </a:r>
            <a:r>
              <a:rPr lang="en-US" dirty="0" smtClean="0"/>
              <a:t> chirp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61309" y="2266462"/>
            <a:ext cx="10655368" cy="4281295"/>
          </a:xfrm>
        </p:spPr>
        <p:txBody>
          <a:bodyPr anchor="t">
            <a:normAutofit/>
          </a:bodyPr>
          <a:lstStyle/>
          <a:p>
            <a:r>
              <a:rPr lang="en-US" dirty="0"/>
              <a:t>From </a:t>
            </a:r>
            <a:r>
              <a:rPr lang="en-US" b="1" i="1" dirty="0"/>
              <a:t>(6)</a:t>
            </a:r>
            <a:r>
              <a:rPr lang="en-US" dirty="0"/>
              <a:t> and </a:t>
            </a:r>
            <a:r>
              <a:rPr lang="en-US" b="1" i="1" dirty="0"/>
              <a:t>(8</a:t>
            </a:r>
            <a:r>
              <a:rPr lang="en-US" b="1" i="1" dirty="0" smtClean="0"/>
              <a:t>) </a:t>
            </a:r>
            <a:r>
              <a:rPr lang="en-US" i="1" dirty="0" smtClean="0"/>
              <a:t>we can integrate the instantaneous angular frequency.</a:t>
            </a:r>
          </a:p>
          <a:p>
            <a:endParaRPr lang="en-US" b="1" i="1" dirty="0"/>
          </a:p>
          <a:p>
            <a:endParaRPr lang="en-US" b="1" i="1" dirty="0" smtClean="0"/>
          </a:p>
          <a:p>
            <a:endParaRPr lang="en-US" b="1" i="1" dirty="0"/>
          </a:p>
          <a:p>
            <a:endParaRPr lang="en-US" b="1" i="1" dirty="0" smtClean="0"/>
          </a:p>
          <a:p>
            <a:endParaRPr lang="en-US" b="1" i="1" dirty="0"/>
          </a:p>
          <a:p>
            <a:r>
              <a:rPr lang="en-US" dirty="0"/>
              <a:t>where </a:t>
            </a:r>
            <a:r>
              <a:rPr lang="en-US" dirty="0" smtClean="0"/>
              <a:t>  </a:t>
            </a:r>
            <a:r>
              <a:rPr lang="en-US" dirty="0"/>
              <a:t> </a:t>
            </a:r>
            <a:r>
              <a:rPr lang="en-US" dirty="0" smtClean="0"/>
              <a:t>     is </a:t>
            </a:r>
            <a:r>
              <a:rPr lang="en-US" dirty="0"/>
              <a:t>a constant which will act as the initial phase of the sweep.</a:t>
            </a:r>
            <a:endParaRPr lang="en-US" b="1" i="1" dirty="0" smtClean="0"/>
          </a:p>
          <a:p>
            <a:r>
              <a:rPr lang="en-US" dirty="0"/>
              <a:t>Thus the modified equation for generating a chirp signal (from equations </a:t>
            </a:r>
            <a:r>
              <a:rPr lang="en-US" b="1" dirty="0"/>
              <a:t>(5)</a:t>
            </a:r>
            <a:r>
              <a:rPr lang="en-US" dirty="0"/>
              <a:t> and </a:t>
            </a:r>
            <a:r>
              <a:rPr lang="en-US" b="1" dirty="0"/>
              <a:t>(10)</a:t>
            </a:r>
            <a:r>
              <a:rPr lang="en-US" dirty="0"/>
              <a:t>) is given </a:t>
            </a:r>
            <a:r>
              <a:rPr lang="en-US" dirty="0" smtClean="0"/>
              <a:t>by</a:t>
            </a:r>
          </a:p>
          <a:p>
            <a:endParaRPr lang="en-US" dirty="0"/>
          </a:p>
          <a:p>
            <a:r>
              <a:rPr lang="en-US" dirty="0" smtClean="0"/>
              <a:t>where </a:t>
            </a:r>
            <a:r>
              <a:rPr lang="en-US" dirty="0"/>
              <a:t>the time-varying frequency function is given </a:t>
            </a:r>
            <a:r>
              <a:rPr lang="en-US" dirty="0" smtClean="0"/>
              <a:t>by</a:t>
            </a:r>
          </a:p>
          <a:p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39" y="2606308"/>
            <a:ext cx="57912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611" y="4684469"/>
            <a:ext cx="3429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39" y="5412154"/>
            <a:ext cx="51625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39" y="6248400"/>
            <a:ext cx="2905125" cy="511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86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Spectrogram plot of a chirp complex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chirp is sampled at </a:t>
            </a:r>
            <a:r>
              <a:rPr lang="en-US" dirty="0" smtClean="0"/>
              <a:t>10 </a:t>
            </a:r>
            <a:r>
              <a:rPr lang="en-US" dirty="0"/>
              <a:t>kHz for </a:t>
            </a:r>
            <a:r>
              <a:rPr lang="en-US" dirty="0" smtClean="0"/>
              <a:t>2seconds</a:t>
            </a:r>
            <a:r>
              <a:rPr lang="en-US" dirty="0"/>
              <a:t>. The instantaneous frequency is 0 at t = 0 and crosses </a:t>
            </a:r>
            <a:r>
              <a:rPr lang="en-US" dirty="0" smtClean="0"/>
              <a:t>5 </a:t>
            </a:r>
            <a:r>
              <a:rPr lang="en-US" dirty="0"/>
              <a:t>K</a:t>
            </a:r>
            <a:r>
              <a:rPr lang="en-US" dirty="0" smtClean="0"/>
              <a:t>Hz </a:t>
            </a:r>
            <a:r>
              <a:rPr lang="en-US" dirty="0"/>
              <a:t>at t = </a:t>
            </a:r>
            <a:r>
              <a:rPr lang="en-US" dirty="0" smtClean="0"/>
              <a:t>0.5 seconds. The spectrogram plot shows the complex signal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306" y="2770413"/>
            <a:ext cx="51339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16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30178</TotalTime>
  <Words>661</Words>
  <Application>Microsoft Office PowerPoint</Application>
  <PresentationFormat>Custom</PresentationFormat>
  <Paragraphs>126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Celestial</vt:lpstr>
      <vt:lpstr>UAVSAR LITE</vt:lpstr>
      <vt:lpstr>Sprint OBECTIVE</vt:lpstr>
      <vt:lpstr>Linear fm chirp</vt:lpstr>
      <vt:lpstr>What is instantaneous frequency?</vt:lpstr>
      <vt:lpstr>Linear fm chirp</vt:lpstr>
      <vt:lpstr>Linear fm chirp</vt:lpstr>
      <vt:lpstr>Linear fm chirp</vt:lpstr>
      <vt:lpstr>Linear fm chirp</vt:lpstr>
      <vt:lpstr>Spectrogram plot of a chirp complex signal</vt:lpstr>
      <vt:lpstr>Spectrogram plot of a chirp real signal</vt:lpstr>
      <vt:lpstr>Real and imaginary time series</vt:lpstr>
      <vt:lpstr>Matlab Linear chirp example</vt:lpstr>
      <vt:lpstr>Importance to radar</vt:lpstr>
      <vt:lpstr>Matched filter</vt:lpstr>
      <vt:lpstr>Matched filter</vt:lpstr>
      <vt:lpstr>Matched filter</vt:lpstr>
      <vt:lpstr>Matched filter matlab example</vt:lpstr>
      <vt:lpstr>Matched filter matlab example</vt:lpstr>
      <vt:lpstr>Matched filter matlab example</vt:lpstr>
      <vt:lpstr>retrospective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UAVSAR LITE</dc:title>
  <dc:creator>sddaniels@csustudent.net</dc:creator>
  <cp:lastModifiedBy>StevenD</cp:lastModifiedBy>
  <cp:revision>253</cp:revision>
  <dcterms:created xsi:type="dcterms:W3CDTF">2019-09-28T13:14:06Z</dcterms:created>
  <dcterms:modified xsi:type="dcterms:W3CDTF">2020-12-04T21:14:58Z</dcterms:modified>
</cp:coreProperties>
</file>