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86" r:id="rId4"/>
    <p:sldId id="347" r:id="rId5"/>
    <p:sldId id="328" r:id="rId6"/>
    <p:sldId id="344" r:id="rId7"/>
    <p:sldId id="345" r:id="rId8"/>
    <p:sldId id="346" r:id="rId9"/>
    <p:sldId id="326" r:id="rId10"/>
    <p:sldId id="332" r:id="rId11"/>
    <p:sldId id="333" r:id="rId12"/>
    <p:sldId id="331" r:id="rId13"/>
    <p:sldId id="327" r:id="rId14"/>
    <p:sldId id="334" r:id="rId15"/>
    <p:sldId id="336" r:id="rId16"/>
    <p:sldId id="338" r:id="rId17"/>
    <p:sldId id="339" r:id="rId18"/>
    <p:sldId id="341" r:id="rId19"/>
    <p:sldId id="342" r:id="rId20"/>
    <p:sldId id="32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3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20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6644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81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745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47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74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600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9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82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51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992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21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746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226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29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20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984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32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B35694F-4D0F-434D-B2B9-390E8EC1C760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CBAFF91-94F5-4A1C-A5E8-B2E880F7B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7000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UAVSAR LITE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2022 CAPSTONE PROJECT</a:t>
            </a:r>
          </a:p>
          <a:p>
            <a:r>
              <a:rPr lang="en-US" dirty="0"/>
              <a:t>Sprint 5</a:t>
            </a:r>
          </a:p>
        </p:txBody>
      </p:sp>
    </p:spTree>
    <p:extLst>
      <p:ext uri="{BB962C8B-B14F-4D97-AF65-F5344CB8AC3E}">
        <p14:creationId xmlns:p14="http://schemas.microsoft.com/office/powerpoint/2010/main" val="1272277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 plot of a chirp real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chirp is sampled at 10 kHz for 2seconds. The instantaneous frequency is 0 at t = 0 and crosses 5 KHz at t = 0.5 seconds. The spectrogram plot shows the real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8859" y="2784702"/>
            <a:ext cx="5038725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8134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and imaginary </a:t>
            </a:r>
            <a:r>
              <a:rPr lang="en-US"/>
              <a:t>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chirp is sampled at 2 kHz for  1 second. Starts at 0 and stops at 1 KHz First .5 seconds of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1158" y="2829169"/>
            <a:ext cx="9235919" cy="3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94079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Matlab</a:t>
            </a:r>
            <a:r>
              <a:rPr lang="en-US" dirty="0"/>
              <a:t> Linear chirp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7911" y="2123098"/>
            <a:ext cx="7022612" cy="4625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5716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to radar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472" y="2019602"/>
            <a:ext cx="10131425" cy="36491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Pulse compression is technique used in radar that allows a burst of pulses to be transmitted successively and then received and compressed as if 1 pulse was sent out.</a:t>
            </a:r>
          </a:p>
          <a:p>
            <a:r>
              <a:rPr lang="en-US" dirty="0"/>
              <a:t>Linear frequency modulation has the advantage of enabling very large compression ratios</a:t>
            </a:r>
            <a:br>
              <a:rPr lang="en-US" dirty="0"/>
            </a:br>
            <a:r>
              <a:rPr lang="en-US" dirty="0"/>
              <a:t>to be achieved. In addition, it is comparatively simple. No matter when a pulse is received or what its exact frequency is, it will pass through the filter equally well and with the same amount of compression.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650" y="3388178"/>
            <a:ext cx="3490232" cy="3345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348776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What is a matched filter?</a:t>
            </a:r>
          </a:p>
          <a:p>
            <a:pPr marL="742950" lvl="2"/>
            <a:r>
              <a:rPr lang="en-US" sz="2000" dirty="0"/>
              <a:t>A filter that is obtained by </a:t>
            </a:r>
            <a:r>
              <a:rPr lang="en-US" sz="2000" b="1" i="1" dirty="0"/>
              <a:t>correlating</a:t>
            </a:r>
            <a:r>
              <a:rPr lang="en-US" sz="2000" dirty="0"/>
              <a:t> a known delayed signal, or template, with an unknown signal to detect the presence of the template in the unknown signal. This is equivalent to convolving the unknown signal with a conjugated time-reversed version of the template. The matched filter is the optimal linear filter for maximizing the signal-to-noise ratio (SNR) in the presence of additive stochastic noise.</a:t>
            </a:r>
          </a:p>
          <a:p>
            <a:r>
              <a:rPr lang="en-US" sz="2000" dirty="0"/>
              <a:t>Why match filters?</a:t>
            </a:r>
          </a:p>
          <a:p>
            <a:pPr lvl="1"/>
            <a:r>
              <a:rPr lang="en-US" sz="2000" dirty="0"/>
              <a:t>Match filters enable the usage of pulse compression by transforming a long duration frequency-coded pulse into a narrow pulse of greatly increased amplitude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252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437" y="2179865"/>
            <a:ext cx="9322548" cy="36412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7385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 filter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479" y="1704975"/>
            <a:ext cx="67818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28314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 filter </a:t>
            </a:r>
            <a:r>
              <a:rPr lang="en-US" dirty="0" err="1"/>
              <a:t>matlab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matched filter for a linear FM waveform with a duration of 0.1 milliseconds, a sweep bandwidth of 100 kHz, and a pulse repetition frequency of 5 kHz with stochastic noise.</a:t>
            </a:r>
          </a:p>
          <a:p>
            <a:endParaRPr lang="en-US" dirty="0"/>
          </a:p>
          <a:p>
            <a:r>
              <a:rPr lang="en-US" dirty="0"/>
              <a:t>Signal: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42" y="3181472"/>
            <a:ext cx="7286625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119680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 filter </a:t>
            </a:r>
            <a:r>
              <a:rPr lang="en-US" dirty="0" err="1"/>
              <a:t>matlab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Matched filter: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2925" y="3006969"/>
            <a:ext cx="72294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148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Matched filter </a:t>
            </a:r>
            <a:r>
              <a:rPr lang="en-US" dirty="0" err="1"/>
              <a:t>matlab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932" y="2402010"/>
            <a:ext cx="4867275" cy="3867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9590" y="2411535"/>
            <a:ext cx="4905375" cy="384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5342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OBECTIVE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sprint is to </a:t>
            </a:r>
          </a:p>
          <a:p>
            <a:pPr lvl="1"/>
            <a:r>
              <a:rPr lang="en-US" dirty="0"/>
              <a:t>Derive the equation for a linear FM Sweep</a:t>
            </a:r>
          </a:p>
          <a:p>
            <a:pPr lvl="1"/>
            <a:r>
              <a:rPr lang="en-US" dirty="0"/>
              <a:t>Build a linear FM sweep in </a:t>
            </a:r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Build a matched filter in </a:t>
            </a:r>
            <a:r>
              <a:rPr lang="en-US" dirty="0" err="1"/>
              <a:t>Matlab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031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retrospective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7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fm</a:t>
            </a:r>
            <a:r>
              <a:rPr lang="en-US" dirty="0"/>
              <a:t> chirp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308" y="2566610"/>
            <a:ext cx="10131425" cy="3649133"/>
          </a:xfrm>
        </p:spPr>
        <p:txBody>
          <a:bodyPr>
            <a:normAutofit/>
          </a:bodyPr>
          <a:lstStyle/>
          <a:p>
            <a:r>
              <a:rPr lang="en-US" dirty="0"/>
              <a:t>The IWR6843AOP uses a Frequency Modulated Continuous Wave pulse. Therefore it is important to understand what  a linear FM chirp is.</a:t>
            </a:r>
          </a:p>
          <a:p>
            <a:r>
              <a:rPr lang="en-US" dirty="0"/>
              <a:t>In a linear-frequency chirp or simply linear chirp, the instantaneous frequency f(t) varies exactly linearly with time. It is a signal in which the frequency increases up or down with time. It is commonly used in radar.</a:t>
            </a:r>
          </a:p>
          <a:p>
            <a:r>
              <a:rPr lang="en-US" dirty="0"/>
              <a:t>Mathematically it can be described as a complex exponential with quadratic phase:</a:t>
            </a:r>
          </a:p>
          <a:p>
            <a:r>
              <a:rPr lang="en-US" dirty="0"/>
              <a:t>Complex exponential  at baseband</a:t>
            </a:r>
          </a:p>
          <a:p>
            <a:endParaRPr lang="en-US" dirty="0"/>
          </a:p>
          <a:p>
            <a:r>
              <a:rPr lang="en-US" dirty="0"/>
              <a:t>Where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779" y="5213055"/>
            <a:ext cx="401955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1779" y="4261077"/>
            <a:ext cx="1057275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8224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instantaneous frequency?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instantaneous frequency of a nonstationary signal is a time-varying parameter that relates to the average of the frequencies present in the signal as it evolves. </a:t>
            </a:r>
          </a:p>
          <a:p>
            <a:r>
              <a:rPr lang="en-US" dirty="0"/>
              <a:t>Instantaneous frequency provides an approximation of the frequencies in the signal at a given point in time. This is important to a linear chirp because the FM pulses used in the radar system can be represented and analyzed as a time varying function.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233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fm</a:t>
            </a:r>
            <a:r>
              <a:rPr lang="en-US" dirty="0"/>
              <a:t> chirp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309" y="2266462"/>
            <a:ext cx="10655368" cy="4281295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dirty="0"/>
              <a:t>Mathematical description:</a:t>
            </a:r>
          </a:p>
          <a:p>
            <a:r>
              <a:rPr lang="en-US" dirty="0"/>
              <a:t>We start with a sinusoid(cosine here) signal with amplitude A, and angular frequency w0 and initial phase fie.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can be written with an instantaneous phase </a:t>
            </a:r>
          </a:p>
          <a:p>
            <a:endParaRPr lang="en-US" dirty="0"/>
          </a:p>
          <a:p>
            <a:r>
              <a:rPr lang="en-US" dirty="0"/>
              <a:t>Where                           is the instantaneous phase of the sinusoid and it is </a:t>
            </a:r>
            <a:r>
              <a:rPr lang="en-US" i="1" dirty="0"/>
              <a:t>linear in time</a:t>
            </a:r>
            <a:r>
              <a:rPr lang="en-US" dirty="0"/>
              <a:t>. The time derivative of instantaneous phase         is equal to the angular frequency       of the sinusoid – which in this case is a constant in the above equation.</a:t>
            </a:r>
            <a:endParaRPr lang="en-US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5" y="3107959"/>
            <a:ext cx="3286125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5" y="4270498"/>
            <a:ext cx="6657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810" y="4720492"/>
            <a:ext cx="1276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314" y="5025292"/>
            <a:ext cx="282437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015" y="5751513"/>
            <a:ext cx="20764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922" y="5044339"/>
            <a:ext cx="21907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2440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fm</a:t>
            </a:r>
            <a:r>
              <a:rPr lang="en-US" dirty="0"/>
              <a:t> chirp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309" y="2266462"/>
            <a:ext cx="10655368" cy="4281295"/>
          </a:xfrm>
        </p:spPr>
        <p:txBody>
          <a:bodyPr anchor="t">
            <a:normAutofit/>
          </a:bodyPr>
          <a:lstStyle/>
          <a:p>
            <a:r>
              <a:rPr lang="en-US" dirty="0"/>
              <a:t>Instead of having the phase linear in time, let’s change the phase to quadratic  form and thus non-linear.</a:t>
            </a:r>
          </a:p>
          <a:p>
            <a:endParaRPr lang="en-US" dirty="0"/>
          </a:p>
          <a:p>
            <a:r>
              <a:rPr lang="en-US" dirty="0"/>
              <a:t>for some constant</a:t>
            </a:r>
          </a:p>
          <a:p>
            <a:r>
              <a:rPr lang="en-US" dirty="0"/>
              <a:t>Therefore, the equation for chirp signal takes the following form,</a:t>
            </a:r>
          </a:p>
          <a:p>
            <a:endParaRPr lang="en-US" dirty="0"/>
          </a:p>
          <a:p>
            <a:r>
              <a:rPr lang="en-US" dirty="0"/>
              <a:t>The first derivative of the phase, which is the instantaneous angular frequency becomes a function of time, which is given by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time-varying frequency in </a:t>
            </a:r>
            <a:r>
              <a:rPr lang="en-US" b="1" i="1" dirty="0"/>
              <a:t>Hz</a:t>
            </a:r>
            <a:r>
              <a:rPr lang="en-US" dirty="0"/>
              <a:t> is given by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1" y="2580909"/>
            <a:ext cx="34480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6646" y="3152775"/>
            <a:ext cx="1714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1" y="3791317"/>
            <a:ext cx="5505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1" y="4927844"/>
            <a:ext cx="3838575" cy="62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621" y="6127018"/>
            <a:ext cx="2981325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2435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fm</a:t>
            </a:r>
            <a:r>
              <a:rPr lang="en-US" dirty="0"/>
              <a:t> chirp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309" y="2266462"/>
            <a:ext cx="10655368" cy="4281295"/>
          </a:xfrm>
        </p:spPr>
        <p:txBody>
          <a:bodyPr anchor="t">
            <a:normAutofit/>
          </a:bodyPr>
          <a:lstStyle/>
          <a:p>
            <a:r>
              <a:rPr lang="en-US" dirty="0"/>
              <a:t>In the above equation, the frequency is no longer a constant, rather it is of time-varying nature with initial frequency given by       . Thus, from the above equation, given a time duration </a:t>
            </a:r>
            <a:r>
              <a:rPr lang="en-US" b="1" i="1" dirty="0"/>
              <a:t>T</a:t>
            </a:r>
            <a:r>
              <a:rPr lang="en-US" dirty="0"/>
              <a:t>, the rate of change of frequency is given by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Where,      is the starting frequency of the sweep, and      is the frequency at the end of the duration </a:t>
            </a:r>
            <a:r>
              <a:rPr lang="en-US" b="1" i="1" dirty="0"/>
              <a:t>T</a:t>
            </a:r>
            <a:r>
              <a:rPr lang="en-US" dirty="0"/>
              <a:t>.</a:t>
            </a:r>
          </a:p>
          <a:p>
            <a:r>
              <a:rPr lang="en-US" dirty="0"/>
              <a:t>Substituting </a:t>
            </a:r>
            <a:r>
              <a:rPr lang="en-US" b="1" i="1" dirty="0"/>
              <a:t>(7)</a:t>
            </a:r>
            <a:r>
              <a:rPr lang="en-US" dirty="0"/>
              <a:t> &amp; </a:t>
            </a:r>
            <a:r>
              <a:rPr lang="en-US" b="1" i="1" dirty="0"/>
              <a:t>(8)</a:t>
            </a:r>
            <a:r>
              <a:rPr lang="en-US" dirty="0"/>
              <a:t> in </a:t>
            </a:r>
            <a:r>
              <a:rPr lang="en-US" b="1" i="1" dirty="0"/>
              <a:t>(6)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2" y="3199911"/>
            <a:ext cx="2705100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139" y="2580785"/>
            <a:ext cx="2476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333" y="4038348"/>
            <a:ext cx="24765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142" y="4852744"/>
            <a:ext cx="3905250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950" y="4057398"/>
            <a:ext cx="20955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750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</a:t>
            </a:r>
            <a:r>
              <a:rPr lang="en-US" dirty="0" err="1"/>
              <a:t>fm</a:t>
            </a:r>
            <a:r>
              <a:rPr lang="en-US" dirty="0"/>
              <a:t> chirp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61309" y="2266462"/>
            <a:ext cx="10655368" cy="4281295"/>
          </a:xfrm>
        </p:spPr>
        <p:txBody>
          <a:bodyPr anchor="t">
            <a:normAutofit/>
          </a:bodyPr>
          <a:lstStyle/>
          <a:p>
            <a:r>
              <a:rPr lang="en-US" dirty="0"/>
              <a:t>From </a:t>
            </a:r>
            <a:r>
              <a:rPr lang="en-US" b="1" i="1" dirty="0"/>
              <a:t>(6)</a:t>
            </a:r>
            <a:r>
              <a:rPr lang="en-US" dirty="0"/>
              <a:t> and </a:t>
            </a:r>
            <a:r>
              <a:rPr lang="en-US" b="1" i="1" dirty="0"/>
              <a:t>(8) </a:t>
            </a:r>
            <a:r>
              <a:rPr lang="en-US" i="1" dirty="0"/>
              <a:t>we can integrate the instantaneous angular frequency.</a:t>
            </a:r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endParaRPr lang="en-US" b="1" i="1" dirty="0"/>
          </a:p>
          <a:p>
            <a:r>
              <a:rPr lang="en-US" dirty="0"/>
              <a:t>where         is a constant which will act as the initial phase of the sweep.</a:t>
            </a:r>
            <a:endParaRPr lang="en-US" b="1" i="1" dirty="0"/>
          </a:p>
          <a:p>
            <a:r>
              <a:rPr lang="en-US" dirty="0"/>
              <a:t>Thus the modified equation for generating a chirp signal (from equations </a:t>
            </a:r>
            <a:r>
              <a:rPr lang="en-US" b="1" dirty="0"/>
              <a:t>(5)</a:t>
            </a:r>
            <a:r>
              <a:rPr lang="en-US" dirty="0"/>
              <a:t> and </a:t>
            </a:r>
            <a:r>
              <a:rPr lang="en-US" b="1" dirty="0"/>
              <a:t>(10)</a:t>
            </a:r>
            <a:r>
              <a:rPr lang="en-US" dirty="0"/>
              <a:t>) is given by</a:t>
            </a:r>
          </a:p>
          <a:p>
            <a:endParaRPr lang="en-US" dirty="0"/>
          </a:p>
          <a:p>
            <a:r>
              <a:rPr lang="en-US" dirty="0"/>
              <a:t>where the time-varying frequency function is given by</a:t>
            </a:r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39" y="2606308"/>
            <a:ext cx="5791200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611" y="4684469"/>
            <a:ext cx="3429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39" y="5412154"/>
            <a:ext cx="516255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539" y="6248400"/>
            <a:ext cx="2905125" cy="511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186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Spectrogram plot of a chirp complex signal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chirp is sampled at 10 kHz for 2seconds. The instantaneous frequency is 0 at t = 0 and crosses 5 KHz at t = 0.5 seconds. The spectrogram plot shows the complex signal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306" y="2770413"/>
            <a:ext cx="5133975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461663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30180</TotalTime>
  <Words>872</Words>
  <Application>Microsoft Office PowerPoint</Application>
  <PresentationFormat>Widescreen</PresentationFormat>
  <Paragraphs>126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Celestial</vt:lpstr>
      <vt:lpstr>UAVSAR LITE</vt:lpstr>
      <vt:lpstr>Sprint OBECTIVE</vt:lpstr>
      <vt:lpstr>Linear fm chirp</vt:lpstr>
      <vt:lpstr>What is instantaneous frequency?</vt:lpstr>
      <vt:lpstr>Linear fm chirp</vt:lpstr>
      <vt:lpstr>Linear fm chirp</vt:lpstr>
      <vt:lpstr>Linear fm chirp</vt:lpstr>
      <vt:lpstr>Linear fm chirp</vt:lpstr>
      <vt:lpstr>Spectrogram plot of a chirp complex signal</vt:lpstr>
      <vt:lpstr>Spectrogram plot of a chirp real signal</vt:lpstr>
      <vt:lpstr>Real and imaginary time series</vt:lpstr>
      <vt:lpstr>Matlab Linear chirp example</vt:lpstr>
      <vt:lpstr>Importance to radar</vt:lpstr>
      <vt:lpstr>Matched filter</vt:lpstr>
      <vt:lpstr>Matched filter</vt:lpstr>
      <vt:lpstr>Matched filter</vt:lpstr>
      <vt:lpstr>Matched filter matlab example</vt:lpstr>
      <vt:lpstr>Matched filter matlab example</vt:lpstr>
      <vt:lpstr>Matched filter matlab example</vt:lpstr>
      <vt:lpstr>retrospective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UAVSAR LITE</dc:title>
  <dc:creator>sddaniels@csustudent.net</dc:creator>
  <cp:lastModifiedBy>Saka cohart</cp:lastModifiedBy>
  <cp:revision>254</cp:revision>
  <dcterms:created xsi:type="dcterms:W3CDTF">2019-09-28T13:14:06Z</dcterms:created>
  <dcterms:modified xsi:type="dcterms:W3CDTF">2021-04-26T02:35:42Z</dcterms:modified>
</cp:coreProperties>
</file>