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5"/>
  </p:sldMasterIdLst>
  <p:notesMasterIdLst>
    <p:notesMasterId r:id="rId48"/>
  </p:notesMasterIdLst>
  <p:handoutMasterIdLst>
    <p:handoutMasterId r:id="rId49"/>
  </p:handoutMasterIdLst>
  <p:sldIdLst>
    <p:sldId id="256" r:id="rId6"/>
    <p:sldId id="336" r:id="rId7"/>
    <p:sldId id="261" r:id="rId8"/>
    <p:sldId id="308" r:id="rId9"/>
    <p:sldId id="300" r:id="rId10"/>
    <p:sldId id="312" r:id="rId11"/>
    <p:sldId id="313" r:id="rId12"/>
    <p:sldId id="314" r:id="rId13"/>
    <p:sldId id="309" r:id="rId14"/>
    <p:sldId id="315" r:id="rId15"/>
    <p:sldId id="326" r:id="rId16"/>
    <p:sldId id="317" r:id="rId17"/>
    <p:sldId id="316" r:id="rId18"/>
    <p:sldId id="318" r:id="rId19"/>
    <p:sldId id="321" r:id="rId20"/>
    <p:sldId id="322" r:id="rId21"/>
    <p:sldId id="325" r:id="rId22"/>
    <p:sldId id="323" r:id="rId23"/>
    <p:sldId id="324" r:id="rId24"/>
    <p:sldId id="320" r:id="rId25"/>
    <p:sldId id="327" r:id="rId26"/>
    <p:sldId id="330" r:id="rId27"/>
    <p:sldId id="331" r:id="rId28"/>
    <p:sldId id="332" r:id="rId29"/>
    <p:sldId id="328" r:id="rId30"/>
    <p:sldId id="333" r:id="rId31"/>
    <p:sldId id="329" r:id="rId32"/>
    <p:sldId id="338" r:id="rId33"/>
    <p:sldId id="335" r:id="rId34"/>
    <p:sldId id="337" r:id="rId35"/>
    <p:sldId id="339" r:id="rId36"/>
    <p:sldId id="340" r:id="rId37"/>
    <p:sldId id="343" r:id="rId38"/>
    <p:sldId id="342" r:id="rId39"/>
    <p:sldId id="341" r:id="rId40"/>
    <p:sldId id="346" r:id="rId41"/>
    <p:sldId id="345" r:id="rId42"/>
    <p:sldId id="348" r:id="rId43"/>
    <p:sldId id="349" r:id="rId44"/>
    <p:sldId id="350" r:id="rId45"/>
    <p:sldId id="351" r:id="rId46"/>
    <p:sldId id="352" r:id="rId47"/>
  </p:sldIdLst>
  <p:sldSz cx="9144000" cy="6858000" type="screen4x3"/>
  <p:notesSz cx="6881813" cy="96615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BD7EF"/>
    <a:srgbClr val="F0D09C"/>
    <a:srgbClr val="A3846A"/>
    <a:srgbClr val="6A5442"/>
    <a:srgbClr val="387D96"/>
    <a:srgbClr val="E3AA54"/>
    <a:srgbClr val="52A2BE"/>
    <a:srgbClr val="E5F5FB"/>
    <a:srgbClr val="F9E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2" autoAdjust="0"/>
    <p:restoredTop sz="88025" autoAdjust="0"/>
  </p:normalViewPr>
  <p:slideViewPr>
    <p:cSldViewPr>
      <p:cViewPr varScale="1">
        <p:scale>
          <a:sx n="101" d="100"/>
          <a:sy n="101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BE4AB-A471-4906-9BB3-24AE997594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9BE5C4-772A-459F-B35F-894DC6157F8E}">
      <dgm:prSet phldrT="[텍스트]"/>
      <dgm:spPr/>
      <dgm:t>
        <a:bodyPr/>
        <a:lstStyle/>
        <a:p>
          <a:pPr latinLnBrk="1"/>
          <a:r>
            <a:rPr lang="ko-KR" altLang="en-US" dirty="0" smtClean="0"/>
            <a:t>많은 설문 응답자 들이 가계부 작성에 불편을 표현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AFE581C5-B775-4FF1-84E4-F79172EE4EF8}" type="parTrans" cxnId="{F46FB6C7-9BB2-4977-ADA3-025C8ECE7F61}">
      <dgm:prSet/>
      <dgm:spPr/>
      <dgm:t>
        <a:bodyPr/>
        <a:lstStyle/>
        <a:p>
          <a:pPr latinLnBrk="1"/>
          <a:endParaRPr lang="ko-KR" altLang="en-US"/>
        </a:p>
      </dgm:t>
    </dgm:pt>
    <dgm:pt modelId="{B8064D9D-85A7-4D0D-8B37-6893A376F7B6}" type="sibTrans" cxnId="{F46FB6C7-9BB2-4977-ADA3-025C8ECE7F61}">
      <dgm:prSet/>
      <dgm:spPr/>
      <dgm:t>
        <a:bodyPr/>
        <a:lstStyle/>
        <a:p>
          <a:pPr latinLnBrk="1"/>
          <a:endParaRPr lang="ko-KR" altLang="en-US"/>
        </a:p>
      </dgm:t>
    </dgm:pt>
    <dgm:pt modelId="{EDA12C90-47CE-471B-A473-02262E0E5F53}">
      <dgm:prSet phldrT="[텍스트]" custT="1"/>
      <dgm:spPr/>
      <dgm:t>
        <a:bodyPr/>
        <a:lstStyle/>
        <a:p>
          <a:pPr latinLnBrk="1"/>
          <a:r>
            <a:rPr lang="ko-KR" altLang="en-US" sz="2400" b="0" dirty="0" smtClean="0">
              <a:solidFill>
                <a:schemeClr val="tx1"/>
              </a:solidFill>
              <a:effectLst/>
            </a:rPr>
            <a:t>사용자들의 편리를 위해 </a:t>
          </a:r>
          <a:r>
            <a:rPr lang="ko-KR" alt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은행 연동 </a:t>
          </a:r>
          <a:r>
            <a:rPr lang="ko-KR" altLang="en-US" sz="2400" dirty="0" smtClean="0">
              <a:solidFill>
                <a:schemeClr val="tx1"/>
              </a:solidFill>
            </a:rPr>
            <a:t>기능을 이용해 자동작성</a:t>
          </a:r>
          <a:endParaRPr lang="ko-KR" altLang="en-US" sz="2400" dirty="0">
            <a:solidFill>
              <a:schemeClr val="tx1"/>
            </a:solidFill>
          </a:endParaRPr>
        </a:p>
      </dgm:t>
    </dgm:pt>
    <dgm:pt modelId="{CA317520-33D2-4A21-A162-02201C097E80}" type="parTrans" cxnId="{3FCC9D90-10D2-4654-B9F7-F3A197D7F185}">
      <dgm:prSet/>
      <dgm:spPr/>
      <dgm:t>
        <a:bodyPr/>
        <a:lstStyle/>
        <a:p>
          <a:pPr latinLnBrk="1"/>
          <a:endParaRPr lang="ko-KR" altLang="en-US"/>
        </a:p>
      </dgm:t>
    </dgm:pt>
    <dgm:pt modelId="{3F6ED604-2BF0-43D4-90D1-CFE5DB6E3F1A}" type="sibTrans" cxnId="{3FCC9D90-10D2-4654-B9F7-F3A197D7F185}">
      <dgm:prSet/>
      <dgm:spPr/>
      <dgm:t>
        <a:bodyPr/>
        <a:lstStyle/>
        <a:p>
          <a:pPr latinLnBrk="1"/>
          <a:endParaRPr lang="ko-KR" altLang="en-US"/>
        </a:p>
      </dgm:t>
    </dgm:pt>
    <dgm:pt modelId="{B04B6FF0-0123-4136-9C01-58425B9066B5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현금의 경우 현재 </a:t>
          </a:r>
          <a:r>
            <a:rPr lang="ko-KR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현금영수증연계</a:t>
          </a:r>
          <a:r>
            <a:rPr lang="ko-KR" altLang="en-US" sz="2000" dirty="0" smtClean="0">
              <a:solidFill>
                <a:schemeClr val="tx1"/>
              </a:solidFill>
            </a:rPr>
            <a:t> 또는 </a:t>
          </a:r>
          <a:r>
            <a:rPr lang="ko-KR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영수증</a:t>
          </a:r>
          <a:r>
            <a:rPr lang="ko-KR" altLang="en-US" sz="2000" dirty="0" smtClean="0">
              <a:solidFill>
                <a:schemeClr val="tx1"/>
              </a:solidFill>
            </a:rPr>
            <a:t>을 </a:t>
          </a:r>
          <a:r>
            <a:rPr lang="ko-KR" altLang="en-US" sz="2000" b="1" dirty="0" smtClean="0">
              <a:solidFill>
                <a:schemeClr val="tx1"/>
              </a:solidFill>
            </a:rPr>
            <a:t>이용한</a:t>
          </a:r>
          <a:r>
            <a:rPr lang="ko-KR" altLang="en-US" sz="2000" dirty="0" smtClean="0">
              <a:solidFill>
                <a:schemeClr val="tx1"/>
              </a:solidFill>
            </a:rPr>
            <a:t> </a:t>
          </a:r>
          <a:r>
            <a:rPr lang="ko-KR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자동 작성</a:t>
          </a:r>
          <a:r>
            <a:rPr lang="ko-KR" altLang="en-US" sz="2000" dirty="0" smtClean="0">
              <a:solidFill>
                <a:schemeClr val="tx1"/>
              </a:solidFill>
            </a:rPr>
            <a:t> 등    여러 가지 방법을 검토 하고 있음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1A1A57A-695E-463F-97FB-E828ADE3238A}" type="parTrans" cxnId="{F904FAC0-3595-4A86-B81B-07DC3DA05297}">
      <dgm:prSet/>
      <dgm:spPr/>
      <dgm:t>
        <a:bodyPr/>
        <a:lstStyle/>
        <a:p>
          <a:pPr latinLnBrk="1"/>
          <a:endParaRPr lang="ko-KR" altLang="en-US"/>
        </a:p>
      </dgm:t>
    </dgm:pt>
    <dgm:pt modelId="{E710E123-C339-44D2-AF5A-78FA8CEAD02D}" type="sibTrans" cxnId="{F904FAC0-3595-4A86-B81B-07DC3DA05297}">
      <dgm:prSet/>
      <dgm:spPr/>
      <dgm:t>
        <a:bodyPr/>
        <a:lstStyle/>
        <a:p>
          <a:pPr latinLnBrk="1"/>
          <a:endParaRPr lang="ko-KR" altLang="en-US"/>
        </a:p>
      </dgm:t>
    </dgm:pt>
    <dgm:pt modelId="{9930CAE7-0E03-4C9D-9D15-4A39A9F38DBD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사용 내역 별로 분석  보기 쉽게 </a:t>
          </a:r>
          <a:r>
            <a:rPr lang="ko-KR" alt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그래프</a:t>
          </a:r>
          <a:r>
            <a:rPr lang="ko-KR" altLang="en-US" sz="2000" dirty="0" smtClean="0">
              <a:solidFill>
                <a:schemeClr val="tx1"/>
              </a:solidFill>
            </a:rPr>
            <a:t>로 사용내역 정리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D9D0B9F-FE92-4799-939B-BB7DBA45E766}" type="parTrans" cxnId="{406B377C-BFB8-4A59-B9F2-1D8BAE060564}">
      <dgm:prSet/>
      <dgm:spPr/>
      <dgm:t>
        <a:bodyPr/>
        <a:lstStyle/>
        <a:p>
          <a:pPr latinLnBrk="1"/>
          <a:endParaRPr lang="ko-KR" altLang="en-US"/>
        </a:p>
      </dgm:t>
    </dgm:pt>
    <dgm:pt modelId="{9E0B6A75-D577-42C8-B625-69AE350330E6}" type="sibTrans" cxnId="{406B377C-BFB8-4A59-B9F2-1D8BAE060564}">
      <dgm:prSet/>
      <dgm:spPr/>
      <dgm:t>
        <a:bodyPr/>
        <a:lstStyle/>
        <a:p>
          <a:pPr latinLnBrk="1"/>
          <a:endParaRPr lang="ko-KR" altLang="en-US"/>
        </a:p>
      </dgm:t>
    </dgm:pt>
    <dgm:pt modelId="{4F01CED7-C266-4299-8B65-FA5046DD7440}" type="pres">
      <dgm:prSet presAssocID="{D38BE4AB-A471-4906-9BB3-24AE997594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0D0C83-0A67-41E2-BA53-60A63B4EFBD3}" type="pres">
      <dgm:prSet presAssocID="{089BE5C4-772A-459F-B35F-894DC6157F8E}" presName="parentText" presStyleLbl="node1" presStyleIdx="0" presStyleCnt="1" custScaleY="11638" custLinFactNeighborX="-733" custLinFactNeighborY="-4487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1483B-9CA1-4B4C-BA55-3C737B68751E}" type="pres">
      <dgm:prSet presAssocID="{089BE5C4-772A-459F-B35F-894DC6157F8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6B377C-BFB8-4A59-B9F2-1D8BAE060564}" srcId="{089BE5C4-772A-459F-B35F-894DC6157F8E}" destId="{9930CAE7-0E03-4C9D-9D15-4A39A9F38DBD}" srcOrd="2" destOrd="0" parTransId="{BD9D0B9F-FE92-4799-939B-BB7DBA45E766}" sibTransId="{9E0B6A75-D577-42C8-B625-69AE350330E6}"/>
    <dgm:cxn modelId="{3FCC9D90-10D2-4654-B9F7-F3A197D7F185}" srcId="{089BE5C4-772A-459F-B35F-894DC6157F8E}" destId="{EDA12C90-47CE-471B-A473-02262E0E5F53}" srcOrd="0" destOrd="0" parTransId="{CA317520-33D2-4A21-A162-02201C097E80}" sibTransId="{3F6ED604-2BF0-43D4-90D1-CFE5DB6E3F1A}"/>
    <dgm:cxn modelId="{2B64455E-E928-47C9-BBD2-ED5D9B083A9F}" type="presOf" srcId="{EDA12C90-47CE-471B-A473-02262E0E5F53}" destId="{A821483B-9CA1-4B4C-BA55-3C737B68751E}" srcOrd="0" destOrd="0" presId="urn:microsoft.com/office/officeart/2005/8/layout/vList2"/>
    <dgm:cxn modelId="{283766C7-4A39-4498-8AAC-CA949820E043}" type="presOf" srcId="{089BE5C4-772A-459F-B35F-894DC6157F8E}" destId="{640D0C83-0A67-41E2-BA53-60A63B4EFBD3}" srcOrd="0" destOrd="0" presId="urn:microsoft.com/office/officeart/2005/8/layout/vList2"/>
    <dgm:cxn modelId="{F46FB6C7-9BB2-4977-ADA3-025C8ECE7F61}" srcId="{D38BE4AB-A471-4906-9BB3-24AE997594EA}" destId="{089BE5C4-772A-459F-B35F-894DC6157F8E}" srcOrd="0" destOrd="0" parTransId="{AFE581C5-B775-4FF1-84E4-F79172EE4EF8}" sibTransId="{B8064D9D-85A7-4D0D-8B37-6893A376F7B6}"/>
    <dgm:cxn modelId="{449A6319-D01D-4F59-A1CB-C3A20FB1CA6C}" type="presOf" srcId="{9930CAE7-0E03-4C9D-9D15-4A39A9F38DBD}" destId="{A821483B-9CA1-4B4C-BA55-3C737B68751E}" srcOrd="0" destOrd="2" presId="urn:microsoft.com/office/officeart/2005/8/layout/vList2"/>
    <dgm:cxn modelId="{A332AB2C-FC65-4715-94D9-EABEBD673821}" type="presOf" srcId="{D38BE4AB-A471-4906-9BB3-24AE997594EA}" destId="{4F01CED7-C266-4299-8B65-FA5046DD7440}" srcOrd="0" destOrd="0" presId="urn:microsoft.com/office/officeart/2005/8/layout/vList2"/>
    <dgm:cxn modelId="{F904FAC0-3595-4A86-B81B-07DC3DA05297}" srcId="{089BE5C4-772A-459F-B35F-894DC6157F8E}" destId="{B04B6FF0-0123-4136-9C01-58425B9066B5}" srcOrd="1" destOrd="0" parTransId="{51A1A57A-695E-463F-97FB-E828ADE3238A}" sibTransId="{E710E123-C339-44D2-AF5A-78FA8CEAD02D}"/>
    <dgm:cxn modelId="{C64F0502-3D71-4FA9-AA28-398559E2E156}" type="presOf" srcId="{B04B6FF0-0123-4136-9C01-58425B9066B5}" destId="{A821483B-9CA1-4B4C-BA55-3C737B68751E}" srcOrd="0" destOrd="1" presId="urn:microsoft.com/office/officeart/2005/8/layout/vList2"/>
    <dgm:cxn modelId="{FCA84EDB-5B96-4389-8AF6-51E70CA406EE}" type="presParOf" srcId="{4F01CED7-C266-4299-8B65-FA5046DD7440}" destId="{640D0C83-0A67-41E2-BA53-60A63B4EFBD3}" srcOrd="0" destOrd="0" presId="urn:microsoft.com/office/officeart/2005/8/layout/vList2"/>
    <dgm:cxn modelId="{72034297-9D3B-448C-BA7A-9B61F1DF37C2}" type="presParOf" srcId="{4F01CED7-C266-4299-8B65-FA5046DD7440}" destId="{A821483B-9CA1-4B4C-BA55-3C737B6875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D0C83-0A67-41E2-BA53-60A63B4EFBD3}">
      <dsp:nvSpPr>
        <dsp:cNvPr id="0" name=""/>
        <dsp:cNvSpPr/>
      </dsp:nvSpPr>
      <dsp:spPr>
        <a:xfrm>
          <a:off x="0" y="0"/>
          <a:ext cx="9077506" cy="55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많은 설문 응답자 들이 가계부 작성에 불편을 표현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</dsp:txBody>
      <dsp:txXfrm>
        <a:off x="27226" y="27226"/>
        <a:ext cx="9023054" cy="503278"/>
      </dsp:txXfrm>
    </dsp:sp>
    <dsp:sp modelId="{A821483B-9CA1-4B4C-BA55-3C737B68751E}">
      <dsp:nvSpPr>
        <dsp:cNvPr id="0" name=""/>
        <dsp:cNvSpPr/>
      </dsp:nvSpPr>
      <dsp:spPr>
        <a:xfrm>
          <a:off x="0" y="894260"/>
          <a:ext cx="9077506" cy="202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211" tIns="30480" rIns="170688" bIns="3048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0" kern="1200" dirty="0" smtClean="0">
              <a:solidFill>
                <a:schemeClr val="tx1"/>
              </a:solidFill>
              <a:effectLst/>
            </a:rPr>
            <a:t>사용자들의 편리를 위해 </a:t>
          </a:r>
          <a:r>
            <a:rPr lang="ko-KR" alt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은행 연동 </a:t>
          </a:r>
          <a:r>
            <a:rPr lang="ko-KR" altLang="en-US" sz="2400" kern="1200" dirty="0" smtClean="0">
              <a:solidFill>
                <a:schemeClr val="tx1"/>
              </a:solidFill>
            </a:rPr>
            <a:t>기능을 이용해 자동작성</a:t>
          </a:r>
          <a:endParaRPr lang="ko-KR" altLang="en-US" sz="2400" kern="1200" dirty="0">
            <a:solidFill>
              <a:schemeClr val="tx1"/>
            </a:solidFill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solidFill>
                <a:schemeClr val="tx1"/>
              </a:solidFill>
            </a:rPr>
            <a:t>현금의 경우 현재 </a:t>
          </a:r>
          <a:r>
            <a:rPr lang="ko-KR" alt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현금영수증연계</a:t>
          </a:r>
          <a:r>
            <a:rPr lang="ko-KR" altLang="en-US" sz="2000" kern="1200" dirty="0" smtClean="0">
              <a:solidFill>
                <a:schemeClr val="tx1"/>
              </a:solidFill>
            </a:rPr>
            <a:t> 또는 </a:t>
          </a:r>
          <a:r>
            <a:rPr lang="ko-KR" alt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영수증</a:t>
          </a:r>
          <a:r>
            <a:rPr lang="ko-KR" altLang="en-US" sz="2000" kern="1200" dirty="0" smtClean="0">
              <a:solidFill>
                <a:schemeClr val="tx1"/>
              </a:solidFill>
            </a:rPr>
            <a:t>을 </a:t>
          </a:r>
          <a:r>
            <a:rPr lang="ko-KR" altLang="en-US" sz="2000" b="1" kern="1200" dirty="0" smtClean="0">
              <a:solidFill>
                <a:schemeClr val="tx1"/>
              </a:solidFill>
            </a:rPr>
            <a:t>이용한</a:t>
          </a:r>
          <a:r>
            <a:rPr lang="ko-KR" altLang="en-US" sz="2000" kern="1200" dirty="0" smtClean="0">
              <a:solidFill>
                <a:schemeClr val="tx1"/>
              </a:solidFill>
            </a:rPr>
            <a:t> </a:t>
          </a:r>
          <a:r>
            <a:rPr lang="ko-KR" alt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자동 작성</a:t>
          </a:r>
          <a:r>
            <a:rPr lang="ko-KR" altLang="en-US" sz="2000" kern="1200" dirty="0" smtClean="0">
              <a:solidFill>
                <a:schemeClr val="tx1"/>
              </a:solidFill>
            </a:rPr>
            <a:t> 등    여러 가지 방법을 검토 하고 있음</a:t>
          </a:r>
          <a:endParaRPr lang="ko-KR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solidFill>
                <a:schemeClr val="tx1"/>
              </a:solidFill>
            </a:rPr>
            <a:t>사용 내역 별로 분석  보기 쉽게 </a:t>
          </a:r>
          <a:r>
            <a:rPr lang="ko-KR" alt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그래프</a:t>
          </a:r>
          <a:r>
            <a:rPr lang="ko-KR" altLang="en-US" sz="2000" kern="1200" dirty="0" smtClean="0">
              <a:solidFill>
                <a:schemeClr val="tx1"/>
              </a:solidFill>
            </a:rPr>
            <a:t>로 사용내역 정리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0" y="894260"/>
        <a:ext cx="9077506" cy="202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81393272-EBB7-48CE-9204-40DD0B07529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39D293B3-EE0F-4762-BAFD-C916B47A4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0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54882E1E-3F96-415E-B541-651CAB0FF2D7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32350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EB26296C-79BB-42B6-9A65-BD2D700A55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296C-79BB-42B6-9A65-BD2D700A550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0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가계부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를 만드는 목적은 첫 번째로 가계부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돈을</a:t>
            </a:r>
            <a:r>
              <a:rPr lang="ko-KR" altLang="en-US" baseline="0" dirty="0" smtClean="0"/>
              <a:t> 잘 쓸 수 있게 하기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기록방식에서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사용한 금액을 직접 입력 하는 것이 아닌 더 편리하게 계좌연동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자동으로 업데이트를 하여 더욱 편리하게 가계부를 쓰기 위하여 프로젝트를 구상하게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296C-79BB-42B6-9A65-BD2D700A550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1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가계부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를 만드는 목적은 첫 번째로 가계부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돈을</a:t>
            </a:r>
            <a:r>
              <a:rPr lang="ko-KR" altLang="en-US" baseline="0" dirty="0" smtClean="0"/>
              <a:t> 잘 쓸 수 있게 하기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기록방식에서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사용한 금액을 직접 입력 하는 것이 아닌 더 편리하게 계좌연동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자동으로 업데이트를 하여 더욱 편리하게 가계부를 쓰기 위하여 프로젝트를 구상하게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296C-79BB-42B6-9A65-BD2D700A550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10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Apk </a:t>
            </a:r>
            <a:r>
              <a:rPr lang="ko-KR" altLang="en-US" dirty="0" smtClean="0"/>
              <a:t>기능에는  한도설정기능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사용가능금액에 따른 먹거리 추천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사용내역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포인트기능 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기능들은 돈을 더 잘 쓸 수 있게 도와줄 기능들입니다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296C-79BB-42B6-9A65-BD2D700A550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47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296C-79BB-42B6-9A65-BD2D700A550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01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296C-79BB-42B6-9A65-BD2D700A550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3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18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76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2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85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64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11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9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B993-20C4-4A66-92D5-7BFC1C3FDAFF}" type="datetimeFigureOut">
              <a:rPr lang="ko-KR" altLang="en-US" smtClean="0"/>
              <a:t>2023-02-06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3D23-5E68-48A9-B8C4-ED14C1BFE54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9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Relationship Id="rId9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../customXml/item3.xml"/><Relationship Id="rId7" Type="http://schemas.openxmlformats.org/officeDocument/2006/relationships/image" Target="../media/image64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2289" y="145710"/>
            <a:ext cx="3295245" cy="1246495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spc="-150" dirty="0" smtClean="0">
                <a:solidFill>
                  <a:srgbClr val="9BD7E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 텅장은</a:t>
            </a:r>
            <a:endParaRPr lang="ko-KR" altLang="en-US" sz="5000" b="1" spc="-150" dirty="0">
              <a:solidFill>
                <a:srgbClr val="9BD7E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가계부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51520" y="276459"/>
            <a:ext cx="770769" cy="841218"/>
            <a:chOff x="1907704" y="2617598"/>
            <a:chExt cx="432048" cy="534300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1907704" y="2617598"/>
              <a:ext cx="432048" cy="523370"/>
            </a:xfrm>
            <a:prstGeom prst="line">
              <a:avLst/>
            </a:prstGeom>
            <a:ln w="19050">
              <a:solidFill>
                <a:srgbClr val="387D9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971328" y="2708920"/>
              <a:ext cx="368424" cy="442978"/>
            </a:xfrm>
            <a:prstGeom prst="line">
              <a:avLst/>
            </a:prstGeom>
            <a:ln w="19050">
              <a:solidFill>
                <a:srgbClr val="387D96">
                  <a:alpha val="3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317534" y="420239"/>
            <a:ext cx="784058" cy="803973"/>
            <a:chOff x="6651848" y="3409686"/>
            <a:chExt cx="440432" cy="523370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6660232" y="3409686"/>
              <a:ext cx="432048" cy="523370"/>
            </a:xfrm>
            <a:prstGeom prst="line">
              <a:avLst/>
            </a:prstGeom>
            <a:ln w="19050">
              <a:solidFill>
                <a:srgbClr val="387D9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651848" y="3418070"/>
              <a:ext cx="368424" cy="442978"/>
            </a:xfrm>
            <a:prstGeom prst="line">
              <a:avLst/>
            </a:prstGeom>
            <a:ln w="19050">
              <a:solidFill>
                <a:srgbClr val="387D96">
                  <a:alpha val="3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ë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622"/>
            <a:ext cx="1877251" cy="227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타원 48"/>
          <p:cNvSpPr/>
          <p:nvPr/>
        </p:nvSpPr>
        <p:spPr>
          <a:xfrm>
            <a:off x="6518266" y="4914577"/>
            <a:ext cx="93140" cy="9466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18924" y="5346625"/>
            <a:ext cx="93140" cy="9466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565494" y="3353059"/>
            <a:ext cx="0" cy="634824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65494" y="4622754"/>
            <a:ext cx="0" cy="24247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565494" y="5054802"/>
            <a:ext cx="0" cy="24247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2"/>
          <p:cNvSpPr txBox="1"/>
          <p:nvPr/>
        </p:nvSpPr>
        <p:spPr>
          <a:xfrm>
            <a:off x="6786004" y="4777244"/>
            <a:ext cx="21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김명희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518266" y="4482529"/>
            <a:ext cx="93140" cy="946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570744" y="4190706"/>
            <a:ext cx="0" cy="24247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23516" y="4050481"/>
            <a:ext cx="93140" cy="946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6004" y="5202725"/>
            <a:ext cx="21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김주환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9" name="TextBox 32"/>
          <p:cNvSpPr txBox="1"/>
          <p:nvPr/>
        </p:nvSpPr>
        <p:spPr>
          <a:xfrm>
            <a:off x="6786004" y="3913148"/>
            <a:ext cx="21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김종욱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86004" y="4345196"/>
            <a:ext cx="21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정찬우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9950" y="3489652"/>
            <a:ext cx="252734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750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 </a:t>
            </a:r>
            <a:r>
              <a:rPr lang="ko-KR" altLang="en-US" sz="1750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텅   장 </a:t>
            </a:r>
            <a:r>
              <a:rPr lang="en-US" altLang="ko-KR" sz="1750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 </a:t>
            </a:r>
            <a:r>
              <a:rPr lang="ko-KR" altLang="en-US" sz="1750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명</a:t>
            </a:r>
            <a:r>
              <a:rPr lang="en-US" altLang="ko-KR" sz="1750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  <a:r>
              <a:rPr lang="ko-KR" altLang="en-US" sz="1750" b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단</a:t>
            </a:r>
            <a:endParaRPr lang="ko-KR" altLang="en-US" sz="1750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5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48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9518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개발계획서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38537"/>
              </p:ext>
            </p:extLst>
          </p:nvPr>
        </p:nvGraphicFramePr>
        <p:xfrm>
          <a:off x="457200" y="1196754"/>
          <a:ext cx="8229600" cy="454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83297336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721369613"/>
                    </a:ext>
                  </a:extLst>
                </a:gridCol>
              </a:tblGrid>
              <a:tr h="449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89217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제품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가계부 어플리케이션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04984"/>
                  </a:ext>
                </a:extLst>
              </a:tr>
              <a:tr h="81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사유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금전 관리를 하고싶은 사람들에게                                  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조금 더 손쉽게 금전 관리를 도와주기 위해서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0119"/>
                  </a:ext>
                </a:extLst>
              </a:tr>
              <a:tr h="1083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 기법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안드로이드 스튜디오를 통한 환경 구축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은행</a:t>
                      </a:r>
                      <a:r>
                        <a:rPr lang="en-US" altLang="ko-KR" baseline="0" dirty="0" smtClean="0"/>
                        <a:t> API</a:t>
                      </a:r>
                      <a:r>
                        <a:rPr lang="ko-KR" altLang="en-US" baseline="0" dirty="0" smtClean="0"/>
                        <a:t>를 이용하며</a:t>
                      </a:r>
                      <a:r>
                        <a:rPr lang="en-US" altLang="ko-KR" baseline="0" dirty="0" smtClean="0"/>
                        <a:t> DB</a:t>
                      </a:r>
                      <a:r>
                        <a:rPr lang="ko-KR" altLang="en-US" baseline="0" dirty="0" smtClean="0"/>
                        <a:t>시스템을 구축하여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실시간으로 표기가 가능한 앱을 목표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60123"/>
                  </a:ext>
                </a:extLst>
              </a:tr>
              <a:tr h="81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88159"/>
                  </a:ext>
                </a:extLst>
              </a:tr>
              <a:tr h="81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예산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6600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4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외부 개발 환경 구축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1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970335"/>
              </p:ext>
            </p:extLst>
          </p:nvPr>
        </p:nvGraphicFramePr>
        <p:xfrm>
          <a:off x="457200" y="1196754"/>
          <a:ext cx="8229600" cy="42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83297336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721369613"/>
                    </a:ext>
                  </a:extLst>
                </a:gridCol>
              </a:tblGrid>
              <a:tr h="449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89217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정규직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아웃소싱 계약자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0498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서울 종로구 충신동 소재의 사무실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0119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개발용 장비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 개발용 노트북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60123"/>
                  </a:ext>
                </a:extLst>
              </a:tr>
              <a:tr h="1634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 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8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6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앱 개발 환경 구축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83" y="3635282"/>
            <a:ext cx="3041227" cy="15841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36" y="3643977"/>
            <a:ext cx="1269592" cy="1269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" y="3599024"/>
            <a:ext cx="2143957" cy="1620434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53901"/>
              </p:ext>
            </p:extLst>
          </p:nvPr>
        </p:nvGraphicFramePr>
        <p:xfrm>
          <a:off x="6719900" y="4913569"/>
          <a:ext cx="1823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1454332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안드로이드 스튜디오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548496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33" y="1015432"/>
            <a:ext cx="2143125" cy="2143125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2267744" y="30689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135626" y="2712472"/>
            <a:ext cx="1860310" cy="62637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148064" y="2712472"/>
            <a:ext cx="2123199" cy="74251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636181" y="2962129"/>
            <a:ext cx="1" cy="63668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일정 </a:t>
            </a:r>
            <a:r>
              <a:rPr lang="ko-KR" altLang="en-US" sz="2800" dirty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계획</a:t>
            </a:r>
          </a:p>
          <a:p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50537"/>
              </p:ext>
            </p:extLst>
          </p:nvPr>
        </p:nvGraphicFramePr>
        <p:xfrm>
          <a:off x="179497" y="1556791"/>
          <a:ext cx="8857000" cy="374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752">
                  <a:extLst>
                    <a:ext uri="{9D8B030D-6E8A-4147-A177-3AD203B41FA5}">
                      <a16:colId xmlns:a16="http://schemas.microsoft.com/office/drawing/2014/main" val="3183294718"/>
                    </a:ext>
                  </a:extLst>
                </a:gridCol>
                <a:gridCol w="933720">
                  <a:extLst>
                    <a:ext uri="{9D8B030D-6E8A-4147-A177-3AD203B41FA5}">
                      <a16:colId xmlns:a16="http://schemas.microsoft.com/office/drawing/2014/main" val="3788780827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29324353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28277341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89138832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29338656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45583055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708747327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93729255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37596544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38171372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20860330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5324969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772105469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050774073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70655612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757340860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624362237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47805741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304138607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02606699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4194333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141823056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548377531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10963727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878056323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24875264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26380656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30728933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270889429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678355773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66968738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981279329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0412653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375729430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96301279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57402150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966580150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66625202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562769757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102733060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157725443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489752217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91812925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93099668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237688319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64100877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51929372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78860708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9650817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522585406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22640944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79549794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05136312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6556246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08484356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43232419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14878321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59738054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599270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508465886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96396911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14124506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13614953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205054351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189808586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417758974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514591735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2648214961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07649598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974164721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429470478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326474449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513048761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3674286542"/>
                    </a:ext>
                  </a:extLst>
                </a:gridCol>
                <a:gridCol w="93372">
                  <a:extLst>
                    <a:ext uri="{9D8B030D-6E8A-4147-A177-3AD203B41FA5}">
                      <a16:colId xmlns:a16="http://schemas.microsoft.com/office/drawing/2014/main" val="1227125157"/>
                    </a:ext>
                  </a:extLst>
                </a:gridCol>
              </a:tblGrid>
              <a:tr h="3310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항목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세부항목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7.1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4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8.1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4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9.1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4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10.1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주차</a:t>
                      </a:r>
                      <a:endParaRPr lang="ko-KR" altLang="en-US" sz="700" b="1" i="0" u="none" strike="noStrike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39666"/>
                  </a:ext>
                </a:extLst>
              </a:tr>
              <a:tr h="3310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프로젝트 개발 및조사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사전 조사 및 회의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1471724522"/>
                  </a:ext>
                </a:extLst>
              </a:tr>
              <a:tr h="331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시장조사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`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82761822"/>
                  </a:ext>
                </a:extLst>
              </a:tr>
              <a:tr h="331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문제성 검토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4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1786974376"/>
                  </a:ext>
                </a:extLst>
              </a:tr>
              <a:tr h="422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사전준비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2132956016"/>
                  </a:ext>
                </a:extLst>
              </a:tr>
              <a:tr h="3310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시스템 설비 및 개발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시스템설비 구축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26126558"/>
                  </a:ext>
                </a:extLst>
              </a:tr>
              <a:tr h="331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시스템 개발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5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2251150445"/>
                  </a:ext>
                </a:extLst>
              </a:tr>
              <a:tr h="490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디버깅 및 테스트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51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2950571076"/>
                  </a:ext>
                </a:extLst>
              </a:tr>
              <a:tr h="331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아웃소싱 및 최종 개발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아웃소싱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extLst>
                  <a:ext uri="{0D108BD9-81ED-4DB2-BD59-A6C34878D82A}">
                    <a16:rowId xmlns:a16="http://schemas.microsoft.com/office/drawing/2014/main" val="478331082"/>
                  </a:ext>
                </a:extLst>
              </a:tr>
              <a:tr h="513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최종테스트</a:t>
                      </a:r>
                      <a:endParaRPr lang="ko-KR" altLang="en-US" sz="7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24" marR="4924" marT="4924" marB="0" anchor="ctr">
                    <a:solidFill>
                      <a:srgbClr val="9BD7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6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4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인력투입 계획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76119"/>
              </p:ext>
            </p:extLst>
          </p:nvPr>
        </p:nvGraphicFramePr>
        <p:xfrm>
          <a:off x="1187624" y="1397000"/>
          <a:ext cx="6936430" cy="383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5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초급기능사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중급기능사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고급기능사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관리자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7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8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인원 조직도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0" y="1543285"/>
            <a:ext cx="7895239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비용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740877"/>
            <a:ext cx="8748464" cy="38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2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비용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1703296"/>
            <a:ext cx="2975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월급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1162186"/>
            <a:ext cx="59999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월급</a:t>
            </a:r>
            <a:r>
              <a:rPr lang="en-US" altLang="ko-KR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1750 x 3 = 5250 </a:t>
            </a:r>
            <a:r>
              <a:rPr lang="en-US" altLang="ko-KR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만</a:t>
            </a:r>
            <a:r>
              <a:rPr lang="en-US" altLang="ko-KR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원</a:t>
            </a:r>
            <a:r>
              <a:rPr lang="en-US" altLang="ko-KR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12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74834"/>
              </p:ext>
            </p:extLst>
          </p:nvPr>
        </p:nvGraphicFramePr>
        <p:xfrm>
          <a:off x="600303" y="1793128"/>
          <a:ext cx="7932136" cy="3652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임금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인원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계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초급기능사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중급기능사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고급기능사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1750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9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비용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" y="1774878"/>
            <a:ext cx="7167832" cy="147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06886" y="193608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외주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100</a:t>
            </a: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만</a:t>
            </a:r>
            <a:r>
              <a:rPr lang="en-US" altLang="ko-KR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원</a:t>
            </a:r>
            <a:r>
              <a:rPr lang="en-US" altLang="ko-KR" sz="12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12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3" y="3573016"/>
            <a:ext cx="151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장비구매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8146" y="361200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100 x 6 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600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1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973126"/>
            <a:ext cx="66770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5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비용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23" y="1408022"/>
            <a:ext cx="2051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사무실 임대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1386996"/>
            <a:ext cx="6552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보증금</a:t>
            </a:r>
            <a:r>
              <a:rPr lang="ko-KR" altLang="en-US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500 + 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월세</a:t>
            </a:r>
            <a:r>
              <a:rPr lang="ko-KR" altLang="en-US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50 x 3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개월</a:t>
            </a: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= 650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</a:t>
            </a:r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572500" cy="364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249" y="404540"/>
            <a:ext cx="1380772" cy="110799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-150" dirty="0" smtClean="0">
                <a:solidFill>
                  <a:srgbClr val="9BD7E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목차</a:t>
            </a:r>
            <a:endParaRPr lang="ko-KR" altLang="en-US" sz="4400" b="1" spc="-150" dirty="0">
              <a:solidFill>
                <a:srgbClr val="9BD7E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가계부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10225" y="424238"/>
            <a:ext cx="432048" cy="534300"/>
            <a:chOff x="1907704" y="2617598"/>
            <a:chExt cx="432048" cy="534300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1907704" y="2617598"/>
              <a:ext cx="432048" cy="523370"/>
            </a:xfrm>
            <a:prstGeom prst="line">
              <a:avLst/>
            </a:prstGeom>
            <a:ln w="19050">
              <a:solidFill>
                <a:srgbClr val="387D9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971328" y="2708920"/>
              <a:ext cx="368424" cy="442978"/>
            </a:xfrm>
            <a:prstGeom prst="line">
              <a:avLst/>
            </a:prstGeom>
            <a:ln w="19050">
              <a:solidFill>
                <a:srgbClr val="387D96">
                  <a:alpha val="3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835696" y="989166"/>
            <a:ext cx="440432" cy="523370"/>
            <a:chOff x="6651848" y="3409686"/>
            <a:chExt cx="440432" cy="523370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6660232" y="3409686"/>
              <a:ext cx="432048" cy="523370"/>
            </a:xfrm>
            <a:prstGeom prst="line">
              <a:avLst/>
            </a:prstGeom>
            <a:ln w="19050">
              <a:solidFill>
                <a:srgbClr val="387D9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651848" y="3418070"/>
              <a:ext cx="368424" cy="442978"/>
            </a:xfrm>
            <a:prstGeom prst="line">
              <a:avLst/>
            </a:prstGeom>
            <a:ln w="19050">
              <a:solidFill>
                <a:srgbClr val="387D96">
                  <a:alpha val="3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ë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622"/>
            <a:ext cx="1877251" cy="227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/>
          <p:cNvSpPr/>
          <p:nvPr/>
        </p:nvSpPr>
        <p:spPr>
          <a:xfrm>
            <a:off x="1318293" y="3578765"/>
            <a:ext cx="154800" cy="154800"/>
          </a:xfrm>
          <a:prstGeom prst="ellipse">
            <a:avLst/>
          </a:prstGeom>
          <a:solidFill>
            <a:srgbClr val="16A08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318951" y="4154765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403648" y="168288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96351" y="321213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396351" y="37888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8"/>
          <p:cNvSpPr txBox="1"/>
          <p:nvPr/>
        </p:nvSpPr>
        <p:spPr>
          <a:xfrm>
            <a:off x="1473093" y="289549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01.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가계부 앱을 만드는 목적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3" y="1982136"/>
            <a:ext cx="712250" cy="502765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1318293" y="300276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1473091" y="4611536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04.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벤치마킹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1473092" y="404749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03.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기능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1473751" y="347149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02.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발 방향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18951" y="4718802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396351" y="4352877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9"/>
          <p:cNvSpPr txBox="1"/>
          <p:nvPr/>
        </p:nvSpPr>
        <p:spPr>
          <a:xfrm>
            <a:off x="1473091" y="518045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05.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개발 계획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18951" y="5287716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396351" y="492179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9"/>
          <p:cNvSpPr txBox="1"/>
          <p:nvPr/>
        </p:nvSpPr>
        <p:spPr>
          <a:xfrm>
            <a:off x="5528603" y="346531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07.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구성도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&amp;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흐름도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67166" y="3578765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450033" y="321213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372633" y="3003409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50033" y="263748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/>
          <p:cNvSpPr txBox="1"/>
          <p:nvPr/>
        </p:nvSpPr>
        <p:spPr>
          <a:xfrm>
            <a:off x="5534071" y="288996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06.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설문조사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372633" y="4198077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450033" y="383215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517249" y="406778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08.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엔티티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450033" y="440543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517249" y="462078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09.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테이블생성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367878" y="4718857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454788" y="497287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522004" y="5188225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10. ERD &amp;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스토리보드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2633" y="5286297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50033" y="549365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17249" y="570900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11.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Q&amp;A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378558" y="5853737"/>
            <a:ext cx="154800" cy="154800"/>
          </a:xfrm>
          <a:prstGeom prst="ellipse">
            <a:avLst/>
          </a:prstGeom>
          <a:solidFill>
            <a:srgbClr val="16A0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1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5" y="1770721"/>
            <a:ext cx="5403273" cy="347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비용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99234"/>
              </p:ext>
            </p:extLst>
          </p:nvPr>
        </p:nvGraphicFramePr>
        <p:xfrm>
          <a:off x="4970321" y="2470846"/>
          <a:ext cx="4064000" cy="240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비용           </a:t>
                      </a:r>
                      <a:r>
                        <a:rPr lang="en-US" altLang="ko-KR" dirty="0" smtClean="0"/>
                        <a:t>(10,000.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월급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5,250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장비 구입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사무실 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외주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9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6,600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예산 계획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33466"/>
              </p:ext>
            </p:extLst>
          </p:nvPr>
        </p:nvGraphicFramePr>
        <p:xfrm>
          <a:off x="4970321" y="2470846"/>
          <a:ext cx="4064000" cy="240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비용           </a:t>
                      </a:r>
                      <a:r>
                        <a:rPr lang="en-US" altLang="ko-KR" dirty="0" smtClean="0"/>
                        <a:t>(10,000.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월급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5,250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장비 구입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사무실 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외주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9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6,600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476532" y="1926756"/>
            <a:ext cx="1924457" cy="795640"/>
            <a:chOff x="971600" y="1926434"/>
            <a:chExt cx="1512168" cy="79564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91681" y="1926434"/>
              <a:ext cx="792087" cy="79564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971600" y="1926434"/>
              <a:ext cx="720080" cy="79564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004989" y="1484784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100%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807" y="2722396"/>
            <a:ext cx="233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창업 지원금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0%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0589" y="2730621"/>
            <a:ext cx="9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자부담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50%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9" name="Picture 5" descr="E:\wook\학교\목\시스탬분석및 설계\함께일하는재단-포스터-2019년-사회적기업가-육성사업-창업팀-모집공고-포스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2" y="3573209"/>
            <a:ext cx="1970600" cy="278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E:\wook\학교\목\시스탬분석및 설계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19" y="3573209"/>
            <a:ext cx="2083073" cy="16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2951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5976" y="17903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C:\Users\Administrator.SEC-20180413FP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3" y="1525579"/>
            <a:ext cx="8409169" cy="43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2951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가계부 미사용자용 설문지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0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5976" y="17903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2" descr="C:\Users\Administrator.SEC-20180413FPN\Desktop\미사용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37263"/>
            <a:ext cx="7230298" cy="54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2951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가계부 사용자용 설문지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0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5976" y="17903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2" descr="C:\Users\Administrator.SEC-20180413FPN\Desktop\사용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88" y="1142649"/>
            <a:ext cx="7317636" cy="57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860" y="520544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통</a:t>
            </a:r>
            <a:r>
              <a:rPr lang="ko-KR" altLang="en-US" sz="2000" dirty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계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0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 descr="C:\Users\Administrator.SEC-20180413FPN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1" y="1024694"/>
            <a:ext cx="7492565" cy="61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2951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미사용자 통계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0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4" name="Picture 10" descr="E:\wook\학교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" y="1772816"/>
            <a:ext cx="4467349" cy="160972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E:\wook\학교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2" y="1772816"/>
            <a:ext cx="3960440" cy="20862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E:\wook\학교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8" y="4102620"/>
            <a:ext cx="6823192" cy="191866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2951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사용자 통계</a:t>
            </a:r>
            <a:r>
              <a:rPr lang="en-US" altLang="ko-KR" sz="20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0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3" name="Picture 12" descr="E:\wook\학교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5" y="1628800"/>
            <a:ext cx="5724525" cy="211516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E:\wook\학교\캡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4" y="3933056"/>
            <a:ext cx="5743186" cy="23145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383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설문조사</a:t>
            </a:r>
            <a:r>
              <a:rPr lang="en-US" altLang="ko-KR" sz="2000" b="1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결론</a:t>
            </a:r>
            <a:r>
              <a:rPr lang="en-US" altLang="ko-KR" sz="2000" b="1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000" b="1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AutoShape 2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AutoShape 4" descr="ì¸ê±´ë¹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63354327"/>
              </p:ext>
            </p:extLst>
          </p:nvPr>
        </p:nvGraphicFramePr>
        <p:xfrm>
          <a:off x="6491" y="1114139"/>
          <a:ext cx="9077506" cy="325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3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시스템 구성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 descr="C:\Users\ku\Downloads\Copy of 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054"/>
            <a:ext cx="7938673" cy="46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2214683" y="2648657"/>
            <a:ext cx="1507250" cy="1521528"/>
          </a:xfrm>
          <a:prstGeom prst="ellipse">
            <a:avLst/>
          </a:prstGeom>
          <a:solidFill>
            <a:srgbClr val="E3AA54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2624" y="529518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목적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14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766778" y="1484784"/>
            <a:ext cx="0" cy="3528392"/>
          </a:xfrm>
          <a:prstGeom prst="line">
            <a:avLst/>
          </a:prstGeom>
          <a:ln>
            <a:solidFill>
              <a:srgbClr val="A38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7062" y="4492498"/>
            <a:ext cx="2353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돈을 </a:t>
            </a:r>
            <a:r>
              <a:rPr lang="ko-KR" altLang="en-US" sz="1600" b="1" dirty="0" smtClean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잘</a:t>
            </a:r>
            <a:r>
              <a:rPr lang="ko-KR" altLang="en-US" sz="1400" b="1" dirty="0" smtClean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쓸 수 있게 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도와줄 것입니다</a:t>
            </a:r>
            <a:r>
              <a:rPr lang="en-US" altLang="ko-KR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1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19672" y="1556792"/>
            <a:ext cx="2628292" cy="512387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가계부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414994" y="1556792"/>
            <a:ext cx="2397510" cy="512387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귀찮은 작성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CD414-32E4-4EB3-BAD5-0459458B6600}"/>
              </a:ext>
            </a:extLst>
          </p:cNvPr>
          <p:cNvSpPr txBox="1"/>
          <p:nvPr/>
        </p:nvSpPr>
        <p:spPr>
          <a:xfrm>
            <a:off x="5353681" y="4551803"/>
            <a:ext cx="252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단 한 번으로 손쉽게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관리 할 수 있습니다</a:t>
            </a:r>
            <a:endParaRPr lang="ko-KR" altLang="en-US" sz="1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2052" name="Picture 4" descr="$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27" y="2269285"/>
            <a:ext cx="2091382" cy="20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2" descr="ê³ì¢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AutoShape 14" descr="ê³ì¢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2016" y="2327578"/>
            <a:ext cx="1863465" cy="20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7" descr="êµ­ë¯¼ìí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30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537170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자료 흐름도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2998" y="1112450"/>
            <a:ext cx="6718004" cy="4697455"/>
            <a:chOff x="307975" y="1151410"/>
            <a:chExt cx="6718004" cy="469745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516" y="1151410"/>
              <a:ext cx="1331063" cy="16442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804" y="5410715"/>
              <a:ext cx="1781175" cy="4381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427" y="2677558"/>
              <a:ext cx="1364899" cy="1291121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307975" y="2528008"/>
              <a:ext cx="1368420" cy="1747182"/>
              <a:chOff x="1022742" y="1519137"/>
              <a:chExt cx="1126430" cy="1306297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42" y="1519137"/>
                <a:ext cx="643493" cy="862784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6235" y="2187957"/>
                <a:ext cx="482937" cy="637477"/>
              </a:xfrm>
              <a:prstGeom prst="rect">
                <a:avLst/>
              </a:prstGeom>
            </p:spPr>
          </p:pic>
        </p:grpSp>
        <p:grpSp>
          <p:nvGrpSpPr>
            <p:cNvPr id="2" name="그룹 1"/>
            <p:cNvGrpSpPr/>
            <p:nvPr/>
          </p:nvGrpSpPr>
          <p:grpSpPr>
            <a:xfrm>
              <a:off x="5137488" y="3675489"/>
              <a:ext cx="1695624" cy="1606515"/>
              <a:chOff x="5304583" y="3830332"/>
              <a:chExt cx="1695624" cy="1606515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6176" y="4612833"/>
                <a:ext cx="844031" cy="82401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4583" y="4186615"/>
                <a:ext cx="813267" cy="809806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9386" y="3830332"/>
                <a:ext cx="677441" cy="669112"/>
              </a:xfrm>
              <a:prstGeom prst="rect">
                <a:avLst/>
              </a:prstGeom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1909074" y="3061704"/>
              <a:ext cx="649796" cy="499591"/>
              <a:chOff x="2615346" y="1793581"/>
              <a:chExt cx="3411228" cy="499591"/>
            </a:xfrm>
          </p:grpSpPr>
          <p:sp>
            <p:nvSpPr>
              <p:cNvPr id="26" name="오른쪽 화살표 25"/>
              <p:cNvSpPr/>
              <p:nvPr/>
            </p:nvSpPr>
            <p:spPr>
              <a:xfrm>
                <a:off x="2615346" y="1793581"/>
                <a:ext cx="3411228" cy="1952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오른쪽 화살표 29"/>
              <p:cNvSpPr/>
              <p:nvPr/>
            </p:nvSpPr>
            <p:spPr>
              <a:xfrm rot="10800000">
                <a:off x="2615346" y="2097912"/>
                <a:ext cx="3411228" cy="1952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19398257">
              <a:off x="4041043" y="2321788"/>
              <a:ext cx="970034" cy="499591"/>
              <a:chOff x="2615346" y="1793581"/>
              <a:chExt cx="3411228" cy="499591"/>
            </a:xfrm>
          </p:grpSpPr>
          <p:sp>
            <p:nvSpPr>
              <p:cNvPr id="40" name="오른쪽 화살표 39"/>
              <p:cNvSpPr/>
              <p:nvPr/>
            </p:nvSpPr>
            <p:spPr>
              <a:xfrm>
                <a:off x="2615346" y="1793581"/>
                <a:ext cx="3411228" cy="1952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오른쪽 화살표 40"/>
              <p:cNvSpPr/>
              <p:nvPr/>
            </p:nvSpPr>
            <p:spPr>
              <a:xfrm rot="10800000">
                <a:off x="2615346" y="2097912"/>
                <a:ext cx="3411228" cy="1952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1727555">
              <a:off x="4051913" y="3869679"/>
              <a:ext cx="910676" cy="499591"/>
              <a:chOff x="2615346" y="1793581"/>
              <a:chExt cx="3411228" cy="499591"/>
            </a:xfrm>
          </p:grpSpPr>
          <p:sp>
            <p:nvSpPr>
              <p:cNvPr id="43" name="오른쪽 화살표 42"/>
              <p:cNvSpPr/>
              <p:nvPr/>
            </p:nvSpPr>
            <p:spPr>
              <a:xfrm>
                <a:off x="2615346" y="1793581"/>
                <a:ext cx="3411228" cy="1952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0800000">
                <a:off x="2615346" y="2097912"/>
                <a:ext cx="3411228" cy="1952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573495">
              <a:off x="3916556" y="4321428"/>
              <a:ext cx="893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자산정</a:t>
              </a:r>
              <a:r>
                <a:rPr lang="ko-KR" altLang="en-US" sz="1200" dirty="0"/>
                <a:t>보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09879" y="2740392"/>
              <a:ext cx="1896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로그인 및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정보 기입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93911" y="3618287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자산 및 정보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396604">
              <a:off x="3811477" y="2189258"/>
              <a:ext cx="893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정보호출 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9621480">
              <a:off x="4318998" y="2713225"/>
              <a:ext cx="893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정보송출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792811">
              <a:off x="4169597" y="3705516"/>
              <a:ext cx="119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자산정보요청</a:t>
              </a:r>
              <a:endParaRPr lang="ko-KR" altLang="en-US" sz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70030" y="2453460"/>
            <a:ext cx="8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62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 smtClean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엔티티</a:t>
            </a:r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찾기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24445"/>
              </p:ext>
            </p:extLst>
          </p:nvPr>
        </p:nvGraphicFramePr>
        <p:xfrm>
          <a:off x="155575" y="1082632"/>
          <a:ext cx="8808911" cy="4623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1557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사용내역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현금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전화번호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사용내역코드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소지금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PW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사용분류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사용일자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이름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사용금액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사용내용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생년월일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사용일자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작성일자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이메일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17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카드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카드사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은행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카드번호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결제계좌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카드회사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은행명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유효기간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결제은행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카드종류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통장종류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CVC</a:t>
                      </a:r>
                      <a:r>
                        <a:rPr lang="ko-KR" altLang="en-US" sz="600" u="none" strike="noStrike">
                          <a:effectLst/>
                        </a:rPr>
                        <a:t>값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결제일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결제내용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사용내용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비밀번호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사용일자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사용일자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사용자명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717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통장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게시판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은행명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공인인증서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게시판코드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315" marR="6315" marT="631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통장종류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계좌번호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제목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0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통장분류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통장</a:t>
                      </a:r>
                      <a:r>
                        <a:rPr lang="en-US" sz="600" u="none" strike="noStrike">
                          <a:effectLst/>
                        </a:rPr>
                        <a:t>PW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8008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스마트뱅킹</a:t>
                      </a:r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등록일시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8008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스마트뱅킹</a:t>
                      </a:r>
                      <a:r>
                        <a:rPr lang="en-US" sz="600" u="none" strike="noStrike">
                          <a:effectLst/>
                        </a:rPr>
                        <a:t>PW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수정일시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6315" marR="6315" marT="63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1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테이블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9" name="Picture 5" descr="F:\시분설\캡처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91" y="1177360"/>
            <a:ext cx="39909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시분설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77360"/>
            <a:ext cx="4000500" cy="4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테이블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Picture 7" descr="F:\시분설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881313"/>
            <a:ext cx="8774113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테이블생성</a:t>
            </a:r>
            <a:r>
              <a:rPr lang="en-US" altLang="ko-KR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코드 설계서</a:t>
            </a:r>
            <a:r>
              <a:rPr lang="en-US" altLang="ko-KR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55575" y="1456892"/>
            <a:ext cx="8888253" cy="3979305"/>
            <a:chOff x="155535" y="1118149"/>
            <a:chExt cx="8888253" cy="397930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35" y="1126409"/>
              <a:ext cx="4824536" cy="39710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495" y="1118149"/>
              <a:ext cx="4057293" cy="17523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1913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테이블생성</a:t>
            </a:r>
            <a:r>
              <a:rPr lang="en-US" altLang="ko-KR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코드 설계서</a:t>
            </a:r>
            <a:r>
              <a:rPr lang="en-US" altLang="ko-KR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8" y="4404913"/>
            <a:ext cx="6154017" cy="124900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3803154" cy="160159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440471"/>
            <a:ext cx="3759969" cy="25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14" y="221740"/>
            <a:ext cx="1040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 ERD</a:t>
            </a:r>
            <a:r>
              <a:rPr lang="en-US" altLang="ko-KR" sz="25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(Entity Relationship Diagram]</a:t>
            </a:r>
            <a:endParaRPr lang="ko-KR" altLang="en-US" sz="25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725706"/>
            <a:ext cx="2605116" cy="18296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55911"/>
            <a:ext cx="2936835" cy="1852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30118"/>
            <a:ext cx="2171085" cy="21710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594"/>
            <a:ext cx="2092525" cy="2288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0" y="969764"/>
            <a:ext cx="1794394" cy="1955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72" y="1051370"/>
            <a:ext cx="2249863" cy="2652824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>
            <a:off x="5191807" y="1165912"/>
            <a:ext cx="1252401" cy="7335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2116810" y="3569380"/>
            <a:ext cx="582982" cy="435684"/>
          </a:xfrm>
          <a:prstGeom prst="bent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1"/>
          </p:cNvCxnSpPr>
          <p:nvPr/>
        </p:nvCxnSpPr>
        <p:spPr>
          <a:xfrm flipH="1">
            <a:off x="2092524" y="2377782"/>
            <a:ext cx="835748" cy="67452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스토리보드</a:t>
            </a:r>
            <a:endParaRPr lang="en-US" altLang="ko-KR" sz="2800" dirty="0" smtClean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3568" y="1011384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1 . </a:t>
            </a:r>
            <a:r>
              <a:rPr lang="ko-KR" altLang="en-US" sz="1200" b="1" dirty="0" smtClean="0"/>
              <a:t>로그인 및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정보 기입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740954" y="1340768"/>
            <a:ext cx="2290757" cy="4064000"/>
            <a:chOff x="2074071" y="465455"/>
            <a:chExt cx="2290757" cy="4064000"/>
          </a:xfrm>
        </p:grpSpPr>
        <p:grpSp>
          <p:nvGrpSpPr>
            <p:cNvPr id="60" name="Edit Contact"/>
            <p:cNvGrpSpPr/>
            <p:nvPr/>
          </p:nvGrpSpPr>
          <p:grpSpPr>
            <a:xfrm>
              <a:off x="2074071" y="465455"/>
              <a:ext cx="2290757" cy="4064000"/>
              <a:chOff x="590929" y="1261242"/>
              <a:chExt cx="2290757" cy="4064000"/>
            </a:xfrm>
          </p:grpSpPr>
          <p:sp>
            <p:nvSpPr>
              <p:cNvPr id="79" name="Background"/>
              <p:cNvSpPr/>
              <p:nvPr/>
            </p:nvSpPr>
            <p:spPr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ontact Photo Background"/>
              <p:cNvSpPr/>
              <p:nvPr/>
            </p:nvSpPr>
            <p:spPr>
              <a:xfrm>
                <a:off x="590929" y="2933621"/>
                <a:ext cx="2286000" cy="20828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1" name="Navigation Bar"/>
              <p:cNvGrpSpPr/>
              <p:nvPr/>
            </p:nvGrpSpPr>
            <p:grpSpPr>
              <a:xfrm>
                <a:off x="1050825" y="5118923"/>
                <a:ext cx="1375723" cy="107838"/>
                <a:chOff x="1972789" y="4873681"/>
                <a:chExt cx="1375723" cy="107838"/>
              </a:xfrm>
            </p:grpSpPr>
            <p:sp>
              <p:nvSpPr>
                <p:cNvPr id="94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83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5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92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90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88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9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61" name="TextBox 60"/>
            <p:cNvSpPr txBox="1"/>
            <p:nvPr/>
          </p:nvSpPr>
          <p:spPr>
            <a:xfrm>
              <a:off x="2288254" y="1755735"/>
              <a:ext cx="338486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95099" y="2143394"/>
              <a:ext cx="524796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pass</a:t>
              </a:r>
              <a:endParaRPr lang="ko-KR" altLang="en-US" sz="1200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673350" y="1822450"/>
              <a:ext cx="1134846" cy="210284"/>
            </a:xfrm>
            <a:prstGeom prst="roundRect">
              <a:avLst/>
            </a:prstGeom>
            <a:solidFill>
              <a:srgbClr val="009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673350" y="2208941"/>
              <a:ext cx="1134846" cy="210284"/>
            </a:xfrm>
            <a:prstGeom prst="roundRect">
              <a:avLst/>
            </a:prstGeom>
            <a:solidFill>
              <a:srgbClr val="009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97978" y="2627495"/>
              <a:ext cx="647700" cy="314767"/>
            </a:xfrm>
            <a:prstGeom prst="rect">
              <a:avLst/>
            </a:prstGeom>
            <a:solidFill>
              <a:srgbClr val="009688">
                <a:alpha val="30000"/>
              </a:srgbClr>
            </a:solidFill>
            <a:ln cap="rnd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login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41038" y="3031605"/>
              <a:ext cx="933016" cy="307777"/>
            </a:xfrm>
            <a:prstGeom prst="rect">
              <a:avLst/>
            </a:prstGeom>
            <a:solidFill>
              <a:srgbClr val="009688">
                <a:alpha val="30000"/>
              </a:srgbClr>
            </a:solidFill>
            <a:ln cap="rnd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dirty="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078828" y="4224655"/>
              <a:ext cx="2286000" cy="304800"/>
              <a:chOff x="1994154" y="5261998"/>
              <a:chExt cx="2286000" cy="304800"/>
            </a:xfrm>
          </p:grpSpPr>
          <p:grpSp>
            <p:nvGrpSpPr>
              <p:cNvPr id="71" name="Navigation Bar"/>
              <p:cNvGrpSpPr/>
              <p:nvPr/>
            </p:nvGrpSpPr>
            <p:grpSpPr>
              <a:xfrm>
                <a:off x="2442689" y="5360876"/>
                <a:ext cx="1375723" cy="107838"/>
                <a:chOff x="1972789" y="4873681"/>
                <a:chExt cx="1375723" cy="107838"/>
              </a:xfrm>
            </p:grpSpPr>
            <p:sp>
              <p:nvSpPr>
                <p:cNvPr id="76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4" name="Toolbar Container"/>
              <p:cNvSpPr>
                <a:spLocks noChangeArrowheads="1"/>
              </p:cNvSpPr>
              <p:nvPr/>
            </p:nvSpPr>
            <p:spPr bwMode="auto">
              <a:xfrm>
                <a:off x="1994154" y="5261998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3572477" y="1011382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 . </a:t>
            </a:r>
            <a:r>
              <a:rPr lang="ko-KR" altLang="en-US" sz="1200" b="1" dirty="0" err="1" smtClean="0"/>
              <a:t>메인화면</a:t>
            </a:r>
            <a:endParaRPr lang="ko-KR" altLang="en-US" sz="1200" b="1" dirty="0"/>
          </a:p>
        </p:txBody>
      </p:sp>
      <p:grpSp>
        <p:nvGrpSpPr>
          <p:cNvPr id="99" name="그룹 98"/>
          <p:cNvGrpSpPr/>
          <p:nvPr/>
        </p:nvGrpSpPr>
        <p:grpSpPr>
          <a:xfrm>
            <a:off x="3662866" y="1340768"/>
            <a:ext cx="2380759" cy="4064000"/>
            <a:chOff x="352354" y="434086"/>
            <a:chExt cx="2380759" cy="4064000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2354" y="434086"/>
              <a:ext cx="2297361" cy="4064000"/>
              <a:chOff x="352354" y="434086"/>
              <a:chExt cx="2297361" cy="4064000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352354" y="434086"/>
                <a:ext cx="2286000" cy="4064000"/>
                <a:chOff x="2460554" y="554736"/>
                <a:chExt cx="2286000" cy="4064000"/>
              </a:xfrm>
            </p:grpSpPr>
            <p:grpSp>
              <p:nvGrpSpPr>
                <p:cNvPr id="132" name="Contacts"/>
                <p:cNvGrpSpPr/>
                <p:nvPr/>
              </p:nvGrpSpPr>
              <p:grpSpPr>
                <a:xfrm>
                  <a:off x="2460554" y="554736"/>
                  <a:ext cx="2286000" cy="4064000"/>
                  <a:chOff x="595686" y="1261242"/>
                  <a:chExt cx="2286000" cy="4064000"/>
                </a:xfrm>
              </p:grpSpPr>
              <p:sp>
                <p:nvSpPr>
                  <p:cNvPr id="134" name="Background"/>
                  <p:cNvSpPr/>
                  <p:nvPr/>
                </p:nvSpPr>
                <p:spPr>
                  <a:xfrm>
                    <a:off x="595686" y="1261242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5" name="App Bar"/>
                  <p:cNvGrpSpPr/>
                  <p:nvPr/>
                </p:nvGrpSpPr>
                <p:grpSpPr>
                  <a:xfrm>
                    <a:off x="595686" y="1261384"/>
                    <a:ext cx="2286000" cy="508000"/>
                    <a:chOff x="595686" y="1261384"/>
                    <a:chExt cx="2286000" cy="508000"/>
                  </a:xfrm>
                </p:grpSpPr>
                <p:sp>
                  <p:nvSpPr>
                    <p:cNvPr id="152" name="App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384"/>
                      <a:ext cx="2286000" cy="508000"/>
                    </a:xfrm>
                    <a:prstGeom prst="rect">
                      <a:avLst/>
                    </a:prstGeom>
                    <a:solidFill>
                      <a:srgbClr val="009688"/>
                    </a:solidFill>
                    <a:ln>
                      <a:noFill/>
                    </a:ln>
                    <a:effectLst>
                      <a:outerShdw blurRad="38100" dist="12700" dir="5400000" algn="ctr" rotWithShape="0">
                        <a:prstClr val="black">
                          <a:alpha val="25000"/>
                        </a:prstClr>
                      </a:outerShdw>
                    </a:effectLst>
                  </p:spPr>
                  <p:txBody>
                    <a:bodyPr vert="horz" wrap="square" lIns="457200" tIns="198120" rIns="91440" bIns="104140" numCol="1" anchor="b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3" name="Nav Icon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716210" y="1553322"/>
                      <a:ext cx="114181" cy="76161"/>
                    </a:xfrm>
                    <a:custGeom>
                      <a:avLst/>
                      <a:gdLst>
                        <a:gd name="T0" fmla="*/ 0 w 635"/>
                        <a:gd name="T1" fmla="*/ 70 h 423"/>
                        <a:gd name="T2" fmla="*/ 635 w 635"/>
                        <a:gd name="T3" fmla="*/ 70 h 423"/>
                        <a:gd name="T4" fmla="*/ 635 w 635"/>
                        <a:gd name="T5" fmla="*/ 0 h 423"/>
                        <a:gd name="T6" fmla="*/ 0 w 635"/>
                        <a:gd name="T7" fmla="*/ 0 h 423"/>
                        <a:gd name="T8" fmla="*/ 0 w 635"/>
                        <a:gd name="T9" fmla="*/ 70 h 423"/>
                        <a:gd name="T10" fmla="*/ 0 w 635"/>
                        <a:gd name="T11" fmla="*/ 247 h 423"/>
                        <a:gd name="T12" fmla="*/ 635 w 635"/>
                        <a:gd name="T13" fmla="*/ 247 h 423"/>
                        <a:gd name="T14" fmla="*/ 635 w 635"/>
                        <a:gd name="T15" fmla="*/ 176 h 423"/>
                        <a:gd name="T16" fmla="*/ 0 w 635"/>
                        <a:gd name="T17" fmla="*/ 176 h 423"/>
                        <a:gd name="T18" fmla="*/ 0 w 635"/>
                        <a:gd name="T19" fmla="*/ 247 h 423"/>
                        <a:gd name="T20" fmla="*/ 0 w 635"/>
                        <a:gd name="T21" fmla="*/ 423 h 423"/>
                        <a:gd name="T22" fmla="*/ 635 w 635"/>
                        <a:gd name="T23" fmla="*/ 423 h 423"/>
                        <a:gd name="T24" fmla="*/ 635 w 635"/>
                        <a:gd name="T25" fmla="*/ 352 h 423"/>
                        <a:gd name="T26" fmla="*/ 0 w 635"/>
                        <a:gd name="T27" fmla="*/ 352 h 423"/>
                        <a:gd name="T28" fmla="*/ 0 w 635"/>
                        <a:gd name="T29" fmla="*/ 423 h 4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35" h="423">
                          <a:moveTo>
                            <a:pt x="0" y="70"/>
                          </a:moveTo>
                          <a:lnTo>
                            <a:pt x="635" y="70"/>
                          </a:lnTo>
                          <a:lnTo>
                            <a:pt x="635" y="0"/>
                          </a:lnTo>
                          <a:lnTo>
                            <a:pt x="0" y="0"/>
                          </a:lnTo>
                          <a:lnTo>
                            <a:pt x="0" y="70"/>
                          </a:lnTo>
                          <a:close/>
                          <a:moveTo>
                            <a:pt x="0" y="247"/>
                          </a:moveTo>
                          <a:lnTo>
                            <a:pt x="635" y="247"/>
                          </a:lnTo>
                          <a:lnTo>
                            <a:pt x="635" y="176"/>
                          </a:lnTo>
                          <a:lnTo>
                            <a:pt x="0" y="176"/>
                          </a:lnTo>
                          <a:lnTo>
                            <a:pt x="0" y="247"/>
                          </a:lnTo>
                          <a:close/>
                          <a:moveTo>
                            <a:pt x="0" y="423"/>
                          </a:moveTo>
                          <a:lnTo>
                            <a:pt x="635" y="423"/>
                          </a:lnTo>
                          <a:lnTo>
                            <a:pt x="635" y="352"/>
                          </a:lnTo>
                          <a:lnTo>
                            <a:pt x="0" y="352"/>
                          </a:lnTo>
                          <a:lnTo>
                            <a:pt x="0" y="42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7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6" name="Status Bar"/>
                  <p:cNvGrpSpPr/>
                  <p:nvPr/>
                </p:nvGrpSpPr>
                <p:grpSpPr>
                  <a:xfrm>
                    <a:off x="595686" y="1261242"/>
                    <a:ext cx="2286000" cy="152400"/>
                    <a:chOff x="595686" y="1268402"/>
                    <a:chExt cx="2286000" cy="152400"/>
                  </a:xfrm>
                </p:grpSpPr>
                <p:sp>
                  <p:nvSpPr>
                    <p:cNvPr id="141" name="System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Tim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43" name="Battery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150" name="Battery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1" name="Battery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4" name="Signal Strength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148" name="Signal Strength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9" name="Signal Strength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5" name="WiFi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146" name="WiFi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7" name="WiFi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7" name="Navigation Bar"/>
                  <p:cNvGrpSpPr/>
                  <p:nvPr/>
                </p:nvGrpSpPr>
                <p:grpSpPr>
                  <a:xfrm>
                    <a:off x="1050825" y="5118923"/>
                    <a:ext cx="1375723" cy="107838"/>
                    <a:chOff x="1972789" y="4873681"/>
                    <a:chExt cx="1375723" cy="107838"/>
                  </a:xfrm>
                </p:grpSpPr>
                <p:sp>
                  <p:nvSpPr>
                    <p:cNvPr id="138" name="Back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9" name="Hom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Recents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3" name="TextBox 132"/>
                <p:cNvSpPr txBox="1"/>
                <p:nvPr/>
              </p:nvSpPr>
              <p:spPr>
                <a:xfrm>
                  <a:off x="3202055" y="733612"/>
                  <a:ext cx="7809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2019.05</a:t>
                  </a:r>
                  <a:endParaRPr lang="ko-KR" altLang="en-US" sz="1200" dirty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</p:grpSp>
          <p:sp>
            <p:nvSpPr>
              <p:cNvPr id="114" name="오른쪽 화살표 113"/>
              <p:cNvSpPr/>
              <p:nvPr/>
            </p:nvSpPr>
            <p:spPr>
              <a:xfrm>
                <a:off x="1840457" y="658027"/>
                <a:ext cx="182588" cy="198846"/>
              </a:xfrm>
              <a:prstGeom prst="rightArrow">
                <a:avLst/>
              </a:prstGeom>
              <a:solidFill>
                <a:srgbClr val="004B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오른쪽 화살표 114"/>
              <p:cNvSpPr/>
              <p:nvPr/>
            </p:nvSpPr>
            <p:spPr>
              <a:xfrm flipH="1">
                <a:off x="970303" y="666031"/>
                <a:ext cx="152400" cy="198846"/>
              </a:xfrm>
              <a:prstGeom prst="rightArrow">
                <a:avLst/>
              </a:prstGeom>
              <a:solidFill>
                <a:srgbClr val="004B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Edit File"/>
              <p:cNvSpPr>
                <a:spLocks noChangeAspect="1" noEditPoints="1"/>
              </p:cNvSpPr>
              <p:nvPr/>
            </p:nvSpPr>
            <p:spPr bwMode="auto">
              <a:xfrm>
                <a:off x="2351169" y="680253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352354" y="1323531"/>
                <a:ext cx="2297361" cy="1477171"/>
                <a:chOff x="340993" y="921564"/>
                <a:chExt cx="2297361" cy="1477171"/>
              </a:xfrm>
            </p:grpSpPr>
            <p:sp>
              <p:nvSpPr>
                <p:cNvPr id="12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49035" y="1156653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9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bg2">
                          <a:lumMod val="1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오늘 날짜</a:t>
                  </a:r>
                  <a:endParaRPr lang="en-US" sz="1000" dirty="0">
                    <a:solidFill>
                      <a:schemeClr val="bg2">
                        <a:lumMod val="1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52354" y="948597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31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035144" y="921564"/>
                  <a:ext cx="9892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예산 </a:t>
                  </a:r>
                  <a:r>
                    <a:rPr lang="en-US" altLang="ko-KR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: </a:t>
                  </a:r>
                  <a:r>
                    <a:rPr lang="ko-KR" altLang="en-US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금액</a:t>
                  </a:r>
                  <a:endParaRPr lang="ko-KR" altLang="en-US" sz="1000" b="1" dirty="0">
                    <a:solidFill>
                      <a:schemeClr val="bg2">
                        <a:lumMod val="10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29" name="Edit File"/>
                <p:cNvSpPr>
                  <a:spLocks noChangeAspect="1" noEditPoints="1"/>
                </p:cNvSpPr>
                <p:nvPr/>
              </p:nvSpPr>
              <p:spPr bwMode="auto">
                <a:xfrm>
                  <a:off x="2445440" y="1178859"/>
                  <a:ext cx="150813" cy="163513"/>
                </a:xfrm>
                <a:custGeom>
                  <a:avLst/>
                  <a:gdLst>
                    <a:gd name="T0" fmla="*/ 0 w 623"/>
                    <a:gd name="T1" fmla="*/ 0 h 669"/>
                    <a:gd name="T2" fmla="*/ 0 w 623"/>
                    <a:gd name="T3" fmla="*/ 640 h 669"/>
                    <a:gd name="T4" fmla="*/ 226 w 623"/>
                    <a:gd name="T5" fmla="*/ 640 h 669"/>
                    <a:gd name="T6" fmla="*/ 226 w 623"/>
                    <a:gd name="T7" fmla="*/ 613 h 669"/>
                    <a:gd name="T8" fmla="*/ 26 w 623"/>
                    <a:gd name="T9" fmla="*/ 613 h 669"/>
                    <a:gd name="T10" fmla="*/ 26 w 623"/>
                    <a:gd name="T11" fmla="*/ 26 h 669"/>
                    <a:gd name="T12" fmla="*/ 266 w 623"/>
                    <a:gd name="T13" fmla="*/ 26 h 669"/>
                    <a:gd name="T14" fmla="*/ 266 w 623"/>
                    <a:gd name="T15" fmla="*/ 213 h 669"/>
                    <a:gd name="T16" fmla="*/ 453 w 623"/>
                    <a:gd name="T17" fmla="*/ 213 h 669"/>
                    <a:gd name="T18" fmla="*/ 453 w 623"/>
                    <a:gd name="T19" fmla="*/ 360 h 669"/>
                    <a:gd name="T20" fmla="*/ 480 w 623"/>
                    <a:gd name="T21" fmla="*/ 360 h 669"/>
                    <a:gd name="T22" fmla="*/ 480 w 623"/>
                    <a:gd name="T23" fmla="*/ 194 h 669"/>
                    <a:gd name="T24" fmla="*/ 285 w 623"/>
                    <a:gd name="T25" fmla="*/ 0 h 669"/>
                    <a:gd name="T26" fmla="*/ 0 w 623"/>
                    <a:gd name="T27" fmla="*/ 0 h 669"/>
                    <a:gd name="T28" fmla="*/ 293 w 623"/>
                    <a:gd name="T29" fmla="*/ 45 h 669"/>
                    <a:gd name="T30" fmla="*/ 434 w 623"/>
                    <a:gd name="T31" fmla="*/ 186 h 669"/>
                    <a:gd name="T32" fmla="*/ 293 w 623"/>
                    <a:gd name="T33" fmla="*/ 186 h 669"/>
                    <a:gd name="T34" fmla="*/ 293 w 623"/>
                    <a:gd name="T35" fmla="*/ 45 h 669"/>
                    <a:gd name="T36" fmla="*/ 559 w 623"/>
                    <a:gd name="T37" fmla="*/ 332 h 669"/>
                    <a:gd name="T38" fmla="*/ 511 w 623"/>
                    <a:gd name="T39" fmla="*/ 358 h 669"/>
                    <a:gd name="T40" fmla="*/ 305 w 623"/>
                    <a:gd name="T41" fmla="*/ 564 h 669"/>
                    <a:gd name="T42" fmla="*/ 302 w 623"/>
                    <a:gd name="T43" fmla="*/ 569 h 669"/>
                    <a:gd name="T44" fmla="*/ 279 w 623"/>
                    <a:gd name="T45" fmla="*/ 649 h 669"/>
                    <a:gd name="T46" fmla="*/ 295 w 623"/>
                    <a:gd name="T47" fmla="*/ 666 h 669"/>
                    <a:gd name="T48" fmla="*/ 375 w 623"/>
                    <a:gd name="T49" fmla="*/ 645 h 669"/>
                    <a:gd name="T50" fmla="*/ 381 w 623"/>
                    <a:gd name="T51" fmla="*/ 641 h 669"/>
                    <a:gd name="T52" fmla="*/ 592 w 623"/>
                    <a:gd name="T53" fmla="*/ 432 h 669"/>
                    <a:gd name="T54" fmla="*/ 597 w 623"/>
                    <a:gd name="T55" fmla="*/ 348 h 669"/>
                    <a:gd name="T56" fmla="*/ 559 w 623"/>
                    <a:gd name="T57" fmla="*/ 332 h 669"/>
                    <a:gd name="T58" fmla="*/ 530 w 623"/>
                    <a:gd name="T59" fmla="*/ 376 h 669"/>
                    <a:gd name="T60" fmla="*/ 570 w 623"/>
                    <a:gd name="T61" fmla="*/ 416 h 669"/>
                    <a:gd name="T62" fmla="*/ 365 w 623"/>
                    <a:gd name="T63" fmla="*/ 620 h 669"/>
                    <a:gd name="T64" fmla="*/ 326 w 623"/>
                    <a:gd name="T65" fmla="*/ 582 h 669"/>
                    <a:gd name="T66" fmla="*/ 326 w 623"/>
                    <a:gd name="T67" fmla="*/ 580 h 669"/>
                    <a:gd name="T68" fmla="*/ 530 w 623"/>
                    <a:gd name="T69" fmla="*/ 376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3" h="669">
                      <a:moveTo>
                        <a:pt x="0" y="0"/>
                      </a:moveTo>
                      <a:lnTo>
                        <a:pt x="0" y="640"/>
                      </a:lnTo>
                      <a:lnTo>
                        <a:pt x="226" y="640"/>
                      </a:lnTo>
                      <a:cubicBezTo>
                        <a:pt x="245" y="640"/>
                        <a:pt x="245" y="613"/>
                        <a:pt x="226" y="613"/>
                      </a:cubicBezTo>
                      <a:lnTo>
                        <a:pt x="26" y="613"/>
                      </a:lnTo>
                      <a:lnTo>
                        <a:pt x="26" y="26"/>
                      </a:lnTo>
                      <a:lnTo>
                        <a:pt x="266" y="26"/>
                      </a:lnTo>
                      <a:lnTo>
                        <a:pt x="266" y="213"/>
                      </a:lnTo>
                      <a:lnTo>
                        <a:pt x="453" y="213"/>
                      </a:lnTo>
                      <a:lnTo>
                        <a:pt x="453" y="360"/>
                      </a:lnTo>
                      <a:cubicBezTo>
                        <a:pt x="453" y="378"/>
                        <a:pt x="480" y="378"/>
                        <a:pt x="480" y="360"/>
                      </a:cubicBezTo>
                      <a:lnTo>
                        <a:pt x="480" y="194"/>
                      </a:lnTo>
                      <a:lnTo>
                        <a:pt x="285" y="0"/>
                      </a:lnTo>
                      <a:lnTo>
                        <a:pt x="0" y="0"/>
                      </a:lnTo>
                      <a:close/>
                      <a:moveTo>
                        <a:pt x="293" y="45"/>
                      </a:moveTo>
                      <a:lnTo>
                        <a:pt x="434" y="186"/>
                      </a:lnTo>
                      <a:lnTo>
                        <a:pt x="293" y="186"/>
                      </a:lnTo>
                      <a:lnTo>
                        <a:pt x="293" y="45"/>
                      </a:lnTo>
                      <a:close/>
                      <a:moveTo>
                        <a:pt x="559" y="332"/>
                      </a:moveTo>
                      <a:cubicBezTo>
                        <a:pt x="536" y="334"/>
                        <a:pt x="524" y="342"/>
                        <a:pt x="511" y="358"/>
                      </a:cubicBezTo>
                      <a:lnTo>
                        <a:pt x="305" y="564"/>
                      </a:lnTo>
                      <a:cubicBezTo>
                        <a:pt x="303" y="565"/>
                        <a:pt x="302" y="567"/>
                        <a:pt x="302" y="569"/>
                      </a:cubicBezTo>
                      <a:lnTo>
                        <a:pt x="279" y="649"/>
                      </a:lnTo>
                      <a:cubicBezTo>
                        <a:pt x="276" y="659"/>
                        <a:pt x="285" y="669"/>
                        <a:pt x="295" y="666"/>
                      </a:cubicBezTo>
                      <a:lnTo>
                        <a:pt x="375" y="645"/>
                      </a:lnTo>
                      <a:cubicBezTo>
                        <a:pt x="378" y="644"/>
                        <a:pt x="380" y="643"/>
                        <a:pt x="381" y="641"/>
                      </a:cubicBezTo>
                      <a:lnTo>
                        <a:pt x="592" y="432"/>
                      </a:lnTo>
                      <a:cubicBezTo>
                        <a:pt x="623" y="401"/>
                        <a:pt x="622" y="372"/>
                        <a:pt x="597" y="348"/>
                      </a:cubicBezTo>
                      <a:cubicBezTo>
                        <a:pt x="587" y="337"/>
                        <a:pt x="573" y="332"/>
                        <a:pt x="559" y="332"/>
                      </a:cubicBezTo>
                      <a:close/>
                      <a:moveTo>
                        <a:pt x="530" y="376"/>
                      </a:moveTo>
                      <a:lnTo>
                        <a:pt x="570" y="416"/>
                      </a:lnTo>
                      <a:lnTo>
                        <a:pt x="365" y="620"/>
                      </a:lnTo>
                      <a:lnTo>
                        <a:pt x="326" y="582"/>
                      </a:lnTo>
                      <a:lnTo>
                        <a:pt x="326" y="580"/>
                      </a:lnTo>
                      <a:lnTo>
                        <a:pt x="530" y="3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40993" y="2197029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9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bg2">
                          <a:lumMod val="1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이전 날짜</a:t>
                  </a:r>
                  <a:endParaRPr lang="en-US" sz="1000" dirty="0">
                    <a:solidFill>
                      <a:schemeClr val="bg2">
                        <a:lumMod val="1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Edit File"/>
                <p:cNvSpPr>
                  <a:spLocks noChangeAspect="1" noEditPoints="1"/>
                </p:cNvSpPr>
                <p:nvPr/>
              </p:nvSpPr>
              <p:spPr bwMode="auto">
                <a:xfrm>
                  <a:off x="2445439" y="2214172"/>
                  <a:ext cx="150813" cy="163513"/>
                </a:xfrm>
                <a:custGeom>
                  <a:avLst/>
                  <a:gdLst>
                    <a:gd name="T0" fmla="*/ 0 w 623"/>
                    <a:gd name="T1" fmla="*/ 0 h 669"/>
                    <a:gd name="T2" fmla="*/ 0 w 623"/>
                    <a:gd name="T3" fmla="*/ 640 h 669"/>
                    <a:gd name="T4" fmla="*/ 226 w 623"/>
                    <a:gd name="T5" fmla="*/ 640 h 669"/>
                    <a:gd name="T6" fmla="*/ 226 w 623"/>
                    <a:gd name="T7" fmla="*/ 613 h 669"/>
                    <a:gd name="T8" fmla="*/ 26 w 623"/>
                    <a:gd name="T9" fmla="*/ 613 h 669"/>
                    <a:gd name="T10" fmla="*/ 26 w 623"/>
                    <a:gd name="T11" fmla="*/ 26 h 669"/>
                    <a:gd name="T12" fmla="*/ 266 w 623"/>
                    <a:gd name="T13" fmla="*/ 26 h 669"/>
                    <a:gd name="T14" fmla="*/ 266 w 623"/>
                    <a:gd name="T15" fmla="*/ 213 h 669"/>
                    <a:gd name="T16" fmla="*/ 453 w 623"/>
                    <a:gd name="T17" fmla="*/ 213 h 669"/>
                    <a:gd name="T18" fmla="*/ 453 w 623"/>
                    <a:gd name="T19" fmla="*/ 360 h 669"/>
                    <a:gd name="T20" fmla="*/ 480 w 623"/>
                    <a:gd name="T21" fmla="*/ 360 h 669"/>
                    <a:gd name="T22" fmla="*/ 480 w 623"/>
                    <a:gd name="T23" fmla="*/ 194 h 669"/>
                    <a:gd name="T24" fmla="*/ 285 w 623"/>
                    <a:gd name="T25" fmla="*/ 0 h 669"/>
                    <a:gd name="T26" fmla="*/ 0 w 623"/>
                    <a:gd name="T27" fmla="*/ 0 h 669"/>
                    <a:gd name="T28" fmla="*/ 293 w 623"/>
                    <a:gd name="T29" fmla="*/ 45 h 669"/>
                    <a:gd name="T30" fmla="*/ 434 w 623"/>
                    <a:gd name="T31" fmla="*/ 186 h 669"/>
                    <a:gd name="T32" fmla="*/ 293 w 623"/>
                    <a:gd name="T33" fmla="*/ 186 h 669"/>
                    <a:gd name="T34" fmla="*/ 293 w 623"/>
                    <a:gd name="T35" fmla="*/ 45 h 669"/>
                    <a:gd name="T36" fmla="*/ 559 w 623"/>
                    <a:gd name="T37" fmla="*/ 332 h 669"/>
                    <a:gd name="T38" fmla="*/ 511 w 623"/>
                    <a:gd name="T39" fmla="*/ 358 h 669"/>
                    <a:gd name="T40" fmla="*/ 305 w 623"/>
                    <a:gd name="T41" fmla="*/ 564 h 669"/>
                    <a:gd name="T42" fmla="*/ 302 w 623"/>
                    <a:gd name="T43" fmla="*/ 569 h 669"/>
                    <a:gd name="T44" fmla="*/ 279 w 623"/>
                    <a:gd name="T45" fmla="*/ 649 h 669"/>
                    <a:gd name="T46" fmla="*/ 295 w 623"/>
                    <a:gd name="T47" fmla="*/ 666 h 669"/>
                    <a:gd name="T48" fmla="*/ 375 w 623"/>
                    <a:gd name="T49" fmla="*/ 645 h 669"/>
                    <a:gd name="T50" fmla="*/ 381 w 623"/>
                    <a:gd name="T51" fmla="*/ 641 h 669"/>
                    <a:gd name="T52" fmla="*/ 592 w 623"/>
                    <a:gd name="T53" fmla="*/ 432 h 669"/>
                    <a:gd name="T54" fmla="*/ 597 w 623"/>
                    <a:gd name="T55" fmla="*/ 348 h 669"/>
                    <a:gd name="T56" fmla="*/ 559 w 623"/>
                    <a:gd name="T57" fmla="*/ 332 h 669"/>
                    <a:gd name="T58" fmla="*/ 530 w 623"/>
                    <a:gd name="T59" fmla="*/ 376 h 669"/>
                    <a:gd name="T60" fmla="*/ 570 w 623"/>
                    <a:gd name="T61" fmla="*/ 416 h 669"/>
                    <a:gd name="T62" fmla="*/ 365 w 623"/>
                    <a:gd name="T63" fmla="*/ 620 h 669"/>
                    <a:gd name="T64" fmla="*/ 326 w 623"/>
                    <a:gd name="T65" fmla="*/ 582 h 669"/>
                    <a:gd name="T66" fmla="*/ 326 w 623"/>
                    <a:gd name="T67" fmla="*/ 580 h 669"/>
                    <a:gd name="T68" fmla="*/ 530 w 623"/>
                    <a:gd name="T69" fmla="*/ 376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3" h="669">
                      <a:moveTo>
                        <a:pt x="0" y="0"/>
                      </a:moveTo>
                      <a:lnTo>
                        <a:pt x="0" y="640"/>
                      </a:lnTo>
                      <a:lnTo>
                        <a:pt x="226" y="640"/>
                      </a:lnTo>
                      <a:cubicBezTo>
                        <a:pt x="245" y="640"/>
                        <a:pt x="245" y="613"/>
                        <a:pt x="226" y="613"/>
                      </a:cubicBezTo>
                      <a:lnTo>
                        <a:pt x="26" y="613"/>
                      </a:lnTo>
                      <a:lnTo>
                        <a:pt x="26" y="26"/>
                      </a:lnTo>
                      <a:lnTo>
                        <a:pt x="266" y="26"/>
                      </a:lnTo>
                      <a:lnTo>
                        <a:pt x="266" y="213"/>
                      </a:lnTo>
                      <a:lnTo>
                        <a:pt x="453" y="213"/>
                      </a:lnTo>
                      <a:lnTo>
                        <a:pt x="453" y="360"/>
                      </a:lnTo>
                      <a:cubicBezTo>
                        <a:pt x="453" y="378"/>
                        <a:pt x="480" y="378"/>
                        <a:pt x="480" y="360"/>
                      </a:cubicBezTo>
                      <a:lnTo>
                        <a:pt x="480" y="194"/>
                      </a:lnTo>
                      <a:lnTo>
                        <a:pt x="285" y="0"/>
                      </a:lnTo>
                      <a:lnTo>
                        <a:pt x="0" y="0"/>
                      </a:lnTo>
                      <a:close/>
                      <a:moveTo>
                        <a:pt x="293" y="45"/>
                      </a:moveTo>
                      <a:lnTo>
                        <a:pt x="434" y="186"/>
                      </a:lnTo>
                      <a:lnTo>
                        <a:pt x="293" y="186"/>
                      </a:lnTo>
                      <a:lnTo>
                        <a:pt x="293" y="45"/>
                      </a:lnTo>
                      <a:close/>
                      <a:moveTo>
                        <a:pt x="559" y="332"/>
                      </a:moveTo>
                      <a:cubicBezTo>
                        <a:pt x="536" y="334"/>
                        <a:pt x="524" y="342"/>
                        <a:pt x="511" y="358"/>
                      </a:cubicBezTo>
                      <a:lnTo>
                        <a:pt x="305" y="564"/>
                      </a:lnTo>
                      <a:cubicBezTo>
                        <a:pt x="303" y="565"/>
                        <a:pt x="302" y="567"/>
                        <a:pt x="302" y="569"/>
                      </a:cubicBezTo>
                      <a:lnTo>
                        <a:pt x="279" y="649"/>
                      </a:lnTo>
                      <a:cubicBezTo>
                        <a:pt x="276" y="659"/>
                        <a:pt x="285" y="669"/>
                        <a:pt x="295" y="666"/>
                      </a:cubicBezTo>
                      <a:lnTo>
                        <a:pt x="375" y="645"/>
                      </a:lnTo>
                      <a:cubicBezTo>
                        <a:pt x="378" y="644"/>
                        <a:pt x="380" y="643"/>
                        <a:pt x="381" y="641"/>
                      </a:cubicBezTo>
                      <a:lnTo>
                        <a:pt x="592" y="432"/>
                      </a:lnTo>
                      <a:cubicBezTo>
                        <a:pt x="623" y="401"/>
                        <a:pt x="622" y="372"/>
                        <a:pt x="597" y="348"/>
                      </a:cubicBezTo>
                      <a:cubicBezTo>
                        <a:pt x="587" y="337"/>
                        <a:pt x="573" y="332"/>
                        <a:pt x="559" y="332"/>
                      </a:cubicBezTo>
                      <a:close/>
                      <a:moveTo>
                        <a:pt x="530" y="376"/>
                      </a:moveTo>
                      <a:lnTo>
                        <a:pt x="570" y="416"/>
                      </a:lnTo>
                      <a:lnTo>
                        <a:pt x="365" y="620"/>
                      </a:lnTo>
                      <a:lnTo>
                        <a:pt x="326" y="582"/>
                      </a:lnTo>
                      <a:lnTo>
                        <a:pt x="326" y="580"/>
                      </a:lnTo>
                      <a:lnTo>
                        <a:pt x="530" y="3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8" name="App Bar Container"/>
              <p:cNvSpPr>
                <a:spLocks noChangeArrowheads="1"/>
              </p:cNvSpPr>
              <p:nvPr/>
            </p:nvSpPr>
            <p:spPr bwMode="auto">
              <a:xfrm>
                <a:off x="352354" y="937533"/>
                <a:ext cx="2286000" cy="234878"/>
              </a:xfrm>
              <a:prstGeom prst="rect">
                <a:avLst/>
              </a:prstGeom>
              <a:solidFill>
                <a:srgbClr val="009688">
                  <a:alpha val="80000"/>
                </a:srgb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30278" y="945004"/>
                <a:ext cx="716927" cy="215444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한달보기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313201" y="945003"/>
                <a:ext cx="4901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달력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931296" y="945240"/>
                <a:ext cx="538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통계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grpSp>
            <p:nvGrpSpPr>
              <p:cNvPr id="122" name="Toolbar"/>
              <p:cNvGrpSpPr/>
              <p:nvPr/>
            </p:nvGrpSpPr>
            <p:grpSpPr>
              <a:xfrm>
                <a:off x="358958" y="4192889"/>
                <a:ext cx="2286000" cy="304800"/>
                <a:chOff x="2433638" y="2938463"/>
                <a:chExt cx="2286000" cy="304800"/>
              </a:xfrm>
            </p:grpSpPr>
            <p:sp>
              <p:nvSpPr>
                <p:cNvPr id="124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직사각형 122"/>
              <p:cNvSpPr/>
              <p:nvPr/>
            </p:nvSpPr>
            <p:spPr>
              <a:xfrm>
                <a:off x="1434278" y="4264598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List Item"/>
            <p:cNvSpPr/>
            <p:nvPr/>
          </p:nvSpPr>
          <p:spPr>
            <a:xfrm>
              <a:off x="358958" y="1752244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항목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항목</a:t>
              </a: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31296" y="1861718"/>
              <a:ext cx="6992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지출 금액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21142" y="2217461"/>
              <a:ext cx="808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F0"/>
                  </a:solidFill>
                </a:rPr>
                <a:t>수입 금액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72701" y="530233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1806878" y="53009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94730" y="51647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440750" y="532676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558966" y="1560120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574337" y="2601158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57670" y="958018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1217190" y="943165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59006" y="95694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직선 연결선 156"/>
          <p:cNvCxnSpPr>
            <a:endCxn id="105" idx="5"/>
          </p:cNvCxnSpPr>
          <p:nvPr/>
        </p:nvCxnSpPr>
        <p:spPr>
          <a:xfrm flipH="1" flipV="1">
            <a:off x="5252914" y="1576406"/>
            <a:ext cx="978237" cy="22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6499950" y="1340910"/>
            <a:ext cx="2292604" cy="4064000"/>
            <a:chOff x="1987550" y="1502798"/>
            <a:chExt cx="2292604" cy="4064000"/>
          </a:xfrm>
        </p:grpSpPr>
        <p:sp>
          <p:nvSpPr>
            <p:cNvPr id="183" name="Background"/>
            <p:cNvSpPr/>
            <p:nvPr/>
          </p:nvSpPr>
          <p:spPr>
            <a:xfrm>
              <a:off x="1987550" y="1502798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List Item"/>
            <p:cNvSpPr/>
            <p:nvPr/>
          </p:nvSpPr>
          <p:spPr>
            <a:xfrm>
              <a:off x="1987550" y="2001160"/>
              <a:ext cx="1784873" cy="33732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관리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통장 및 카드 관리</a:t>
              </a:r>
              <a:endParaRPr lang="en-US" altLang="ko-KR" sz="8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</a:t>
              </a:r>
              <a:r>
                <a:rPr lang="ko-KR" alt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10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App Bar Container"/>
            <p:cNvSpPr>
              <a:spLocks noChangeArrowheads="1"/>
            </p:cNvSpPr>
            <p:nvPr/>
          </p:nvSpPr>
          <p:spPr bwMode="auto">
            <a:xfrm>
              <a:off x="1987551" y="1502798"/>
              <a:ext cx="1784872" cy="508000"/>
            </a:xfrm>
            <a:prstGeom prst="rect">
              <a:avLst/>
            </a:prstGeom>
            <a:solidFill>
              <a:srgbClr val="009688"/>
            </a:solidFill>
            <a:ln>
              <a:solidFill>
                <a:schemeClr val="tx1"/>
              </a:solidFill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6" name="Status Bar"/>
            <p:cNvGrpSpPr/>
            <p:nvPr/>
          </p:nvGrpSpPr>
          <p:grpSpPr>
            <a:xfrm>
              <a:off x="1987550" y="1502798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7" name="그룹 186"/>
            <p:cNvGrpSpPr/>
            <p:nvPr/>
          </p:nvGrpSpPr>
          <p:grpSpPr>
            <a:xfrm>
              <a:off x="1994154" y="5261998"/>
              <a:ext cx="2286000" cy="304800"/>
              <a:chOff x="1994154" y="5261998"/>
              <a:chExt cx="2286000" cy="304800"/>
            </a:xfrm>
          </p:grpSpPr>
          <p:grpSp>
            <p:nvGrpSpPr>
              <p:cNvPr id="188" name="Navigation Bar"/>
              <p:cNvGrpSpPr/>
              <p:nvPr/>
            </p:nvGrpSpPr>
            <p:grpSpPr>
              <a:xfrm>
                <a:off x="2442689" y="5360876"/>
                <a:ext cx="1375723" cy="107838"/>
                <a:chOff x="1972789" y="4873681"/>
                <a:chExt cx="1375723" cy="107838"/>
              </a:xfrm>
            </p:grpSpPr>
            <p:sp>
              <p:nvSpPr>
                <p:cNvPr id="193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5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9" name="Toolbar"/>
              <p:cNvGrpSpPr/>
              <p:nvPr/>
            </p:nvGrpSpPr>
            <p:grpSpPr>
              <a:xfrm>
                <a:off x="1994154" y="5261998"/>
                <a:ext cx="2286000" cy="304800"/>
                <a:chOff x="2433638" y="2938463"/>
                <a:chExt cx="2286000" cy="304800"/>
              </a:xfrm>
            </p:grpSpPr>
            <p:sp>
              <p:nvSpPr>
                <p:cNvPr id="191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0" name="직사각형 189"/>
              <p:cNvSpPr/>
              <p:nvPr/>
            </p:nvSpPr>
            <p:spPr>
              <a:xfrm>
                <a:off x="3069474" y="5333707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7" name="타원 206"/>
          <p:cNvSpPr/>
          <p:nvPr/>
        </p:nvSpPr>
        <p:spPr>
          <a:xfrm>
            <a:off x="6615993" y="1068089"/>
            <a:ext cx="158776" cy="163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506554" y="1011384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3.</a:t>
            </a:r>
            <a:r>
              <a:rPr lang="ko-KR" altLang="en-US" sz="1200" b="1" dirty="0" smtClean="0"/>
              <a:t>메뉴화면</a:t>
            </a:r>
            <a:endParaRPr lang="ko-KR" altLang="en-US" sz="1200" b="1" dirty="0"/>
          </a:p>
        </p:txBody>
      </p:sp>
      <p:cxnSp>
        <p:nvCxnSpPr>
          <p:cNvPr id="217" name="직선 화살표 연결선 216"/>
          <p:cNvCxnSpPr>
            <a:endCxn id="185" idx="1"/>
          </p:cNvCxnSpPr>
          <p:nvPr/>
        </p:nvCxnSpPr>
        <p:spPr>
          <a:xfrm>
            <a:off x="3823714" y="1481408"/>
            <a:ext cx="2676237" cy="11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328533" y="3890985"/>
            <a:ext cx="158776" cy="163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40954" y="5517232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회원가입 페이지로 이동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6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스토리보드</a:t>
            </a:r>
            <a:endParaRPr lang="en-US" altLang="ko-KR" sz="2800" dirty="0" smtClean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4967" y="1381372"/>
            <a:ext cx="18024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다음달 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99592" y="1051986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메인화</a:t>
            </a:r>
            <a:r>
              <a:rPr lang="ko-KR" altLang="en-US" sz="1200" b="1" dirty="0" err="1"/>
              <a:t>면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한 달 보기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grpSp>
        <p:nvGrpSpPr>
          <p:cNvPr id="99" name="그룹 98"/>
          <p:cNvGrpSpPr/>
          <p:nvPr/>
        </p:nvGrpSpPr>
        <p:grpSpPr>
          <a:xfrm>
            <a:off x="930044" y="1381372"/>
            <a:ext cx="2278172" cy="4345886"/>
            <a:chOff x="352354" y="434086"/>
            <a:chExt cx="2380759" cy="4064000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2354" y="434086"/>
              <a:ext cx="2297361" cy="4064000"/>
              <a:chOff x="352354" y="434086"/>
              <a:chExt cx="2297361" cy="4064000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352354" y="434086"/>
                <a:ext cx="2286000" cy="4064000"/>
                <a:chOff x="2460554" y="554736"/>
                <a:chExt cx="2286000" cy="4064000"/>
              </a:xfrm>
            </p:grpSpPr>
            <p:grpSp>
              <p:nvGrpSpPr>
                <p:cNvPr id="132" name="Contacts"/>
                <p:cNvGrpSpPr/>
                <p:nvPr/>
              </p:nvGrpSpPr>
              <p:grpSpPr>
                <a:xfrm>
                  <a:off x="2460554" y="554736"/>
                  <a:ext cx="2286000" cy="4064000"/>
                  <a:chOff x="595686" y="1261242"/>
                  <a:chExt cx="2286000" cy="4064000"/>
                </a:xfrm>
              </p:grpSpPr>
              <p:sp>
                <p:nvSpPr>
                  <p:cNvPr id="134" name="Background"/>
                  <p:cNvSpPr/>
                  <p:nvPr/>
                </p:nvSpPr>
                <p:spPr>
                  <a:xfrm>
                    <a:off x="595686" y="1261242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5" name="App Bar"/>
                  <p:cNvGrpSpPr/>
                  <p:nvPr/>
                </p:nvGrpSpPr>
                <p:grpSpPr>
                  <a:xfrm>
                    <a:off x="595686" y="1261384"/>
                    <a:ext cx="2286000" cy="508000"/>
                    <a:chOff x="595686" y="1261384"/>
                    <a:chExt cx="2286000" cy="508000"/>
                  </a:xfrm>
                </p:grpSpPr>
                <p:sp>
                  <p:nvSpPr>
                    <p:cNvPr id="152" name="App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384"/>
                      <a:ext cx="2286000" cy="508000"/>
                    </a:xfrm>
                    <a:prstGeom prst="rect">
                      <a:avLst/>
                    </a:prstGeom>
                    <a:solidFill>
                      <a:srgbClr val="009688"/>
                    </a:solidFill>
                    <a:ln>
                      <a:noFill/>
                    </a:ln>
                    <a:effectLst>
                      <a:outerShdw blurRad="38100" dist="12700" dir="5400000" algn="ctr" rotWithShape="0">
                        <a:prstClr val="black">
                          <a:alpha val="25000"/>
                        </a:prstClr>
                      </a:outerShdw>
                    </a:effectLst>
                  </p:spPr>
                  <p:txBody>
                    <a:bodyPr vert="horz" wrap="square" lIns="457200" tIns="198120" rIns="91440" bIns="104140" numCol="1" anchor="b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3" name="Nav Icon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716210" y="1553322"/>
                      <a:ext cx="114181" cy="76161"/>
                    </a:xfrm>
                    <a:custGeom>
                      <a:avLst/>
                      <a:gdLst>
                        <a:gd name="T0" fmla="*/ 0 w 635"/>
                        <a:gd name="T1" fmla="*/ 70 h 423"/>
                        <a:gd name="T2" fmla="*/ 635 w 635"/>
                        <a:gd name="T3" fmla="*/ 70 h 423"/>
                        <a:gd name="T4" fmla="*/ 635 w 635"/>
                        <a:gd name="T5" fmla="*/ 0 h 423"/>
                        <a:gd name="T6" fmla="*/ 0 w 635"/>
                        <a:gd name="T7" fmla="*/ 0 h 423"/>
                        <a:gd name="T8" fmla="*/ 0 w 635"/>
                        <a:gd name="T9" fmla="*/ 70 h 423"/>
                        <a:gd name="T10" fmla="*/ 0 w 635"/>
                        <a:gd name="T11" fmla="*/ 247 h 423"/>
                        <a:gd name="T12" fmla="*/ 635 w 635"/>
                        <a:gd name="T13" fmla="*/ 247 h 423"/>
                        <a:gd name="T14" fmla="*/ 635 w 635"/>
                        <a:gd name="T15" fmla="*/ 176 h 423"/>
                        <a:gd name="T16" fmla="*/ 0 w 635"/>
                        <a:gd name="T17" fmla="*/ 176 h 423"/>
                        <a:gd name="T18" fmla="*/ 0 w 635"/>
                        <a:gd name="T19" fmla="*/ 247 h 423"/>
                        <a:gd name="T20" fmla="*/ 0 w 635"/>
                        <a:gd name="T21" fmla="*/ 423 h 423"/>
                        <a:gd name="T22" fmla="*/ 635 w 635"/>
                        <a:gd name="T23" fmla="*/ 423 h 423"/>
                        <a:gd name="T24" fmla="*/ 635 w 635"/>
                        <a:gd name="T25" fmla="*/ 352 h 423"/>
                        <a:gd name="T26" fmla="*/ 0 w 635"/>
                        <a:gd name="T27" fmla="*/ 352 h 423"/>
                        <a:gd name="T28" fmla="*/ 0 w 635"/>
                        <a:gd name="T29" fmla="*/ 423 h 4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35" h="423">
                          <a:moveTo>
                            <a:pt x="0" y="70"/>
                          </a:moveTo>
                          <a:lnTo>
                            <a:pt x="635" y="70"/>
                          </a:lnTo>
                          <a:lnTo>
                            <a:pt x="635" y="0"/>
                          </a:lnTo>
                          <a:lnTo>
                            <a:pt x="0" y="0"/>
                          </a:lnTo>
                          <a:lnTo>
                            <a:pt x="0" y="70"/>
                          </a:lnTo>
                          <a:close/>
                          <a:moveTo>
                            <a:pt x="0" y="247"/>
                          </a:moveTo>
                          <a:lnTo>
                            <a:pt x="635" y="247"/>
                          </a:lnTo>
                          <a:lnTo>
                            <a:pt x="635" y="176"/>
                          </a:lnTo>
                          <a:lnTo>
                            <a:pt x="0" y="176"/>
                          </a:lnTo>
                          <a:lnTo>
                            <a:pt x="0" y="247"/>
                          </a:lnTo>
                          <a:close/>
                          <a:moveTo>
                            <a:pt x="0" y="423"/>
                          </a:moveTo>
                          <a:lnTo>
                            <a:pt x="635" y="423"/>
                          </a:lnTo>
                          <a:lnTo>
                            <a:pt x="635" y="352"/>
                          </a:lnTo>
                          <a:lnTo>
                            <a:pt x="0" y="352"/>
                          </a:lnTo>
                          <a:lnTo>
                            <a:pt x="0" y="42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7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6" name="Status Bar"/>
                  <p:cNvGrpSpPr/>
                  <p:nvPr/>
                </p:nvGrpSpPr>
                <p:grpSpPr>
                  <a:xfrm>
                    <a:off x="595686" y="1261242"/>
                    <a:ext cx="2286000" cy="152400"/>
                    <a:chOff x="595686" y="1268402"/>
                    <a:chExt cx="2286000" cy="152400"/>
                  </a:xfrm>
                </p:grpSpPr>
                <p:sp>
                  <p:nvSpPr>
                    <p:cNvPr id="141" name="System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Tim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43" name="Battery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150" name="Battery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1" name="Battery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4" name="Signal Strength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148" name="Signal Strength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9" name="Signal Strength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5" name="WiFi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146" name="WiFi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7" name="WiFi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7" name="Navigation Bar"/>
                  <p:cNvGrpSpPr/>
                  <p:nvPr/>
                </p:nvGrpSpPr>
                <p:grpSpPr>
                  <a:xfrm>
                    <a:off x="1050825" y="5118923"/>
                    <a:ext cx="1375723" cy="107838"/>
                    <a:chOff x="1972789" y="4873681"/>
                    <a:chExt cx="1375723" cy="107838"/>
                  </a:xfrm>
                </p:grpSpPr>
                <p:sp>
                  <p:nvSpPr>
                    <p:cNvPr id="138" name="Back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9" name="Hom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Recents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3" name="TextBox 132"/>
                <p:cNvSpPr txBox="1"/>
                <p:nvPr/>
              </p:nvSpPr>
              <p:spPr>
                <a:xfrm>
                  <a:off x="3202055" y="733612"/>
                  <a:ext cx="78098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2019.05</a:t>
                  </a:r>
                  <a:endParaRPr lang="ko-KR" altLang="en-US" sz="1200" dirty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</p:grpSp>
          <p:sp>
            <p:nvSpPr>
              <p:cNvPr id="114" name="오른쪽 화살표 113"/>
              <p:cNvSpPr/>
              <p:nvPr/>
            </p:nvSpPr>
            <p:spPr>
              <a:xfrm>
                <a:off x="1840457" y="658027"/>
                <a:ext cx="182588" cy="198846"/>
              </a:xfrm>
              <a:prstGeom prst="rightArrow">
                <a:avLst/>
              </a:prstGeom>
              <a:solidFill>
                <a:srgbClr val="004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오른쪽 화살표 114"/>
              <p:cNvSpPr/>
              <p:nvPr/>
            </p:nvSpPr>
            <p:spPr>
              <a:xfrm flipH="1">
                <a:off x="970303" y="666031"/>
                <a:ext cx="152400" cy="198846"/>
              </a:xfrm>
              <a:prstGeom prst="rightArrow">
                <a:avLst/>
              </a:prstGeom>
              <a:solidFill>
                <a:srgbClr val="004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Edit File"/>
              <p:cNvSpPr>
                <a:spLocks noChangeAspect="1" noEditPoints="1"/>
              </p:cNvSpPr>
              <p:nvPr/>
            </p:nvSpPr>
            <p:spPr bwMode="auto">
              <a:xfrm>
                <a:off x="2351169" y="680253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352354" y="1323531"/>
                <a:ext cx="2297361" cy="1477171"/>
                <a:chOff x="340993" y="921564"/>
                <a:chExt cx="2297361" cy="1477171"/>
              </a:xfrm>
            </p:grpSpPr>
            <p:sp>
              <p:nvSpPr>
                <p:cNvPr id="12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49035" y="1156653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9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bg2">
                          <a:lumMod val="1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오늘 날짜</a:t>
                  </a:r>
                  <a:endParaRPr lang="en-US" sz="1000" dirty="0">
                    <a:solidFill>
                      <a:schemeClr val="bg2">
                        <a:lumMod val="1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52354" y="948597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31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035144" y="921564"/>
                  <a:ext cx="9892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예산 </a:t>
                  </a:r>
                  <a:r>
                    <a:rPr lang="en-US" altLang="ko-KR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: </a:t>
                  </a:r>
                  <a:r>
                    <a:rPr lang="ko-KR" altLang="en-US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금액</a:t>
                  </a:r>
                  <a:endParaRPr lang="ko-KR" altLang="en-US" sz="1000" b="1" dirty="0">
                    <a:solidFill>
                      <a:schemeClr val="bg2">
                        <a:lumMod val="10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29" name="Edit File"/>
                <p:cNvSpPr>
                  <a:spLocks noChangeAspect="1" noEditPoints="1"/>
                </p:cNvSpPr>
                <p:nvPr/>
              </p:nvSpPr>
              <p:spPr bwMode="auto">
                <a:xfrm>
                  <a:off x="2445440" y="1178859"/>
                  <a:ext cx="150813" cy="163513"/>
                </a:xfrm>
                <a:custGeom>
                  <a:avLst/>
                  <a:gdLst>
                    <a:gd name="T0" fmla="*/ 0 w 623"/>
                    <a:gd name="T1" fmla="*/ 0 h 669"/>
                    <a:gd name="T2" fmla="*/ 0 w 623"/>
                    <a:gd name="T3" fmla="*/ 640 h 669"/>
                    <a:gd name="T4" fmla="*/ 226 w 623"/>
                    <a:gd name="T5" fmla="*/ 640 h 669"/>
                    <a:gd name="T6" fmla="*/ 226 w 623"/>
                    <a:gd name="T7" fmla="*/ 613 h 669"/>
                    <a:gd name="T8" fmla="*/ 26 w 623"/>
                    <a:gd name="T9" fmla="*/ 613 h 669"/>
                    <a:gd name="T10" fmla="*/ 26 w 623"/>
                    <a:gd name="T11" fmla="*/ 26 h 669"/>
                    <a:gd name="T12" fmla="*/ 266 w 623"/>
                    <a:gd name="T13" fmla="*/ 26 h 669"/>
                    <a:gd name="T14" fmla="*/ 266 w 623"/>
                    <a:gd name="T15" fmla="*/ 213 h 669"/>
                    <a:gd name="T16" fmla="*/ 453 w 623"/>
                    <a:gd name="T17" fmla="*/ 213 h 669"/>
                    <a:gd name="T18" fmla="*/ 453 w 623"/>
                    <a:gd name="T19" fmla="*/ 360 h 669"/>
                    <a:gd name="T20" fmla="*/ 480 w 623"/>
                    <a:gd name="T21" fmla="*/ 360 h 669"/>
                    <a:gd name="T22" fmla="*/ 480 w 623"/>
                    <a:gd name="T23" fmla="*/ 194 h 669"/>
                    <a:gd name="T24" fmla="*/ 285 w 623"/>
                    <a:gd name="T25" fmla="*/ 0 h 669"/>
                    <a:gd name="T26" fmla="*/ 0 w 623"/>
                    <a:gd name="T27" fmla="*/ 0 h 669"/>
                    <a:gd name="T28" fmla="*/ 293 w 623"/>
                    <a:gd name="T29" fmla="*/ 45 h 669"/>
                    <a:gd name="T30" fmla="*/ 434 w 623"/>
                    <a:gd name="T31" fmla="*/ 186 h 669"/>
                    <a:gd name="T32" fmla="*/ 293 w 623"/>
                    <a:gd name="T33" fmla="*/ 186 h 669"/>
                    <a:gd name="T34" fmla="*/ 293 w 623"/>
                    <a:gd name="T35" fmla="*/ 45 h 669"/>
                    <a:gd name="T36" fmla="*/ 559 w 623"/>
                    <a:gd name="T37" fmla="*/ 332 h 669"/>
                    <a:gd name="T38" fmla="*/ 511 w 623"/>
                    <a:gd name="T39" fmla="*/ 358 h 669"/>
                    <a:gd name="T40" fmla="*/ 305 w 623"/>
                    <a:gd name="T41" fmla="*/ 564 h 669"/>
                    <a:gd name="T42" fmla="*/ 302 w 623"/>
                    <a:gd name="T43" fmla="*/ 569 h 669"/>
                    <a:gd name="T44" fmla="*/ 279 w 623"/>
                    <a:gd name="T45" fmla="*/ 649 h 669"/>
                    <a:gd name="T46" fmla="*/ 295 w 623"/>
                    <a:gd name="T47" fmla="*/ 666 h 669"/>
                    <a:gd name="T48" fmla="*/ 375 w 623"/>
                    <a:gd name="T49" fmla="*/ 645 h 669"/>
                    <a:gd name="T50" fmla="*/ 381 w 623"/>
                    <a:gd name="T51" fmla="*/ 641 h 669"/>
                    <a:gd name="T52" fmla="*/ 592 w 623"/>
                    <a:gd name="T53" fmla="*/ 432 h 669"/>
                    <a:gd name="T54" fmla="*/ 597 w 623"/>
                    <a:gd name="T55" fmla="*/ 348 h 669"/>
                    <a:gd name="T56" fmla="*/ 559 w 623"/>
                    <a:gd name="T57" fmla="*/ 332 h 669"/>
                    <a:gd name="T58" fmla="*/ 530 w 623"/>
                    <a:gd name="T59" fmla="*/ 376 h 669"/>
                    <a:gd name="T60" fmla="*/ 570 w 623"/>
                    <a:gd name="T61" fmla="*/ 416 h 669"/>
                    <a:gd name="T62" fmla="*/ 365 w 623"/>
                    <a:gd name="T63" fmla="*/ 620 h 669"/>
                    <a:gd name="T64" fmla="*/ 326 w 623"/>
                    <a:gd name="T65" fmla="*/ 582 h 669"/>
                    <a:gd name="T66" fmla="*/ 326 w 623"/>
                    <a:gd name="T67" fmla="*/ 580 h 669"/>
                    <a:gd name="T68" fmla="*/ 530 w 623"/>
                    <a:gd name="T69" fmla="*/ 376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3" h="669">
                      <a:moveTo>
                        <a:pt x="0" y="0"/>
                      </a:moveTo>
                      <a:lnTo>
                        <a:pt x="0" y="640"/>
                      </a:lnTo>
                      <a:lnTo>
                        <a:pt x="226" y="640"/>
                      </a:lnTo>
                      <a:cubicBezTo>
                        <a:pt x="245" y="640"/>
                        <a:pt x="245" y="613"/>
                        <a:pt x="226" y="613"/>
                      </a:cubicBezTo>
                      <a:lnTo>
                        <a:pt x="26" y="613"/>
                      </a:lnTo>
                      <a:lnTo>
                        <a:pt x="26" y="26"/>
                      </a:lnTo>
                      <a:lnTo>
                        <a:pt x="266" y="26"/>
                      </a:lnTo>
                      <a:lnTo>
                        <a:pt x="266" y="213"/>
                      </a:lnTo>
                      <a:lnTo>
                        <a:pt x="453" y="213"/>
                      </a:lnTo>
                      <a:lnTo>
                        <a:pt x="453" y="360"/>
                      </a:lnTo>
                      <a:cubicBezTo>
                        <a:pt x="453" y="378"/>
                        <a:pt x="480" y="378"/>
                        <a:pt x="480" y="360"/>
                      </a:cubicBezTo>
                      <a:lnTo>
                        <a:pt x="480" y="194"/>
                      </a:lnTo>
                      <a:lnTo>
                        <a:pt x="285" y="0"/>
                      </a:lnTo>
                      <a:lnTo>
                        <a:pt x="0" y="0"/>
                      </a:lnTo>
                      <a:close/>
                      <a:moveTo>
                        <a:pt x="293" y="45"/>
                      </a:moveTo>
                      <a:lnTo>
                        <a:pt x="434" y="186"/>
                      </a:lnTo>
                      <a:lnTo>
                        <a:pt x="293" y="186"/>
                      </a:lnTo>
                      <a:lnTo>
                        <a:pt x="293" y="45"/>
                      </a:lnTo>
                      <a:close/>
                      <a:moveTo>
                        <a:pt x="559" y="332"/>
                      </a:moveTo>
                      <a:cubicBezTo>
                        <a:pt x="536" y="334"/>
                        <a:pt x="524" y="342"/>
                        <a:pt x="511" y="358"/>
                      </a:cubicBezTo>
                      <a:lnTo>
                        <a:pt x="305" y="564"/>
                      </a:lnTo>
                      <a:cubicBezTo>
                        <a:pt x="303" y="565"/>
                        <a:pt x="302" y="567"/>
                        <a:pt x="302" y="569"/>
                      </a:cubicBezTo>
                      <a:lnTo>
                        <a:pt x="279" y="649"/>
                      </a:lnTo>
                      <a:cubicBezTo>
                        <a:pt x="276" y="659"/>
                        <a:pt x="285" y="669"/>
                        <a:pt x="295" y="666"/>
                      </a:cubicBezTo>
                      <a:lnTo>
                        <a:pt x="375" y="645"/>
                      </a:lnTo>
                      <a:cubicBezTo>
                        <a:pt x="378" y="644"/>
                        <a:pt x="380" y="643"/>
                        <a:pt x="381" y="641"/>
                      </a:cubicBezTo>
                      <a:lnTo>
                        <a:pt x="592" y="432"/>
                      </a:lnTo>
                      <a:cubicBezTo>
                        <a:pt x="623" y="401"/>
                        <a:pt x="622" y="372"/>
                        <a:pt x="597" y="348"/>
                      </a:cubicBezTo>
                      <a:cubicBezTo>
                        <a:pt x="587" y="337"/>
                        <a:pt x="573" y="332"/>
                        <a:pt x="559" y="332"/>
                      </a:cubicBezTo>
                      <a:close/>
                      <a:moveTo>
                        <a:pt x="530" y="376"/>
                      </a:moveTo>
                      <a:lnTo>
                        <a:pt x="570" y="416"/>
                      </a:lnTo>
                      <a:lnTo>
                        <a:pt x="365" y="620"/>
                      </a:lnTo>
                      <a:lnTo>
                        <a:pt x="326" y="582"/>
                      </a:lnTo>
                      <a:lnTo>
                        <a:pt x="326" y="580"/>
                      </a:lnTo>
                      <a:lnTo>
                        <a:pt x="530" y="3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40993" y="2197029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9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bg2">
                          <a:lumMod val="1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이전 날짜</a:t>
                  </a:r>
                  <a:endParaRPr lang="en-US" sz="1000" dirty="0">
                    <a:solidFill>
                      <a:schemeClr val="bg2">
                        <a:lumMod val="1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Edit File"/>
                <p:cNvSpPr>
                  <a:spLocks noChangeAspect="1" noEditPoints="1"/>
                </p:cNvSpPr>
                <p:nvPr/>
              </p:nvSpPr>
              <p:spPr bwMode="auto">
                <a:xfrm>
                  <a:off x="2445439" y="2214172"/>
                  <a:ext cx="150813" cy="163513"/>
                </a:xfrm>
                <a:custGeom>
                  <a:avLst/>
                  <a:gdLst>
                    <a:gd name="T0" fmla="*/ 0 w 623"/>
                    <a:gd name="T1" fmla="*/ 0 h 669"/>
                    <a:gd name="T2" fmla="*/ 0 w 623"/>
                    <a:gd name="T3" fmla="*/ 640 h 669"/>
                    <a:gd name="T4" fmla="*/ 226 w 623"/>
                    <a:gd name="T5" fmla="*/ 640 h 669"/>
                    <a:gd name="T6" fmla="*/ 226 w 623"/>
                    <a:gd name="T7" fmla="*/ 613 h 669"/>
                    <a:gd name="T8" fmla="*/ 26 w 623"/>
                    <a:gd name="T9" fmla="*/ 613 h 669"/>
                    <a:gd name="T10" fmla="*/ 26 w 623"/>
                    <a:gd name="T11" fmla="*/ 26 h 669"/>
                    <a:gd name="T12" fmla="*/ 266 w 623"/>
                    <a:gd name="T13" fmla="*/ 26 h 669"/>
                    <a:gd name="T14" fmla="*/ 266 w 623"/>
                    <a:gd name="T15" fmla="*/ 213 h 669"/>
                    <a:gd name="T16" fmla="*/ 453 w 623"/>
                    <a:gd name="T17" fmla="*/ 213 h 669"/>
                    <a:gd name="T18" fmla="*/ 453 w 623"/>
                    <a:gd name="T19" fmla="*/ 360 h 669"/>
                    <a:gd name="T20" fmla="*/ 480 w 623"/>
                    <a:gd name="T21" fmla="*/ 360 h 669"/>
                    <a:gd name="T22" fmla="*/ 480 w 623"/>
                    <a:gd name="T23" fmla="*/ 194 h 669"/>
                    <a:gd name="T24" fmla="*/ 285 w 623"/>
                    <a:gd name="T25" fmla="*/ 0 h 669"/>
                    <a:gd name="T26" fmla="*/ 0 w 623"/>
                    <a:gd name="T27" fmla="*/ 0 h 669"/>
                    <a:gd name="T28" fmla="*/ 293 w 623"/>
                    <a:gd name="T29" fmla="*/ 45 h 669"/>
                    <a:gd name="T30" fmla="*/ 434 w 623"/>
                    <a:gd name="T31" fmla="*/ 186 h 669"/>
                    <a:gd name="T32" fmla="*/ 293 w 623"/>
                    <a:gd name="T33" fmla="*/ 186 h 669"/>
                    <a:gd name="T34" fmla="*/ 293 w 623"/>
                    <a:gd name="T35" fmla="*/ 45 h 669"/>
                    <a:gd name="T36" fmla="*/ 559 w 623"/>
                    <a:gd name="T37" fmla="*/ 332 h 669"/>
                    <a:gd name="T38" fmla="*/ 511 w 623"/>
                    <a:gd name="T39" fmla="*/ 358 h 669"/>
                    <a:gd name="T40" fmla="*/ 305 w 623"/>
                    <a:gd name="T41" fmla="*/ 564 h 669"/>
                    <a:gd name="T42" fmla="*/ 302 w 623"/>
                    <a:gd name="T43" fmla="*/ 569 h 669"/>
                    <a:gd name="T44" fmla="*/ 279 w 623"/>
                    <a:gd name="T45" fmla="*/ 649 h 669"/>
                    <a:gd name="T46" fmla="*/ 295 w 623"/>
                    <a:gd name="T47" fmla="*/ 666 h 669"/>
                    <a:gd name="T48" fmla="*/ 375 w 623"/>
                    <a:gd name="T49" fmla="*/ 645 h 669"/>
                    <a:gd name="T50" fmla="*/ 381 w 623"/>
                    <a:gd name="T51" fmla="*/ 641 h 669"/>
                    <a:gd name="T52" fmla="*/ 592 w 623"/>
                    <a:gd name="T53" fmla="*/ 432 h 669"/>
                    <a:gd name="T54" fmla="*/ 597 w 623"/>
                    <a:gd name="T55" fmla="*/ 348 h 669"/>
                    <a:gd name="T56" fmla="*/ 559 w 623"/>
                    <a:gd name="T57" fmla="*/ 332 h 669"/>
                    <a:gd name="T58" fmla="*/ 530 w 623"/>
                    <a:gd name="T59" fmla="*/ 376 h 669"/>
                    <a:gd name="T60" fmla="*/ 570 w 623"/>
                    <a:gd name="T61" fmla="*/ 416 h 669"/>
                    <a:gd name="T62" fmla="*/ 365 w 623"/>
                    <a:gd name="T63" fmla="*/ 620 h 669"/>
                    <a:gd name="T64" fmla="*/ 326 w 623"/>
                    <a:gd name="T65" fmla="*/ 582 h 669"/>
                    <a:gd name="T66" fmla="*/ 326 w 623"/>
                    <a:gd name="T67" fmla="*/ 580 h 669"/>
                    <a:gd name="T68" fmla="*/ 530 w 623"/>
                    <a:gd name="T69" fmla="*/ 376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3" h="669">
                      <a:moveTo>
                        <a:pt x="0" y="0"/>
                      </a:moveTo>
                      <a:lnTo>
                        <a:pt x="0" y="640"/>
                      </a:lnTo>
                      <a:lnTo>
                        <a:pt x="226" y="640"/>
                      </a:lnTo>
                      <a:cubicBezTo>
                        <a:pt x="245" y="640"/>
                        <a:pt x="245" y="613"/>
                        <a:pt x="226" y="613"/>
                      </a:cubicBezTo>
                      <a:lnTo>
                        <a:pt x="26" y="613"/>
                      </a:lnTo>
                      <a:lnTo>
                        <a:pt x="26" y="26"/>
                      </a:lnTo>
                      <a:lnTo>
                        <a:pt x="266" y="26"/>
                      </a:lnTo>
                      <a:lnTo>
                        <a:pt x="266" y="213"/>
                      </a:lnTo>
                      <a:lnTo>
                        <a:pt x="453" y="213"/>
                      </a:lnTo>
                      <a:lnTo>
                        <a:pt x="453" y="360"/>
                      </a:lnTo>
                      <a:cubicBezTo>
                        <a:pt x="453" y="378"/>
                        <a:pt x="480" y="378"/>
                        <a:pt x="480" y="360"/>
                      </a:cubicBezTo>
                      <a:lnTo>
                        <a:pt x="480" y="194"/>
                      </a:lnTo>
                      <a:lnTo>
                        <a:pt x="285" y="0"/>
                      </a:lnTo>
                      <a:lnTo>
                        <a:pt x="0" y="0"/>
                      </a:lnTo>
                      <a:close/>
                      <a:moveTo>
                        <a:pt x="293" y="45"/>
                      </a:moveTo>
                      <a:lnTo>
                        <a:pt x="434" y="186"/>
                      </a:lnTo>
                      <a:lnTo>
                        <a:pt x="293" y="186"/>
                      </a:lnTo>
                      <a:lnTo>
                        <a:pt x="293" y="45"/>
                      </a:lnTo>
                      <a:close/>
                      <a:moveTo>
                        <a:pt x="559" y="332"/>
                      </a:moveTo>
                      <a:cubicBezTo>
                        <a:pt x="536" y="334"/>
                        <a:pt x="524" y="342"/>
                        <a:pt x="511" y="358"/>
                      </a:cubicBezTo>
                      <a:lnTo>
                        <a:pt x="305" y="564"/>
                      </a:lnTo>
                      <a:cubicBezTo>
                        <a:pt x="303" y="565"/>
                        <a:pt x="302" y="567"/>
                        <a:pt x="302" y="569"/>
                      </a:cubicBezTo>
                      <a:lnTo>
                        <a:pt x="279" y="649"/>
                      </a:lnTo>
                      <a:cubicBezTo>
                        <a:pt x="276" y="659"/>
                        <a:pt x="285" y="669"/>
                        <a:pt x="295" y="666"/>
                      </a:cubicBezTo>
                      <a:lnTo>
                        <a:pt x="375" y="645"/>
                      </a:lnTo>
                      <a:cubicBezTo>
                        <a:pt x="378" y="644"/>
                        <a:pt x="380" y="643"/>
                        <a:pt x="381" y="641"/>
                      </a:cubicBezTo>
                      <a:lnTo>
                        <a:pt x="592" y="432"/>
                      </a:lnTo>
                      <a:cubicBezTo>
                        <a:pt x="623" y="401"/>
                        <a:pt x="622" y="372"/>
                        <a:pt x="597" y="348"/>
                      </a:cubicBezTo>
                      <a:cubicBezTo>
                        <a:pt x="587" y="337"/>
                        <a:pt x="573" y="332"/>
                        <a:pt x="559" y="332"/>
                      </a:cubicBezTo>
                      <a:close/>
                      <a:moveTo>
                        <a:pt x="530" y="376"/>
                      </a:moveTo>
                      <a:lnTo>
                        <a:pt x="570" y="416"/>
                      </a:lnTo>
                      <a:lnTo>
                        <a:pt x="365" y="620"/>
                      </a:lnTo>
                      <a:lnTo>
                        <a:pt x="326" y="582"/>
                      </a:lnTo>
                      <a:lnTo>
                        <a:pt x="326" y="580"/>
                      </a:lnTo>
                      <a:lnTo>
                        <a:pt x="530" y="3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8" name="App Bar Container"/>
              <p:cNvSpPr>
                <a:spLocks noChangeArrowheads="1"/>
              </p:cNvSpPr>
              <p:nvPr/>
            </p:nvSpPr>
            <p:spPr bwMode="auto">
              <a:xfrm>
                <a:off x="352354" y="937533"/>
                <a:ext cx="2286000" cy="234878"/>
              </a:xfrm>
              <a:prstGeom prst="rect">
                <a:avLst/>
              </a:prstGeom>
              <a:solidFill>
                <a:srgbClr val="009688">
                  <a:alpha val="80000"/>
                </a:srgb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30278" y="945004"/>
                <a:ext cx="716927" cy="215444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한 달 보기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313201" y="945003"/>
                <a:ext cx="49019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달력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931296" y="945240"/>
                <a:ext cx="53820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통계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grpSp>
            <p:nvGrpSpPr>
              <p:cNvPr id="122" name="Toolbar"/>
              <p:cNvGrpSpPr/>
              <p:nvPr/>
            </p:nvGrpSpPr>
            <p:grpSpPr>
              <a:xfrm>
                <a:off x="358958" y="4192889"/>
                <a:ext cx="2286000" cy="304800"/>
                <a:chOff x="2433638" y="2938463"/>
                <a:chExt cx="2286000" cy="304800"/>
              </a:xfrm>
            </p:grpSpPr>
            <p:sp>
              <p:nvSpPr>
                <p:cNvPr id="124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직사각형 122"/>
              <p:cNvSpPr/>
              <p:nvPr/>
            </p:nvSpPr>
            <p:spPr>
              <a:xfrm>
                <a:off x="1434278" y="4264598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List Item"/>
            <p:cNvSpPr/>
            <p:nvPr/>
          </p:nvSpPr>
          <p:spPr>
            <a:xfrm>
              <a:off x="358958" y="1752244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항목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항목</a:t>
              </a: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31296" y="1861718"/>
              <a:ext cx="69923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지출 금액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21142" y="2217461"/>
              <a:ext cx="8084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F0"/>
                  </a:solidFill>
                </a:rPr>
                <a:t>수입 금액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72701" y="530233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1806878" y="53009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94730" y="51647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440750" y="532676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558966" y="1560120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574337" y="2601158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57670" y="958018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1217190" y="943165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59006" y="95694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535423" y="1736231"/>
            <a:ext cx="176199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지출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수입 작성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73371" y="2119353"/>
            <a:ext cx="1745905" cy="2869924"/>
            <a:chOff x="3465939" y="2298293"/>
            <a:chExt cx="1286605" cy="2298493"/>
          </a:xfrm>
        </p:grpSpPr>
        <p:pic>
          <p:nvPicPr>
            <p:cNvPr id="1030" name="Picture 6" descr="C:\Users\house\Desktop\프로그래밍\학교\시분설\지출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939" y="2298293"/>
              <a:ext cx="1286605" cy="2298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house\Desktop\프로그래밍\학교\시분설\카드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115" y="3726938"/>
              <a:ext cx="494316" cy="620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직선 연결선 5"/>
          <p:cNvCxnSpPr/>
          <p:nvPr/>
        </p:nvCxnSpPr>
        <p:spPr>
          <a:xfrm flipH="1" flipV="1">
            <a:off x="4120917" y="3518833"/>
            <a:ext cx="576064" cy="31934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>
            <p:custDataLst>
              <p:custData r:id="rId1"/>
            </p:custDataLst>
          </p:nvPr>
        </p:nvSpPr>
        <p:spPr>
          <a:xfrm>
            <a:off x="3450840" y="5148890"/>
            <a:ext cx="2160240" cy="27699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홈화면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이동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118322" y="4678104"/>
            <a:ext cx="1165646" cy="35129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>
            <p:custDataLst>
              <p:custData r:id="rId2"/>
            </p:custDataLst>
          </p:nvPr>
        </p:nvSpPr>
        <p:spPr>
          <a:xfrm>
            <a:off x="3450840" y="5580938"/>
            <a:ext cx="2160240" cy="27699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2 , 3. 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지출 수입 화면 이동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6" name="TextBox 235"/>
          <p:cNvSpPr txBox="1"/>
          <p:nvPr>
            <p:custDataLst>
              <p:custData r:id="rId3"/>
            </p:custDataLst>
          </p:nvPr>
        </p:nvSpPr>
        <p:spPr>
          <a:xfrm>
            <a:off x="3686696" y="3766519"/>
            <a:ext cx="868441" cy="24622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4.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카드 목록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7" name="TextBox 236"/>
          <p:cNvSpPr txBox="1"/>
          <p:nvPr>
            <p:custDataLst>
              <p:custData r:id="rId4"/>
            </p:custDataLst>
          </p:nvPr>
        </p:nvSpPr>
        <p:spPr>
          <a:xfrm>
            <a:off x="3461082" y="6012986"/>
            <a:ext cx="690803" cy="27699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5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저장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35" name="Picture 11" descr="C:\Users\house\Desktop\프로그래밍\학교\시분설\수입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15430"/>
            <a:ext cx="2118530" cy="37847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4" name="직선 화살표 연결선 263"/>
          <p:cNvCxnSpPr>
            <a:stCxn id="105" idx="6"/>
            <a:endCxn id="57" idx="1"/>
          </p:cNvCxnSpPr>
          <p:nvPr/>
        </p:nvCxnSpPr>
        <p:spPr>
          <a:xfrm flipV="1">
            <a:off x="2473827" y="1519872"/>
            <a:ext cx="1021140" cy="516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 flipH="1" flipV="1">
            <a:off x="5319276" y="2464159"/>
            <a:ext cx="1124932" cy="44386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 flipV="1">
            <a:off x="4837178" y="2469266"/>
            <a:ext cx="1102974" cy="22581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스토리보드</a:t>
            </a:r>
            <a:endParaRPr lang="en-US" altLang="ko-KR" sz="2800" dirty="0" smtClean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99592" y="1051986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메인화</a:t>
            </a:r>
            <a:r>
              <a:rPr lang="ko-KR" altLang="en-US" sz="1200" b="1" dirty="0" err="1"/>
              <a:t>면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한 달 보기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grpSp>
        <p:nvGrpSpPr>
          <p:cNvPr id="99" name="그룹 98"/>
          <p:cNvGrpSpPr/>
          <p:nvPr/>
        </p:nvGrpSpPr>
        <p:grpSpPr>
          <a:xfrm>
            <a:off x="930044" y="1381372"/>
            <a:ext cx="2278172" cy="4345886"/>
            <a:chOff x="352354" y="434086"/>
            <a:chExt cx="2380759" cy="4064000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2354" y="434086"/>
              <a:ext cx="2297361" cy="4064000"/>
              <a:chOff x="352354" y="434086"/>
              <a:chExt cx="2297361" cy="4064000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352354" y="434086"/>
                <a:ext cx="2286000" cy="4064000"/>
                <a:chOff x="2460554" y="554736"/>
                <a:chExt cx="2286000" cy="4064000"/>
              </a:xfrm>
            </p:grpSpPr>
            <p:grpSp>
              <p:nvGrpSpPr>
                <p:cNvPr id="132" name="Contacts"/>
                <p:cNvGrpSpPr/>
                <p:nvPr/>
              </p:nvGrpSpPr>
              <p:grpSpPr>
                <a:xfrm>
                  <a:off x="2460554" y="554736"/>
                  <a:ext cx="2286000" cy="4064000"/>
                  <a:chOff x="595686" y="1261242"/>
                  <a:chExt cx="2286000" cy="4064000"/>
                </a:xfrm>
              </p:grpSpPr>
              <p:sp>
                <p:nvSpPr>
                  <p:cNvPr id="134" name="Background"/>
                  <p:cNvSpPr/>
                  <p:nvPr/>
                </p:nvSpPr>
                <p:spPr>
                  <a:xfrm>
                    <a:off x="595686" y="1261242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5" name="App Bar"/>
                  <p:cNvGrpSpPr/>
                  <p:nvPr/>
                </p:nvGrpSpPr>
                <p:grpSpPr>
                  <a:xfrm>
                    <a:off x="595686" y="1261384"/>
                    <a:ext cx="2286000" cy="508000"/>
                    <a:chOff x="595686" y="1261384"/>
                    <a:chExt cx="2286000" cy="508000"/>
                  </a:xfrm>
                </p:grpSpPr>
                <p:sp>
                  <p:nvSpPr>
                    <p:cNvPr id="152" name="App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384"/>
                      <a:ext cx="2286000" cy="508000"/>
                    </a:xfrm>
                    <a:prstGeom prst="rect">
                      <a:avLst/>
                    </a:prstGeom>
                    <a:solidFill>
                      <a:srgbClr val="009688"/>
                    </a:solidFill>
                    <a:ln>
                      <a:noFill/>
                    </a:ln>
                    <a:effectLst>
                      <a:outerShdw blurRad="38100" dist="12700" dir="5400000" algn="ctr" rotWithShape="0">
                        <a:prstClr val="black">
                          <a:alpha val="25000"/>
                        </a:prstClr>
                      </a:outerShdw>
                    </a:effectLst>
                  </p:spPr>
                  <p:txBody>
                    <a:bodyPr vert="horz" wrap="square" lIns="457200" tIns="198120" rIns="91440" bIns="104140" numCol="1" anchor="b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3" name="Nav Icon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716210" y="1553322"/>
                      <a:ext cx="114181" cy="76161"/>
                    </a:xfrm>
                    <a:custGeom>
                      <a:avLst/>
                      <a:gdLst>
                        <a:gd name="T0" fmla="*/ 0 w 635"/>
                        <a:gd name="T1" fmla="*/ 70 h 423"/>
                        <a:gd name="T2" fmla="*/ 635 w 635"/>
                        <a:gd name="T3" fmla="*/ 70 h 423"/>
                        <a:gd name="T4" fmla="*/ 635 w 635"/>
                        <a:gd name="T5" fmla="*/ 0 h 423"/>
                        <a:gd name="T6" fmla="*/ 0 w 635"/>
                        <a:gd name="T7" fmla="*/ 0 h 423"/>
                        <a:gd name="T8" fmla="*/ 0 w 635"/>
                        <a:gd name="T9" fmla="*/ 70 h 423"/>
                        <a:gd name="T10" fmla="*/ 0 w 635"/>
                        <a:gd name="T11" fmla="*/ 247 h 423"/>
                        <a:gd name="T12" fmla="*/ 635 w 635"/>
                        <a:gd name="T13" fmla="*/ 247 h 423"/>
                        <a:gd name="T14" fmla="*/ 635 w 635"/>
                        <a:gd name="T15" fmla="*/ 176 h 423"/>
                        <a:gd name="T16" fmla="*/ 0 w 635"/>
                        <a:gd name="T17" fmla="*/ 176 h 423"/>
                        <a:gd name="T18" fmla="*/ 0 w 635"/>
                        <a:gd name="T19" fmla="*/ 247 h 423"/>
                        <a:gd name="T20" fmla="*/ 0 w 635"/>
                        <a:gd name="T21" fmla="*/ 423 h 423"/>
                        <a:gd name="T22" fmla="*/ 635 w 635"/>
                        <a:gd name="T23" fmla="*/ 423 h 423"/>
                        <a:gd name="T24" fmla="*/ 635 w 635"/>
                        <a:gd name="T25" fmla="*/ 352 h 423"/>
                        <a:gd name="T26" fmla="*/ 0 w 635"/>
                        <a:gd name="T27" fmla="*/ 352 h 423"/>
                        <a:gd name="T28" fmla="*/ 0 w 635"/>
                        <a:gd name="T29" fmla="*/ 423 h 4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35" h="423">
                          <a:moveTo>
                            <a:pt x="0" y="70"/>
                          </a:moveTo>
                          <a:lnTo>
                            <a:pt x="635" y="70"/>
                          </a:lnTo>
                          <a:lnTo>
                            <a:pt x="635" y="0"/>
                          </a:lnTo>
                          <a:lnTo>
                            <a:pt x="0" y="0"/>
                          </a:lnTo>
                          <a:lnTo>
                            <a:pt x="0" y="70"/>
                          </a:lnTo>
                          <a:close/>
                          <a:moveTo>
                            <a:pt x="0" y="247"/>
                          </a:moveTo>
                          <a:lnTo>
                            <a:pt x="635" y="247"/>
                          </a:lnTo>
                          <a:lnTo>
                            <a:pt x="635" y="176"/>
                          </a:lnTo>
                          <a:lnTo>
                            <a:pt x="0" y="176"/>
                          </a:lnTo>
                          <a:lnTo>
                            <a:pt x="0" y="247"/>
                          </a:lnTo>
                          <a:close/>
                          <a:moveTo>
                            <a:pt x="0" y="423"/>
                          </a:moveTo>
                          <a:lnTo>
                            <a:pt x="635" y="423"/>
                          </a:lnTo>
                          <a:lnTo>
                            <a:pt x="635" y="352"/>
                          </a:lnTo>
                          <a:lnTo>
                            <a:pt x="0" y="352"/>
                          </a:lnTo>
                          <a:lnTo>
                            <a:pt x="0" y="42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7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6" name="Status Bar"/>
                  <p:cNvGrpSpPr/>
                  <p:nvPr/>
                </p:nvGrpSpPr>
                <p:grpSpPr>
                  <a:xfrm>
                    <a:off x="595686" y="1261242"/>
                    <a:ext cx="2286000" cy="152400"/>
                    <a:chOff x="595686" y="1268402"/>
                    <a:chExt cx="2286000" cy="152400"/>
                  </a:xfrm>
                </p:grpSpPr>
                <p:sp>
                  <p:nvSpPr>
                    <p:cNvPr id="141" name="System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Tim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43" name="Battery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150" name="Battery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1" name="Battery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4" name="Signal Strength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148" name="Signal Strength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9" name="Signal Strength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5" name="WiFi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146" name="WiFi Part 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7" name="WiFi Part 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7" name="Navigation Bar"/>
                  <p:cNvGrpSpPr/>
                  <p:nvPr/>
                </p:nvGrpSpPr>
                <p:grpSpPr>
                  <a:xfrm>
                    <a:off x="1050825" y="5118923"/>
                    <a:ext cx="1375723" cy="107838"/>
                    <a:chOff x="1972789" y="4873681"/>
                    <a:chExt cx="1375723" cy="107838"/>
                  </a:xfrm>
                </p:grpSpPr>
                <p:sp>
                  <p:nvSpPr>
                    <p:cNvPr id="138" name="Back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9" name="Hom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Recents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3" name="TextBox 132"/>
                <p:cNvSpPr txBox="1"/>
                <p:nvPr/>
              </p:nvSpPr>
              <p:spPr>
                <a:xfrm>
                  <a:off x="3202055" y="733612"/>
                  <a:ext cx="78098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2019.05</a:t>
                  </a:r>
                  <a:endParaRPr lang="ko-KR" altLang="en-US" sz="1200" dirty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</p:grpSp>
          <p:sp>
            <p:nvSpPr>
              <p:cNvPr id="114" name="오른쪽 화살표 113"/>
              <p:cNvSpPr/>
              <p:nvPr/>
            </p:nvSpPr>
            <p:spPr>
              <a:xfrm>
                <a:off x="1840457" y="658027"/>
                <a:ext cx="182588" cy="198846"/>
              </a:xfrm>
              <a:prstGeom prst="rightArrow">
                <a:avLst/>
              </a:prstGeom>
              <a:solidFill>
                <a:srgbClr val="004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오른쪽 화살표 114"/>
              <p:cNvSpPr/>
              <p:nvPr/>
            </p:nvSpPr>
            <p:spPr>
              <a:xfrm flipH="1">
                <a:off x="970303" y="666031"/>
                <a:ext cx="152400" cy="198846"/>
              </a:xfrm>
              <a:prstGeom prst="rightArrow">
                <a:avLst/>
              </a:prstGeom>
              <a:solidFill>
                <a:srgbClr val="004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Edit File"/>
              <p:cNvSpPr>
                <a:spLocks noChangeAspect="1" noEditPoints="1"/>
              </p:cNvSpPr>
              <p:nvPr/>
            </p:nvSpPr>
            <p:spPr bwMode="auto">
              <a:xfrm>
                <a:off x="2351169" y="680253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352354" y="1323531"/>
                <a:ext cx="2297361" cy="1477171"/>
                <a:chOff x="340993" y="921564"/>
                <a:chExt cx="2297361" cy="1477171"/>
              </a:xfrm>
            </p:grpSpPr>
            <p:sp>
              <p:nvSpPr>
                <p:cNvPr id="12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49035" y="1156653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9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bg2">
                          <a:lumMod val="1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오늘 날짜</a:t>
                  </a:r>
                  <a:endParaRPr lang="en-US" sz="1000" dirty="0">
                    <a:solidFill>
                      <a:schemeClr val="bg2">
                        <a:lumMod val="1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52354" y="948597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31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035144" y="921564"/>
                  <a:ext cx="9892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예산 </a:t>
                  </a:r>
                  <a:r>
                    <a:rPr lang="en-US" altLang="ko-KR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: </a:t>
                  </a:r>
                  <a:r>
                    <a:rPr lang="ko-KR" altLang="en-US" sz="1000" b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금액</a:t>
                  </a:r>
                  <a:endParaRPr lang="ko-KR" altLang="en-US" sz="1000" b="1" dirty="0">
                    <a:solidFill>
                      <a:schemeClr val="bg2">
                        <a:lumMod val="10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29" name="Edit File"/>
                <p:cNvSpPr>
                  <a:spLocks noChangeAspect="1" noEditPoints="1"/>
                </p:cNvSpPr>
                <p:nvPr/>
              </p:nvSpPr>
              <p:spPr bwMode="auto">
                <a:xfrm>
                  <a:off x="2445440" y="1178859"/>
                  <a:ext cx="150813" cy="163513"/>
                </a:xfrm>
                <a:custGeom>
                  <a:avLst/>
                  <a:gdLst>
                    <a:gd name="T0" fmla="*/ 0 w 623"/>
                    <a:gd name="T1" fmla="*/ 0 h 669"/>
                    <a:gd name="T2" fmla="*/ 0 w 623"/>
                    <a:gd name="T3" fmla="*/ 640 h 669"/>
                    <a:gd name="T4" fmla="*/ 226 w 623"/>
                    <a:gd name="T5" fmla="*/ 640 h 669"/>
                    <a:gd name="T6" fmla="*/ 226 w 623"/>
                    <a:gd name="T7" fmla="*/ 613 h 669"/>
                    <a:gd name="T8" fmla="*/ 26 w 623"/>
                    <a:gd name="T9" fmla="*/ 613 h 669"/>
                    <a:gd name="T10" fmla="*/ 26 w 623"/>
                    <a:gd name="T11" fmla="*/ 26 h 669"/>
                    <a:gd name="T12" fmla="*/ 266 w 623"/>
                    <a:gd name="T13" fmla="*/ 26 h 669"/>
                    <a:gd name="T14" fmla="*/ 266 w 623"/>
                    <a:gd name="T15" fmla="*/ 213 h 669"/>
                    <a:gd name="T16" fmla="*/ 453 w 623"/>
                    <a:gd name="T17" fmla="*/ 213 h 669"/>
                    <a:gd name="T18" fmla="*/ 453 w 623"/>
                    <a:gd name="T19" fmla="*/ 360 h 669"/>
                    <a:gd name="T20" fmla="*/ 480 w 623"/>
                    <a:gd name="T21" fmla="*/ 360 h 669"/>
                    <a:gd name="T22" fmla="*/ 480 w 623"/>
                    <a:gd name="T23" fmla="*/ 194 h 669"/>
                    <a:gd name="T24" fmla="*/ 285 w 623"/>
                    <a:gd name="T25" fmla="*/ 0 h 669"/>
                    <a:gd name="T26" fmla="*/ 0 w 623"/>
                    <a:gd name="T27" fmla="*/ 0 h 669"/>
                    <a:gd name="T28" fmla="*/ 293 w 623"/>
                    <a:gd name="T29" fmla="*/ 45 h 669"/>
                    <a:gd name="T30" fmla="*/ 434 w 623"/>
                    <a:gd name="T31" fmla="*/ 186 h 669"/>
                    <a:gd name="T32" fmla="*/ 293 w 623"/>
                    <a:gd name="T33" fmla="*/ 186 h 669"/>
                    <a:gd name="T34" fmla="*/ 293 w 623"/>
                    <a:gd name="T35" fmla="*/ 45 h 669"/>
                    <a:gd name="T36" fmla="*/ 559 w 623"/>
                    <a:gd name="T37" fmla="*/ 332 h 669"/>
                    <a:gd name="T38" fmla="*/ 511 w 623"/>
                    <a:gd name="T39" fmla="*/ 358 h 669"/>
                    <a:gd name="T40" fmla="*/ 305 w 623"/>
                    <a:gd name="T41" fmla="*/ 564 h 669"/>
                    <a:gd name="T42" fmla="*/ 302 w 623"/>
                    <a:gd name="T43" fmla="*/ 569 h 669"/>
                    <a:gd name="T44" fmla="*/ 279 w 623"/>
                    <a:gd name="T45" fmla="*/ 649 h 669"/>
                    <a:gd name="T46" fmla="*/ 295 w 623"/>
                    <a:gd name="T47" fmla="*/ 666 h 669"/>
                    <a:gd name="T48" fmla="*/ 375 w 623"/>
                    <a:gd name="T49" fmla="*/ 645 h 669"/>
                    <a:gd name="T50" fmla="*/ 381 w 623"/>
                    <a:gd name="T51" fmla="*/ 641 h 669"/>
                    <a:gd name="T52" fmla="*/ 592 w 623"/>
                    <a:gd name="T53" fmla="*/ 432 h 669"/>
                    <a:gd name="T54" fmla="*/ 597 w 623"/>
                    <a:gd name="T55" fmla="*/ 348 h 669"/>
                    <a:gd name="T56" fmla="*/ 559 w 623"/>
                    <a:gd name="T57" fmla="*/ 332 h 669"/>
                    <a:gd name="T58" fmla="*/ 530 w 623"/>
                    <a:gd name="T59" fmla="*/ 376 h 669"/>
                    <a:gd name="T60" fmla="*/ 570 w 623"/>
                    <a:gd name="T61" fmla="*/ 416 h 669"/>
                    <a:gd name="T62" fmla="*/ 365 w 623"/>
                    <a:gd name="T63" fmla="*/ 620 h 669"/>
                    <a:gd name="T64" fmla="*/ 326 w 623"/>
                    <a:gd name="T65" fmla="*/ 582 h 669"/>
                    <a:gd name="T66" fmla="*/ 326 w 623"/>
                    <a:gd name="T67" fmla="*/ 580 h 669"/>
                    <a:gd name="T68" fmla="*/ 530 w 623"/>
                    <a:gd name="T69" fmla="*/ 376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3" h="669">
                      <a:moveTo>
                        <a:pt x="0" y="0"/>
                      </a:moveTo>
                      <a:lnTo>
                        <a:pt x="0" y="640"/>
                      </a:lnTo>
                      <a:lnTo>
                        <a:pt x="226" y="640"/>
                      </a:lnTo>
                      <a:cubicBezTo>
                        <a:pt x="245" y="640"/>
                        <a:pt x="245" y="613"/>
                        <a:pt x="226" y="613"/>
                      </a:cubicBezTo>
                      <a:lnTo>
                        <a:pt x="26" y="613"/>
                      </a:lnTo>
                      <a:lnTo>
                        <a:pt x="26" y="26"/>
                      </a:lnTo>
                      <a:lnTo>
                        <a:pt x="266" y="26"/>
                      </a:lnTo>
                      <a:lnTo>
                        <a:pt x="266" y="213"/>
                      </a:lnTo>
                      <a:lnTo>
                        <a:pt x="453" y="213"/>
                      </a:lnTo>
                      <a:lnTo>
                        <a:pt x="453" y="360"/>
                      </a:lnTo>
                      <a:cubicBezTo>
                        <a:pt x="453" y="378"/>
                        <a:pt x="480" y="378"/>
                        <a:pt x="480" y="360"/>
                      </a:cubicBezTo>
                      <a:lnTo>
                        <a:pt x="480" y="194"/>
                      </a:lnTo>
                      <a:lnTo>
                        <a:pt x="285" y="0"/>
                      </a:lnTo>
                      <a:lnTo>
                        <a:pt x="0" y="0"/>
                      </a:lnTo>
                      <a:close/>
                      <a:moveTo>
                        <a:pt x="293" y="45"/>
                      </a:moveTo>
                      <a:lnTo>
                        <a:pt x="434" y="186"/>
                      </a:lnTo>
                      <a:lnTo>
                        <a:pt x="293" y="186"/>
                      </a:lnTo>
                      <a:lnTo>
                        <a:pt x="293" y="45"/>
                      </a:lnTo>
                      <a:close/>
                      <a:moveTo>
                        <a:pt x="559" y="332"/>
                      </a:moveTo>
                      <a:cubicBezTo>
                        <a:pt x="536" y="334"/>
                        <a:pt x="524" y="342"/>
                        <a:pt x="511" y="358"/>
                      </a:cubicBezTo>
                      <a:lnTo>
                        <a:pt x="305" y="564"/>
                      </a:lnTo>
                      <a:cubicBezTo>
                        <a:pt x="303" y="565"/>
                        <a:pt x="302" y="567"/>
                        <a:pt x="302" y="569"/>
                      </a:cubicBezTo>
                      <a:lnTo>
                        <a:pt x="279" y="649"/>
                      </a:lnTo>
                      <a:cubicBezTo>
                        <a:pt x="276" y="659"/>
                        <a:pt x="285" y="669"/>
                        <a:pt x="295" y="666"/>
                      </a:cubicBezTo>
                      <a:lnTo>
                        <a:pt x="375" y="645"/>
                      </a:lnTo>
                      <a:cubicBezTo>
                        <a:pt x="378" y="644"/>
                        <a:pt x="380" y="643"/>
                        <a:pt x="381" y="641"/>
                      </a:cubicBezTo>
                      <a:lnTo>
                        <a:pt x="592" y="432"/>
                      </a:lnTo>
                      <a:cubicBezTo>
                        <a:pt x="623" y="401"/>
                        <a:pt x="622" y="372"/>
                        <a:pt x="597" y="348"/>
                      </a:cubicBezTo>
                      <a:cubicBezTo>
                        <a:pt x="587" y="337"/>
                        <a:pt x="573" y="332"/>
                        <a:pt x="559" y="332"/>
                      </a:cubicBezTo>
                      <a:close/>
                      <a:moveTo>
                        <a:pt x="530" y="376"/>
                      </a:moveTo>
                      <a:lnTo>
                        <a:pt x="570" y="416"/>
                      </a:lnTo>
                      <a:lnTo>
                        <a:pt x="365" y="620"/>
                      </a:lnTo>
                      <a:lnTo>
                        <a:pt x="326" y="582"/>
                      </a:lnTo>
                      <a:lnTo>
                        <a:pt x="326" y="580"/>
                      </a:lnTo>
                      <a:lnTo>
                        <a:pt x="530" y="3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40993" y="2197029"/>
                  <a:ext cx="2286000" cy="201706"/>
                </a:xfrm>
                <a:prstGeom prst="rect">
                  <a:avLst/>
                </a:prstGeom>
                <a:solidFill>
                  <a:schemeClr val="tx1">
                    <a:lumMod val="40000"/>
                    <a:lumOff val="60000"/>
                    <a:alpha val="9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bg2">
                          <a:lumMod val="1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이전 날짜</a:t>
                  </a:r>
                  <a:endParaRPr lang="en-US" sz="1000" dirty="0">
                    <a:solidFill>
                      <a:schemeClr val="bg2">
                        <a:lumMod val="1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Edit File"/>
                <p:cNvSpPr>
                  <a:spLocks noChangeAspect="1" noEditPoints="1"/>
                </p:cNvSpPr>
                <p:nvPr/>
              </p:nvSpPr>
              <p:spPr bwMode="auto">
                <a:xfrm>
                  <a:off x="2445439" y="2214172"/>
                  <a:ext cx="150813" cy="163513"/>
                </a:xfrm>
                <a:custGeom>
                  <a:avLst/>
                  <a:gdLst>
                    <a:gd name="T0" fmla="*/ 0 w 623"/>
                    <a:gd name="T1" fmla="*/ 0 h 669"/>
                    <a:gd name="T2" fmla="*/ 0 w 623"/>
                    <a:gd name="T3" fmla="*/ 640 h 669"/>
                    <a:gd name="T4" fmla="*/ 226 w 623"/>
                    <a:gd name="T5" fmla="*/ 640 h 669"/>
                    <a:gd name="T6" fmla="*/ 226 w 623"/>
                    <a:gd name="T7" fmla="*/ 613 h 669"/>
                    <a:gd name="T8" fmla="*/ 26 w 623"/>
                    <a:gd name="T9" fmla="*/ 613 h 669"/>
                    <a:gd name="T10" fmla="*/ 26 w 623"/>
                    <a:gd name="T11" fmla="*/ 26 h 669"/>
                    <a:gd name="T12" fmla="*/ 266 w 623"/>
                    <a:gd name="T13" fmla="*/ 26 h 669"/>
                    <a:gd name="T14" fmla="*/ 266 w 623"/>
                    <a:gd name="T15" fmla="*/ 213 h 669"/>
                    <a:gd name="T16" fmla="*/ 453 w 623"/>
                    <a:gd name="T17" fmla="*/ 213 h 669"/>
                    <a:gd name="T18" fmla="*/ 453 w 623"/>
                    <a:gd name="T19" fmla="*/ 360 h 669"/>
                    <a:gd name="T20" fmla="*/ 480 w 623"/>
                    <a:gd name="T21" fmla="*/ 360 h 669"/>
                    <a:gd name="T22" fmla="*/ 480 w 623"/>
                    <a:gd name="T23" fmla="*/ 194 h 669"/>
                    <a:gd name="T24" fmla="*/ 285 w 623"/>
                    <a:gd name="T25" fmla="*/ 0 h 669"/>
                    <a:gd name="T26" fmla="*/ 0 w 623"/>
                    <a:gd name="T27" fmla="*/ 0 h 669"/>
                    <a:gd name="T28" fmla="*/ 293 w 623"/>
                    <a:gd name="T29" fmla="*/ 45 h 669"/>
                    <a:gd name="T30" fmla="*/ 434 w 623"/>
                    <a:gd name="T31" fmla="*/ 186 h 669"/>
                    <a:gd name="T32" fmla="*/ 293 w 623"/>
                    <a:gd name="T33" fmla="*/ 186 h 669"/>
                    <a:gd name="T34" fmla="*/ 293 w 623"/>
                    <a:gd name="T35" fmla="*/ 45 h 669"/>
                    <a:gd name="T36" fmla="*/ 559 w 623"/>
                    <a:gd name="T37" fmla="*/ 332 h 669"/>
                    <a:gd name="T38" fmla="*/ 511 w 623"/>
                    <a:gd name="T39" fmla="*/ 358 h 669"/>
                    <a:gd name="T40" fmla="*/ 305 w 623"/>
                    <a:gd name="T41" fmla="*/ 564 h 669"/>
                    <a:gd name="T42" fmla="*/ 302 w 623"/>
                    <a:gd name="T43" fmla="*/ 569 h 669"/>
                    <a:gd name="T44" fmla="*/ 279 w 623"/>
                    <a:gd name="T45" fmla="*/ 649 h 669"/>
                    <a:gd name="T46" fmla="*/ 295 w 623"/>
                    <a:gd name="T47" fmla="*/ 666 h 669"/>
                    <a:gd name="T48" fmla="*/ 375 w 623"/>
                    <a:gd name="T49" fmla="*/ 645 h 669"/>
                    <a:gd name="T50" fmla="*/ 381 w 623"/>
                    <a:gd name="T51" fmla="*/ 641 h 669"/>
                    <a:gd name="T52" fmla="*/ 592 w 623"/>
                    <a:gd name="T53" fmla="*/ 432 h 669"/>
                    <a:gd name="T54" fmla="*/ 597 w 623"/>
                    <a:gd name="T55" fmla="*/ 348 h 669"/>
                    <a:gd name="T56" fmla="*/ 559 w 623"/>
                    <a:gd name="T57" fmla="*/ 332 h 669"/>
                    <a:gd name="T58" fmla="*/ 530 w 623"/>
                    <a:gd name="T59" fmla="*/ 376 h 669"/>
                    <a:gd name="T60" fmla="*/ 570 w 623"/>
                    <a:gd name="T61" fmla="*/ 416 h 669"/>
                    <a:gd name="T62" fmla="*/ 365 w 623"/>
                    <a:gd name="T63" fmla="*/ 620 h 669"/>
                    <a:gd name="T64" fmla="*/ 326 w 623"/>
                    <a:gd name="T65" fmla="*/ 582 h 669"/>
                    <a:gd name="T66" fmla="*/ 326 w 623"/>
                    <a:gd name="T67" fmla="*/ 580 h 669"/>
                    <a:gd name="T68" fmla="*/ 530 w 623"/>
                    <a:gd name="T69" fmla="*/ 376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3" h="669">
                      <a:moveTo>
                        <a:pt x="0" y="0"/>
                      </a:moveTo>
                      <a:lnTo>
                        <a:pt x="0" y="640"/>
                      </a:lnTo>
                      <a:lnTo>
                        <a:pt x="226" y="640"/>
                      </a:lnTo>
                      <a:cubicBezTo>
                        <a:pt x="245" y="640"/>
                        <a:pt x="245" y="613"/>
                        <a:pt x="226" y="613"/>
                      </a:cubicBezTo>
                      <a:lnTo>
                        <a:pt x="26" y="613"/>
                      </a:lnTo>
                      <a:lnTo>
                        <a:pt x="26" y="26"/>
                      </a:lnTo>
                      <a:lnTo>
                        <a:pt x="266" y="26"/>
                      </a:lnTo>
                      <a:lnTo>
                        <a:pt x="266" y="213"/>
                      </a:lnTo>
                      <a:lnTo>
                        <a:pt x="453" y="213"/>
                      </a:lnTo>
                      <a:lnTo>
                        <a:pt x="453" y="360"/>
                      </a:lnTo>
                      <a:cubicBezTo>
                        <a:pt x="453" y="378"/>
                        <a:pt x="480" y="378"/>
                        <a:pt x="480" y="360"/>
                      </a:cubicBezTo>
                      <a:lnTo>
                        <a:pt x="480" y="194"/>
                      </a:lnTo>
                      <a:lnTo>
                        <a:pt x="285" y="0"/>
                      </a:lnTo>
                      <a:lnTo>
                        <a:pt x="0" y="0"/>
                      </a:lnTo>
                      <a:close/>
                      <a:moveTo>
                        <a:pt x="293" y="45"/>
                      </a:moveTo>
                      <a:lnTo>
                        <a:pt x="434" y="186"/>
                      </a:lnTo>
                      <a:lnTo>
                        <a:pt x="293" y="186"/>
                      </a:lnTo>
                      <a:lnTo>
                        <a:pt x="293" y="45"/>
                      </a:lnTo>
                      <a:close/>
                      <a:moveTo>
                        <a:pt x="559" y="332"/>
                      </a:moveTo>
                      <a:cubicBezTo>
                        <a:pt x="536" y="334"/>
                        <a:pt x="524" y="342"/>
                        <a:pt x="511" y="358"/>
                      </a:cubicBezTo>
                      <a:lnTo>
                        <a:pt x="305" y="564"/>
                      </a:lnTo>
                      <a:cubicBezTo>
                        <a:pt x="303" y="565"/>
                        <a:pt x="302" y="567"/>
                        <a:pt x="302" y="569"/>
                      </a:cubicBezTo>
                      <a:lnTo>
                        <a:pt x="279" y="649"/>
                      </a:lnTo>
                      <a:cubicBezTo>
                        <a:pt x="276" y="659"/>
                        <a:pt x="285" y="669"/>
                        <a:pt x="295" y="666"/>
                      </a:cubicBezTo>
                      <a:lnTo>
                        <a:pt x="375" y="645"/>
                      </a:lnTo>
                      <a:cubicBezTo>
                        <a:pt x="378" y="644"/>
                        <a:pt x="380" y="643"/>
                        <a:pt x="381" y="641"/>
                      </a:cubicBezTo>
                      <a:lnTo>
                        <a:pt x="592" y="432"/>
                      </a:lnTo>
                      <a:cubicBezTo>
                        <a:pt x="623" y="401"/>
                        <a:pt x="622" y="372"/>
                        <a:pt x="597" y="348"/>
                      </a:cubicBezTo>
                      <a:cubicBezTo>
                        <a:pt x="587" y="337"/>
                        <a:pt x="573" y="332"/>
                        <a:pt x="559" y="332"/>
                      </a:cubicBezTo>
                      <a:close/>
                      <a:moveTo>
                        <a:pt x="530" y="376"/>
                      </a:moveTo>
                      <a:lnTo>
                        <a:pt x="570" y="416"/>
                      </a:lnTo>
                      <a:lnTo>
                        <a:pt x="365" y="620"/>
                      </a:lnTo>
                      <a:lnTo>
                        <a:pt x="326" y="582"/>
                      </a:lnTo>
                      <a:lnTo>
                        <a:pt x="326" y="580"/>
                      </a:lnTo>
                      <a:lnTo>
                        <a:pt x="530" y="3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8" name="App Bar Container"/>
              <p:cNvSpPr>
                <a:spLocks noChangeArrowheads="1"/>
              </p:cNvSpPr>
              <p:nvPr/>
            </p:nvSpPr>
            <p:spPr bwMode="auto">
              <a:xfrm>
                <a:off x="352354" y="937533"/>
                <a:ext cx="2286000" cy="234878"/>
              </a:xfrm>
              <a:prstGeom prst="rect">
                <a:avLst/>
              </a:prstGeom>
              <a:solidFill>
                <a:srgbClr val="009688">
                  <a:alpha val="80000"/>
                </a:srgb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30278" y="945004"/>
                <a:ext cx="716927" cy="215444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한 달 보기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313201" y="945003"/>
                <a:ext cx="49019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달력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931296" y="945240"/>
                <a:ext cx="53820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통계</a:t>
                </a:r>
                <a:endPara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grpSp>
            <p:nvGrpSpPr>
              <p:cNvPr id="122" name="Toolbar"/>
              <p:cNvGrpSpPr/>
              <p:nvPr/>
            </p:nvGrpSpPr>
            <p:grpSpPr>
              <a:xfrm>
                <a:off x="358958" y="4192889"/>
                <a:ext cx="2286000" cy="304800"/>
                <a:chOff x="2433638" y="2938463"/>
                <a:chExt cx="2286000" cy="304800"/>
              </a:xfrm>
            </p:grpSpPr>
            <p:sp>
              <p:nvSpPr>
                <p:cNvPr id="124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직사각형 122"/>
              <p:cNvSpPr/>
              <p:nvPr/>
            </p:nvSpPr>
            <p:spPr>
              <a:xfrm>
                <a:off x="1434278" y="4264598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List Item"/>
            <p:cNvSpPr/>
            <p:nvPr/>
          </p:nvSpPr>
          <p:spPr>
            <a:xfrm>
              <a:off x="358958" y="1752244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항목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항목</a:t>
              </a: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31296" y="1861718"/>
              <a:ext cx="69923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지출 금액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21142" y="2217461"/>
              <a:ext cx="8084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F0"/>
                  </a:solidFill>
                </a:rPr>
                <a:t>수입 금액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72701" y="530233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1806879" y="53009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94730" y="51647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440750" y="532676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558966" y="1560120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574337" y="2601158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57670" y="958018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1217190" y="943165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59006" y="956941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1817909" y="539373"/>
              <a:ext cx="158776" cy="1635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직선 연결선 156"/>
          <p:cNvCxnSpPr>
            <a:endCxn id="105" idx="5"/>
          </p:cNvCxnSpPr>
          <p:nvPr/>
        </p:nvCxnSpPr>
        <p:spPr>
          <a:xfrm flipH="1" flipV="1">
            <a:off x="2451577" y="1633354"/>
            <a:ext cx="1019460" cy="20457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646759" y="1367409"/>
            <a:ext cx="204552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달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력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페이지로 이동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166768" y="1356355"/>
            <a:ext cx="214964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6.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통계 화면 이동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7" name="Picture 3" descr="C:\Users\house\Desktop\프로그래밍\학교\시분설\달력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13" y="1720760"/>
            <a:ext cx="2124735" cy="379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ouse\Desktop\프로그래밍\학교\시분설\통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84" y="1707360"/>
            <a:ext cx="2165632" cy="46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톱니 모양의 오른쪽 화살표 29"/>
          <p:cNvSpPr/>
          <p:nvPr/>
        </p:nvSpPr>
        <p:spPr>
          <a:xfrm>
            <a:off x="5934871" y="2571613"/>
            <a:ext cx="1229417" cy="559519"/>
          </a:xfrm>
          <a:prstGeom prst="notchedRightArrow">
            <a:avLst>
              <a:gd name="adj1" fmla="val 55003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214683" y="2648657"/>
            <a:ext cx="1507250" cy="1521528"/>
          </a:xfrm>
          <a:prstGeom prst="ellipse">
            <a:avLst/>
          </a:prstGeom>
          <a:solidFill>
            <a:srgbClr val="E3AA54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2624" y="529518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개</a:t>
            </a:r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발 방향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14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766778" y="1484784"/>
            <a:ext cx="0" cy="3528392"/>
          </a:xfrm>
          <a:prstGeom prst="line">
            <a:avLst/>
          </a:prstGeom>
          <a:ln>
            <a:solidFill>
              <a:srgbClr val="A38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3988" y="4503674"/>
            <a:ext cx="2353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언제 어디서든 손쉽게 관리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19672" y="1556792"/>
            <a:ext cx="2628292" cy="512387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모바일 앱 방식으로 제작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414994" y="1556792"/>
            <a:ext cx="2397510" cy="512387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관리를 최소한으로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CD414-32E4-4EB3-BAD5-0459458B6600}"/>
              </a:ext>
            </a:extLst>
          </p:cNvPr>
          <p:cNvSpPr txBox="1"/>
          <p:nvPr/>
        </p:nvSpPr>
        <p:spPr>
          <a:xfrm>
            <a:off x="5508392" y="4547614"/>
            <a:ext cx="252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은행과의 연계를 통하여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실시간으로 금액 반영</a:t>
            </a:r>
            <a:endParaRPr lang="ko-KR" altLang="en-US" sz="1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1394" y="2389702"/>
            <a:ext cx="2091382" cy="18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4668" y="2424012"/>
            <a:ext cx="1079045" cy="107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2" descr="ê³ì¢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AutoShape 14" descr="ê³ì¢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" name="AutoShape 17" descr="êµ­ë¯¼ìí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21" y="2478814"/>
            <a:ext cx="649799" cy="21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60" y="3100356"/>
            <a:ext cx="472660" cy="4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55" y="2786319"/>
            <a:ext cx="986889" cy="2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9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스토리보드</a:t>
            </a:r>
            <a:endParaRPr lang="en-US" altLang="ko-KR" sz="2800" dirty="0" smtClean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AutoShape 2" descr="ìë°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99592" y="1051986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메뉴화면</a:t>
            </a:r>
            <a:endParaRPr lang="ko-KR" altLang="en-US" sz="12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11560" y="1484784"/>
            <a:ext cx="2030435" cy="3759200"/>
            <a:chOff x="1987550" y="1502798"/>
            <a:chExt cx="2292604" cy="4064000"/>
          </a:xfrm>
        </p:grpSpPr>
        <p:sp>
          <p:nvSpPr>
            <p:cNvPr id="67" name="Background"/>
            <p:cNvSpPr/>
            <p:nvPr/>
          </p:nvSpPr>
          <p:spPr>
            <a:xfrm>
              <a:off x="1987550" y="1502798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st Item"/>
            <p:cNvSpPr/>
            <p:nvPr/>
          </p:nvSpPr>
          <p:spPr>
            <a:xfrm>
              <a:off x="1987550" y="2001160"/>
              <a:ext cx="1784873" cy="33732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관리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통장 및 카드 관리</a:t>
              </a:r>
              <a:endParaRPr lang="en-US" altLang="ko-KR" sz="8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</a:t>
              </a:r>
              <a:r>
                <a:rPr lang="ko-KR" alt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endParaRPr lang="en-US" sz="10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App Bar Container"/>
            <p:cNvSpPr>
              <a:spLocks noChangeArrowheads="1"/>
            </p:cNvSpPr>
            <p:nvPr/>
          </p:nvSpPr>
          <p:spPr bwMode="auto">
            <a:xfrm>
              <a:off x="1987551" y="1502798"/>
              <a:ext cx="1784872" cy="508000"/>
            </a:xfrm>
            <a:prstGeom prst="rect">
              <a:avLst/>
            </a:prstGeom>
            <a:solidFill>
              <a:srgbClr val="009688"/>
            </a:solidFill>
            <a:ln>
              <a:solidFill>
                <a:schemeClr val="tx1"/>
              </a:solidFill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Status Bar"/>
            <p:cNvGrpSpPr/>
            <p:nvPr/>
          </p:nvGrpSpPr>
          <p:grpSpPr>
            <a:xfrm>
              <a:off x="1987550" y="1502798"/>
              <a:ext cx="2286000" cy="152400"/>
              <a:chOff x="595686" y="1268402"/>
              <a:chExt cx="2286000" cy="152400"/>
            </a:xfrm>
          </p:grpSpPr>
          <p:sp>
            <p:nvSpPr>
              <p:cNvPr id="8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8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8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8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1994154" y="5261998"/>
              <a:ext cx="2286000" cy="304800"/>
              <a:chOff x="1994154" y="5261998"/>
              <a:chExt cx="2286000" cy="304800"/>
            </a:xfrm>
          </p:grpSpPr>
          <p:grpSp>
            <p:nvGrpSpPr>
              <p:cNvPr id="72" name="Navigation Bar"/>
              <p:cNvGrpSpPr/>
              <p:nvPr/>
            </p:nvGrpSpPr>
            <p:grpSpPr>
              <a:xfrm>
                <a:off x="2442689" y="5360876"/>
                <a:ext cx="1375723" cy="107838"/>
                <a:chOff x="1972789" y="4873681"/>
                <a:chExt cx="1375723" cy="107838"/>
              </a:xfrm>
            </p:grpSpPr>
            <p:sp>
              <p:nvSpPr>
                <p:cNvPr id="77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3" name="Toolbar"/>
              <p:cNvGrpSpPr/>
              <p:nvPr/>
            </p:nvGrpSpPr>
            <p:grpSpPr>
              <a:xfrm>
                <a:off x="1994154" y="5261998"/>
                <a:ext cx="2286000" cy="304800"/>
                <a:chOff x="2433638" y="2938463"/>
                <a:chExt cx="2286000" cy="304800"/>
              </a:xfrm>
            </p:grpSpPr>
            <p:sp>
              <p:nvSpPr>
                <p:cNvPr id="75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3069474" y="5333707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2876343" y="1484784"/>
            <a:ext cx="2300198" cy="3744911"/>
            <a:chOff x="758717" y="908136"/>
            <a:chExt cx="2298879" cy="4064000"/>
          </a:xfrm>
        </p:grpSpPr>
        <p:sp>
          <p:nvSpPr>
            <p:cNvPr id="32" name="Background"/>
            <p:cNvSpPr/>
            <p:nvPr/>
          </p:nvSpPr>
          <p:spPr>
            <a:xfrm>
              <a:off x="758717" y="90813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Navigation Bar"/>
            <p:cNvGrpSpPr/>
            <p:nvPr/>
          </p:nvGrpSpPr>
          <p:grpSpPr>
            <a:xfrm>
              <a:off x="1232769" y="4766214"/>
              <a:ext cx="1375723" cy="107838"/>
              <a:chOff x="1972789" y="4873681"/>
              <a:chExt cx="1375723" cy="107838"/>
            </a:xfrm>
          </p:grpSpPr>
          <p:sp>
            <p:nvSpPr>
              <p:cNvPr id="57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Toolbar"/>
            <p:cNvGrpSpPr/>
            <p:nvPr/>
          </p:nvGrpSpPr>
          <p:grpSpPr>
            <a:xfrm>
              <a:off x="771534" y="4667336"/>
              <a:ext cx="2286000" cy="304800"/>
              <a:chOff x="2433638" y="2938463"/>
              <a:chExt cx="2286000" cy="304800"/>
            </a:xfrm>
          </p:grpSpPr>
          <p:sp>
            <p:nvSpPr>
              <p:cNvPr id="55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859554" y="4739045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App Bar"/>
            <p:cNvGrpSpPr/>
            <p:nvPr/>
          </p:nvGrpSpPr>
          <p:grpSpPr>
            <a:xfrm>
              <a:off x="766516" y="912487"/>
              <a:ext cx="2286000" cy="508000"/>
              <a:chOff x="595686" y="1261384"/>
              <a:chExt cx="2286000" cy="508000"/>
            </a:xfrm>
          </p:grpSpPr>
          <p:sp>
            <p:nvSpPr>
              <p:cNvPr id="53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384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Status Bar"/>
            <p:cNvGrpSpPr/>
            <p:nvPr/>
          </p:nvGrpSpPr>
          <p:grpSpPr>
            <a:xfrm>
              <a:off x="771596" y="912345"/>
              <a:ext cx="2286000" cy="152400"/>
              <a:chOff x="595686" y="1268402"/>
              <a:chExt cx="2286000" cy="152400"/>
            </a:xfrm>
          </p:grpSpPr>
          <p:sp>
            <p:nvSpPr>
              <p:cNvPr id="42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4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51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5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49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6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47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1216925" y="11008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계정관리</a:t>
              </a:r>
              <a:endParaRPr lang="ko-KR" altLang="en-US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89938" y="1143048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List Item"/>
            <p:cNvSpPr/>
            <p:nvPr/>
          </p:nvSpPr>
          <p:spPr>
            <a:xfrm>
              <a:off x="760166" y="1409045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변경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 잠금 설정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heckbox"/>
            <p:cNvSpPr>
              <a:spLocks noChangeAspect="1" noEditPoints="1"/>
            </p:cNvSpPr>
            <p:nvPr/>
          </p:nvSpPr>
          <p:spPr bwMode="auto">
            <a:xfrm>
              <a:off x="910173" y="1591363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8" name="그룹 377"/>
          <p:cNvGrpSpPr/>
          <p:nvPr/>
        </p:nvGrpSpPr>
        <p:grpSpPr>
          <a:xfrm>
            <a:off x="5614274" y="1510680"/>
            <a:ext cx="2342102" cy="3770096"/>
            <a:chOff x="508945" y="1140833"/>
            <a:chExt cx="2298248" cy="4064000"/>
          </a:xfrm>
        </p:grpSpPr>
        <p:grpSp>
          <p:nvGrpSpPr>
            <p:cNvPr id="379" name="그룹 378"/>
            <p:cNvGrpSpPr/>
            <p:nvPr/>
          </p:nvGrpSpPr>
          <p:grpSpPr>
            <a:xfrm>
              <a:off x="508945" y="1140833"/>
              <a:ext cx="2298248" cy="4064000"/>
              <a:chOff x="6570581" y="1087475"/>
              <a:chExt cx="2298248" cy="4064000"/>
            </a:xfrm>
          </p:grpSpPr>
          <p:sp>
            <p:nvSpPr>
              <p:cNvPr id="382" name="Background"/>
              <p:cNvSpPr/>
              <p:nvPr/>
            </p:nvSpPr>
            <p:spPr>
              <a:xfrm>
                <a:off x="6570581" y="1087475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83" name="Navigation Bar"/>
              <p:cNvGrpSpPr/>
              <p:nvPr/>
            </p:nvGrpSpPr>
            <p:grpSpPr>
              <a:xfrm>
                <a:off x="7031364" y="4944532"/>
                <a:ext cx="1375723" cy="107838"/>
                <a:chOff x="1972789" y="4873681"/>
                <a:chExt cx="1375723" cy="107838"/>
              </a:xfrm>
            </p:grpSpPr>
            <p:sp>
              <p:nvSpPr>
                <p:cNvPr id="405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6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7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4" name="Toolbar"/>
              <p:cNvGrpSpPr/>
              <p:nvPr/>
            </p:nvGrpSpPr>
            <p:grpSpPr>
              <a:xfrm>
                <a:off x="6582829" y="4845654"/>
                <a:ext cx="2286000" cy="304800"/>
                <a:chOff x="2433638" y="2938463"/>
                <a:chExt cx="2286000" cy="304800"/>
              </a:xfrm>
            </p:grpSpPr>
            <p:sp>
              <p:nvSpPr>
                <p:cNvPr id="403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4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5" name="직사각형 384"/>
              <p:cNvSpPr/>
              <p:nvPr/>
            </p:nvSpPr>
            <p:spPr>
              <a:xfrm>
                <a:off x="7658149" y="4917363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6" name="App Bar"/>
              <p:cNvGrpSpPr/>
              <p:nvPr/>
            </p:nvGrpSpPr>
            <p:grpSpPr>
              <a:xfrm>
                <a:off x="6577811" y="1090805"/>
                <a:ext cx="2286000" cy="508000"/>
                <a:chOff x="595686" y="1261384"/>
                <a:chExt cx="2286000" cy="508000"/>
              </a:xfrm>
            </p:grpSpPr>
            <p:sp>
              <p:nvSpPr>
                <p:cNvPr id="401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384"/>
                  <a:ext cx="2286000" cy="5080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2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7" name="Status Bar"/>
              <p:cNvGrpSpPr/>
              <p:nvPr/>
            </p:nvGrpSpPr>
            <p:grpSpPr>
              <a:xfrm>
                <a:off x="6577811" y="1090663"/>
                <a:ext cx="2286000" cy="152400"/>
                <a:chOff x="595686" y="1268402"/>
                <a:chExt cx="2286000" cy="152400"/>
              </a:xfrm>
            </p:grpSpPr>
            <p:sp>
              <p:nvSpPr>
                <p:cNvPr id="390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1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92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99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0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93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97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8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94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395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6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388" name="TextBox 387"/>
              <p:cNvSpPr txBox="1"/>
              <p:nvPr/>
            </p:nvSpPr>
            <p:spPr>
              <a:xfrm>
                <a:off x="7015520" y="1279181"/>
                <a:ext cx="13644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통장 및 카드관리</a:t>
                </a:r>
                <a:endParaRPr lang="ko-KR" altLang="en-US" sz="1200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8588533" y="1321366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0" name="List Item"/>
            <p:cNvSpPr/>
            <p:nvPr/>
          </p:nvSpPr>
          <p:spPr>
            <a:xfrm>
              <a:off x="508945" y="1651895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카드 및 통장 관리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추가하기</a:t>
              </a:r>
              <a:endParaRPr lang="en-US" altLang="ko-KR" sz="9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1" name="Checkbox"/>
            <p:cNvSpPr>
              <a:spLocks noChangeAspect="1" noEditPoints="1"/>
            </p:cNvSpPr>
            <p:nvPr/>
          </p:nvSpPr>
          <p:spPr bwMode="auto">
            <a:xfrm>
              <a:off x="636699" y="185193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5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스토리보드</a:t>
            </a:r>
            <a:endParaRPr lang="en-US" altLang="ko-KR" sz="2800" dirty="0" smtClean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059832" y="1772816"/>
            <a:ext cx="2298879" cy="4064000"/>
            <a:chOff x="758717" y="908136"/>
            <a:chExt cx="2298879" cy="4064000"/>
          </a:xfrm>
        </p:grpSpPr>
        <p:sp>
          <p:nvSpPr>
            <p:cNvPr id="165" name="Background"/>
            <p:cNvSpPr/>
            <p:nvPr/>
          </p:nvSpPr>
          <p:spPr>
            <a:xfrm>
              <a:off x="758717" y="90813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6" name="Navigation Bar"/>
            <p:cNvGrpSpPr/>
            <p:nvPr/>
          </p:nvGrpSpPr>
          <p:grpSpPr>
            <a:xfrm>
              <a:off x="1232769" y="4766214"/>
              <a:ext cx="1375723" cy="107838"/>
              <a:chOff x="1972789" y="4873681"/>
              <a:chExt cx="1375723" cy="107838"/>
            </a:xfrm>
          </p:grpSpPr>
          <p:sp>
            <p:nvSpPr>
              <p:cNvPr id="188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7" name="Toolbar"/>
            <p:cNvGrpSpPr/>
            <p:nvPr/>
          </p:nvGrpSpPr>
          <p:grpSpPr>
            <a:xfrm>
              <a:off x="771534" y="4667336"/>
              <a:ext cx="2286000" cy="304800"/>
              <a:chOff x="2433638" y="2938463"/>
              <a:chExt cx="2286000" cy="304800"/>
            </a:xfrm>
          </p:grpSpPr>
          <p:sp>
            <p:nvSpPr>
              <p:cNvPr id="186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8" name="직사각형 167"/>
            <p:cNvSpPr/>
            <p:nvPr/>
          </p:nvSpPr>
          <p:spPr>
            <a:xfrm>
              <a:off x="1859554" y="4739045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9" name="App Bar"/>
            <p:cNvGrpSpPr/>
            <p:nvPr/>
          </p:nvGrpSpPr>
          <p:grpSpPr>
            <a:xfrm>
              <a:off x="766516" y="912487"/>
              <a:ext cx="2286000" cy="508000"/>
              <a:chOff x="595686" y="1261384"/>
              <a:chExt cx="2286000" cy="508000"/>
            </a:xfrm>
          </p:grpSpPr>
          <p:sp>
            <p:nvSpPr>
              <p:cNvPr id="184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384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0" name="Status Bar"/>
            <p:cNvGrpSpPr/>
            <p:nvPr/>
          </p:nvGrpSpPr>
          <p:grpSpPr>
            <a:xfrm>
              <a:off x="771596" y="912345"/>
              <a:ext cx="2286000" cy="152400"/>
              <a:chOff x="595686" y="1268402"/>
              <a:chExt cx="2286000" cy="152400"/>
            </a:xfrm>
          </p:grpSpPr>
          <p:sp>
            <p:nvSpPr>
              <p:cNvPr id="173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5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82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3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6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80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7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8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71" name="TextBox 170"/>
            <p:cNvSpPr txBox="1"/>
            <p:nvPr/>
          </p:nvSpPr>
          <p:spPr>
            <a:xfrm>
              <a:off x="1216925" y="1100863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계정 변경</a:t>
              </a:r>
              <a:endParaRPr lang="ko-KR" altLang="en-US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789938" y="1143048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6072356" y="1772816"/>
            <a:ext cx="2298879" cy="4064000"/>
            <a:chOff x="758717" y="908136"/>
            <a:chExt cx="2298879" cy="4064000"/>
          </a:xfrm>
        </p:grpSpPr>
        <p:sp>
          <p:nvSpPr>
            <p:cNvPr id="192" name="Background"/>
            <p:cNvSpPr/>
            <p:nvPr/>
          </p:nvSpPr>
          <p:spPr>
            <a:xfrm>
              <a:off x="758717" y="90813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3" name="Navigation Bar"/>
            <p:cNvGrpSpPr/>
            <p:nvPr/>
          </p:nvGrpSpPr>
          <p:grpSpPr>
            <a:xfrm>
              <a:off x="1232769" y="4766214"/>
              <a:ext cx="1375723" cy="107838"/>
              <a:chOff x="1972789" y="4873681"/>
              <a:chExt cx="1375723" cy="107838"/>
            </a:xfrm>
          </p:grpSpPr>
          <p:sp>
            <p:nvSpPr>
              <p:cNvPr id="215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4" name="Toolbar"/>
            <p:cNvGrpSpPr/>
            <p:nvPr/>
          </p:nvGrpSpPr>
          <p:grpSpPr>
            <a:xfrm>
              <a:off x="771534" y="4667336"/>
              <a:ext cx="2286000" cy="304800"/>
              <a:chOff x="2433638" y="2938463"/>
              <a:chExt cx="2286000" cy="304800"/>
            </a:xfrm>
          </p:grpSpPr>
          <p:sp>
            <p:nvSpPr>
              <p:cNvPr id="213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5" name="직사각형 194"/>
            <p:cNvSpPr/>
            <p:nvPr/>
          </p:nvSpPr>
          <p:spPr>
            <a:xfrm>
              <a:off x="1859554" y="4739045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6" name="App Bar"/>
            <p:cNvGrpSpPr/>
            <p:nvPr/>
          </p:nvGrpSpPr>
          <p:grpSpPr>
            <a:xfrm>
              <a:off x="766516" y="912487"/>
              <a:ext cx="2286000" cy="508000"/>
              <a:chOff x="595686" y="1261384"/>
              <a:chExt cx="2286000" cy="508000"/>
            </a:xfrm>
          </p:grpSpPr>
          <p:sp>
            <p:nvSpPr>
              <p:cNvPr id="211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384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7" name="Status Bar"/>
            <p:cNvGrpSpPr/>
            <p:nvPr/>
          </p:nvGrpSpPr>
          <p:grpSpPr>
            <a:xfrm>
              <a:off x="771596" y="912345"/>
              <a:ext cx="2286000" cy="152400"/>
              <a:chOff x="595686" y="1268402"/>
              <a:chExt cx="2286000" cy="152400"/>
            </a:xfrm>
          </p:grpSpPr>
          <p:sp>
            <p:nvSpPr>
              <p:cNvPr id="20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98" name="TextBox 197"/>
            <p:cNvSpPr txBox="1"/>
            <p:nvPr/>
          </p:nvSpPr>
          <p:spPr>
            <a:xfrm>
              <a:off x="1216925" y="1100863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차 잠금 설정</a:t>
              </a:r>
              <a:endParaRPr lang="ko-KR" altLang="en-US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789938" y="1143048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8" name="모서리가 둥근 직사각형 217"/>
          <p:cNvSpPr/>
          <p:nvPr/>
        </p:nvSpPr>
        <p:spPr>
          <a:xfrm>
            <a:off x="6693828" y="2828814"/>
            <a:ext cx="1062098" cy="18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6674868" y="4989480"/>
            <a:ext cx="1109287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6183460" y="2538857"/>
            <a:ext cx="2043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변경할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차 암호를 입력해주세요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6399682" y="3320757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6992796" y="3320757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627525" y="3329657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6399682" y="3776886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6992796" y="3776886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7627525" y="3785786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6399682" y="4202772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6992796" y="4202772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7627525" y="4211672"/>
            <a:ext cx="386223" cy="369332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3024743" y="2795110"/>
            <a:ext cx="79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Pass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3716710" y="2845840"/>
            <a:ext cx="1092252" cy="18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3237064" y="2451265"/>
            <a:ext cx="51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pass</a:t>
            </a:r>
            <a:endParaRPr lang="ko-KR" altLang="en-US" sz="1200" dirty="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3715861" y="2502798"/>
            <a:ext cx="1092252" cy="18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92443" y="3252432"/>
            <a:ext cx="1020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휴대폰 번호</a:t>
            </a:r>
            <a:endParaRPr lang="ko-KR" altLang="en-US" sz="1200" dirty="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3167231" y="3489742"/>
            <a:ext cx="1329045" cy="21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3167231" y="3870067"/>
            <a:ext cx="1329045" cy="21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744123" y="4463197"/>
            <a:ext cx="933016" cy="307777"/>
          </a:xfrm>
          <a:prstGeom prst="rect">
            <a:avLst/>
          </a:prstGeom>
          <a:solidFill>
            <a:srgbClr val="009688">
              <a:alpha val="30000"/>
            </a:srgbClr>
          </a:solidFill>
          <a:ln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변경하기</a:t>
            </a:r>
            <a:endParaRPr lang="ko-KR" altLang="en-US" dirty="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4674858" y="3494170"/>
            <a:ext cx="583568" cy="197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4731810" y="3863113"/>
            <a:ext cx="496507" cy="244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4624206" y="3466766"/>
            <a:ext cx="70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인증하기</a:t>
            </a:r>
            <a:endParaRPr lang="ko-KR" alt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624206" y="3847091"/>
            <a:ext cx="70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인증완료</a:t>
            </a:r>
            <a:endParaRPr lang="ko-KR" alt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99592" y="1051986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계정 관리 화면</a:t>
            </a:r>
            <a:endParaRPr lang="ko-KR" altLang="en-US" sz="1200" b="1" dirty="0"/>
          </a:p>
        </p:txBody>
      </p:sp>
      <p:sp>
        <p:nvSpPr>
          <p:cNvPr id="246" name="타원 245"/>
          <p:cNvSpPr/>
          <p:nvPr/>
        </p:nvSpPr>
        <p:spPr>
          <a:xfrm>
            <a:off x="4914806" y="2485861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4876949" y="2467899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041542" y="2449846"/>
            <a:ext cx="1038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변경할 </a:t>
            </a:r>
            <a:r>
              <a:rPr lang="en-US" altLang="ko-KR" sz="900" dirty="0" smtClean="0"/>
              <a:t>pass</a:t>
            </a:r>
            <a:r>
              <a:rPr lang="ko-KR" altLang="en-US" sz="900" dirty="0" smtClean="0"/>
              <a:t>입력</a:t>
            </a:r>
            <a:endParaRPr lang="ko-KR" altLang="en-US" sz="900" dirty="0"/>
          </a:p>
        </p:txBody>
      </p:sp>
      <p:sp>
        <p:nvSpPr>
          <p:cNvPr id="251" name="타원 250"/>
          <p:cNvSpPr/>
          <p:nvPr/>
        </p:nvSpPr>
        <p:spPr>
          <a:xfrm>
            <a:off x="4223154" y="323343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4210275" y="3231073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464649" y="3127717"/>
            <a:ext cx="103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변경할 휴대폰 번호 입력</a:t>
            </a:r>
            <a:endParaRPr lang="ko-KR" altLang="en-US" sz="900" dirty="0"/>
          </a:p>
        </p:txBody>
      </p:sp>
      <p:grpSp>
        <p:nvGrpSpPr>
          <p:cNvPr id="254" name="그룹 253"/>
          <p:cNvGrpSpPr/>
          <p:nvPr/>
        </p:nvGrpSpPr>
        <p:grpSpPr>
          <a:xfrm>
            <a:off x="392856" y="1853255"/>
            <a:ext cx="2300198" cy="3744911"/>
            <a:chOff x="758717" y="908136"/>
            <a:chExt cx="2298879" cy="4064000"/>
          </a:xfrm>
        </p:grpSpPr>
        <p:sp>
          <p:nvSpPr>
            <p:cNvPr id="255" name="Background"/>
            <p:cNvSpPr/>
            <p:nvPr/>
          </p:nvSpPr>
          <p:spPr>
            <a:xfrm>
              <a:off x="758717" y="90813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6" name="Navigation Bar"/>
            <p:cNvGrpSpPr/>
            <p:nvPr/>
          </p:nvGrpSpPr>
          <p:grpSpPr>
            <a:xfrm>
              <a:off x="1232769" y="4766214"/>
              <a:ext cx="1375723" cy="107838"/>
              <a:chOff x="1972789" y="4873681"/>
              <a:chExt cx="1375723" cy="107838"/>
            </a:xfrm>
          </p:grpSpPr>
          <p:sp>
            <p:nvSpPr>
              <p:cNvPr id="28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7" name="Toolbar"/>
            <p:cNvGrpSpPr/>
            <p:nvPr/>
          </p:nvGrpSpPr>
          <p:grpSpPr>
            <a:xfrm>
              <a:off x="771534" y="4667336"/>
              <a:ext cx="2286000" cy="304800"/>
              <a:chOff x="2433638" y="2938463"/>
              <a:chExt cx="2286000" cy="304800"/>
            </a:xfrm>
          </p:grpSpPr>
          <p:sp>
            <p:nvSpPr>
              <p:cNvPr id="278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9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8" name="직사각형 257"/>
            <p:cNvSpPr/>
            <p:nvPr/>
          </p:nvSpPr>
          <p:spPr>
            <a:xfrm>
              <a:off x="1859554" y="4739045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9" name="App Bar"/>
            <p:cNvGrpSpPr/>
            <p:nvPr/>
          </p:nvGrpSpPr>
          <p:grpSpPr>
            <a:xfrm>
              <a:off x="766516" y="912487"/>
              <a:ext cx="2286000" cy="508000"/>
              <a:chOff x="595686" y="1261384"/>
              <a:chExt cx="2286000" cy="508000"/>
            </a:xfrm>
          </p:grpSpPr>
          <p:sp>
            <p:nvSpPr>
              <p:cNvPr id="276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384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0" name="Status Bar"/>
            <p:cNvGrpSpPr/>
            <p:nvPr/>
          </p:nvGrpSpPr>
          <p:grpSpPr>
            <a:xfrm>
              <a:off x="771596" y="912345"/>
              <a:ext cx="2286000" cy="152400"/>
              <a:chOff x="595686" y="1268402"/>
              <a:chExt cx="2286000" cy="152400"/>
            </a:xfrm>
          </p:grpSpPr>
          <p:sp>
            <p:nvSpPr>
              <p:cNvPr id="265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67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4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5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68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72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3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69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70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1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61" name="TextBox 260"/>
            <p:cNvSpPr txBox="1"/>
            <p:nvPr/>
          </p:nvSpPr>
          <p:spPr>
            <a:xfrm>
              <a:off x="1216925" y="11008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계정관리</a:t>
              </a:r>
              <a:endParaRPr lang="ko-KR" altLang="en-US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789938" y="1143048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3" name="List Item"/>
            <p:cNvSpPr/>
            <p:nvPr/>
          </p:nvSpPr>
          <p:spPr>
            <a:xfrm>
              <a:off x="760166" y="1409045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변경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 잠금 설정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Checkbox"/>
            <p:cNvSpPr>
              <a:spLocks noChangeAspect="1" noEditPoints="1"/>
            </p:cNvSpPr>
            <p:nvPr/>
          </p:nvSpPr>
          <p:spPr bwMode="auto">
            <a:xfrm>
              <a:off x="910173" y="1591363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3" name="타원 282"/>
          <p:cNvSpPr/>
          <p:nvPr/>
        </p:nvSpPr>
        <p:spPr>
          <a:xfrm>
            <a:off x="1437661" y="2443752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TextBox 283"/>
          <p:cNvSpPr txBox="1"/>
          <p:nvPr/>
        </p:nvSpPr>
        <p:spPr>
          <a:xfrm>
            <a:off x="1399804" y="2415078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85" name="타원 284"/>
          <p:cNvSpPr/>
          <p:nvPr/>
        </p:nvSpPr>
        <p:spPr>
          <a:xfrm>
            <a:off x="1689862" y="2804174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1652005" y="2775500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87" name="타원 286"/>
          <p:cNvSpPr/>
          <p:nvPr/>
        </p:nvSpPr>
        <p:spPr>
          <a:xfrm>
            <a:off x="4302819" y="2000433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4264962" y="1971759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89" name="타원 288"/>
          <p:cNvSpPr/>
          <p:nvPr/>
        </p:nvSpPr>
        <p:spPr>
          <a:xfrm>
            <a:off x="7577609" y="2040384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539752" y="2011710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014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14" y="221740"/>
            <a:ext cx="240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0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27915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스토리보드</a:t>
            </a:r>
            <a:endParaRPr lang="en-US" altLang="ko-KR" sz="2800" dirty="0" smtClean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1986"/>
            <a:ext cx="18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통장 및 카드 관리</a:t>
            </a:r>
            <a:endParaRPr lang="ko-KR" altLang="en-US" sz="1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1628800"/>
            <a:ext cx="2298248" cy="4064000"/>
            <a:chOff x="508945" y="1140833"/>
            <a:chExt cx="2298248" cy="4064000"/>
          </a:xfrm>
        </p:grpSpPr>
        <p:grpSp>
          <p:nvGrpSpPr>
            <p:cNvPr id="8" name="그룹 7"/>
            <p:cNvGrpSpPr/>
            <p:nvPr/>
          </p:nvGrpSpPr>
          <p:grpSpPr>
            <a:xfrm>
              <a:off x="508945" y="1140833"/>
              <a:ext cx="2298248" cy="4064000"/>
              <a:chOff x="6570581" y="1087475"/>
              <a:chExt cx="2298248" cy="4064000"/>
            </a:xfrm>
          </p:grpSpPr>
          <p:sp>
            <p:nvSpPr>
              <p:cNvPr id="11" name="Background"/>
              <p:cNvSpPr/>
              <p:nvPr/>
            </p:nvSpPr>
            <p:spPr>
              <a:xfrm>
                <a:off x="6570581" y="1087475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Navigation Bar"/>
              <p:cNvGrpSpPr/>
              <p:nvPr/>
            </p:nvGrpSpPr>
            <p:grpSpPr>
              <a:xfrm>
                <a:off x="7031364" y="4944532"/>
                <a:ext cx="1375723" cy="107838"/>
                <a:chOff x="1972789" y="4873681"/>
                <a:chExt cx="1375723" cy="107838"/>
              </a:xfrm>
            </p:grpSpPr>
            <p:sp>
              <p:nvSpPr>
                <p:cNvPr id="34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Toolbar"/>
              <p:cNvGrpSpPr/>
              <p:nvPr/>
            </p:nvGrpSpPr>
            <p:grpSpPr>
              <a:xfrm>
                <a:off x="6582829" y="4845654"/>
                <a:ext cx="2286000" cy="304800"/>
                <a:chOff x="2433638" y="2938463"/>
                <a:chExt cx="2286000" cy="304800"/>
              </a:xfrm>
            </p:grpSpPr>
            <p:sp>
              <p:nvSpPr>
                <p:cNvPr id="32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2433638" y="2938463"/>
                  <a:ext cx="2286000" cy="304800"/>
                </a:xfrm>
                <a:prstGeom prst="rect">
                  <a:avLst/>
                </a:prstGeom>
                <a:solidFill>
                  <a:srgbClr val="75757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Replay"/>
                <p:cNvSpPr>
                  <a:spLocks/>
                </p:cNvSpPr>
                <p:nvPr/>
              </p:nvSpPr>
              <p:spPr bwMode="auto">
                <a:xfrm>
                  <a:off x="4440144" y="3027528"/>
                  <a:ext cx="101589" cy="126670"/>
                </a:xfrm>
                <a:custGeom>
                  <a:avLst/>
                  <a:gdLst>
                    <a:gd name="T0" fmla="*/ 452 w 904"/>
                    <a:gd name="T1" fmla="*/ 226 h 1129"/>
                    <a:gd name="T2" fmla="*/ 452 w 904"/>
                    <a:gd name="T3" fmla="*/ 0 h 1129"/>
                    <a:gd name="T4" fmla="*/ 170 w 904"/>
                    <a:gd name="T5" fmla="*/ 282 h 1129"/>
                    <a:gd name="T6" fmla="*/ 452 w 904"/>
                    <a:gd name="T7" fmla="*/ 564 h 1129"/>
                    <a:gd name="T8" fmla="*/ 452 w 904"/>
                    <a:gd name="T9" fmla="*/ 339 h 1129"/>
                    <a:gd name="T10" fmla="*/ 791 w 904"/>
                    <a:gd name="T11" fmla="*/ 677 h 1129"/>
                    <a:gd name="T12" fmla="*/ 452 w 904"/>
                    <a:gd name="T13" fmla="*/ 1016 h 1129"/>
                    <a:gd name="T14" fmla="*/ 113 w 904"/>
                    <a:gd name="T15" fmla="*/ 677 h 1129"/>
                    <a:gd name="T16" fmla="*/ 0 w 904"/>
                    <a:gd name="T17" fmla="*/ 677 h 1129"/>
                    <a:gd name="T18" fmla="*/ 452 w 904"/>
                    <a:gd name="T19" fmla="*/ 1129 h 1129"/>
                    <a:gd name="T20" fmla="*/ 904 w 904"/>
                    <a:gd name="T21" fmla="*/ 677 h 1129"/>
                    <a:gd name="T22" fmla="*/ 452 w 904"/>
                    <a:gd name="T23" fmla="*/ 226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4" h="1129">
                      <a:moveTo>
                        <a:pt x="452" y="226"/>
                      </a:moveTo>
                      <a:lnTo>
                        <a:pt x="452" y="0"/>
                      </a:lnTo>
                      <a:lnTo>
                        <a:pt x="170" y="282"/>
                      </a:lnTo>
                      <a:lnTo>
                        <a:pt x="452" y="564"/>
                      </a:lnTo>
                      <a:lnTo>
                        <a:pt x="452" y="339"/>
                      </a:lnTo>
                      <a:cubicBezTo>
                        <a:pt x="639" y="339"/>
                        <a:pt x="791" y="490"/>
                        <a:pt x="791" y="677"/>
                      </a:cubicBezTo>
                      <a:cubicBezTo>
                        <a:pt x="791" y="864"/>
                        <a:pt x="639" y="1016"/>
                        <a:pt x="452" y="1016"/>
                      </a:cubicBezTo>
                      <a:cubicBezTo>
                        <a:pt x="265" y="1016"/>
                        <a:pt x="113" y="864"/>
                        <a:pt x="113" y="677"/>
                      </a:cubicBezTo>
                      <a:lnTo>
                        <a:pt x="0" y="677"/>
                      </a:lnTo>
                      <a:cubicBezTo>
                        <a:pt x="0" y="927"/>
                        <a:pt x="203" y="1129"/>
                        <a:pt x="452" y="1129"/>
                      </a:cubicBezTo>
                      <a:cubicBezTo>
                        <a:pt x="701" y="1129"/>
                        <a:pt x="904" y="927"/>
                        <a:pt x="904" y="677"/>
                      </a:cubicBezTo>
                      <a:cubicBezTo>
                        <a:pt x="904" y="428"/>
                        <a:pt x="701" y="226"/>
                        <a:pt x="452" y="2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7658149" y="4917363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App Bar"/>
              <p:cNvGrpSpPr/>
              <p:nvPr/>
            </p:nvGrpSpPr>
            <p:grpSpPr>
              <a:xfrm>
                <a:off x="6577811" y="1090805"/>
                <a:ext cx="2286000" cy="508000"/>
                <a:chOff x="595686" y="1261384"/>
                <a:chExt cx="2286000" cy="508000"/>
              </a:xfrm>
            </p:grpSpPr>
            <p:sp>
              <p:nvSpPr>
                <p:cNvPr id="30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384"/>
                  <a:ext cx="2286000" cy="5080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Status Bar"/>
              <p:cNvGrpSpPr/>
              <p:nvPr/>
            </p:nvGrpSpPr>
            <p:grpSpPr>
              <a:xfrm>
                <a:off x="6577811" y="1090663"/>
                <a:ext cx="2286000" cy="152400"/>
                <a:chOff x="595686" y="1268402"/>
                <a:chExt cx="2286000" cy="152400"/>
              </a:xfrm>
            </p:grpSpPr>
            <p:sp>
              <p:nvSpPr>
                <p:cNvPr id="19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1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28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2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26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7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3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4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7015520" y="1279181"/>
                <a:ext cx="13644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통장 및 카드관리</a:t>
                </a:r>
                <a:endParaRPr lang="ko-KR" altLang="en-US" sz="1200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588533" y="1321366"/>
                <a:ext cx="158847" cy="170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List Item"/>
            <p:cNvSpPr/>
            <p:nvPr/>
          </p:nvSpPr>
          <p:spPr>
            <a:xfrm>
              <a:off x="508945" y="1651895"/>
              <a:ext cx="2286000" cy="8125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카드 및 통장 관리</a:t>
              </a:r>
              <a:endParaRPr lang="en-US" altLang="ko-KR" sz="9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9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추가하기</a:t>
              </a:r>
              <a:endParaRPr lang="en-US" altLang="ko-KR" sz="9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heckbox"/>
            <p:cNvSpPr>
              <a:spLocks noChangeAspect="1" noEditPoints="1"/>
            </p:cNvSpPr>
            <p:nvPr/>
          </p:nvSpPr>
          <p:spPr bwMode="auto">
            <a:xfrm>
              <a:off x="636699" y="185193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194751" y="1632130"/>
            <a:ext cx="2298248" cy="4064000"/>
            <a:chOff x="6570581" y="1087475"/>
            <a:chExt cx="2298248" cy="4064000"/>
          </a:xfrm>
        </p:grpSpPr>
        <p:sp>
          <p:nvSpPr>
            <p:cNvPr id="38" name="Background"/>
            <p:cNvSpPr/>
            <p:nvPr/>
          </p:nvSpPr>
          <p:spPr>
            <a:xfrm>
              <a:off x="6570581" y="1087475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ar"/>
            <p:cNvGrpSpPr/>
            <p:nvPr/>
          </p:nvGrpSpPr>
          <p:grpSpPr>
            <a:xfrm>
              <a:off x="7031364" y="4944532"/>
              <a:ext cx="1375723" cy="107838"/>
              <a:chOff x="1972789" y="4873681"/>
              <a:chExt cx="1375723" cy="107838"/>
            </a:xfrm>
          </p:grpSpPr>
          <p:sp>
            <p:nvSpPr>
              <p:cNvPr id="61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Toolbar"/>
            <p:cNvGrpSpPr/>
            <p:nvPr/>
          </p:nvGrpSpPr>
          <p:grpSpPr>
            <a:xfrm>
              <a:off x="6582829" y="4845654"/>
              <a:ext cx="2286000" cy="304800"/>
              <a:chOff x="2433638" y="2938463"/>
              <a:chExt cx="2286000" cy="304800"/>
            </a:xfrm>
          </p:grpSpPr>
          <p:sp>
            <p:nvSpPr>
              <p:cNvPr id="59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8149" y="4917363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App Bar"/>
            <p:cNvGrpSpPr/>
            <p:nvPr/>
          </p:nvGrpSpPr>
          <p:grpSpPr>
            <a:xfrm>
              <a:off x="6577811" y="1090805"/>
              <a:ext cx="2286000" cy="508000"/>
              <a:chOff x="595686" y="1261384"/>
              <a:chExt cx="2286000" cy="508000"/>
            </a:xfrm>
          </p:grpSpPr>
          <p:sp>
            <p:nvSpPr>
              <p:cNvPr id="57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384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Status Bar"/>
            <p:cNvGrpSpPr/>
            <p:nvPr/>
          </p:nvGrpSpPr>
          <p:grpSpPr>
            <a:xfrm>
              <a:off x="6577811" y="1090663"/>
              <a:ext cx="2286000" cy="152400"/>
              <a:chOff x="595686" y="1268402"/>
              <a:chExt cx="2286000" cy="152400"/>
            </a:xfrm>
          </p:grpSpPr>
          <p:sp>
            <p:nvSpPr>
              <p:cNvPr id="46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8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55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53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0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51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7015520" y="1279181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카드 및 통장 등록</a:t>
              </a:r>
              <a:endParaRPr lang="ko-KR" altLang="en-US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588533" y="1321366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058749" y="2234852"/>
            <a:ext cx="57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은행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415688" y="2234853"/>
            <a:ext cx="57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카드사</a:t>
            </a:r>
            <a:endParaRPr lang="ko-KR" altLang="en-US" sz="1000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3436686" y="2481073"/>
            <a:ext cx="488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95" y="2685529"/>
            <a:ext cx="344166" cy="304911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95" y="3112173"/>
            <a:ext cx="887945" cy="231221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95" y="3450554"/>
            <a:ext cx="889130" cy="170986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98" y="3728701"/>
            <a:ext cx="891742" cy="278288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63" y="4108704"/>
            <a:ext cx="866277" cy="21389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87" y="4415855"/>
            <a:ext cx="851853" cy="256441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3386" y="2666095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73386" y="3060586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73386" y="3395562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73386" y="3729990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73386" y="4083518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73386" y="4419955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704668" y="2637253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668162" y="2610116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08" name="타원 107"/>
          <p:cNvSpPr/>
          <p:nvPr/>
        </p:nvSpPr>
        <p:spPr>
          <a:xfrm>
            <a:off x="4967004" y="1884461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930498" y="1857324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0" name="타원 109"/>
          <p:cNvSpPr/>
          <p:nvPr/>
        </p:nvSpPr>
        <p:spPr>
          <a:xfrm>
            <a:off x="3296353" y="2256710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259847" y="2229573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2" name="타원 111"/>
          <p:cNvSpPr/>
          <p:nvPr/>
        </p:nvSpPr>
        <p:spPr>
          <a:xfrm>
            <a:off x="3961955" y="2279095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925449" y="2251958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955136" y="4671868"/>
            <a:ext cx="1038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공인인증서 연동</a:t>
            </a:r>
            <a:endParaRPr lang="ko-KR" altLang="en-US" sz="900" dirty="0"/>
          </a:p>
        </p:txBody>
      </p:sp>
      <p:sp>
        <p:nvSpPr>
          <p:cNvPr id="116" name="타원 115"/>
          <p:cNvSpPr/>
          <p:nvPr/>
        </p:nvSpPr>
        <p:spPr>
          <a:xfrm>
            <a:off x="4856519" y="4696146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808445" y="4667472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6021880" y="1661261"/>
            <a:ext cx="2298248" cy="4064000"/>
            <a:chOff x="6570581" y="1087475"/>
            <a:chExt cx="2298248" cy="4064000"/>
          </a:xfrm>
        </p:grpSpPr>
        <p:sp>
          <p:nvSpPr>
            <p:cNvPr id="122" name="Background"/>
            <p:cNvSpPr/>
            <p:nvPr/>
          </p:nvSpPr>
          <p:spPr>
            <a:xfrm>
              <a:off x="6570581" y="1087475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3" name="Navigation Bar"/>
            <p:cNvGrpSpPr/>
            <p:nvPr/>
          </p:nvGrpSpPr>
          <p:grpSpPr>
            <a:xfrm>
              <a:off x="7031364" y="4944532"/>
              <a:ext cx="1375723" cy="107838"/>
              <a:chOff x="1972789" y="4873681"/>
              <a:chExt cx="1375723" cy="107838"/>
            </a:xfrm>
          </p:grpSpPr>
          <p:sp>
            <p:nvSpPr>
              <p:cNvPr id="145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4" name="Toolbar"/>
            <p:cNvGrpSpPr/>
            <p:nvPr/>
          </p:nvGrpSpPr>
          <p:grpSpPr>
            <a:xfrm>
              <a:off x="6582829" y="4845654"/>
              <a:ext cx="2286000" cy="304800"/>
              <a:chOff x="2433638" y="2938463"/>
              <a:chExt cx="2286000" cy="304800"/>
            </a:xfrm>
          </p:grpSpPr>
          <p:sp>
            <p:nvSpPr>
              <p:cNvPr id="143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7658149" y="4917363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App Bar"/>
            <p:cNvGrpSpPr/>
            <p:nvPr/>
          </p:nvGrpSpPr>
          <p:grpSpPr>
            <a:xfrm>
              <a:off x="6577811" y="1090805"/>
              <a:ext cx="2286000" cy="508000"/>
              <a:chOff x="595686" y="1261384"/>
              <a:chExt cx="2286000" cy="508000"/>
            </a:xfrm>
          </p:grpSpPr>
          <p:sp>
            <p:nvSpPr>
              <p:cNvPr id="141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384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7" name="Status Bar"/>
            <p:cNvGrpSpPr/>
            <p:nvPr/>
          </p:nvGrpSpPr>
          <p:grpSpPr>
            <a:xfrm>
              <a:off x="6577811" y="1090663"/>
              <a:ext cx="2286000" cy="152400"/>
              <a:chOff x="595686" y="1268402"/>
              <a:chExt cx="2286000" cy="152400"/>
            </a:xfrm>
          </p:grpSpPr>
          <p:sp>
            <p:nvSpPr>
              <p:cNvPr id="13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3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3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3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8" name="TextBox 127"/>
            <p:cNvSpPr txBox="1"/>
            <p:nvPr/>
          </p:nvSpPr>
          <p:spPr>
            <a:xfrm>
              <a:off x="7015520" y="1279181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카드 및 통장 등록</a:t>
              </a:r>
              <a:endParaRPr lang="ko-KR" altLang="en-US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588533" y="1321366"/>
              <a:ext cx="158847" cy="17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885878" y="2263983"/>
            <a:ext cx="57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은행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242817" y="2263984"/>
            <a:ext cx="57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카드사</a:t>
            </a:r>
            <a:endParaRPr lang="ko-KR" altLang="en-US" sz="1000" dirty="0"/>
          </a:p>
        </p:txBody>
      </p:sp>
      <p:cxnSp>
        <p:nvCxnSpPr>
          <p:cNvPr id="150" name="직선 연결선 149"/>
          <p:cNvCxnSpPr/>
          <p:nvPr/>
        </p:nvCxnSpPr>
        <p:spPr>
          <a:xfrm>
            <a:off x="6994018" y="2510204"/>
            <a:ext cx="24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300515" y="2695226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300515" y="3089717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00515" y="3424693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300515" y="3759121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300515" y="4112649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00515" y="4449086"/>
            <a:ext cx="115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연동하기  </a:t>
            </a:r>
            <a:r>
              <a:rPr lang="ko-KR" altLang="en-US" sz="1200" dirty="0" smtClean="0">
                <a:solidFill>
                  <a:srgbClr val="92D050"/>
                </a:solidFill>
              </a:rPr>
              <a:t> </a:t>
            </a:r>
            <a:r>
              <a:rPr lang="en-US" altLang="ko-KR" sz="1200" dirty="0" smtClean="0">
                <a:solidFill>
                  <a:srgbClr val="92D050"/>
                </a:solidFill>
              </a:rPr>
              <a:t>&gt;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7794133" y="1913592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7757627" y="1886455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65" name="타원 164"/>
          <p:cNvSpPr/>
          <p:nvPr/>
        </p:nvSpPr>
        <p:spPr>
          <a:xfrm>
            <a:off x="6123482" y="2285841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6086976" y="2258704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67" name="타원 166"/>
          <p:cNvSpPr/>
          <p:nvPr/>
        </p:nvSpPr>
        <p:spPr>
          <a:xfrm>
            <a:off x="6789084" y="2308226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752578" y="2281089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69" name="타원 168"/>
          <p:cNvSpPr/>
          <p:nvPr/>
        </p:nvSpPr>
        <p:spPr>
          <a:xfrm>
            <a:off x="7683648" y="4725277"/>
            <a:ext cx="176409" cy="17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7635574" y="4696603"/>
            <a:ext cx="20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74" y="2708867"/>
            <a:ext cx="1239578" cy="250090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74" y="3067649"/>
            <a:ext cx="1025074" cy="279566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46" y="3401207"/>
            <a:ext cx="1227091" cy="302814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88" y="3760375"/>
            <a:ext cx="1056167" cy="297465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56" y="4123414"/>
            <a:ext cx="935310" cy="324860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82" y="4466177"/>
            <a:ext cx="1199346" cy="264319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7908131" y="4725064"/>
            <a:ext cx="1038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공인인증서 연동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085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963B98ED-CE27-486B-A8E1-8779297E747B}"/>
              </a:ext>
            </a:extLst>
          </p:cNvPr>
          <p:cNvSpPr/>
          <p:nvPr/>
        </p:nvSpPr>
        <p:spPr>
          <a:xfrm>
            <a:off x="6293757" y="1806327"/>
            <a:ext cx="2263820" cy="1008112"/>
          </a:xfrm>
          <a:prstGeom prst="bracketPair">
            <a:avLst/>
          </a:prstGeom>
          <a:ln w="76200">
            <a:solidFill>
              <a:srgbClr val="F0D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양쪽 대괄호 60">
            <a:extLst>
              <a:ext uri="{FF2B5EF4-FFF2-40B4-BE49-F238E27FC236}">
                <a16:creationId xmlns:a16="http://schemas.microsoft.com/office/drawing/2014/main" id="{F29B402F-1684-4CC8-A8F7-E2F0592B87C7}"/>
              </a:ext>
            </a:extLst>
          </p:cNvPr>
          <p:cNvSpPr/>
          <p:nvPr/>
        </p:nvSpPr>
        <p:spPr>
          <a:xfrm>
            <a:off x="6471007" y="4110583"/>
            <a:ext cx="2160240" cy="1095394"/>
          </a:xfrm>
          <a:prstGeom prst="bracketPair">
            <a:avLst/>
          </a:prstGeom>
          <a:ln w="76200">
            <a:solidFill>
              <a:srgbClr val="F0D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72AC37DA-6674-4325-A10E-E905B9A40809}"/>
              </a:ext>
            </a:extLst>
          </p:cNvPr>
          <p:cNvSpPr/>
          <p:nvPr/>
        </p:nvSpPr>
        <p:spPr>
          <a:xfrm>
            <a:off x="638359" y="1935069"/>
            <a:ext cx="2232248" cy="879370"/>
          </a:xfrm>
          <a:prstGeom prst="bracketPair">
            <a:avLst/>
          </a:prstGeom>
          <a:ln w="76200">
            <a:solidFill>
              <a:srgbClr val="F0D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4" descr="$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37" y="2244839"/>
            <a:ext cx="2091382" cy="20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529518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기능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1BEDDB-005A-4B8C-BCCE-DAFCEBBB3ED6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2870607" y="2374754"/>
            <a:ext cx="927053" cy="2750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CCECA4D0-29A4-483C-8DED-9C12EC92AF55}"/>
              </a:ext>
            </a:extLst>
          </p:cNvPr>
          <p:cNvSpPr/>
          <p:nvPr/>
        </p:nvSpPr>
        <p:spPr>
          <a:xfrm>
            <a:off x="638359" y="3989790"/>
            <a:ext cx="2232248" cy="1095394"/>
          </a:xfrm>
          <a:prstGeom prst="bracketPair">
            <a:avLst/>
          </a:prstGeom>
          <a:ln w="76200">
            <a:solidFill>
              <a:srgbClr val="F0D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8EFA49-F7E6-4DCE-9558-A8F9CCBCD881}"/>
              </a:ext>
            </a:extLst>
          </p:cNvPr>
          <p:cNvCxnSpPr>
            <a:endCxn id="37" idx="3"/>
          </p:cNvCxnSpPr>
          <p:nvPr/>
        </p:nvCxnSpPr>
        <p:spPr>
          <a:xfrm flipH="1">
            <a:off x="2870607" y="4185021"/>
            <a:ext cx="927053" cy="35246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6EB6F73-A1E2-45C2-A8DF-F97C64505866}"/>
              </a:ext>
            </a:extLst>
          </p:cNvPr>
          <p:cNvCxnSpPr>
            <a:endCxn id="42" idx="1"/>
          </p:cNvCxnSpPr>
          <p:nvPr/>
        </p:nvCxnSpPr>
        <p:spPr>
          <a:xfrm flipV="1">
            <a:off x="5436096" y="2310383"/>
            <a:ext cx="857661" cy="33946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4639E8C-B25C-4295-A507-C386FB9FDD60}"/>
              </a:ext>
            </a:extLst>
          </p:cNvPr>
          <p:cNvCxnSpPr/>
          <p:nvPr/>
        </p:nvCxnSpPr>
        <p:spPr>
          <a:xfrm>
            <a:off x="5364088" y="4149080"/>
            <a:ext cx="1106919" cy="47325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26">
            <a:extLst>
              <a:ext uri="{FF2B5EF4-FFF2-40B4-BE49-F238E27FC236}">
                <a16:creationId xmlns:a16="http://schemas.microsoft.com/office/drawing/2014/main" id="{8AAF2C5C-0EEF-41F4-AF8D-FF27A68BF43E}"/>
              </a:ext>
            </a:extLst>
          </p:cNvPr>
          <p:cNvSpPr/>
          <p:nvPr/>
        </p:nvSpPr>
        <p:spPr>
          <a:xfrm>
            <a:off x="1294775" y="1619104"/>
            <a:ext cx="940557" cy="315965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3" name="모서리가 둥근 직사각형 27">
            <a:extLst>
              <a:ext uri="{FF2B5EF4-FFF2-40B4-BE49-F238E27FC236}">
                <a16:creationId xmlns:a16="http://schemas.microsoft.com/office/drawing/2014/main" id="{A7F94422-0940-4D48-9F7F-FDD376A35965}"/>
              </a:ext>
            </a:extLst>
          </p:cNvPr>
          <p:cNvSpPr/>
          <p:nvPr/>
        </p:nvSpPr>
        <p:spPr>
          <a:xfrm>
            <a:off x="1299228" y="3675321"/>
            <a:ext cx="936104" cy="314469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4" name="모서리가 둥근 직사각형 28">
            <a:extLst>
              <a:ext uri="{FF2B5EF4-FFF2-40B4-BE49-F238E27FC236}">
                <a16:creationId xmlns:a16="http://schemas.microsoft.com/office/drawing/2014/main" id="{F1B95C1D-0817-4BA8-AB74-D97FF22D8D7B}"/>
              </a:ext>
            </a:extLst>
          </p:cNvPr>
          <p:cNvSpPr/>
          <p:nvPr/>
        </p:nvSpPr>
        <p:spPr>
          <a:xfrm>
            <a:off x="6994176" y="1506528"/>
            <a:ext cx="862982" cy="304001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5" name="모서리가 둥근 직사각형 29">
            <a:extLst>
              <a:ext uri="{FF2B5EF4-FFF2-40B4-BE49-F238E27FC236}">
                <a16:creationId xmlns:a16="http://schemas.microsoft.com/office/drawing/2014/main" id="{356AC60B-82AF-48D9-B75D-BC1835FA032D}"/>
              </a:ext>
            </a:extLst>
          </p:cNvPr>
          <p:cNvSpPr/>
          <p:nvPr/>
        </p:nvSpPr>
        <p:spPr>
          <a:xfrm>
            <a:off x="7061105" y="3832555"/>
            <a:ext cx="980043" cy="278028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F67DDB-BFCB-476B-90AA-549B1582B7C2}"/>
              </a:ext>
            </a:extLst>
          </p:cNvPr>
          <p:cNvSpPr txBox="1"/>
          <p:nvPr/>
        </p:nvSpPr>
        <p:spPr>
          <a:xfrm>
            <a:off x="758986" y="2132856"/>
            <a:ext cx="2013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귀찮은 작성 이제 그만 </a:t>
            </a:r>
            <a:endParaRPr lang="en-US" altLang="ko-KR" sz="13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작성</a:t>
            </a:r>
            <a:endParaRPr lang="ko-KR" altLang="en-US" sz="1300" b="1" dirty="0">
              <a:solidFill>
                <a:schemeClr val="tx2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67DDB-BFCB-476B-90AA-549B1582B7C2}"/>
              </a:ext>
            </a:extLst>
          </p:cNvPr>
          <p:cNvSpPr txBox="1"/>
          <p:nvPr/>
        </p:nvSpPr>
        <p:spPr>
          <a:xfrm>
            <a:off x="6471929" y="2064161"/>
            <a:ext cx="19074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지름신 이제 안녕</a:t>
            </a:r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3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잔액경고알림</a:t>
            </a:r>
            <a:endParaRPr lang="ko-KR" altLang="en-US" sz="1300" b="1" dirty="0">
              <a:solidFill>
                <a:schemeClr val="tx2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299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67DDB-BFCB-476B-90AA-549B1582B7C2}"/>
              </a:ext>
            </a:extLst>
          </p:cNvPr>
          <p:cNvSpPr txBox="1"/>
          <p:nvPr/>
        </p:nvSpPr>
        <p:spPr>
          <a:xfrm>
            <a:off x="760534" y="4267620"/>
            <a:ext cx="20134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한달 사용내역 </a:t>
            </a:r>
            <a:endParaRPr lang="en-US" altLang="ko-KR" sz="1300" b="1" dirty="0" smtClean="0">
              <a:solidFill>
                <a:schemeClr val="tx2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먹거리</a:t>
            </a:r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</a:t>
            </a:r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교통비</a:t>
            </a:r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등등</a:t>
            </a:r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67DDB-BFCB-476B-90AA-549B1582B7C2}"/>
              </a:ext>
            </a:extLst>
          </p:cNvPr>
          <p:cNvSpPr txBox="1"/>
          <p:nvPr/>
        </p:nvSpPr>
        <p:spPr>
          <a:xfrm>
            <a:off x="6480619" y="4372431"/>
            <a:ext cx="2013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현금도 손쉽게</a:t>
            </a:r>
            <a:endParaRPr lang="en-US" altLang="ko-KR" sz="1300" b="1" dirty="0" smtClean="0">
              <a:solidFill>
                <a:schemeClr val="tx2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현금영수증과의 연계</a:t>
            </a:r>
            <a:r>
              <a:rPr lang="en-US" altLang="ko-KR" sz="13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7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1909" y="535161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초 간단 가계부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1027" name="Picture 3" descr="E:\wook\학교\목\시스탬분석및 설계\KakaoTalk_20190326_1852241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598712"/>
            <a:ext cx="2524307" cy="1627652"/>
          </a:xfrm>
          <a:prstGeom prst="rect">
            <a:avLst/>
          </a:prstGeom>
          <a:noFill/>
          <a:ln cap="rnd" cmpd="sng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wook\학교\목\시스탬분석및 설계\KakaoTalk_20190326_1856009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8712"/>
            <a:ext cx="2016224" cy="373087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ok\학교\목\시스탬분석및 설계\KakaoTalk_20190326_1905152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890"/>
            <a:ext cx="7429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639E8C-B25C-4295-A507-C386FB9FDD60}"/>
              </a:ext>
            </a:extLst>
          </p:cNvPr>
          <p:cNvCxnSpPr/>
          <p:nvPr/>
        </p:nvCxnSpPr>
        <p:spPr>
          <a:xfrm flipH="1">
            <a:off x="2339752" y="2132856"/>
            <a:ext cx="57606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208" y="4365104"/>
            <a:ext cx="2699792" cy="30777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작성에 불편함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1750121"/>
            <a:ext cx="269979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수기 입력방식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2564904"/>
            <a:ext cx="269937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간단한 인터페이스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5445224"/>
            <a:ext cx="2016224" cy="256194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기본 화면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4" y="3432499"/>
            <a:ext cx="2524308" cy="256194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수기 입력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21998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1909" y="535161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네이버 가계부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4365104"/>
            <a:ext cx="2699792" cy="30777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문자중복시 수정이필요함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1750121"/>
            <a:ext cx="269979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문자내용 연동방식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2564904"/>
            <a:ext cx="269937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자동 작성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2050" name="Picture 2" descr="E:\wook\학교\목\시스탬분석및 설계\KakaoTalk_20190326_190515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150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472158" y="4925249"/>
            <a:ext cx="1616645" cy="256194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문자 연동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pic>
        <p:nvPicPr>
          <p:cNvPr id="2053" name="Picture 5" descr="E:\wook\학교\목\시스탬분석및 설계\KakaoTalk_20190326_1852235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8" y="1480954"/>
            <a:ext cx="1616646" cy="3316198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wook\학교\목\시스탬분석및 설계\KakaoTalk_20190326_1852233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7" y="1474850"/>
            <a:ext cx="1616647" cy="3316199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575649" y="4925249"/>
            <a:ext cx="1616645" cy="256194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기본 화면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630" y="3356992"/>
            <a:ext cx="269937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PC</a:t>
            </a:r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와 연동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1909" y="535161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뱅크 </a:t>
            </a:r>
            <a:r>
              <a:rPr lang="ko-KR" altLang="en-US" sz="2800" dirty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샐</a:t>
            </a:r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러드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4365104"/>
            <a:ext cx="2699792" cy="30777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소액의 현금은 관리가 안됨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1750121"/>
            <a:ext cx="269979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은행 연동</a:t>
            </a:r>
            <a:endParaRPr lang="en-US" altLang="ko-KR" sz="1400" b="1" dirty="0" smtClean="0">
              <a:solidFill>
                <a:srgbClr val="FF0000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2564904"/>
            <a:ext cx="269937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자동 작성</a:t>
            </a:r>
            <a:endParaRPr lang="en-US" altLang="ko-KR" sz="14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2158" y="4925249"/>
            <a:ext cx="1619913" cy="256194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은</a:t>
            </a:r>
            <a:r>
              <a:rPr lang="ko-KR" altLang="en-US" sz="1400" dirty="0">
                <a:latin typeface="나눔스퀘어 Bold" panose="020B0600000101010101" pitchFamily="50" charset="-127"/>
                <a:ea typeface="한컴 윤고딕 240"/>
              </a:rPr>
              <a:t>행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 연동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7469" y="4935598"/>
            <a:ext cx="1616645" cy="256194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한컴 윤고딕 240"/>
              </a:rPr>
              <a:t>통계 화면</a:t>
            </a:r>
            <a:endParaRPr lang="ko-KR" altLang="en-US" sz="1400" dirty="0">
              <a:latin typeface="나눔스퀘어 Bold" panose="020B0600000101010101" pitchFamily="50" charset="-127"/>
              <a:ea typeface="한컴 윤고딕 240"/>
            </a:endParaRPr>
          </a:p>
        </p:txBody>
      </p:sp>
      <p:pic>
        <p:nvPicPr>
          <p:cNvPr id="4098" name="Picture 2" descr="E:\wook\학교\목\시스탬분석및 설계\KakaoTalk_20190326_190515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8" y="286856"/>
            <a:ext cx="7810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wook\학교\목\시스탬분석및 설계\KakaoTalk_20190326_1852231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9" y="1412776"/>
            <a:ext cx="1619912" cy="3322897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wook\학교\목\시스탬분석및 설계\KakaoTalk_20190326_18522298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43" y="1412776"/>
            <a:ext cx="1152128" cy="2363339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wook\학교\목\시스탬분석및 설계\KakaoTalk_20190326_1852224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1619912" cy="3322897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639E8C-B25C-4295-A507-C386FB9FDD60}"/>
              </a:ext>
            </a:extLst>
          </p:cNvPr>
          <p:cNvCxnSpPr/>
          <p:nvPr/>
        </p:nvCxnSpPr>
        <p:spPr>
          <a:xfrm flipH="1">
            <a:off x="1361419" y="3468544"/>
            <a:ext cx="870424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400766"/>
              </p:ext>
            </p:extLst>
          </p:nvPr>
        </p:nvGraphicFramePr>
        <p:xfrm>
          <a:off x="457200" y="1124745"/>
          <a:ext cx="8229600" cy="468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183080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1184862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7245677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4935209"/>
                    </a:ext>
                  </a:extLst>
                </a:gridCol>
              </a:tblGrid>
              <a:tr h="881837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초 간단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가계부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네이버 가계부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뱅크 샐러드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89355636"/>
                  </a:ext>
                </a:extLst>
              </a:tr>
              <a:tr h="1153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수기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입력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문자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내용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연동 방식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은행 펀드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DB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연동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현금영수증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연동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18017057"/>
                  </a:ext>
                </a:extLst>
              </a:tr>
              <a:tr h="12210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장점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인터페이스는 간단하다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자동으로 작성됨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에서도 확인가능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자동으로 작성됨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각종데이터가 잘 표시됨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17145018"/>
                  </a:ext>
                </a:extLst>
              </a:tr>
              <a:tr h="1424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단점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작성에 불편함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일반적인 가계부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문자로 통계 되기에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문자가 수신이 안되거나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이중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전송 시 자체 수정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예산 설정의 오류가 있음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불필요한 광고 팝업이 많음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9932557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014" y="221740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9BD7E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4800" spc="-150" dirty="0">
              <a:solidFill>
                <a:srgbClr val="52A2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29518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87D9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벤치마킹</a:t>
            </a:r>
            <a:endParaRPr lang="ko-KR" altLang="en-US" sz="2800" dirty="0">
              <a:solidFill>
                <a:srgbClr val="387D9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f1e6953a-1e90-4c37-9f4b-d98405bbf94d" Revision="1" Stencil="System.MyShapes" StencilVersion="1.0"/>
</Control>
</file>

<file path=customXml/item2.xml><?xml version="1.0" encoding="utf-8"?>
<Control xmlns="http://schemas.microsoft.com/VisualStudio/2011/storyboarding/control">
  <Id Name="f1e6953a-1e90-4c37-9f4b-d98405bbf94d" Revision="1" Stencil="System.MyShapes" StencilVersion="1.0"/>
</Control>
</file>

<file path=customXml/item3.xml><?xml version="1.0" encoding="utf-8"?>
<Control xmlns="http://schemas.microsoft.com/VisualStudio/2011/storyboarding/control">
  <Id Name="f1e6953a-1e90-4c37-9f4b-d98405bbf94d" Revision="1" Stencil="System.MyShapes" StencilVersion="1.0"/>
</Control>
</file>

<file path=customXml/item4.xml><?xml version="1.0" encoding="utf-8"?>
<Control xmlns="http://schemas.microsoft.com/VisualStudio/2011/storyboarding/control">
  <Id Name="f1e6953a-1e90-4c37-9f4b-d98405bbf94d" Revision="1" Stencil="System.MyShapes" StencilVersion="1.0"/>
</Control>
</file>

<file path=customXml/itemProps1.xml><?xml version="1.0" encoding="utf-8"?>
<ds:datastoreItem xmlns:ds="http://schemas.openxmlformats.org/officeDocument/2006/customXml" ds:itemID="{CCC80735-97E5-4C52-BF91-7CCF9FEFE6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7EF1950-5A49-4599-829F-420507BCF11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BE931FF-36F3-4520-ADDC-61F26BED235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2C574-52FC-4C70-B512-3BE8B4AD68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20496</TotalTime>
  <Words>1206</Words>
  <Application>Microsoft Office PowerPoint</Application>
  <PresentationFormat>화면 슬라이드 쇼(4:3)</PresentationFormat>
  <Paragraphs>1186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HY그래픽M</vt:lpstr>
      <vt:lpstr>HY나무B</vt:lpstr>
      <vt:lpstr>HY헤드라인M</vt:lpstr>
      <vt:lpstr>굴림</vt:lpstr>
      <vt:lpstr>나눔스퀘어</vt:lpstr>
      <vt:lpstr>나눔스퀘어 Bold</vt:lpstr>
      <vt:lpstr>돋움</vt:lpstr>
      <vt:lpstr>돋움체</vt:lpstr>
      <vt:lpstr>맑은 고딕</vt:lpstr>
      <vt:lpstr>배달의민족 한나는 열한살</vt:lpstr>
      <vt:lpstr>한컴 윤고딕 240</vt:lpstr>
      <vt:lpstr>함초롬바탕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whddnr0317@naver.com</cp:lastModifiedBy>
  <cp:revision>468</cp:revision>
  <cp:lastPrinted>2019-05-15T17:45:11Z</cp:lastPrinted>
  <dcterms:created xsi:type="dcterms:W3CDTF">2016-04-04T22:45:45Z</dcterms:created>
  <dcterms:modified xsi:type="dcterms:W3CDTF">2023-02-06T09:53:18Z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