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080625" cy="567055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786" y="-90"/>
      </p:cViewPr>
      <p:guideLst>
        <p:guide orient="horz" pos="1786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376000" y="108000"/>
            <a:ext cx="5328000" cy="9363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ru-RU" sz="3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81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351600"/>
            <a:ext cx="9072000" cy="181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376000" y="108000"/>
            <a:ext cx="5328000" cy="9363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ru-RU" sz="3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3351600"/>
            <a:ext cx="4426920" cy="181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3351600"/>
            <a:ext cx="4426920" cy="181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376000" y="108000"/>
            <a:ext cx="5328000" cy="9363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ru-RU" sz="3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81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81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81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639120" y="3351600"/>
            <a:ext cx="2921040" cy="181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351600"/>
            <a:ext cx="2921040" cy="181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04000" y="3351600"/>
            <a:ext cx="2921040" cy="181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376000" y="108000"/>
            <a:ext cx="5328000" cy="9363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ru-RU" sz="3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376000" y="108000"/>
            <a:ext cx="5328000" cy="9363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ru-RU" sz="3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376000" y="108000"/>
            <a:ext cx="5328000" cy="9363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ru-RU" sz="3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79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79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376000" y="108000"/>
            <a:ext cx="5328000" cy="9363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ru-RU" sz="33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376000" y="216000"/>
            <a:ext cx="5328000" cy="3338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376000" y="108000"/>
            <a:ext cx="5328000" cy="9363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ru-RU" sz="3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3351600"/>
            <a:ext cx="4426920" cy="181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79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376000" y="108000"/>
            <a:ext cx="5328000" cy="9363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ru-RU" sz="3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79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351600"/>
            <a:ext cx="4426920" cy="181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376000" y="108000"/>
            <a:ext cx="5328000" cy="9363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ru-RU" sz="3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351600"/>
            <a:ext cx="9072000" cy="181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4294967295"/>
          <p:cNvPicPr/>
          <p:nvPr/>
        </p:nvPicPr>
        <p:blipFill>
          <a:blip r:embed="rId14"/>
          <a:stretch/>
        </p:blipFill>
        <p:spPr>
          <a:xfrm>
            <a:off x="0" y="0"/>
            <a:ext cx="10080000" cy="567000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ru-RU" sz="3300" b="0" strike="noStrike" spc="-1">
                <a:solidFill>
                  <a:srgbClr val="FFFFFF"/>
                </a:solidFill>
                <a:latin typeface="Arial"/>
              </a:rPr>
              <a:t>Для правки текста заголовка щёлкните мышью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FFFFFF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100" b="0" strike="noStrike" spc="-1">
                <a:solidFill>
                  <a:srgbClr val="FFFFFF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Aft>
                <a:spcPts val="63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FFFFFF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Aft>
                <a:spcPts val="422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1500" b="0" strike="noStrike" spc="-1">
                <a:solidFill>
                  <a:srgbClr val="FFFFFF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FFFFFF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FFFFFF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FFFFFF"/>
                </a:solidFill>
                <a:latin typeface="Arial"/>
              </a:rPr>
              <a:t>Седьмой уровень структуры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328000"/>
            <a:ext cx="2348280" cy="228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5328000"/>
            <a:ext cx="3195000" cy="22824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5328000"/>
            <a:ext cx="2348280" cy="228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6733DBB0-4FFB-4364-96A3-1A7935F94DE6}" type="slidenum">
              <a:rPr lang="ru-RU" sz="1400" b="0" strike="noStrike" spc="-1">
                <a:solidFill>
                  <a:srgbClr val="FFFFFF"/>
                </a:solidFill>
                <a:latin typeface="Arial"/>
              </a:rPr>
              <a:pPr algn="r"/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ru-RU" sz="1800" b="0" strike="noStrike" spc="-1">
                <a:solidFill>
                  <a:srgbClr val="FFFFFF"/>
                </a:solidFill>
                <a:latin typeface="Arial"/>
              </a:rPr>
              <a:t>Пример использования вложенных условных операторов и генераторов случайных чисел</a:t>
            </a:r>
          </a:p>
        </p:txBody>
      </p:sp>
      <p:sp>
        <p:nvSpPr>
          <p:cNvPr id="43" name="TextShape 2"/>
          <p:cNvSpPr txBox="1"/>
          <p:nvPr/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000" b="1" i="1" u="sng" strike="noStrike" spc="-1">
                <a:solidFill>
                  <a:srgbClr val="72BF44"/>
                </a:solidFill>
                <a:uFillTx/>
                <a:latin typeface="Arial"/>
              </a:rPr>
              <a:t>ГОЛОДНЫЙ МОЛЛЮСК</a:t>
            </a:r>
            <a:endParaRPr lang="ru-RU" sz="40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4" name="Рисунок 43"/>
          <p:cNvPicPr/>
          <p:nvPr/>
        </p:nvPicPr>
        <p:blipFill>
          <a:blip r:embed="rId2" cstate="print"/>
          <a:stretch/>
        </p:blipFill>
        <p:spPr>
          <a:xfrm>
            <a:off x="216000" y="1152000"/>
            <a:ext cx="1800000" cy="1800000"/>
          </a:xfrm>
          <a:prstGeom prst="rect">
            <a:avLst/>
          </a:prstGeom>
          <a:ln>
            <a:noFill/>
          </a:ln>
        </p:spPr>
      </p:pic>
      <p:pic>
        <p:nvPicPr>
          <p:cNvPr id="45" name="Рисунок 44"/>
          <p:cNvPicPr/>
          <p:nvPr/>
        </p:nvPicPr>
        <p:blipFill>
          <a:blip r:embed="rId3" cstate="print"/>
          <a:stretch/>
        </p:blipFill>
        <p:spPr>
          <a:xfrm>
            <a:off x="8352000" y="3620520"/>
            <a:ext cx="1080000" cy="163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ru-RU" sz="1800" b="0" strike="noStrike" spc="-1">
                <a:solidFill>
                  <a:srgbClr val="FFFFFF"/>
                </a:solidFill>
                <a:latin typeface="Arial"/>
              </a:rPr>
              <a:t>Пример использования вложенных условных операторов и генераторов случайных чисел</a:t>
            </a:r>
          </a:p>
        </p:txBody>
      </p:sp>
      <p:sp>
        <p:nvSpPr>
          <p:cNvPr id="47" name="TextShape 2"/>
          <p:cNvSpPr txBox="1"/>
          <p:nvPr/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just">
              <a:lnSpc>
                <a:spcPct val="190000"/>
              </a:lnSpc>
              <a:spcBef>
                <a:spcPts val="1874"/>
              </a:spcBef>
              <a:spcAft>
                <a:spcPts val="2251"/>
              </a:spcAft>
            </a:pPr>
            <a:r>
              <a:rPr lang="ru-RU" sz="2000" b="0" strike="noStrike" spc="-1">
                <a:solidFill>
                  <a:srgbClr val="000000"/>
                </a:solidFill>
                <a:latin typeface="Helvetica Neue;Helvetica"/>
                <a:ea typeface="Droid Sans Fallback"/>
              </a:rPr>
              <a:t>       </a:t>
            </a:r>
            <a:r>
              <a:rPr lang="ru-RU" sz="2000" b="1" u="sng" strike="noStrike" spc="-1">
                <a:solidFill>
                  <a:srgbClr val="FFFFFF"/>
                </a:solidFill>
                <a:uFillTx/>
                <a:latin typeface="Helvetica Neue;Helvetica"/>
                <a:ea typeface="Droid Sans Fallback"/>
              </a:rPr>
              <a:t>Задача.</a:t>
            </a:r>
            <a:r>
              <a:rPr lang="ru-RU" sz="2000" b="0" strike="noStrike" spc="-1">
                <a:solidFill>
                  <a:srgbClr val="FFFFFF"/>
                </a:solidFill>
                <a:latin typeface="Helvetica Neue;Helvetica"/>
                <a:ea typeface="Droid Sans Fallback"/>
              </a:rPr>
              <a:t> Предположим, что требуется в Scratch реализовать следующий сценарий. Под водой моллюск пытается поймать пищу, которая от него постоянно отпрыгивает в новое случайное место. Через какое-то время моллюску все-таки удается поймать и съесть еду.</a:t>
            </a:r>
            <a:endParaRPr lang="ru-RU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ru-RU" sz="1800" b="0" strike="noStrike" spc="-1">
                <a:solidFill>
                  <a:srgbClr val="FFFFFF"/>
                </a:solidFill>
                <a:latin typeface="Arial"/>
              </a:rPr>
              <a:t>Пример использования вложенных условных операторов и генераторов случайных чисел</a:t>
            </a:r>
          </a:p>
        </p:txBody>
      </p:sp>
      <p:sp>
        <p:nvSpPr>
          <p:cNvPr id="49" name="TextShape 2"/>
          <p:cNvSpPr txBox="1"/>
          <p:nvPr/>
        </p:nvSpPr>
        <p:spPr>
          <a:xfrm>
            <a:off x="360000" y="1152000"/>
            <a:ext cx="9216000" cy="416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just"/>
            <a:r>
              <a:rPr lang="ru-RU" sz="1200" b="1" u="sng" strike="noStrike" spc="-1" dirty="0">
                <a:solidFill>
                  <a:srgbClr val="FFFFFF"/>
                </a:solidFill>
                <a:uFillTx/>
                <a:latin typeface="Arial;Helvetica"/>
              </a:rPr>
              <a:t>Задание 1</a:t>
            </a:r>
            <a:r>
              <a:rPr lang="ru-RU" sz="1200" b="1" u="sng" strike="noStrike" spc="-1" dirty="0" smtClean="0">
                <a:solidFill>
                  <a:srgbClr val="FFFFFF"/>
                </a:solidFill>
                <a:uFillTx/>
                <a:latin typeface="Arial;Helvetica"/>
              </a:rPr>
              <a:t>.</a:t>
            </a:r>
            <a:r>
              <a:rPr lang="ru-RU" sz="1200" b="0" strike="noStrike" spc="-1" dirty="0" smtClean="0">
                <a:solidFill>
                  <a:srgbClr val="FFFFFF"/>
                </a:solidFill>
                <a:latin typeface="Arial;Helvetica"/>
              </a:rPr>
              <a:t>. Импортируйте такой фон и спрайты                                         </a:t>
            </a:r>
            <a:r>
              <a:rPr lang="ru-RU" sz="1200" b="1" u="sng" strike="noStrike" spc="-1" dirty="0" smtClean="0">
                <a:solidFill>
                  <a:srgbClr val="FFFFFF"/>
                </a:solidFill>
                <a:uFillTx/>
                <a:latin typeface="Arial;Helvetica"/>
              </a:rPr>
              <a:t>Задание 2.</a:t>
            </a:r>
            <a:r>
              <a:rPr lang="ru-RU" sz="1200" b="0" strike="noStrike" spc="-1" dirty="0" smtClean="0">
                <a:solidFill>
                  <a:srgbClr val="FFFFFF"/>
                </a:solidFill>
                <a:latin typeface="Arial;Helvetica"/>
              </a:rPr>
              <a:t> Программа для моллюска может быть такой:</a:t>
            </a:r>
            <a:endParaRPr lang="ru-RU" sz="1200" spc="-1" dirty="0">
              <a:solidFill>
                <a:srgbClr val="FFFFFF"/>
              </a:solidFill>
            </a:endParaRPr>
          </a:p>
          <a:p>
            <a:pPr algn="just"/>
            <a:r>
              <a:rPr lang="ru-RU" sz="1200" b="0" strike="noStrike" spc="-1" dirty="0" smtClean="0">
                <a:solidFill>
                  <a:srgbClr val="FFFFFF"/>
                </a:solidFill>
                <a:latin typeface="Arial;Helvetica"/>
              </a:rPr>
              <a:t> моллюска и тарелки.</a:t>
            </a:r>
          </a:p>
          <a:p>
            <a:pPr algn="just"/>
            <a:endParaRPr lang="ru-RU" sz="1200" spc="-1" dirty="0">
              <a:solidFill>
                <a:srgbClr val="FFFFFF"/>
              </a:solidFill>
              <a:latin typeface="Arial;Helvetica"/>
            </a:endParaRPr>
          </a:p>
          <a:p>
            <a:pPr algn="just"/>
            <a:endParaRPr lang="ru-RU" sz="1200" b="0" strike="noStrike" spc="-1" dirty="0" smtClean="0">
              <a:solidFill>
                <a:srgbClr val="FFFFFF"/>
              </a:solidFill>
              <a:latin typeface="Arial;Helvetica"/>
            </a:endParaRPr>
          </a:p>
          <a:p>
            <a:pPr algn="just">
              <a:lnSpc>
                <a:spcPct val="50000"/>
              </a:lnSpc>
              <a:spcBef>
                <a:spcPts val="1874"/>
              </a:spcBef>
              <a:spcAft>
                <a:spcPts val="2251"/>
              </a:spcAft>
            </a:pPr>
            <a:endParaRPr lang="ru-RU" sz="1200" b="0" strike="noStrike" spc="-1" dirty="0">
              <a:solidFill>
                <a:srgbClr val="FFFFFF"/>
              </a:solidFill>
              <a:latin typeface="Arial"/>
            </a:endParaRPr>
          </a:p>
          <a:p>
            <a:pPr algn="just">
              <a:lnSpc>
                <a:spcPct val="50000"/>
              </a:lnSpc>
              <a:spcBef>
                <a:spcPts val="1874"/>
              </a:spcBef>
              <a:spcAft>
                <a:spcPts val="2251"/>
              </a:spcAft>
            </a:pPr>
            <a:endParaRPr lang="ru-RU" sz="1200" b="0" strike="noStrike" spc="-1" dirty="0">
              <a:solidFill>
                <a:srgbClr val="FFFFFF"/>
              </a:solidFill>
              <a:latin typeface="Arial"/>
            </a:endParaRPr>
          </a:p>
          <a:p>
            <a:pPr algn="just">
              <a:lnSpc>
                <a:spcPct val="50000"/>
              </a:lnSpc>
              <a:spcBef>
                <a:spcPts val="1874"/>
              </a:spcBef>
              <a:spcAft>
                <a:spcPts val="2251"/>
              </a:spcAft>
            </a:pPr>
            <a:endParaRPr lang="ru-RU" sz="1200" b="0" strike="noStrike" spc="-1" dirty="0">
              <a:solidFill>
                <a:srgbClr val="FFFFFF"/>
              </a:solidFill>
              <a:latin typeface="Arial"/>
            </a:endParaRPr>
          </a:p>
          <a:p>
            <a:pPr algn="just">
              <a:lnSpc>
                <a:spcPct val="50000"/>
              </a:lnSpc>
              <a:spcBef>
                <a:spcPts val="1874"/>
              </a:spcBef>
              <a:spcAft>
                <a:spcPts val="2251"/>
              </a:spcAft>
            </a:pPr>
            <a:endParaRPr lang="ru-RU" sz="1200" b="0" strike="noStrike" spc="-1" dirty="0">
              <a:solidFill>
                <a:srgbClr val="FFFFFF"/>
              </a:solidFill>
              <a:latin typeface="Arial"/>
            </a:endParaRPr>
          </a:p>
          <a:p>
            <a:pPr algn="just">
              <a:lnSpc>
                <a:spcPct val="50000"/>
              </a:lnSpc>
              <a:spcBef>
                <a:spcPts val="1874"/>
              </a:spcBef>
              <a:spcAft>
                <a:spcPts val="2251"/>
              </a:spcAft>
            </a:pPr>
            <a:endParaRPr lang="ru-RU" sz="1200" b="0" strike="noStrike" spc="-1" dirty="0">
              <a:solidFill>
                <a:srgbClr val="FFFFFF"/>
              </a:solidFill>
              <a:latin typeface="Arial"/>
            </a:endParaRPr>
          </a:p>
          <a:p>
            <a:pPr algn="just">
              <a:lnSpc>
                <a:spcPct val="50000"/>
              </a:lnSpc>
              <a:spcBef>
                <a:spcPts val="1874"/>
              </a:spcBef>
              <a:spcAft>
                <a:spcPts val="2251"/>
              </a:spcAft>
            </a:pPr>
            <a:endParaRPr lang="ru-RU" sz="1200" b="0" strike="noStrike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0" name="Рисунок 49"/>
          <p:cNvPicPr/>
          <p:nvPr/>
        </p:nvPicPr>
        <p:blipFill>
          <a:blip r:embed="rId2"/>
          <a:stretch/>
        </p:blipFill>
        <p:spPr>
          <a:xfrm>
            <a:off x="360000" y="1728000"/>
            <a:ext cx="4608000" cy="3565440"/>
          </a:xfrm>
          <a:prstGeom prst="rect">
            <a:avLst/>
          </a:prstGeom>
          <a:ln>
            <a:noFill/>
          </a:ln>
        </p:spPr>
      </p:pic>
      <p:pic>
        <p:nvPicPr>
          <p:cNvPr id="51" name="Рисунок 50"/>
          <p:cNvPicPr/>
          <p:nvPr/>
        </p:nvPicPr>
        <p:blipFill>
          <a:blip r:embed="rId3"/>
          <a:stretch/>
        </p:blipFill>
        <p:spPr>
          <a:xfrm>
            <a:off x="5184000" y="1407240"/>
            <a:ext cx="4726800" cy="3992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ru-RU" sz="1800" b="0" strike="noStrike" spc="-1">
                <a:solidFill>
                  <a:srgbClr val="FFFFFF"/>
                </a:solidFill>
                <a:latin typeface="Arial"/>
              </a:rPr>
              <a:t>Пример использования вложенных условных операторов и генераторов случайных чисел</a:t>
            </a:r>
          </a:p>
        </p:txBody>
      </p:sp>
      <p:sp>
        <p:nvSpPr>
          <p:cNvPr id="53" name="TextShape 2"/>
          <p:cNvSpPr txBox="1"/>
          <p:nvPr/>
        </p:nvSpPr>
        <p:spPr>
          <a:xfrm>
            <a:off x="504000" y="934560"/>
            <a:ext cx="9072000" cy="4665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just"/>
            <a:r>
              <a:rPr lang="ru-RU" sz="2000" b="1" u="sng" strike="noStrike" spc="-1" dirty="0">
                <a:solidFill>
                  <a:srgbClr val="FFFFFF"/>
                </a:solidFill>
                <a:uFillTx/>
                <a:latin typeface="Arial"/>
              </a:rPr>
              <a:t>Вопрос для тебя, мой юный программист:</a:t>
            </a:r>
            <a:r>
              <a:rPr lang="ru-RU" sz="2000" b="0" strike="noStrike" spc="-1" dirty="0">
                <a:solidFill>
                  <a:srgbClr val="FFFFFF"/>
                </a:solidFill>
                <a:latin typeface="Arial"/>
              </a:rPr>
              <a:t> </a:t>
            </a:r>
          </a:p>
          <a:p>
            <a:pPr algn="just"/>
            <a:endParaRPr lang="ru-RU" sz="2000" spc="-1" dirty="0">
              <a:solidFill>
                <a:srgbClr val="FFFFFF"/>
              </a:solidFill>
              <a:latin typeface="Arial"/>
            </a:endParaRPr>
          </a:p>
          <a:p>
            <a:pPr algn="just"/>
            <a:r>
              <a:rPr lang="ru-RU" sz="2000" b="0" strike="noStrike" spc="-1" dirty="0" smtClean="0">
                <a:solidFill>
                  <a:srgbClr val="FFFFFF"/>
                </a:solidFill>
                <a:latin typeface="Arial"/>
              </a:rPr>
              <a:t>На </a:t>
            </a:r>
            <a:r>
              <a:rPr lang="ru-RU" sz="2000" b="0" strike="noStrike" spc="-1" dirty="0">
                <a:solidFill>
                  <a:srgbClr val="FFFFFF"/>
                </a:solidFill>
                <a:latin typeface="Arial"/>
              </a:rPr>
              <a:t>что влияет команда                                      ?</a:t>
            </a:r>
          </a:p>
          <a:p>
            <a:pPr algn="just"/>
            <a:r>
              <a:rPr lang="ru-RU" sz="2000" b="1" u="sng" strike="noStrike" spc="-1" dirty="0" smtClean="0">
                <a:solidFill>
                  <a:srgbClr val="FFFFFF"/>
                </a:solidFill>
                <a:uFillTx/>
                <a:latin typeface="Helvetica Neue;Helvetica"/>
                <a:ea typeface="Droid Sans Fallback"/>
              </a:rPr>
              <a:t>Задание </a:t>
            </a:r>
            <a:r>
              <a:rPr lang="ru-RU" sz="2000" b="1" u="sng" strike="noStrike" spc="-1" dirty="0">
                <a:solidFill>
                  <a:srgbClr val="FFFFFF"/>
                </a:solidFill>
                <a:uFillTx/>
                <a:latin typeface="Helvetica Neue;Helvetica"/>
                <a:ea typeface="Droid Sans Fallback"/>
              </a:rPr>
              <a:t>3.</a:t>
            </a:r>
            <a:r>
              <a:rPr lang="ru-RU" sz="2000" b="0" strike="noStrike" spc="-1" dirty="0">
                <a:solidFill>
                  <a:srgbClr val="FFFFFF"/>
                </a:solidFill>
                <a:latin typeface="Helvetica Neue;Helvetica"/>
                <a:ea typeface="Droid Sans Fallback"/>
              </a:rPr>
              <a:t> Составьте </a:t>
            </a:r>
            <a:r>
              <a:rPr lang="ru-RU" sz="2000" b="0" strike="noStrike" spc="-1" dirty="0" err="1">
                <a:solidFill>
                  <a:srgbClr val="FFFFFF"/>
                </a:solidFill>
                <a:latin typeface="Helvetica Neue;Helvetica"/>
                <a:ea typeface="Droid Sans Fallback"/>
              </a:rPr>
              <a:t>скрипт</a:t>
            </a:r>
            <a:r>
              <a:rPr lang="ru-RU" sz="2000" b="0" strike="noStrike" spc="-1" dirty="0">
                <a:solidFill>
                  <a:srgbClr val="FFFFFF"/>
                </a:solidFill>
                <a:latin typeface="Helvetica Neue;Helvetica"/>
                <a:ea typeface="Droid Sans Fallback"/>
              </a:rPr>
              <a:t> для еды:</a:t>
            </a:r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  <a:p>
            <a:pPr algn="just">
              <a:lnSpc>
                <a:spcPct val="190000"/>
              </a:lnSpc>
              <a:spcBef>
                <a:spcPts val="1874"/>
              </a:spcBef>
              <a:spcAft>
                <a:spcPts val="2251"/>
              </a:spcAft>
            </a:pPr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  <a:p>
            <a:pPr algn="just">
              <a:lnSpc>
                <a:spcPct val="190000"/>
              </a:lnSpc>
              <a:spcBef>
                <a:spcPts val="1874"/>
              </a:spcBef>
              <a:spcAft>
                <a:spcPts val="2251"/>
              </a:spcAft>
            </a:pPr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  <a:p>
            <a:pPr algn="just">
              <a:lnSpc>
                <a:spcPct val="190000"/>
              </a:lnSpc>
              <a:spcBef>
                <a:spcPts val="1874"/>
              </a:spcBef>
              <a:spcAft>
                <a:spcPts val="2251"/>
              </a:spcAft>
            </a:pPr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4" name="Рисунок 53"/>
          <p:cNvPicPr/>
          <p:nvPr/>
        </p:nvPicPr>
        <p:blipFill>
          <a:blip r:embed="rId2"/>
          <a:stretch/>
        </p:blipFill>
        <p:spPr>
          <a:xfrm>
            <a:off x="3254362" y="1692267"/>
            <a:ext cx="2428892" cy="357190"/>
          </a:xfrm>
          <a:prstGeom prst="rect">
            <a:avLst/>
          </a:prstGeom>
          <a:ln>
            <a:noFill/>
          </a:ln>
        </p:spPr>
      </p:pic>
      <p:pic>
        <p:nvPicPr>
          <p:cNvPr id="55" name="Рисунок 54"/>
          <p:cNvPicPr/>
          <p:nvPr/>
        </p:nvPicPr>
        <p:blipFill>
          <a:blip r:embed="rId3"/>
          <a:stretch/>
        </p:blipFill>
        <p:spPr>
          <a:xfrm>
            <a:off x="504000" y="2520000"/>
            <a:ext cx="7056000" cy="284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ru-RU" sz="1800" b="0" strike="noStrike" spc="-1">
                <a:solidFill>
                  <a:srgbClr val="FFFFFF"/>
                </a:solidFill>
                <a:latin typeface="Arial"/>
              </a:rPr>
              <a:t>Пример использования вложенных условных операторов и генераторов случайных чисел</a:t>
            </a:r>
          </a:p>
        </p:txBody>
      </p:sp>
      <p:sp>
        <p:nvSpPr>
          <p:cNvPr id="57" name="TextShape 2"/>
          <p:cNvSpPr txBox="1"/>
          <p:nvPr/>
        </p:nvSpPr>
        <p:spPr>
          <a:xfrm>
            <a:off x="288000" y="124272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3200" b="0" strike="noStrike" spc="-1">
                <a:solidFill>
                  <a:srgbClr val="FFFFFF"/>
                </a:solidFill>
                <a:latin typeface="Arial"/>
              </a:rPr>
              <a:t> </a:t>
            </a:r>
          </a:p>
        </p:txBody>
      </p:sp>
      <p:pic>
        <p:nvPicPr>
          <p:cNvPr id="58" name="Рисунок 57"/>
          <p:cNvPicPr/>
          <p:nvPr/>
        </p:nvPicPr>
        <p:blipFill>
          <a:blip r:embed="rId2"/>
          <a:stretch/>
        </p:blipFill>
        <p:spPr>
          <a:xfrm>
            <a:off x="4680000" y="1174680"/>
            <a:ext cx="5077080" cy="4225320"/>
          </a:xfrm>
          <a:prstGeom prst="rect">
            <a:avLst/>
          </a:prstGeom>
          <a:ln>
            <a:noFill/>
          </a:ln>
        </p:spPr>
      </p:pic>
      <p:sp>
        <p:nvSpPr>
          <p:cNvPr id="59" name="TextShape 3"/>
          <p:cNvSpPr txBox="1"/>
          <p:nvPr/>
        </p:nvSpPr>
        <p:spPr>
          <a:xfrm>
            <a:off x="288000" y="1080000"/>
            <a:ext cx="4176000" cy="43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just">
              <a:lnSpc>
                <a:spcPct val="150000"/>
              </a:lnSpc>
              <a:spcBef>
                <a:spcPts val="1023"/>
              </a:spcBef>
              <a:spcAft>
                <a:spcPts val="1400"/>
              </a:spcAft>
            </a:pPr>
            <a:r>
              <a:rPr lang="ru-RU" sz="2000" b="1" u="sng" strike="noStrike" spc="-1">
                <a:solidFill>
                  <a:srgbClr val="FFFFFF"/>
                </a:solidFill>
                <a:uFillTx/>
                <a:latin typeface="Arial"/>
              </a:rPr>
              <a:t>Задание 4.</a:t>
            </a:r>
            <a:r>
              <a:rPr lang="ru-RU" sz="2000" b="0" strike="noStrike" spc="-1">
                <a:solidFill>
                  <a:srgbClr val="FFFFFF"/>
                </a:solidFill>
                <a:latin typeface="Arial"/>
              </a:rPr>
              <a:t> Анимацию можно сделать интересней, если придать сцене больший динамизм. Пусть картинка сцены слегка видоизменяется, причем тоже случайным образом. Рассмотрим вот такой скрипт для Сцены:</a:t>
            </a:r>
            <a:endParaRPr lang="ru-RU" sz="2000" b="0" strike="noStrike" spc="-1">
              <a:solidFill>
                <a:srgbClr val="FFFFFF"/>
              </a:solidFill>
              <a:latin typeface="Arial"/>
              <a:ea typeface="Droid Sans Fallb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ru-RU" sz="1800" b="0" strike="noStrike" spc="-1">
                <a:solidFill>
                  <a:srgbClr val="FFFFFF"/>
                </a:solidFill>
                <a:latin typeface="Arial"/>
              </a:rPr>
              <a:t>Пример использования вложенных условных операторов и генераторов случайных чисел</a:t>
            </a:r>
          </a:p>
        </p:txBody>
      </p:sp>
      <p:sp>
        <p:nvSpPr>
          <p:cNvPr id="61" name="TextShape 2"/>
          <p:cNvSpPr txBox="1"/>
          <p:nvPr/>
        </p:nvSpPr>
        <p:spPr>
          <a:xfrm>
            <a:off x="504000" y="963360"/>
            <a:ext cx="9072000" cy="460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just">
              <a:lnSpc>
                <a:spcPct val="100000"/>
              </a:lnSpc>
            </a:pPr>
            <a:r>
              <a:rPr lang="ru-RU" sz="2000" b="1" u="sng" strike="noStrike" spc="-1" dirty="0">
                <a:solidFill>
                  <a:srgbClr val="FFFFFF"/>
                </a:solidFill>
                <a:uFillTx/>
                <a:latin typeface="Arial"/>
              </a:rPr>
              <a:t>Задание 5.</a:t>
            </a:r>
            <a:r>
              <a:rPr lang="ru-RU" sz="2000" b="0" strike="noStrike" spc="-1" dirty="0">
                <a:solidFill>
                  <a:srgbClr val="FFFFFF"/>
                </a:solidFill>
                <a:latin typeface="Arial"/>
              </a:rPr>
              <a:t> Иногда бывает необходимо, чтобы объект как бы множился на сцене, то есть оставлял свои копии. Для этого тебе необходимо сделать следующее. Зайди в меню спрайтов и нажми «Выбрать спрайт</a:t>
            </a:r>
            <a:r>
              <a:rPr lang="ru-RU" sz="2000" b="0" strike="noStrike" spc="-1" dirty="0" smtClean="0">
                <a:solidFill>
                  <a:srgbClr val="FFFFFF"/>
                </a:solidFill>
                <a:latin typeface="Arial"/>
              </a:rPr>
              <a:t>»:</a:t>
            </a:r>
          </a:p>
          <a:p>
            <a:pPr algn="just">
              <a:lnSpc>
                <a:spcPct val="100000"/>
              </a:lnSpc>
            </a:pPr>
            <a:endParaRPr lang="ru-RU" sz="2000" spc="-1" dirty="0">
              <a:solidFill>
                <a:srgbClr val="FFFFFF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  <a:p>
            <a:pPr algn="ctr"/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  <a:p>
            <a:pPr algn="ctr"/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  <a:p>
            <a:pPr algn="ctr"/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  <a:p>
            <a:pPr algn="ctr"/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  <a:p>
            <a:pPr algn="ctr"/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  <a:p>
            <a:pPr algn="ctr"/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  <a:p>
            <a:pPr algn="ctr"/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  <a:p>
            <a:pPr algn="ctr"/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  <a:p>
            <a:pPr algn="ctr"/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2" name="Рисунок 61"/>
          <p:cNvPicPr/>
          <p:nvPr/>
        </p:nvPicPr>
        <p:blipFill>
          <a:blip r:embed="rId2"/>
          <a:stretch/>
        </p:blipFill>
        <p:spPr>
          <a:xfrm>
            <a:off x="2016000" y="2335209"/>
            <a:ext cx="6167584" cy="306479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ru-RU" sz="1800" b="0" strike="noStrike" spc="-1">
                <a:solidFill>
                  <a:srgbClr val="FFFFFF"/>
                </a:solidFill>
                <a:latin typeface="Arial"/>
              </a:rPr>
              <a:t>Пример использования вложенных условных операторов и генераторов случайных чисел</a:t>
            </a:r>
          </a:p>
        </p:txBody>
      </p:sp>
      <p:sp>
        <p:nvSpPr>
          <p:cNvPr id="64" name="TextShape 2"/>
          <p:cNvSpPr txBox="1"/>
          <p:nvPr/>
        </p:nvSpPr>
        <p:spPr>
          <a:xfrm>
            <a:off x="504000" y="1160280"/>
            <a:ext cx="9072000" cy="4213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2000" b="0" strike="noStrike" spc="-1" dirty="0">
                <a:solidFill>
                  <a:srgbClr val="FFFFFF"/>
                </a:solidFill>
                <a:latin typeface="Arial"/>
              </a:rPr>
              <a:t>Выбери спрайт морской звезды</a:t>
            </a:r>
            <a:r>
              <a:rPr lang="ru-RU" sz="2000" b="0" strike="noStrike" spc="-1" dirty="0" smtClean="0">
                <a:solidFill>
                  <a:srgbClr val="FFFFFF"/>
                </a:solidFill>
                <a:latin typeface="Arial"/>
              </a:rPr>
              <a:t>:</a:t>
            </a:r>
            <a:endParaRPr lang="ru-RU" sz="2000" spc="-1" dirty="0">
              <a:solidFill>
                <a:srgbClr val="FFFFFF"/>
              </a:solidFill>
              <a:latin typeface="Arial"/>
            </a:endParaRPr>
          </a:p>
          <a:p>
            <a:pPr algn="ctr"/>
            <a:endParaRPr lang="ru-RU" sz="2000" b="0" strike="noStrike" spc="-1" dirty="0" smtClean="0">
              <a:solidFill>
                <a:srgbClr val="FFFFFF"/>
              </a:solidFill>
              <a:latin typeface="Arial"/>
            </a:endParaRPr>
          </a:p>
          <a:p>
            <a:pPr algn="ctr"/>
            <a:endParaRPr lang="ru-RU" sz="2000" spc="-1" dirty="0">
              <a:solidFill>
                <a:srgbClr val="FFFFFF"/>
              </a:solidFill>
              <a:latin typeface="Arial"/>
            </a:endParaRPr>
          </a:p>
          <a:p>
            <a:pPr algn="ctr"/>
            <a:endParaRPr lang="ru-RU" sz="2000" b="0" strike="noStrike" spc="-1" dirty="0" smtClean="0">
              <a:solidFill>
                <a:srgbClr val="FFFFFF"/>
              </a:solidFill>
              <a:latin typeface="Arial"/>
            </a:endParaRPr>
          </a:p>
          <a:p>
            <a:pPr algn="ctr"/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  <a:p>
            <a:pPr algn="ctr"/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  <a:p>
            <a:pPr algn="ctr"/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  <a:p>
            <a:pPr algn="ctr"/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  <a:p>
            <a:pPr algn="ctr"/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  <a:p>
            <a:pPr algn="ctr"/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  <a:p>
            <a:pPr algn="ctr"/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  <a:p>
            <a:pPr algn="ctr"/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  <a:p>
            <a:pPr algn="ctr"/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  <a:p>
            <a:pPr algn="ctr"/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5" name="Рисунок 64"/>
          <p:cNvPicPr/>
          <p:nvPr/>
        </p:nvPicPr>
        <p:blipFill>
          <a:blip r:embed="rId2"/>
          <a:stretch/>
        </p:blipFill>
        <p:spPr>
          <a:xfrm>
            <a:off x="2682858" y="1549391"/>
            <a:ext cx="4915080" cy="390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ru-RU" sz="1800" b="0" strike="noStrike" spc="-1">
                <a:solidFill>
                  <a:srgbClr val="FFFFFF"/>
                </a:solidFill>
                <a:latin typeface="Arial"/>
              </a:rPr>
              <a:t>Пример использования вложенных условных операторов и генераторов случайных чисел</a:t>
            </a:r>
          </a:p>
        </p:txBody>
      </p:sp>
      <p:sp>
        <p:nvSpPr>
          <p:cNvPr id="67" name="TextShape 2"/>
          <p:cNvSpPr txBox="1"/>
          <p:nvPr/>
        </p:nvSpPr>
        <p:spPr>
          <a:xfrm>
            <a:off x="504000" y="1160280"/>
            <a:ext cx="9072000" cy="4213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2000" spc="-1" dirty="0" smtClean="0">
                <a:solidFill>
                  <a:srgbClr val="FFFFFF"/>
                </a:solidFill>
                <a:latin typeface="Arial"/>
              </a:rPr>
              <a:t>На</a:t>
            </a:r>
            <a:r>
              <a:rPr lang="ru-RU" sz="2000" b="0" strike="noStrike" spc="-1" dirty="0" smtClean="0">
                <a:solidFill>
                  <a:srgbClr val="FFFFFF"/>
                </a:solidFill>
                <a:latin typeface="Arial"/>
              </a:rPr>
              <a:t>бери </a:t>
            </a:r>
            <a:r>
              <a:rPr lang="ru-RU" sz="2000" b="0" strike="noStrike" spc="-1" dirty="0" err="1" smtClean="0">
                <a:solidFill>
                  <a:srgbClr val="FFFFFF"/>
                </a:solidFill>
                <a:latin typeface="Arial"/>
              </a:rPr>
              <a:t>скрипт</a:t>
            </a:r>
            <a:r>
              <a:rPr lang="ru-RU" sz="2000" b="0" strike="noStrike" spc="-1" dirty="0" smtClean="0">
                <a:solidFill>
                  <a:srgbClr val="FFFFFF"/>
                </a:solidFill>
                <a:latin typeface="Arial"/>
              </a:rPr>
              <a:t> для неё:</a:t>
            </a:r>
          </a:p>
          <a:p>
            <a:pPr algn="ctr"/>
            <a:endParaRPr lang="ru-RU" sz="2000" b="0" strike="noStrike" spc="-1" dirty="0" smtClean="0">
              <a:solidFill>
                <a:srgbClr val="FFFFFF"/>
              </a:solidFill>
              <a:latin typeface="Arial"/>
            </a:endParaRPr>
          </a:p>
          <a:p>
            <a:pPr algn="ctr"/>
            <a:endParaRPr lang="ru-RU" sz="2000" spc="-1" dirty="0">
              <a:solidFill>
                <a:srgbClr val="FFFFFF"/>
              </a:solidFill>
              <a:latin typeface="Arial"/>
            </a:endParaRPr>
          </a:p>
          <a:p>
            <a:pPr algn="ctr"/>
            <a:endParaRPr lang="ru-RU" sz="2000" b="0" strike="noStrike" spc="-1" dirty="0" smtClean="0">
              <a:solidFill>
                <a:srgbClr val="FFFFFF"/>
              </a:solidFill>
              <a:latin typeface="Arial"/>
            </a:endParaRPr>
          </a:p>
          <a:p>
            <a:pPr algn="ctr"/>
            <a:endParaRPr lang="ru-RU" sz="2000" spc="-1" dirty="0">
              <a:solidFill>
                <a:srgbClr val="FFFFFF"/>
              </a:solidFill>
              <a:latin typeface="Arial"/>
            </a:endParaRPr>
          </a:p>
          <a:p>
            <a:pPr algn="ctr"/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  <a:p>
            <a:pPr algn="ctr"/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  <a:p>
            <a:pPr algn="ctr"/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  <a:p>
            <a:pPr algn="ctr"/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  <a:p>
            <a:pPr algn="ctr"/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  <a:p>
            <a:pPr algn="ctr"/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  <a:p>
            <a:pPr algn="ctr"/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  <a:p>
            <a:pPr algn="ctr"/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  <a:p>
            <a:pPr algn="ctr"/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  <a:p>
            <a:pPr algn="ctr"/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8" name="Рисунок 67"/>
          <p:cNvPicPr/>
          <p:nvPr/>
        </p:nvPicPr>
        <p:blipFill>
          <a:blip r:embed="rId2"/>
          <a:stretch/>
        </p:blipFill>
        <p:spPr>
          <a:xfrm>
            <a:off x="2754296" y="1406515"/>
            <a:ext cx="4840200" cy="4011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ru-RU" sz="1800" b="0" strike="noStrike" spc="-1">
                <a:solidFill>
                  <a:srgbClr val="FFFFFF"/>
                </a:solidFill>
                <a:latin typeface="Arial"/>
              </a:rPr>
              <a:t>Пример использования вложенных условных операторов и генераторов случайных чисел</a:t>
            </a:r>
          </a:p>
        </p:txBody>
      </p:sp>
      <p:sp>
        <p:nvSpPr>
          <p:cNvPr id="70" name="TextShape 2"/>
          <p:cNvSpPr txBox="1"/>
          <p:nvPr/>
        </p:nvSpPr>
        <p:spPr>
          <a:xfrm>
            <a:off x="504000" y="136764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90000"/>
              </a:lnSpc>
              <a:spcBef>
                <a:spcPts val="1874"/>
              </a:spcBef>
              <a:spcAft>
                <a:spcPts val="2251"/>
              </a:spcAft>
            </a:pPr>
            <a:r>
              <a:rPr lang="ru-RU" sz="2800" b="1" u="sng" strike="noStrike" spc="-1">
                <a:solidFill>
                  <a:srgbClr val="FFFFFF"/>
                </a:solidFill>
                <a:uFillTx/>
                <a:latin typeface="Arial"/>
              </a:rPr>
              <a:t>Самостоятельная работа</a:t>
            </a: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  <a:p>
            <a:pPr algn="just">
              <a:lnSpc>
                <a:spcPct val="190000"/>
              </a:lnSpc>
              <a:spcBef>
                <a:spcPts val="1874"/>
              </a:spcBef>
              <a:spcAft>
                <a:spcPts val="2251"/>
              </a:spcAft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</a:rPr>
              <a:t>1.Придумайте сценарий, в котором необходимо было бы использовать случайные числа.</a:t>
            </a:r>
          </a:p>
          <a:p>
            <a:pPr algn="just"/>
            <a:r>
              <a:rPr lang="ru-RU" sz="2000" b="0" strike="noStrike" spc="-1">
                <a:solidFill>
                  <a:srgbClr val="FFFFFF"/>
                </a:solidFill>
                <a:latin typeface="Helvetica Neue;Helvetica"/>
                <a:ea typeface="Droid Sans Fallback"/>
              </a:rPr>
              <a:t>2.Попробуйте реализовать его в среде Scratch.</a:t>
            </a:r>
            <a:endParaRPr lang="ru-RU" sz="2000" b="0" strike="noStrike" spc="-1">
              <a:solidFill>
                <a:srgbClr val="FFFFFF"/>
              </a:solidFill>
              <a:latin typeface="Arial"/>
            </a:endParaRPr>
          </a:p>
          <a:p>
            <a:pPr algn="ctr"/>
            <a:endParaRPr lang="ru-RU" sz="2000" b="0" strike="noStrike" spc="-1">
              <a:solidFill>
                <a:srgbClr val="FFFFFF"/>
              </a:solidFill>
              <a:latin typeface="Arial"/>
            </a:endParaRPr>
          </a:p>
          <a:p>
            <a:pPr algn="ctr"/>
            <a:endParaRPr lang="ru-RU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270</Words>
  <Application>LibreOffice/5.4.3.2$Windows_X86_64 LibreOffice_project/92a7159f7e4af62137622921e809f8546db437e5</Application>
  <PresentationFormat>Произвольный</PresentationFormat>
  <Paragraphs>64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Metropolis</dc:title>
  <dc:subject/>
  <dc:creator/>
  <dc:description/>
  <cp:lastModifiedBy>Пользователь Windows</cp:lastModifiedBy>
  <cp:revision>8</cp:revision>
  <dcterms:created xsi:type="dcterms:W3CDTF">2021-02-07T13:36:45Z</dcterms:created>
  <dcterms:modified xsi:type="dcterms:W3CDTF">2021-02-07T12:53:53Z</dcterms:modified>
  <dc:language>ru-RU</dc:language>
</cp:coreProperties>
</file>