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embeddedFontLst>
    <p:embeddedFont>
      <p:font typeface="Hiragino Kaku Gothic StdN" panose="020B0800000000000000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579495" y="1102995"/>
            <a:ext cx="5177790" cy="1795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579495" y="3085465"/>
            <a:ext cx="5177155" cy="1718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05710" y="3011170"/>
            <a:ext cx="655447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物理网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340" y="5528945"/>
            <a:ext cx="499110" cy="499110"/>
          </a:xfrm>
          <a:prstGeom prst="rect">
            <a:avLst/>
          </a:prstGeom>
        </p:spPr>
      </p:pic>
      <p:pic>
        <p:nvPicPr>
          <p:cNvPr id="8" name="图片 7" descr="超高速云硬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05" y="5528945"/>
            <a:ext cx="499110" cy="499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1590" y="5926455"/>
            <a:ext cx="56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NIC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5480" y="5926455"/>
            <a:ext cx="56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Disk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082415" y="3805555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2415" y="4189730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10710" y="380555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47895" y="380936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85080" y="380936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976620" y="3820795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76620" y="4204970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04915" y="382079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42100" y="382460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979285" y="382460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82415" y="4189095"/>
            <a:ext cx="1331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Page Cache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76620" y="4189095"/>
            <a:ext cx="1331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Page Cache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081780" y="1417955"/>
            <a:ext cx="133096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081780" y="1802130"/>
            <a:ext cx="1330960" cy="0"/>
          </a:xfrm>
          <a:prstGeom prst="lin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410075" y="141795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47260" y="142176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084445" y="142176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975985" y="1433195"/>
            <a:ext cx="133096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975985" y="1817370"/>
            <a:ext cx="1330960" cy="0"/>
          </a:xfrm>
          <a:prstGeom prst="lin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04280" y="143319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41465" y="143700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978650" y="143700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780" y="1801495"/>
            <a:ext cx="1331595" cy="27559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Read Buffer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75985" y="1801495"/>
            <a:ext cx="1331595" cy="27559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Write Buffer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6435" y="31508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Hiragino Kaku Gothic StdN" panose="020B0800000000000000" charset="-122"/>
                <a:ea typeface="Hiragino Kaku Gothic StdN" panose="020B0800000000000000" charset="-122"/>
              </a:rPr>
              <a:t>kernel space</a:t>
            </a:r>
            <a:endParaRPr lang="en-US" altLang="zh-CN" sz="1400">
              <a:latin typeface="Hiragino Kaku Gothic StdN" panose="020B0800000000000000" charset="-122"/>
              <a:ea typeface="Hiragino Kaku Gothic StdN" panose="020B08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43115" y="2545715"/>
            <a:ext cx="1491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Hiragino Kaku Gothic StdN" panose="020B0800000000000000" charset="-122"/>
                <a:ea typeface="Hiragino Kaku Gothic StdN" panose="020B0800000000000000" charset="-122"/>
              </a:rPr>
              <a:t>user space</a:t>
            </a:r>
            <a:endParaRPr lang="en-US" altLang="zh-CN" sz="1400">
              <a:latin typeface="Hiragino Kaku Gothic StdN" panose="020B0800000000000000" charset="-122"/>
              <a:ea typeface="Hiragino Kaku Gothic StdN" panose="020B0800000000000000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00805" y="2548890"/>
            <a:ext cx="615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6600"/>
                </a:solidFill>
              </a:rPr>
              <a:t>read</a:t>
            </a:r>
            <a:r>
              <a:rPr lang="en-US" altLang="zh-CN" sz="1400">
                <a:solidFill>
                  <a:srgbClr val="FF6600"/>
                </a:solidFill>
              </a:rPr>
              <a:t>()</a:t>
            </a:r>
            <a:endParaRPr lang="en-US" altLang="zh-CN" sz="1400">
              <a:solidFill>
                <a:srgbClr val="FF66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88660" y="4956175"/>
            <a:ext cx="61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DMA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6" name="图片 45" descr="抽象电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4865370"/>
            <a:ext cx="562610" cy="562610"/>
          </a:xfrm>
          <a:prstGeom prst="rect">
            <a:avLst/>
          </a:prstGeom>
        </p:spPr>
      </p:pic>
      <p:cxnSp>
        <p:nvCxnSpPr>
          <p:cNvPr id="48" name="肘形连接符 47"/>
          <p:cNvCxnSpPr/>
          <p:nvPr/>
        </p:nvCxnSpPr>
        <p:spPr>
          <a:xfrm flipV="1">
            <a:off x="5919470" y="5238115"/>
            <a:ext cx="546100" cy="4445"/>
          </a:xfrm>
          <a:prstGeom prst="bentConnector3">
            <a:avLst>
              <a:gd name="adj1" fmla="val 50116"/>
            </a:avLst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40400" y="2544445"/>
            <a:ext cx="693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FF6600"/>
                </a:solidFill>
              </a:rPr>
              <a:t>write</a:t>
            </a:r>
            <a:r>
              <a:rPr lang="en-US" altLang="zh-CN" sz="1400">
                <a:solidFill>
                  <a:srgbClr val="FF6600"/>
                </a:solidFill>
              </a:rPr>
              <a:t>()</a:t>
            </a:r>
            <a:endParaRPr lang="en-US" altLang="zh-CN" sz="1400">
              <a:solidFill>
                <a:srgbClr val="FF6600"/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540885" y="2193290"/>
            <a:ext cx="0" cy="1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840605" y="2201545"/>
            <a:ext cx="0" cy="1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537710" y="2204085"/>
            <a:ext cx="305435" cy="1454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84065" y="253428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584065" y="284162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583430" y="314071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4690745" y="2355215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714490" y="2204085"/>
            <a:ext cx="0" cy="1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409055" y="2230120"/>
            <a:ext cx="0" cy="1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409055" y="2204085"/>
            <a:ext cx="305435" cy="1454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455410" y="239395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455410" y="270129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454775" y="300037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71" idx="4"/>
          </p:cNvCxnSpPr>
          <p:nvPr/>
        </p:nvCxnSpPr>
        <p:spPr>
          <a:xfrm>
            <a:off x="6561455" y="3208655"/>
            <a:ext cx="0" cy="1695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697345" y="391096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807585" y="390017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697345" y="152336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381750" y="152336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807585" y="152336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477385" y="390652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89065" y="4491990"/>
            <a:ext cx="305435" cy="95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35420" y="465709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34785" y="495617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4"/>
          </p:cNvCxnSpPr>
          <p:nvPr/>
        </p:nvCxnSpPr>
        <p:spPr>
          <a:xfrm>
            <a:off x="6641465" y="5164455"/>
            <a:ext cx="0" cy="1695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95495" y="4480560"/>
            <a:ext cx="305435" cy="1002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641850" y="482028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641215" y="511937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747895" y="4606290"/>
            <a:ext cx="0" cy="2082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4951730" y="5164455"/>
            <a:ext cx="5753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 descr="抽象电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70" y="3096895"/>
            <a:ext cx="392430" cy="39243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5314950" y="3396615"/>
            <a:ext cx="501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bg2">
                    <a:lumMod val="50000"/>
                  </a:schemeClr>
                </a:solidFill>
              </a:rPr>
              <a:t>CPU</a:t>
            </a:r>
            <a:endParaRPr lang="en-US" altLang="zh-CN" sz="10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4937125" y="3305810"/>
            <a:ext cx="41084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>
            <a:off x="5788660" y="3302635"/>
            <a:ext cx="444500" cy="3175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579495" y="1102995"/>
            <a:ext cx="5177790" cy="1795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579495" y="3085465"/>
            <a:ext cx="5177155" cy="1718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05710" y="3011170"/>
            <a:ext cx="655447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物理网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340" y="5528945"/>
            <a:ext cx="499110" cy="499110"/>
          </a:xfrm>
          <a:prstGeom prst="rect">
            <a:avLst/>
          </a:prstGeom>
        </p:spPr>
      </p:pic>
      <p:pic>
        <p:nvPicPr>
          <p:cNvPr id="8" name="图片 7" descr="超高速云硬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05" y="5528945"/>
            <a:ext cx="499110" cy="499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1590" y="5926455"/>
            <a:ext cx="56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NIC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5480" y="5926455"/>
            <a:ext cx="56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Disk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082415" y="3805555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2415" y="4189730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10710" y="380555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47895" y="380936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85080" y="380936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976620" y="3820795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76620" y="4204970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04915" y="382079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42100" y="382460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979285" y="382460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82415" y="4189095"/>
            <a:ext cx="1331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Page Cache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76620" y="4189095"/>
            <a:ext cx="1331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Page Cache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081780" y="1417955"/>
            <a:ext cx="1330960" cy="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081780" y="1802130"/>
            <a:ext cx="1330960" cy="0"/>
          </a:xfrm>
          <a:prstGeom prst="lin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975985" y="1433195"/>
            <a:ext cx="133096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975985" y="1817370"/>
            <a:ext cx="1330960" cy="0"/>
          </a:xfrm>
          <a:prstGeom prst="lin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04280" y="143319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41465" y="143700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978650" y="1437005"/>
            <a:ext cx="0" cy="38036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780" y="1801495"/>
            <a:ext cx="1331595" cy="27559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Shared Buffer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75985" y="1801495"/>
            <a:ext cx="1331595" cy="27559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Write Buffer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6435" y="31508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Hiragino Kaku Gothic StdN" panose="020B0800000000000000" charset="-122"/>
                <a:ea typeface="Hiragino Kaku Gothic StdN" panose="020B0800000000000000" charset="-122"/>
              </a:rPr>
              <a:t>kernel space</a:t>
            </a:r>
            <a:endParaRPr lang="en-US" altLang="zh-CN" sz="1400">
              <a:latin typeface="Hiragino Kaku Gothic StdN" panose="020B0800000000000000" charset="-122"/>
              <a:ea typeface="Hiragino Kaku Gothic StdN" panose="020B08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43115" y="2545715"/>
            <a:ext cx="1491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Hiragino Kaku Gothic StdN" panose="020B0800000000000000" charset="-122"/>
                <a:ea typeface="Hiragino Kaku Gothic StdN" panose="020B0800000000000000" charset="-122"/>
              </a:rPr>
              <a:t>user space</a:t>
            </a:r>
            <a:endParaRPr lang="en-US" altLang="zh-CN" sz="1400">
              <a:latin typeface="Hiragino Kaku Gothic StdN" panose="020B0800000000000000" charset="-122"/>
              <a:ea typeface="Hiragino Kaku Gothic StdN" panose="020B0800000000000000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08400" y="2545715"/>
            <a:ext cx="789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6600"/>
                </a:solidFill>
              </a:rPr>
              <a:t>mmap</a:t>
            </a:r>
            <a:r>
              <a:rPr lang="en-US" altLang="zh-CN" sz="1400" b="1">
                <a:solidFill>
                  <a:srgbClr val="FF6600"/>
                </a:solidFill>
              </a:rPr>
              <a:t>()</a:t>
            </a:r>
            <a:endParaRPr lang="en-US" altLang="zh-CN" sz="1400" b="1">
              <a:solidFill>
                <a:srgbClr val="FF66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88660" y="4956175"/>
            <a:ext cx="61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DMA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6" name="图片 45" descr="抽象电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4865370"/>
            <a:ext cx="562610" cy="562610"/>
          </a:xfrm>
          <a:prstGeom prst="rect">
            <a:avLst/>
          </a:prstGeom>
        </p:spPr>
      </p:pic>
      <p:cxnSp>
        <p:nvCxnSpPr>
          <p:cNvPr id="48" name="肘形连接符 47"/>
          <p:cNvCxnSpPr/>
          <p:nvPr/>
        </p:nvCxnSpPr>
        <p:spPr>
          <a:xfrm flipV="1">
            <a:off x="5919470" y="5238115"/>
            <a:ext cx="546100" cy="4445"/>
          </a:xfrm>
          <a:prstGeom prst="bentConnector3">
            <a:avLst>
              <a:gd name="adj1" fmla="val 50116"/>
            </a:avLst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40400" y="2544445"/>
            <a:ext cx="693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FF6600"/>
                </a:solidFill>
              </a:rPr>
              <a:t>write</a:t>
            </a:r>
            <a:r>
              <a:rPr lang="en-US" altLang="zh-CN" sz="1400">
                <a:solidFill>
                  <a:srgbClr val="FF6600"/>
                </a:solidFill>
              </a:rPr>
              <a:t>()</a:t>
            </a:r>
            <a:endParaRPr lang="en-US" altLang="zh-CN" sz="1400">
              <a:solidFill>
                <a:srgbClr val="FF6600"/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540885" y="2193290"/>
            <a:ext cx="0" cy="1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840605" y="2201545"/>
            <a:ext cx="0" cy="1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714490" y="2204085"/>
            <a:ext cx="0" cy="1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409055" y="2230120"/>
            <a:ext cx="0" cy="1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409055" y="2204085"/>
            <a:ext cx="305435" cy="1454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455410" y="239395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455410" y="270129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454775" y="300037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71" idx="4"/>
          </p:cNvCxnSpPr>
          <p:nvPr/>
        </p:nvCxnSpPr>
        <p:spPr>
          <a:xfrm>
            <a:off x="6561455" y="3208655"/>
            <a:ext cx="0" cy="1695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697345" y="391096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807585" y="390017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697345" y="152336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381750" y="152336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477385" y="390652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89065" y="4491990"/>
            <a:ext cx="305435" cy="95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35420" y="465709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34785" y="495617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4"/>
          </p:cNvCxnSpPr>
          <p:nvPr/>
        </p:nvCxnSpPr>
        <p:spPr>
          <a:xfrm>
            <a:off x="6641465" y="5164455"/>
            <a:ext cx="0" cy="1695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95495" y="4480560"/>
            <a:ext cx="305435" cy="1002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641850" y="482028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641215" y="511937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747895" y="4606290"/>
            <a:ext cx="0" cy="2082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4951730" y="5164455"/>
            <a:ext cx="5753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 descr="抽象电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70" y="3096895"/>
            <a:ext cx="392430" cy="39243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5314950" y="3396615"/>
            <a:ext cx="501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bg2">
                    <a:lumMod val="50000"/>
                  </a:schemeClr>
                </a:solidFill>
              </a:rPr>
              <a:t>CPU</a:t>
            </a:r>
            <a:endParaRPr lang="en-US" altLang="zh-CN" sz="10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5057775" y="3305810"/>
            <a:ext cx="290195" cy="35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>
            <a:off x="5788660" y="3302635"/>
            <a:ext cx="444500" cy="3175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579495" y="2373630"/>
            <a:ext cx="5177790" cy="525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579495" y="3085465"/>
            <a:ext cx="5177155" cy="1718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05710" y="3011170"/>
            <a:ext cx="655447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物理网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340" y="5528945"/>
            <a:ext cx="499110" cy="499110"/>
          </a:xfrm>
          <a:prstGeom prst="rect">
            <a:avLst/>
          </a:prstGeom>
        </p:spPr>
      </p:pic>
      <p:pic>
        <p:nvPicPr>
          <p:cNvPr id="8" name="图片 7" descr="超高速云硬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05" y="5528945"/>
            <a:ext cx="499110" cy="499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1590" y="5926455"/>
            <a:ext cx="56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NIC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5480" y="5926455"/>
            <a:ext cx="56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Disk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082415" y="3805555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2415" y="4189730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10710" y="380555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47895" y="380936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85080" y="380936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976620" y="3820795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76620" y="4204970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04915" y="382079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42100" y="382460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979285" y="382460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82415" y="4189095"/>
            <a:ext cx="1331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Page Cache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76620" y="4189095"/>
            <a:ext cx="1331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Page Cache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6435" y="31508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Hiragino Kaku Gothic StdN" panose="020B0800000000000000" charset="-122"/>
                <a:ea typeface="Hiragino Kaku Gothic StdN" panose="020B0800000000000000" charset="-122"/>
              </a:rPr>
              <a:t>kernel space</a:t>
            </a:r>
            <a:endParaRPr lang="en-US" altLang="zh-CN" sz="1400">
              <a:latin typeface="Hiragino Kaku Gothic StdN" panose="020B0800000000000000" charset="-122"/>
              <a:ea typeface="Hiragino Kaku Gothic StdN" panose="020B08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43115" y="2545715"/>
            <a:ext cx="1491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Hiragino Kaku Gothic StdN" panose="020B0800000000000000" charset="-122"/>
                <a:ea typeface="Hiragino Kaku Gothic StdN" panose="020B0800000000000000" charset="-122"/>
              </a:rPr>
              <a:t>user space</a:t>
            </a:r>
            <a:endParaRPr lang="en-US" altLang="zh-CN" sz="1400">
              <a:latin typeface="Hiragino Kaku Gothic StdN" panose="020B0800000000000000" charset="-122"/>
              <a:ea typeface="Hiragino Kaku Gothic StdN" panose="020B0800000000000000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08400" y="2545715"/>
            <a:ext cx="932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6600"/>
                </a:solidFill>
              </a:rPr>
              <a:t>sendfile()</a:t>
            </a:r>
            <a:endParaRPr lang="en-US" altLang="zh-CN" sz="1400" b="1">
              <a:solidFill>
                <a:srgbClr val="FF66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88660" y="4956175"/>
            <a:ext cx="61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DMA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6" name="图片 45" descr="抽象电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4865370"/>
            <a:ext cx="562610" cy="562610"/>
          </a:xfrm>
          <a:prstGeom prst="rect">
            <a:avLst/>
          </a:prstGeom>
        </p:spPr>
      </p:pic>
      <p:cxnSp>
        <p:nvCxnSpPr>
          <p:cNvPr id="48" name="肘形连接符 47"/>
          <p:cNvCxnSpPr/>
          <p:nvPr/>
        </p:nvCxnSpPr>
        <p:spPr>
          <a:xfrm flipV="1">
            <a:off x="5919470" y="5238115"/>
            <a:ext cx="546100" cy="4445"/>
          </a:xfrm>
          <a:prstGeom prst="bentConnector3">
            <a:avLst>
              <a:gd name="adj1" fmla="val 50116"/>
            </a:avLst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697345" y="391096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807585" y="390017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477385" y="390652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89065" y="4491990"/>
            <a:ext cx="305435" cy="95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35420" y="465709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34785" y="495617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4"/>
          </p:cNvCxnSpPr>
          <p:nvPr/>
        </p:nvCxnSpPr>
        <p:spPr>
          <a:xfrm>
            <a:off x="6641465" y="5164455"/>
            <a:ext cx="0" cy="1695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95495" y="4480560"/>
            <a:ext cx="305435" cy="1002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641850" y="482028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641215" y="511937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747895" y="4606290"/>
            <a:ext cx="0" cy="2082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4951730" y="5164455"/>
            <a:ext cx="5753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 descr="抽象电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10" y="3355340"/>
            <a:ext cx="392430" cy="39243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5406390" y="3655060"/>
            <a:ext cx="501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bg2">
                    <a:lumMod val="50000"/>
                  </a:schemeClr>
                </a:solidFill>
              </a:rPr>
              <a:t>CPU</a:t>
            </a:r>
            <a:endParaRPr lang="en-US" altLang="zh-CN" sz="10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5" name="肘形连接符 84"/>
          <p:cNvCxnSpPr/>
          <p:nvPr/>
        </p:nvCxnSpPr>
        <p:spPr>
          <a:xfrm>
            <a:off x="5413375" y="4013835"/>
            <a:ext cx="444500" cy="3175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579495" y="2373630"/>
            <a:ext cx="5177790" cy="525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579495" y="3085465"/>
            <a:ext cx="5177155" cy="1718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05710" y="3011170"/>
            <a:ext cx="655447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物理网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340" y="5528945"/>
            <a:ext cx="499110" cy="499110"/>
          </a:xfrm>
          <a:prstGeom prst="rect">
            <a:avLst/>
          </a:prstGeom>
        </p:spPr>
      </p:pic>
      <p:pic>
        <p:nvPicPr>
          <p:cNvPr id="8" name="图片 7" descr="超高速云硬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05" y="5528945"/>
            <a:ext cx="499110" cy="499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1590" y="5926455"/>
            <a:ext cx="56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NIC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5480" y="5926455"/>
            <a:ext cx="56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Disk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082415" y="3805555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2415" y="4189730"/>
            <a:ext cx="133096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10710" y="380555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47895" y="380936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85080" y="3809365"/>
            <a:ext cx="0" cy="380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82415" y="4189095"/>
            <a:ext cx="1331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Page Cache</a:t>
            </a:r>
            <a:endParaRPr lang="en-US" altLang="zh-CN" sz="1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6435" y="31508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Hiragino Kaku Gothic StdN" panose="020B0800000000000000" charset="-122"/>
                <a:ea typeface="Hiragino Kaku Gothic StdN" panose="020B0800000000000000" charset="-122"/>
              </a:rPr>
              <a:t>kernel space</a:t>
            </a:r>
            <a:endParaRPr lang="en-US" altLang="zh-CN" sz="1400">
              <a:latin typeface="Hiragino Kaku Gothic StdN" panose="020B0800000000000000" charset="-122"/>
              <a:ea typeface="Hiragino Kaku Gothic StdN" panose="020B08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43115" y="2545715"/>
            <a:ext cx="1491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Hiragino Kaku Gothic StdN" panose="020B0800000000000000" charset="-122"/>
                <a:ea typeface="Hiragino Kaku Gothic StdN" panose="020B0800000000000000" charset="-122"/>
              </a:rPr>
              <a:t>user space</a:t>
            </a:r>
            <a:endParaRPr lang="en-US" altLang="zh-CN" sz="1400">
              <a:latin typeface="Hiragino Kaku Gothic StdN" panose="020B0800000000000000" charset="-122"/>
              <a:ea typeface="Hiragino Kaku Gothic StdN" panose="020B0800000000000000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08400" y="2545715"/>
            <a:ext cx="932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6600"/>
                </a:solidFill>
              </a:rPr>
              <a:t>sendfile()</a:t>
            </a:r>
            <a:endParaRPr lang="en-US" altLang="zh-CN" sz="1400" b="1">
              <a:solidFill>
                <a:srgbClr val="FF66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14620" y="4989830"/>
            <a:ext cx="815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SG-DMA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6" name="图片 45" descr="抽象电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05" y="4533265"/>
            <a:ext cx="562610" cy="562610"/>
          </a:xfrm>
          <a:prstGeom prst="rect">
            <a:avLst/>
          </a:prstGeom>
        </p:spPr>
      </p:pic>
      <p:sp>
        <p:nvSpPr>
          <p:cNvPr id="74" name="椭圆 73"/>
          <p:cNvSpPr/>
          <p:nvPr/>
        </p:nvSpPr>
        <p:spPr>
          <a:xfrm>
            <a:off x="4807585" y="390017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477385" y="390652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89065" y="4491990"/>
            <a:ext cx="305435" cy="95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35420" y="465709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534785" y="495617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4"/>
          </p:cNvCxnSpPr>
          <p:nvPr/>
        </p:nvCxnSpPr>
        <p:spPr>
          <a:xfrm>
            <a:off x="6641465" y="5164455"/>
            <a:ext cx="0" cy="1695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95495" y="4480560"/>
            <a:ext cx="305435" cy="1002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p>
            <a:endParaRPr lang="en-US" altLang="zh-CN" sz="800">
              <a:solidFill>
                <a:schemeClr val="accent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641850" y="4820285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641215" y="5119370"/>
            <a:ext cx="213360" cy="208280"/>
          </a:xfrm>
          <a:prstGeom prst="ellipse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747895" y="4606290"/>
            <a:ext cx="0" cy="2082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6" idx="1"/>
          </p:cNvCxnSpPr>
          <p:nvPr/>
        </p:nvCxnSpPr>
        <p:spPr>
          <a:xfrm flipH="1">
            <a:off x="4951730" y="4814570"/>
            <a:ext cx="346075" cy="3498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>
            <a:off x="5413375" y="4013835"/>
            <a:ext cx="925195" cy="875030"/>
          </a:xfrm>
          <a:prstGeom prst="bentConnector3">
            <a:avLst>
              <a:gd name="adj1" fmla="val 50034"/>
            </a:avLst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演示</Application>
  <PresentationFormat>宽屏</PresentationFormat>
  <Paragraphs>80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Hiragino Kaku Gothic StdN</vt:lpstr>
      <vt:lpstr>Calibri</vt:lpstr>
      <vt:lpstr>Helvetica Neue</vt:lpstr>
      <vt:lpstr>微软雅黑</vt:lpstr>
      <vt:lpstr>汉仪旗黑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</cp:lastModifiedBy>
  <cp:revision>89</cp:revision>
  <dcterms:created xsi:type="dcterms:W3CDTF">2023-01-13T06:34:05Z</dcterms:created>
  <dcterms:modified xsi:type="dcterms:W3CDTF">2023-01-13T06:34:05Z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97A49714AFD346E2B1DEBF63073494E3</vt:lpwstr>
  </property>
</Properties>
</file>