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0E21"/>
    <a:srgbClr val="818FB4"/>
    <a:srgbClr val="5267E4"/>
    <a:srgbClr val="FFFFFF"/>
    <a:srgbClr val="BC0808"/>
    <a:srgbClr val="490303"/>
    <a:srgbClr val="363636"/>
    <a:srgbClr val="010101"/>
    <a:srgbClr val="494949"/>
    <a:srgbClr val="6977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03" autoAdjust="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0F588-1EE6-4B73-B020-9EDD0B4283C3}" type="datetimeFigureOut">
              <a:rPr lang="tr-TR" smtClean="0"/>
              <a:t>19.03.2024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E912F-797C-4B21-97FC-454314AF5472}" type="slidenum">
              <a:rPr lang="tr-TR" smtClean="0"/>
              <a:t>‹#›</a:t>
            </a:fld>
            <a:endParaRPr lang="tr-TR"/>
          </a:p>
        </p:txBody>
      </p:sp>
    </p:spTree>
    <p:extLst>
      <p:ext uri="{BB962C8B-B14F-4D97-AF65-F5344CB8AC3E}">
        <p14:creationId xmlns:p14="http://schemas.microsoft.com/office/powerpoint/2010/main" val="175844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C9E912F-797C-4B21-97FC-454314AF5472}" type="slidenum">
              <a:rPr lang="tr-TR" smtClean="0"/>
              <a:t>1</a:t>
            </a:fld>
            <a:endParaRPr lang="tr-TR"/>
          </a:p>
        </p:txBody>
      </p:sp>
    </p:spTree>
    <p:extLst>
      <p:ext uri="{BB962C8B-B14F-4D97-AF65-F5344CB8AC3E}">
        <p14:creationId xmlns:p14="http://schemas.microsoft.com/office/powerpoint/2010/main" val="242280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C9E912F-797C-4B21-97FC-454314AF5472}" type="slidenum">
              <a:rPr lang="tr-TR" smtClean="0"/>
              <a:t>2</a:t>
            </a:fld>
            <a:endParaRPr lang="tr-TR"/>
          </a:p>
        </p:txBody>
      </p:sp>
    </p:spTree>
    <p:extLst>
      <p:ext uri="{BB962C8B-B14F-4D97-AF65-F5344CB8AC3E}">
        <p14:creationId xmlns:p14="http://schemas.microsoft.com/office/powerpoint/2010/main" val="340937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54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18093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65890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69158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4128164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10740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961924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98173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94249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98128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89211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51952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94332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8117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338555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96033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D2766A6-3C10-4AB8-86A1-BB1F0CDA7EFE}" type="datetimeFigureOut">
              <a:rPr lang="en-US" smtClean="0"/>
              <a:pPr/>
              <a:t>3/19/2024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57710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D2766A6-3C10-4AB8-86A1-BB1F0CDA7EFE}" type="datetimeFigureOut">
              <a:rPr lang="en-US" smtClean="0"/>
              <a:pPr/>
              <a:t>3/19/2024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240989277"/>
      </p:ext>
    </p:extLst>
  </p:cSld>
  <p:clrMap bg1="dk1" tx1="lt1" bg2="dk2" tx2="lt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Resim 12" descr="bulanıklık, mor, mavi, renklilik içeren bir resim">
            <a:extLst>
              <a:ext uri="{FF2B5EF4-FFF2-40B4-BE49-F238E27FC236}">
                <a16:creationId xmlns:a16="http://schemas.microsoft.com/office/drawing/2014/main" id="{2297688C-74D5-F86A-45F4-0C235E4C8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92"/>
            <a:ext cx="12219214" cy="68427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4" name="Metin kutusu 13">
            <a:extLst>
              <a:ext uri="{FF2B5EF4-FFF2-40B4-BE49-F238E27FC236}">
                <a16:creationId xmlns:a16="http://schemas.microsoft.com/office/drawing/2014/main" id="{3105832A-B5DA-5C84-AAD2-72FD42222FD4}"/>
              </a:ext>
            </a:extLst>
          </p:cNvPr>
          <p:cNvSpPr txBox="1"/>
          <p:nvPr/>
        </p:nvSpPr>
        <p:spPr>
          <a:xfrm>
            <a:off x="2321466" y="485756"/>
            <a:ext cx="7546020" cy="461665"/>
          </a:xfrm>
          <a:prstGeom prst="rect">
            <a:avLst/>
          </a:prstGeom>
          <a:noFill/>
        </p:spPr>
        <p:txBody>
          <a:bodyPr wrap="square" rtlCol="0">
            <a:spAutoFit/>
          </a:bodyPr>
          <a:lstStyle/>
          <a:p>
            <a:r>
              <a:rPr lang="tr-TR" sz="2400" dirty="0">
                <a:solidFill>
                  <a:srgbClr val="41C9E2"/>
                </a:solidFill>
                <a:latin typeface="Rockwell Nova Extra Bold" panose="020F0502020204030204" pitchFamily="18" charset="0"/>
                <a:cs typeface="Aharoni" panose="02010803020104030203" pitchFamily="2" charset="-79"/>
              </a:rPr>
              <a:t>VERİ ORGANİZASYONU MAKALE ÖZETİ</a:t>
            </a:r>
          </a:p>
        </p:txBody>
      </p:sp>
      <p:sp>
        <p:nvSpPr>
          <p:cNvPr id="15" name="Metin kutusu 14">
            <a:extLst>
              <a:ext uri="{FF2B5EF4-FFF2-40B4-BE49-F238E27FC236}">
                <a16:creationId xmlns:a16="http://schemas.microsoft.com/office/drawing/2014/main" id="{8523FEF9-F9E0-E870-5590-6B11496F5794}"/>
              </a:ext>
            </a:extLst>
          </p:cNvPr>
          <p:cNvSpPr txBox="1"/>
          <p:nvPr/>
        </p:nvSpPr>
        <p:spPr>
          <a:xfrm>
            <a:off x="9867486" y="5586486"/>
            <a:ext cx="2050742" cy="369332"/>
          </a:xfrm>
          <a:prstGeom prst="rect">
            <a:avLst/>
          </a:prstGeom>
          <a:noFill/>
        </p:spPr>
        <p:txBody>
          <a:bodyPr wrap="square" rtlCol="0">
            <a:spAutoFit/>
          </a:bodyPr>
          <a:lstStyle/>
          <a:p>
            <a:r>
              <a:rPr lang="tr-TR" dirty="0">
                <a:latin typeface="Aptos Black" panose="020F0502020204030204" pitchFamily="34" charset="0"/>
              </a:rPr>
              <a:t>Levent ERGÖREN</a:t>
            </a:r>
          </a:p>
        </p:txBody>
      </p:sp>
      <p:sp>
        <p:nvSpPr>
          <p:cNvPr id="17" name="Metin kutusu 16">
            <a:extLst>
              <a:ext uri="{FF2B5EF4-FFF2-40B4-BE49-F238E27FC236}">
                <a16:creationId xmlns:a16="http://schemas.microsoft.com/office/drawing/2014/main" id="{70978E69-F8FB-60F3-0D8E-0155AE0D1D31}"/>
              </a:ext>
            </a:extLst>
          </p:cNvPr>
          <p:cNvSpPr txBox="1"/>
          <p:nvPr/>
        </p:nvSpPr>
        <p:spPr>
          <a:xfrm>
            <a:off x="9867486" y="5883689"/>
            <a:ext cx="1824538" cy="523220"/>
          </a:xfrm>
          <a:prstGeom prst="rect">
            <a:avLst/>
          </a:prstGeom>
          <a:noFill/>
        </p:spPr>
        <p:txBody>
          <a:bodyPr wrap="none" rtlCol="0">
            <a:spAutoFit/>
          </a:bodyPr>
          <a:lstStyle/>
          <a:p>
            <a:r>
              <a:rPr lang="tr-TR" sz="2800" dirty="0">
                <a:latin typeface="Aharoni" panose="02010803020104030203" pitchFamily="2" charset="-79"/>
                <a:cs typeface="Aharoni" panose="02010803020104030203" pitchFamily="2" charset="-79"/>
              </a:rPr>
              <a:t>02220224046</a:t>
            </a:r>
          </a:p>
        </p:txBody>
      </p:sp>
      <p:sp>
        <p:nvSpPr>
          <p:cNvPr id="2" name="Metin kutusu 1">
            <a:extLst>
              <a:ext uri="{FF2B5EF4-FFF2-40B4-BE49-F238E27FC236}">
                <a16:creationId xmlns:a16="http://schemas.microsoft.com/office/drawing/2014/main" id="{A69478F7-44E3-21A5-DC6D-3DB5E96AEA7E}"/>
              </a:ext>
            </a:extLst>
          </p:cNvPr>
          <p:cNvSpPr txBox="1"/>
          <p:nvPr/>
        </p:nvSpPr>
        <p:spPr>
          <a:xfrm>
            <a:off x="1213955" y="1443841"/>
            <a:ext cx="2215022" cy="523220"/>
          </a:xfrm>
          <a:prstGeom prst="rect">
            <a:avLst/>
          </a:prstGeom>
          <a:noFill/>
        </p:spPr>
        <p:txBody>
          <a:bodyPr wrap="square" rtlCol="0">
            <a:spAutoFit/>
          </a:bodyPr>
          <a:lstStyle/>
          <a:p>
            <a:r>
              <a:rPr lang="tr-TR" sz="2800" dirty="0">
                <a:solidFill>
                  <a:srgbClr val="41C9E2"/>
                </a:solidFill>
              </a:rPr>
              <a:t>Giriş:</a:t>
            </a:r>
          </a:p>
        </p:txBody>
      </p:sp>
      <p:sp>
        <p:nvSpPr>
          <p:cNvPr id="3" name="Metin kutusu 2">
            <a:extLst>
              <a:ext uri="{FF2B5EF4-FFF2-40B4-BE49-F238E27FC236}">
                <a16:creationId xmlns:a16="http://schemas.microsoft.com/office/drawing/2014/main" id="{7340A412-EE9F-09DE-C699-78E7BD87D7F3}"/>
              </a:ext>
            </a:extLst>
          </p:cNvPr>
          <p:cNvSpPr txBox="1"/>
          <p:nvPr/>
        </p:nvSpPr>
        <p:spPr>
          <a:xfrm>
            <a:off x="2321466" y="1443841"/>
            <a:ext cx="8021020" cy="3970318"/>
          </a:xfrm>
          <a:prstGeom prst="rect">
            <a:avLst/>
          </a:prstGeom>
          <a:noFill/>
        </p:spPr>
        <p:txBody>
          <a:bodyPr wrap="square" rtlCol="0">
            <a:spAutoFit/>
          </a:bodyPr>
          <a:lstStyle/>
          <a:p>
            <a:r>
              <a:rPr lang="tr-TR" sz="2800" b="0" i="0" dirty="0">
                <a:solidFill>
                  <a:srgbClr val="F7EEDD"/>
                </a:solidFill>
                <a:effectLst/>
                <a:latin typeface="Söhne"/>
              </a:rPr>
              <a:t>Veri tabanları, veri fazlalığını kontrol ederek ve veri tutarlılığını koruyarak, bilgi yönetimi alanında kritik bir rol oynarlar. Veri entegrasyonu sayesinde, farklı kaynaklardan gelen verilere kolayca erişilebilir, bunlar düzenlenebilir ve paylaşılabilir. Veri depolarının oluşturulması sırasında sıkça kullanılan bir yaklaşım, verilerin uygulama modellerine yakın bir şekilde saklanmasıdır. Bu, verilere erişimin kolaylaşmasını ve veri depolarının etkin kullanılmasını sağlar.</a:t>
            </a:r>
            <a:endParaRPr lang="tr-TR" sz="2800" dirty="0">
              <a:solidFill>
                <a:srgbClr val="F7EEDD"/>
              </a:solidFill>
            </a:endParaRPr>
          </a:p>
        </p:txBody>
      </p:sp>
    </p:spTree>
    <p:extLst>
      <p:ext uri="{BB962C8B-B14F-4D97-AF65-F5344CB8AC3E}">
        <p14:creationId xmlns:p14="http://schemas.microsoft.com/office/powerpoint/2010/main" val="69695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turkuvaz, açık mavi, çamurcun, cam göbeği, mavi içeren bir resim">
            <a:extLst>
              <a:ext uri="{FF2B5EF4-FFF2-40B4-BE49-F238E27FC236}">
                <a16:creationId xmlns:a16="http://schemas.microsoft.com/office/drawing/2014/main" id="{7A81E17D-4742-DE6E-A9FB-84B42A05F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Metin kutusu 3">
            <a:extLst>
              <a:ext uri="{FF2B5EF4-FFF2-40B4-BE49-F238E27FC236}">
                <a16:creationId xmlns:a16="http://schemas.microsoft.com/office/drawing/2014/main" id="{C9531A8C-7946-1FBE-D53F-E5B9E1ABA541}"/>
              </a:ext>
            </a:extLst>
          </p:cNvPr>
          <p:cNvSpPr txBox="1"/>
          <p:nvPr/>
        </p:nvSpPr>
        <p:spPr>
          <a:xfrm>
            <a:off x="1" y="6569"/>
            <a:ext cx="5947576" cy="830997"/>
          </a:xfrm>
          <a:prstGeom prst="rect">
            <a:avLst/>
          </a:prstGeom>
          <a:noFill/>
        </p:spPr>
        <p:txBody>
          <a:bodyPr wrap="square" rtlCol="0">
            <a:spAutoFit/>
          </a:bodyPr>
          <a:lstStyle/>
          <a:p>
            <a:r>
              <a:rPr lang="tr-TR" sz="2400" dirty="0">
                <a:solidFill>
                  <a:srgbClr val="005555"/>
                </a:solidFill>
              </a:rPr>
              <a:t>6. VERİTABANI MİMARİLERİNİN PERFORMANS KARŞILAŞTIRMASI</a:t>
            </a:r>
          </a:p>
        </p:txBody>
      </p:sp>
      <p:pic>
        <p:nvPicPr>
          <p:cNvPr id="6" name="Resim 5" descr="metin, diyagram, plan, çizgi içeren bir resim&#10;&#10;Açıklama otomatik olarak oluşturuldu">
            <a:extLst>
              <a:ext uri="{FF2B5EF4-FFF2-40B4-BE49-F238E27FC236}">
                <a16:creationId xmlns:a16="http://schemas.microsoft.com/office/drawing/2014/main" id="{AE284630-0E3F-9497-DB00-B4D60487E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980" y="184666"/>
            <a:ext cx="4582164" cy="2715004"/>
          </a:xfrm>
          <a:prstGeom prst="rect">
            <a:avLst/>
          </a:prstGeom>
        </p:spPr>
      </p:pic>
      <p:sp>
        <p:nvSpPr>
          <p:cNvPr id="7" name="Metin kutusu 6">
            <a:extLst>
              <a:ext uri="{FF2B5EF4-FFF2-40B4-BE49-F238E27FC236}">
                <a16:creationId xmlns:a16="http://schemas.microsoft.com/office/drawing/2014/main" id="{F149E9E1-809B-6154-BE2E-1EC4E51C485F}"/>
              </a:ext>
            </a:extLst>
          </p:cNvPr>
          <p:cNvSpPr txBox="1"/>
          <p:nvPr/>
        </p:nvSpPr>
        <p:spPr>
          <a:xfrm>
            <a:off x="79516" y="901006"/>
            <a:ext cx="6758608" cy="5847755"/>
          </a:xfrm>
          <a:prstGeom prst="rect">
            <a:avLst/>
          </a:prstGeom>
          <a:noFill/>
        </p:spPr>
        <p:txBody>
          <a:bodyPr wrap="square" rtlCol="0">
            <a:spAutoFit/>
          </a:bodyPr>
          <a:lstStyle/>
          <a:p>
            <a:pPr algn="l"/>
            <a:r>
              <a:rPr lang="tr-TR" sz="2200" b="0" i="0" dirty="0">
                <a:solidFill>
                  <a:srgbClr val="0E185F"/>
                </a:solidFill>
                <a:effectLst/>
                <a:latin typeface="-apple-system"/>
              </a:rPr>
              <a:t>Bu çalışmada, MySQL ve </a:t>
            </a:r>
            <a:r>
              <a:rPr lang="tr-TR" sz="2200" b="0" i="0" dirty="0" err="1">
                <a:solidFill>
                  <a:srgbClr val="0E185F"/>
                </a:solidFill>
                <a:effectLst/>
                <a:latin typeface="-apple-system"/>
              </a:rPr>
              <a:t>MongoDB</a:t>
            </a:r>
            <a:r>
              <a:rPr lang="tr-TR" sz="2200" b="0" i="0" dirty="0">
                <a:solidFill>
                  <a:srgbClr val="0E185F"/>
                </a:solidFill>
                <a:effectLst/>
                <a:latin typeface="-apple-system"/>
              </a:rPr>
              <a:t> </a:t>
            </a:r>
            <a:r>
              <a:rPr lang="tr-TR" sz="2200" b="0" i="0" dirty="0" err="1">
                <a:solidFill>
                  <a:srgbClr val="0E185F"/>
                </a:solidFill>
                <a:effectLst/>
                <a:latin typeface="-apple-system"/>
              </a:rPr>
              <a:t>veritabanı</a:t>
            </a:r>
            <a:r>
              <a:rPr lang="tr-TR" sz="2200" b="0" i="0" dirty="0">
                <a:solidFill>
                  <a:srgbClr val="0E185F"/>
                </a:solidFill>
                <a:effectLst/>
                <a:latin typeface="-apple-system"/>
              </a:rPr>
              <a:t> sistemleri performans ve yatay ölçeklenebilirlik açısından karşılaştırılmıştır. MySQL, günümüzde en yaygın kullanılan ilişkisel </a:t>
            </a:r>
            <a:r>
              <a:rPr lang="tr-TR" sz="2200" b="0" i="0" dirty="0" err="1">
                <a:solidFill>
                  <a:srgbClr val="0E185F"/>
                </a:solidFill>
                <a:effectLst/>
                <a:latin typeface="-apple-system"/>
              </a:rPr>
              <a:t>veritabanı</a:t>
            </a:r>
            <a:r>
              <a:rPr lang="tr-TR" sz="2200" b="0" i="0" dirty="0">
                <a:solidFill>
                  <a:srgbClr val="0E185F"/>
                </a:solidFill>
                <a:effectLst/>
                <a:latin typeface="-apple-system"/>
              </a:rPr>
              <a:t> sistemlerinden biridir, </a:t>
            </a:r>
            <a:r>
              <a:rPr lang="tr-TR" sz="2200" b="0" i="0" dirty="0" err="1">
                <a:solidFill>
                  <a:srgbClr val="0E185F"/>
                </a:solidFill>
                <a:effectLst/>
                <a:latin typeface="-apple-system"/>
              </a:rPr>
              <a:t>MongoDB</a:t>
            </a:r>
            <a:r>
              <a:rPr lang="tr-TR" sz="2200" b="0" i="0" dirty="0">
                <a:solidFill>
                  <a:srgbClr val="0E185F"/>
                </a:solidFill>
                <a:effectLst/>
                <a:latin typeface="-apple-system"/>
              </a:rPr>
              <a:t> ise ilişkisel olmayan bir </a:t>
            </a:r>
            <a:r>
              <a:rPr lang="tr-TR" sz="2200" b="0" i="0" dirty="0" err="1">
                <a:solidFill>
                  <a:srgbClr val="0E185F"/>
                </a:solidFill>
                <a:effectLst/>
                <a:latin typeface="-apple-system"/>
              </a:rPr>
              <a:t>veritabanı</a:t>
            </a:r>
            <a:r>
              <a:rPr lang="tr-TR" sz="2200" b="0" i="0" dirty="0">
                <a:solidFill>
                  <a:srgbClr val="0E185F"/>
                </a:solidFill>
                <a:effectLst/>
                <a:latin typeface="-apple-system"/>
              </a:rPr>
              <a:t> çözümüdür ve yatay olarak ölçeklenebilme yeteneği sunar.</a:t>
            </a:r>
          </a:p>
          <a:p>
            <a:pPr algn="l"/>
            <a:r>
              <a:rPr lang="tr-TR" sz="2200" b="0" i="0" dirty="0">
                <a:solidFill>
                  <a:srgbClr val="0E185F"/>
                </a:solidFill>
                <a:effectLst/>
                <a:latin typeface="-apple-system"/>
              </a:rPr>
              <a:t>Çalışmada, her iki </a:t>
            </a:r>
            <a:r>
              <a:rPr lang="tr-TR" sz="2200" b="0" i="0" dirty="0" err="1">
                <a:solidFill>
                  <a:srgbClr val="0E185F"/>
                </a:solidFill>
                <a:effectLst/>
                <a:latin typeface="-apple-system"/>
              </a:rPr>
              <a:t>veritabanı</a:t>
            </a:r>
            <a:r>
              <a:rPr lang="tr-TR" sz="2200" b="0" i="0" dirty="0">
                <a:solidFill>
                  <a:srgbClr val="0E185F"/>
                </a:solidFill>
                <a:effectLst/>
                <a:latin typeface="-apple-system"/>
              </a:rPr>
              <a:t> sistemi için aşağıdaki işlemler gerçekleştirilmiştir:</a:t>
            </a:r>
          </a:p>
          <a:p>
            <a:pPr algn="l">
              <a:buFont typeface="+mj-lt"/>
              <a:buAutoNum type="arabicPeriod"/>
            </a:pPr>
            <a:r>
              <a:rPr lang="tr-TR" sz="2200" b="0" i="0" dirty="0">
                <a:solidFill>
                  <a:srgbClr val="0E185F"/>
                </a:solidFill>
                <a:effectLst/>
                <a:latin typeface="-apple-system"/>
              </a:rPr>
              <a:t>Veri tabanı sunucu sistemleri özellikleri belirlenmiştir.</a:t>
            </a:r>
          </a:p>
          <a:p>
            <a:pPr algn="l">
              <a:buFont typeface="+mj-lt"/>
              <a:buAutoNum type="arabicPeriod"/>
            </a:pPr>
            <a:r>
              <a:rPr lang="tr-TR" sz="2200" b="0" i="0" dirty="0">
                <a:solidFill>
                  <a:srgbClr val="0E185F"/>
                </a:solidFill>
                <a:effectLst/>
                <a:latin typeface="-apple-system"/>
              </a:rPr>
              <a:t>Veri tabanı şemaları oluşturulmuştur.</a:t>
            </a:r>
          </a:p>
          <a:p>
            <a:pPr algn="l">
              <a:buFont typeface="+mj-lt"/>
              <a:buAutoNum type="arabicPeriod"/>
            </a:pPr>
            <a:r>
              <a:rPr lang="tr-TR" sz="2200" b="0" i="0" dirty="0">
                <a:solidFill>
                  <a:srgbClr val="0E185F"/>
                </a:solidFill>
                <a:effectLst/>
                <a:latin typeface="-apple-system"/>
              </a:rPr>
              <a:t>Sorgular belirlenmiştir.</a:t>
            </a:r>
          </a:p>
          <a:p>
            <a:pPr algn="l">
              <a:buFont typeface="+mj-lt"/>
              <a:buAutoNum type="arabicPeriod"/>
            </a:pPr>
            <a:r>
              <a:rPr lang="tr-TR" sz="2200" b="0" i="0" dirty="0">
                <a:solidFill>
                  <a:srgbClr val="0E185F"/>
                </a:solidFill>
                <a:effectLst/>
                <a:latin typeface="-apple-system"/>
              </a:rPr>
              <a:t>Veri tabanı ayarları yapılandırılmıştır.</a:t>
            </a:r>
          </a:p>
          <a:p>
            <a:pPr algn="l">
              <a:buFont typeface="+mj-lt"/>
              <a:buAutoNum type="arabicPeriod"/>
            </a:pPr>
            <a:r>
              <a:rPr lang="tr-TR" sz="2200" b="0" i="0" dirty="0">
                <a:solidFill>
                  <a:srgbClr val="0E185F"/>
                </a:solidFill>
                <a:effectLst/>
                <a:latin typeface="-apple-system"/>
              </a:rPr>
              <a:t>Ölçümler ve ölçüm metrikleri toplanmıştır.</a:t>
            </a:r>
          </a:p>
          <a:p>
            <a:pPr algn="l">
              <a:buFont typeface="+mj-lt"/>
              <a:buAutoNum type="arabicPeriod"/>
            </a:pPr>
            <a:r>
              <a:rPr lang="tr-TR" sz="2200" b="0" i="0" dirty="0">
                <a:solidFill>
                  <a:srgbClr val="0E185F"/>
                </a:solidFill>
                <a:effectLst/>
                <a:latin typeface="-apple-system"/>
              </a:rPr>
              <a:t>Performans analizi yapılmış ve sonuçlar elde edilmiştir.</a:t>
            </a:r>
          </a:p>
          <a:p>
            <a:pPr algn="l"/>
            <a:r>
              <a:rPr lang="tr-TR" sz="2200" b="0" i="0" dirty="0">
                <a:solidFill>
                  <a:srgbClr val="0E185F"/>
                </a:solidFill>
                <a:effectLst/>
                <a:latin typeface="-apple-system"/>
              </a:rPr>
              <a:t>Bu çalışma, MySQL ve </a:t>
            </a:r>
            <a:r>
              <a:rPr lang="tr-TR" sz="2200" b="0" i="0" dirty="0" err="1">
                <a:solidFill>
                  <a:srgbClr val="0E185F"/>
                </a:solidFill>
                <a:effectLst/>
                <a:latin typeface="-apple-system"/>
              </a:rPr>
              <a:t>MongoDB</a:t>
            </a:r>
            <a:r>
              <a:rPr lang="tr-TR" sz="2200" b="0" i="0" dirty="0">
                <a:solidFill>
                  <a:srgbClr val="0E185F"/>
                </a:solidFill>
                <a:effectLst/>
                <a:latin typeface="-apple-system"/>
              </a:rPr>
              <a:t> </a:t>
            </a:r>
            <a:r>
              <a:rPr lang="tr-TR" sz="2200" b="0" i="0" dirty="0" err="1">
                <a:solidFill>
                  <a:srgbClr val="0E185F"/>
                </a:solidFill>
                <a:effectLst/>
                <a:latin typeface="-apple-system"/>
              </a:rPr>
              <a:t>veritabanı</a:t>
            </a:r>
            <a:r>
              <a:rPr lang="tr-TR" sz="2200" b="0" i="0" dirty="0">
                <a:solidFill>
                  <a:srgbClr val="0E185F"/>
                </a:solidFill>
                <a:effectLst/>
                <a:latin typeface="-apple-system"/>
              </a:rPr>
              <a:t> sistemleri arasındaki performans ve yatay ölçeklenebilirlik farklarını incelemeyi amaçlamaktadır.</a:t>
            </a:r>
          </a:p>
        </p:txBody>
      </p:sp>
      <p:pic>
        <p:nvPicPr>
          <p:cNvPr id="9" name="Resim 8" descr="metin, diyagram, ekran görüntüsü, yazı tipi içeren bir resim">
            <a:extLst>
              <a:ext uri="{FF2B5EF4-FFF2-40B4-BE49-F238E27FC236}">
                <a16:creationId xmlns:a16="http://schemas.microsoft.com/office/drawing/2014/main" id="{CA4B9F80-89DB-7652-74CA-BAAB9A4EE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980" y="3149806"/>
            <a:ext cx="4582164" cy="3458058"/>
          </a:xfrm>
          <a:prstGeom prst="rect">
            <a:avLst/>
          </a:prstGeom>
        </p:spPr>
      </p:pic>
    </p:spTree>
    <p:extLst>
      <p:ext uri="{BB962C8B-B14F-4D97-AF65-F5344CB8AC3E}">
        <p14:creationId xmlns:p14="http://schemas.microsoft.com/office/powerpoint/2010/main" val="3791437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0436FDE-8F1B-BF4E-D0B6-7549E5490220}"/>
              </a:ext>
            </a:extLst>
          </p:cNvPr>
          <p:cNvSpPr txBox="1"/>
          <p:nvPr/>
        </p:nvSpPr>
        <p:spPr>
          <a:xfrm>
            <a:off x="0" y="0"/>
            <a:ext cx="12192000" cy="1200329"/>
          </a:xfrm>
          <a:prstGeom prst="rect">
            <a:avLst/>
          </a:prstGeom>
          <a:noFill/>
        </p:spPr>
        <p:txBody>
          <a:bodyPr wrap="square" rtlCol="0">
            <a:spAutoFit/>
          </a:bodyPr>
          <a:lstStyle/>
          <a:p>
            <a:r>
              <a:rPr lang="tr-TR" dirty="0"/>
              <a:t>Veri Tabanı Sorguları: Bu çalışmada üç farklı veri tabanı sorgusu kullanılmıştır. Birinci sorgu için sadece “SELECT” deyimi içeren basit bir sorgu hazırlanmıştır. İkinci sorgu için daha karmaşık “INNER JOIN” deyimi içeren bir sorgu hazırlanmıştır. Üçüncü sorgu için ise “SELECT” ile birlikte iç içe “JOIN”, “INNER JOIN” ve “WHERE” deyimi içeren detaylı karmaşık bir sorgu hazırlanmıştır.</a:t>
            </a:r>
          </a:p>
        </p:txBody>
      </p:sp>
      <p:pic>
        <p:nvPicPr>
          <p:cNvPr id="6" name="Resim 5" descr="metin, yazı tipi, ekran görüntüsü, beyaz içeren bir resim">
            <a:extLst>
              <a:ext uri="{FF2B5EF4-FFF2-40B4-BE49-F238E27FC236}">
                <a16:creationId xmlns:a16="http://schemas.microsoft.com/office/drawing/2014/main" id="{61E67E34-A201-C4A3-681B-33F7F1013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738" y="1321293"/>
            <a:ext cx="5523690" cy="836208"/>
          </a:xfrm>
          <a:prstGeom prst="rect">
            <a:avLst/>
          </a:prstGeom>
        </p:spPr>
      </p:pic>
      <p:pic>
        <p:nvPicPr>
          <p:cNvPr id="8" name="Resim 7">
            <a:extLst>
              <a:ext uri="{FF2B5EF4-FFF2-40B4-BE49-F238E27FC236}">
                <a16:creationId xmlns:a16="http://schemas.microsoft.com/office/drawing/2014/main" id="{5904BD64-B9FA-9E03-824A-34ABEE120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113" y="2425773"/>
            <a:ext cx="5872941" cy="1496292"/>
          </a:xfrm>
          <a:prstGeom prst="rect">
            <a:avLst/>
          </a:prstGeom>
        </p:spPr>
      </p:pic>
      <p:pic>
        <p:nvPicPr>
          <p:cNvPr id="10" name="Resim 9">
            <a:extLst>
              <a:ext uri="{FF2B5EF4-FFF2-40B4-BE49-F238E27FC236}">
                <a16:creationId xmlns:a16="http://schemas.microsoft.com/office/drawing/2014/main" id="{12F4CDFA-920F-AF96-68D1-17D38354F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771" y="4190337"/>
            <a:ext cx="5233627" cy="377045"/>
          </a:xfrm>
          <a:prstGeom prst="rect">
            <a:avLst/>
          </a:prstGeom>
        </p:spPr>
      </p:pic>
      <p:pic>
        <p:nvPicPr>
          <p:cNvPr id="12" name="Resim 11" descr="metin, yazı tipi, ekran görüntüsü içeren bir resim&#10;&#10;Açıklama otomatik olarak oluşturuldu">
            <a:extLst>
              <a:ext uri="{FF2B5EF4-FFF2-40B4-BE49-F238E27FC236}">
                <a16:creationId xmlns:a16="http://schemas.microsoft.com/office/drawing/2014/main" id="{9676DEE9-59BB-7C3A-E7F5-C796DDF313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1772" y="4548145"/>
            <a:ext cx="5233628" cy="2169495"/>
          </a:xfrm>
          <a:prstGeom prst="rect">
            <a:avLst/>
          </a:prstGeom>
        </p:spPr>
      </p:pic>
    </p:spTree>
    <p:extLst>
      <p:ext uri="{BB962C8B-B14F-4D97-AF65-F5344CB8AC3E}">
        <p14:creationId xmlns:p14="http://schemas.microsoft.com/office/powerpoint/2010/main" val="18917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metin, yazı tipi, çizgi, ekran görüntüsü içeren bir resim">
            <a:extLst>
              <a:ext uri="{FF2B5EF4-FFF2-40B4-BE49-F238E27FC236}">
                <a16:creationId xmlns:a16="http://schemas.microsoft.com/office/drawing/2014/main" id="{5F54CFFF-23B0-6CAF-CC08-EA06E646C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0" y="2619262"/>
            <a:ext cx="4477375" cy="809738"/>
          </a:xfrm>
          <a:prstGeom prst="rect">
            <a:avLst/>
          </a:prstGeom>
        </p:spPr>
      </p:pic>
      <p:sp>
        <p:nvSpPr>
          <p:cNvPr id="6" name="Metin kutusu 5">
            <a:extLst>
              <a:ext uri="{FF2B5EF4-FFF2-40B4-BE49-F238E27FC236}">
                <a16:creationId xmlns:a16="http://schemas.microsoft.com/office/drawing/2014/main" id="{1DAE8A55-837D-FB9F-2ACF-EA78A086B0C2}"/>
              </a:ext>
            </a:extLst>
          </p:cNvPr>
          <p:cNvSpPr txBox="1"/>
          <p:nvPr/>
        </p:nvSpPr>
        <p:spPr>
          <a:xfrm>
            <a:off x="0" y="0"/>
            <a:ext cx="12192000" cy="2585323"/>
          </a:xfrm>
          <a:prstGeom prst="rect">
            <a:avLst/>
          </a:prstGeom>
          <a:noFill/>
        </p:spPr>
        <p:txBody>
          <a:bodyPr wrap="square" rtlCol="0">
            <a:spAutoFit/>
          </a:bodyPr>
          <a:lstStyle/>
          <a:p>
            <a:pPr algn="l"/>
            <a:r>
              <a:rPr lang="tr-TR" b="0" i="0" dirty="0">
                <a:solidFill>
                  <a:srgbClr val="FEE2C5"/>
                </a:solidFill>
                <a:effectLst/>
                <a:latin typeface="-apple-system"/>
              </a:rPr>
              <a:t>Bu çalışmada ölçümler için zaman kavramı ön planda tutulmuştur. Üç farklı yöntem kullanılarak zaman ölçümleri gerçekleştirilmiştir:</a:t>
            </a:r>
          </a:p>
          <a:p>
            <a:pPr algn="l">
              <a:buFont typeface="+mj-lt"/>
              <a:buAutoNum type="arabicPeriod"/>
            </a:pPr>
            <a:r>
              <a:rPr lang="tr-TR" b="0" i="0" dirty="0" err="1">
                <a:solidFill>
                  <a:srgbClr val="FEE2C5"/>
                </a:solidFill>
                <a:effectLst/>
                <a:latin typeface="-apple-system"/>
              </a:rPr>
              <a:t>Clock</a:t>
            </a:r>
            <a:r>
              <a:rPr lang="tr-TR" b="0" i="0" dirty="0">
                <a:solidFill>
                  <a:srgbClr val="FEE2C5"/>
                </a:solidFill>
                <a:effectLst/>
                <a:latin typeface="-apple-system"/>
              </a:rPr>
              <a:t>() fonksiyonu: Belirli bir süre boyunca CPU üzerinde harcanan zamanı ölçmek için kullanılmıştır.</a:t>
            </a:r>
          </a:p>
          <a:p>
            <a:pPr algn="l">
              <a:buFont typeface="+mj-lt"/>
              <a:buAutoNum type="arabicPeriod"/>
            </a:pPr>
            <a:r>
              <a:rPr lang="tr-TR" b="0" i="0" dirty="0" err="1">
                <a:solidFill>
                  <a:srgbClr val="FEE2C5"/>
                </a:solidFill>
                <a:effectLst/>
                <a:latin typeface="-apple-system"/>
              </a:rPr>
              <a:t>Gettimeofday</a:t>
            </a:r>
            <a:r>
              <a:rPr lang="tr-TR" b="0" i="0" dirty="0">
                <a:solidFill>
                  <a:srgbClr val="FEE2C5"/>
                </a:solidFill>
                <a:effectLst/>
                <a:latin typeface="-apple-system"/>
              </a:rPr>
              <a:t>() fonksiyonu: Milisaniye hassasiyetiyle zamanlamaları sağlayarak sonuçların elde edilmesini sağlamıştır.</a:t>
            </a:r>
          </a:p>
          <a:p>
            <a:pPr algn="l">
              <a:buFont typeface="+mj-lt"/>
              <a:buAutoNum type="arabicPeriod"/>
            </a:pPr>
            <a:r>
              <a:rPr lang="tr-TR" b="0" i="0" dirty="0" err="1">
                <a:solidFill>
                  <a:srgbClr val="FEE2C5"/>
                </a:solidFill>
                <a:effectLst/>
                <a:latin typeface="-apple-system"/>
              </a:rPr>
              <a:t>Slow</a:t>
            </a:r>
            <a:r>
              <a:rPr lang="tr-TR" b="0" i="0" dirty="0">
                <a:solidFill>
                  <a:srgbClr val="FEE2C5"/>
                </a:solidFill>
                <a:effectLst/>
                <a:latin typeface="-apple-system"/>
              </a:rPr>
              <a:t> Query Log (Yavaş sorgu kaydı): Her </a:t>
            </a:r>
            <a:r>
              <a:rPr lang="tr-TR" b="0" i="0" dirty="0" err="1">
                <a:solidFill>
                  <a:srgbClr val="FEE2C5"/>
                </a:solidFill>
                <a:effectLst/>
                <a:latin typeface="-apple-system"/>
              </a:rPr>
              <a:t>veritabanı</a:t>
            </a:r>
            <a:r>
              <a:rPr lang="tr-TR" b="0" i="0" dirty="0">
                <a:solidFill>
                  <a:srgbClr val="FEE2C5"/>
                </a:solidFill>
                <a:effectLst/>
                <a:latin typeface="-apple-system"/>
              </a:rPr>
              <a:t>, kendi yöntemini kullanarak zamanı ölçebilir. Bu yöntemde, önceden belirlenmiş uzun süren sorgular kaydedilir ve </a:t>
            </a:r>
            <a:r>
              <a:rPr lang="tr-TR" b="0" i="0" dirty="0" err="1">
                <a:solidFill>
                  <a:srgbClr val="FEE2C5"/>
                </a:solidFill>
                <a:effectLst/>
                <a:latin typeface="-apple-system"/>
              </a:rPr>
              <a:t>mikrosaniye</a:t>
            </a:r>
            <a:r>
              <a:rPr lang="tr-TR" b="0" i="0" dirty="0">
                <a:solidFill>
                  <a:srgbClr val="FEE2C5"/>
                </a:solidFill>
                <a:effectLst/>
                <a:latin typeface="-apple-system"/>
              </a:rPr>
              <a:t> hassasiyeti için yapılandırılabilir.</a:t>
            </a:r>
          </a:p>
          <a:p>
            <a:pPr algn="l"/>
            <a:r>
              <a:rPr lang="tr-TR" b="0" i="0" dirty="0">
                <a:solidFill>
                  <a:srgbClr val="FEE2C5"/>
                </a:solidFill>
                <a:effectLst/>
                <a:latin typeface="-apple-system"/>
              </a:rPr>
              <a:t>Ölçüm metrikleri, </a:t>
            </a:r>
            <a:r>
              <a:rPr lang="tr-TR" b="0" i="0" dirty="0" err="1">
                <a:solidFill>
                  <a:srgbClr val="FEE2C5"/>
                </a:solidFill>
                <a:effectLst/>
                <a:latin typeface="-apple-system"/>
              </a:rPr>
              <a:t>veritabanlarının</a:t>
            </a:r>
            <a:r>
              <a:rPr lang="tr-TR" b="0" i="0" dirty="0">
                <a:solidFill>
                  <a:srgbClr val="FEE2C5"/>
                </a:solidFill>
                <a:effectLst/>
                <a:latin typeface="-apple-system"/>
              </a:rPr>
              <a:t> performansını değerlendirmek için kullanılan ortak bir metrik sistemidir. En önemli faktör, bir görevi tamamlamak için gereken süre ve </a:t>
            </a:r>
            <a:r>
              <a:rPr lang="tr-TR" b="0" i="0" dirty="0" err="1">
                <a:solidFill>
                  <a:srgbClr val="FEE2C5"/>
                </a:solidFill>
                <a:effectLst/>
                <a:latin typeface="-apple-system"/>
              </a:rPr>
              <a:t>veritabanının</a:t>
            </a:r>
            <a:r>
              <a:rPr lang="tr-TR" b="0" i="0" dirty="0">
                <a:solidFill>
                  <a:srgbClr val="FEE2C5"/>
                </a:solidFill>
                <a:effectLst/>
                <a:latin typeface="-apple-system"/>
              </a:rPr>
              <a:t> bir işlemi tamamlama süresidir. Bu metrikler ayrı tutulmalı ve iyi anlaşılmalıdır. Çalışmada, aşağıdaki formül sorguların hesaplanması için kullanılmıştır.</a:t>
            </a:r>
          </a:p>
        </p:txBody>
      </p:sp>
      <p:sp>
        <p:nvSpPr>
          <p:cNvPr id="7" name="Metin kutusu 6">
            <a:extLst>
              <a:ext uri="{FF2B5EF4-FFF2-40B4-BE49-F238E27FC236}">
                <a16:creationId xmlns:a16="http://schemas.microsoft.com/office/drawing/2014/main" id="{DFA165A1-A071-458B-7626-CB5D2FB10582}"/>
              </a:ext>
            </a:extLst>
          </p:cNvPr>
          <p:cNvSpPr txBox="1"/>
          <p:nvPr/>
        </p:nvSpPr>
        <p:spPr>
          <a:xfrm>
            <a:off x="5607781" y="3269182"/>
            <a:ext cx="184731" cy="369332"/>
          </a:xfrm>
          <a:prstGeom prst="rect">
            <a:avLst/>
          </a:prstGeom>
          <a:noFill/>
        </p:spPr>
        <p:txBody>
          <a:bodyPr wrap="square" rtlCol="0">
            <a:spAutoFit/>
          </a:bodyPr>
          <a:lstStyle/>
          <a:p>
            <a:endParaRPr lang="tr-TR" dirty="0"/>
          </a:p>
        </p:txBody>
      </p:sp>
      <p:sp>
        <p:nvSpPr>
          <p:cNvPr id="8" name="Metin kutusu 7">
            <a:extLst>
              <a:ext uri="{FF2B5EF4-FFF2-40B4-BE49-F238E27FC236}">
                <a16:creationId xmlns:a16="http://schemas.microsoft.com/office/drawing/2014/main" id="{A8B29536-FB45-664F-1807-DA0591BC57E3}"/>
              </a:ext>
            </a:extLst>
          </p:cNvPr>
          <p:cNvSpPr txBox="1"/>
          <p:nvPr/>
        </p:nvSpPr>
        <p:spPr>
          <a:xfrm>
            <a:off x="121380" y="3529242"/>
            <a:ext cx="11563519" cy="353943"/>
          </a:xfrm>
          <a:prstGeom prst="rect">
            <a:avLst/>
          </a:prstGeom>
          <a:noFill/>
        </p:spPr>
        <p:txBody>
          <a:bodyPr wrap="square" rtlCol="0">
            <a:spAutoFit/>
          </a:bodyPr>
          <a:lstStyle/>
          <a:p>
            <a:r>
              <a:rPr lang="tr-TR" sz="1700" dirty="0"/>
              <a:t>Her iş parçacığının saniye </a:t>
            </a:r>
            <a:r>
              <a:rPr lang="tr-TR" sz="1700" dirty="0" err="1"/>
              <a:t>saniye</a:t>
            </a:r>
            <a:r>
              <a:rPr lang="tr-TR" sz="1700" dirty="0"/>
              <a:t> sorgu başına nasıl tepki verdiğini ölçmek için aşağıdaki formül kullanılır. </a:t>
            </a:r>
          </a:p>
        </p:txBody>
      </p:sp>
      <p:pic>
        <p:nvPicPr>
          <p:cNvPr id="10" name="Resim 9" descr="metin, yazı tipi, ekran görüntüsü, çizgi içeren bir resim&#10;&#10;Açıklama otomatik olarak oluşturuldu">
            <a:extLst>
              <a:ext uri="{FF2B5EF4-FFF2-40B4-BE49-F238E27FC236}">
                <a16:creationId xmlns:a16="http://schemas.microsoft.com/office/drawing/2014/main" id="{45D8A8BA-1721-22EF-E05F-C58544624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80" y="3961341"/>
            <a:ext cx="4439270" cy="666843"/>
          </a:xfrm>
          <a:prstGeom prst="rect">
            <a:avLst/>
          </a:prstGeom>
        </p:spPr>
      </p:pic>
      <p:sp>
        <p:nvSpPr>
          <p:cNvPr id="12" name="Metin kutusu 11">
            <a:extLst>
              <a:ext uri="{FF2B5EF4-FFF2-40B4-BE49-F238E27FC236}">
                <a16:creationId xmlns:a16="http://schemas.microsoft.com/office/drawing/2014/main" id="{558FEB5C-39A5-ECCC-AC08-95AAAA50A89E}"/>
              </a:ext>
            </a:extLst>
          </p:cNvPr>
          <p:cNvSpPr txBox="1"/>
          <p:nvPr/>
        </p:nvSpPr>
        <p:spPr>
          <a:xfrm>
            <a:off x="121380" y="4706340"/>
            <a:ext cx="12192000" cy="2031325"/>
          </a:xfrm>
          <a:prstGeom prst="rect">
            <a:avLst/>
          </a:prstGeom>
          <a:noFill/>
        </p:spPr>
        <p:txBody>
          <a:bodyPr wrap="square">
            <a:spAutoFit/>
          </a:bodyPr>
          <a:lstStyle/>
          <a:p>
            <a:pPr algn="l"/>
            <a:r>
              <a:rPr lang="tr-TR" b="0" i="0" dirty="0">
                <a:solidFill>
                  <a:srgbClr val="FEE2C5"/>
                </a:solidFill>
                <a:effectLst/>
                <a:latin typeface="-apple-system"/>
              </a:rPr>
              <a:t>Bu çalışmada, veri tabanlarının farklı sorgu türlerine nasıl yanıt verdiği analiz edilmiştir. Hem okuma hem de yazma işlemleri için gerçekleştirilen farklı sorgu sayıları ve sonuçları şekillerle gösterilmiştir. Ayrıca, veri tabanı boyutunun performansa etkisi de incelenmiştir.</a:t>
            </a:r>
          </a:p>
          <a:p>
            <a:pPr algn="l"/>
            <a:r>
              <a:rPr lang="tr-TR" b="0" i="0" dirty="0">
                <a:solidFill>
                  <a:srgbClr val="FEE2C5"/>
                </a:solidFill>
                <a:effectLst/>
                <a:latin typeface="-apple-system"/>
              </a:rPr>
              <a:t>Çalışmada, veri tabanlarının detaylı olarak karşılaştırılabilmesi için çeşitli durumlar oluşturulmuştur. Ölçümler için farklı yapılandırmalar kullanılmıştır, bu yapılandırmalar işlemci sayısı ve çekirdek sayısı arasında değişmektedir. Ölçümlerde yapılan sorgu sayısı 500 ile 2500 arasında değişmektedir. Her bir ölçüm için beş adet test yapılmış ve her test sonucunda sorguların ortalama süreleri hesaplanarak raporlanmıştır.</a:t>
            </a:r>
          </a:p>
        </p:txBody>
      </p:sp>
    </p:spTree>
    <p:extLst>
      <p:ext uri="{BB962C8B-B14F-4D97-AF65-F5344CB8AC3E}">
        <p14:creationId xmlns:p14="http://schemas.microsoft.com/office/powerpoint/2010/main" val="26511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dikdörtgen, ekran görüntüsü, çerçeve içeren bir resim">
            <a:extLst>
              <a:ext uri="{FF2B5EF4-FFF2-40B4-BE49-F238E27FC236}">
                <a16:creationId xmlns:a16="http://schemas.microsoft.com/office/drawing/2014/main" id="{7AC5D492-1546-AE4C-A9E8-C5DAC5650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024"/>
          </a:xfrm>
          <a:prstGeom prst="rect">
            <a:avLst/>
          </a:prstGeom>
        </p:spPr>
      </p:pic>
      <p:sp>
        <p:nvSpPr>
          <p:cNvPr id="7" name="Metin kutusu 6">
            <a:extLst>
              <a:ext uri="{FF2B5EF4-FFF2-40B4-BE49-F238E27FC236}">
                <a16:creationId xmlns:a16="http://schemas.microsoft.com/office/drawing/2014/main" id="{F71F114E-071B-F2A0-5D33-C4E4C4F59966}"/>
              </a:ext>
            </a:extLst>
          </p:cNvPr>
          <p:cNvSpPr txBox="1"/>
          <p:nvPr/>
        </p:nvSpPr>
        <p:spPr>
          <a:xfrm>
            <a:off x="156376" y="137191"/>
            <a:ext cx="11879248" cy="1754326"/>
          </a:xfrm>
          <a:prstGeom prst="rect">
            <a:avLst/>
          </a:prstGeom>
          <a:noFill/>
        </p:spPr>
        <p:txBody>
          <a:bodyPr wrap="square">
            <a:spAutoFit/>
          </a:bodyPr>
          <a:lstStyle/>
          <a:p>
            <a:pPr algn="l"/>
            <a:r>
              <a:rPr lang="tr-TR" b="0" i="0" dirty="0">
                <a:solidFill>
                  <a:srgbClr val="413C69"/>
                </a:solidFill>
                <a:effectLst/>
                <a:latin typeface="-apple-system"/>
              </a:rPr>
              <a:t>Bu çalışmada, MySQL ve </a:t>
            </a:r>
            <a:r>
              <a:rPr lang="tr-TR" b="0" i="0" dirty="0" err="1">
                <a:solidFill>
                  <a:srgbClr val="413C69"/>
                </a:solidFill>
                <a:effectLst/>
                <a:latin typeface="-apple-system"/>
              </a:rPr>
              <a:t>MongoDB</a:t>
            </a:r>
            <a:r>
              <a:rPr lang="tr-TR" b="0" i="0" dirty="0">
                <a:solidFill>
                  <a:srgbClr val="413C69"/>
                </a:solidFill>
                <a:effectLst/>
                <a:latin typeface="-apple-system"/>
              </a:rPr>
              <a:t> </a:t>
            </a:r>
            <a:r>
              <a:rPr lang="tr-TR" b="0" i="0" dirty="0" err="1">
                <a:solidFill>
                  <a:srgbClr val="413C69"/>
                </a:solidFill>
                <a:effectLst/>
                <a:latin typeface="-apple-system"/>
              </a:rPr>
              <a:t>veritabanlarına</a:t>
            </a:r>
            <a:r>
              <a:rPr lang="tr-TR" b="0" i="0" dirty="0">
                <a:solidFill>
                  <a:srgbClr val="413C69"/>
                </a:solidFill>
                <a:effectLst/>
                <a:latin typeface="-apple-system"/>
              </a:rPr>
              <a:t> eşit sayıda sorgu yapılmıştır. Sorgular, </a:t>
            </a:r>
            <a:r>
              <a:rPr lang="tr-TR" b="0" i="0" dirty="0" err="1">
                <a:solidFill>
                  <a:srgbClr val="413C69"/>
                </a:solidFill>
                <a:effectLst/>
                <a:latin typeface="-apple-system"/>
              </a:rPr>
              <a:t>veritabanı</a:t>
            </a:r>
            <a:r>
              <a:rPr lang="tr-TR" b="0" i="0" dirty="0">
                <a:solidFill>
                  <a:srgbClr val="413C69"/>
                </a:solidFill>
                <a:effectLst/>
                <a:latin typeface="-apple-system"/>
              </a:rPr>
              <a:t> sorgu koşullarına göre yapılmış ve ölçümler, ölçüm metriklerinde tanımlanan formüllere göre hesaplanmıştır.</a:t>
            </a:r>
          </a:p>
          <a:p>
            <a:pPr algn="l"/>
            <a:r>
              <a:rPr lang="tr-TR" b="0" i="0" dirty="0">
                <a:solidFill>
                  <a:srgbClr val="413C69"/>
                </a:solidFill>
                <a:effectLst/>
                <a:latin typeface="-apple-system"/>
              </a:rPr>
              <a:t>MySQL ve </a:t>
            </a:r>
            <a:r>
              <a:rPr lang="tr-TR" b="0" i="0" dirty="0" err="1">
                <a:solidFill>
                  <a:srgbClr val="413C69"/>
                </a:solidFill>
                <a:effectLst/>
                <a:latin typeface="-apple-system"/>
              </a:rPr>
              <a:t>MongoDB</a:t>
            </a:r>
            <a:r>
              <a:rPr lang="tr-TR" b="0" i="0" dirty="0">
                <a:solidFill>
                  <a:srgbClr val="413C69"/>
                </a:solidFill>
                <a:effectLst/>
                <a:latin typeface="-apple-system"/>
              </a:rPr>
              <a:t> </a:t>
            </a:r>
            <a:r>
              <a:rPr lang="tr-TR" b="0" i="0" dirty="0" err="1">
                <a:solidFill>
                  <a:srgbClr val="413C69"/>
                </a:solidFill>
                <a:effectLst/>
                <a:latin typeface="-apple-system"/>
              </a:rPr>
              <a:t>veritabanlarına</a:t>
            </a:r>
            <a:r>
              <a:rPr lang="tr-TR" b="0" i="0" dirty="0">
                <a:solidFill>
                  <a:srgbClr val="413C69"/>
                </a:solidFill>
                <a:effectLst/>
                <a:latin typeface="-apple-system"/>
              </a:rPr>
              <a:t> yapılan basit bir sorgunun karşılaştırma testi uygulanmıştır. Yapılan analizde, sorgu sayısı arttıkça </a:t>
            </a:r>
            <a:r>
              <a:rPr lang="tr-TR" b="0" i="0" dirty="0" err="1">
                <a:solidFill>
                  <a:srgbClr val="413C69"/>
                </a:solidFill>
                <a:effectLst/>
                <a:latin typeface="-apple-system"/>
              </a:rPr>
              <a:t>MongoDB'nin</a:t>
            </a:r>
            <a:r>
              <a:rPr lang="tr-TR" b="0" i="0" dirty="0">
                <a:solidFill>
                  <a:srgbClr val="413C69"/>
                </a:solidFill>
                <a:effectLst/>
                <a:latin typeface="-apple-system"/>
              </a:rPr>
              <a:t> daha belirgin bir performans kötülüğü gösterdiği tespit edilmiştir. Bu karşılaştırma, işlemci çekirdeği sayıları toplamda aynı olduğunda (1x2 ve 2x1), 2 veya 1 işlemci kullanımının değişmediğini açıkça göstermiştir. MySQL </a:t>
            </a:r>
            <a:r>
              <a:rPr lang="tr-TR" b="0" i="0" dirty="0" err="1">
                <a:solidFill>
                  <a:srgbClr val="413C69"/>
                </a:solidFill>
                <a:effectLst/>
                <a:latin typeface="-apple-system"/>
              </a:rPr>
              <a:t>veritabanı</a:t>
            </a:r>
            <a:r>
              <a:rPr lang="tr-TR" b="0" i="0" dirty="0">
                <a:solidFill>
                  <a:srgbClr val="413C69"/>
                </a:solidFill>
                <a:effectLst/>
                <a:latin typeface="-apple-system"/>
              </a:rPr>
              <a:t>, özellikle 3 işlemci sayısı ile 1 işlemci çekirdeği sayısına göre incelendiğinde daha kötü performans göstermektedir.</a:t>
            </a:r>
          </a:p>
        </p:txBody>
      </p:sp>
      <p:pic>
        <p:nvPicPr>
          <p:cNvPr id="9" name="Resim 8" descr="öykü gelişim çizgisi; kumpas; grafiğini çıkarma, çizgi, diyagram, ekran görüntüsü içeren bir resim">
            <a:extLst>
              <a:ext uri="{FF2B5EF4-FFF2-40B4-BE49-F238E27FC236}">
                <a16:creationId xmlns:a16="http://schemas.microsoft.com/office/drawing/2014/main" id="{514199C3-D18C-E195-3FA7-B6F79D8DA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821" y="2620376"/>
            <a:ext cx="4639322" cy="2743583"/>
          </a:xfrm>
          <a:prstGeom prst="rect">
            <a:avLst/>
          </a:prstGeom>
        </p:spPr>
      </p:pic>
      <p:pic>
        <p:nvPicPr>
          <p:cNvPr id="11" name="Resim 10" descr="çizgi, öykü gelişim çizgisi; kumpas; grafiğini çıkarma, diyagram, yazı tipi içeren bir resim&#10;&#10;Açıklama otomatik olarak oluşturuldu">
            <a:extLst>
              <a:ext uri="{FF2B5EF4-FFF2-40B4-BE49-F238E27FC236}">
                <a16:creationId xmlns:a16="http://schemas.microsoft.com/office/drawing/2014/main" id="{60604826-2215-04C3-D022-E0F0B84D5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58" y="2620375"/>
            <a:ext cx="4639322" cy="2743583"/>
          </a:xfrm>
          <a:prstGeom prst="rect">
            <a:avLst/>
          </a:prstGeom>
        </p:spPr>
      </p:pic>
    </p:spTree>
    <p:extLst>
      <p:ext uri="{BB962C8B-B14F-4D97-AF65-F5344CB8AC3E}">
        <p14:creationId xmlns:p14="http://schemas.microsoft.com/office/powerpoint/2010/main" val="1799007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71DF39-ACAE-ACD9-5A9E-49B8BF00AA9F}"/>
              </a:ext>
            </a:extLst>
          </p:cNvPr>
          <p:cNvSpPr>
            <a:spLocks noGrp="1"/>
          </p:cNvSpPr>
          <p:nvPr>
            <p:ph type="title"/>
          </p:nvPr>
        </p:nvSpPr>
        <p:spPr/>
        <p:txBody>
          <a:bodyPr/>
          <a:lstStyle/>
          <a:p>
            <a:endParaRPr lang="tr-TR"/>
          </a:p>
        </p:txBody>
      </p:sp>
      <p:pic>
        <p:nvPicPr>
          <p:cNvPr id="5" name="İçerik Yer Tutucusu 4" descr="ekran görüntüsü, dikdörtgen, metin, çerçeve içeren bir resim">
            <a:extLst>
              <a:ext uri="{FF2B5EF4-FFF2-40B4-BE49-F238E27FC236}">
                <a16:creationId xmlns:a16="http://schemas.microsoft.com/office/drawing/2014/main" id="{404989C8-2297-BF0C-F6AF-B9531FB3D4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6653"/>
            <a:ext cx="12192000" cy="6951306"/>
          </a:xfrm>
        </p:spPr>
      </p:pic>
      <p:sp>
        <p:nvSpPr>
          <p:cNvPr id="6" name="Metin kutusu 5">
            <a:extLst>
              <a:ext uri="{FF2B5EF4-FFF2-40B4-BE49-F238E27FC236}">
                <a16:creationId xmlns:a16="http://schemas.microsoft.com/office/drawing/2014/main" id="{30667A11-3B5E-BF6B-B724-2AC064483F21}"/>
              </a:ext>
            </a:extLst>
          </p:cNvPr>
          <p:cNvSpPr txBox="1"/>
          <p:nvPr/>
        </p:nvSpPr>
        <p:spPr>
          <a:xfrm>
            <a:off x="251791" y="79514"/>
            <a:ext cx="11688418" cy="1200329"/>
          </a:xfrm>
          <a:prstGeom prst="rect">
            <a:avLst/>
          </a:prstGeom>
          <a:noFill/>
        </p:spPr>
        <p:txBody>
          <a:bodyPr wrap="square" rtlCol="0">
            <a:spAutoFit/>
          </a:bodyPr>
          <a:lstStyle/>
          <a:p>
            <a:r>
              <a:rPr lang="tr-TR" dirty="0">
                <a:solidFill>
                  <a:srgbClr val="212121"/>
                </a:solidFill>
              </a:rPr>
              <a:t>MySQL veri tabanı sisteminin, sorgu sayıları arttığında </a:t>
            </a:r>
            <a:r>
              <a:rPr lang="tr-TR" dirty="0" err="1">
                <a:solidFill>
                  <a:srgbClr val="212121"/>
                </a:solidFill>
              </a:rPr>
              <a:t>MongoDB</a:t>
            </a:r>
            <a:r>
              <a:rPr lang="tr-TR" dirty="0">
                <a:solidFill>
                  <a:srgbClr val="212121"/>
                </a:solidFill>
              </a:rPr>
              <a:t> üzerinde avantaj sahibi olduğu görülmektedir. Fakat 2 işlemci ve 3 işlemci çekirdeği yapılandırmasından sonraki diğer yüksek işlemci-işlemci çekirdeği sayılarında sorgu/saniye grafiğinde keskin bir şekilde azalma görülmektedir. </a:t>
            </a:r>
            <a:r>
              <a:rPr lang="tr-TR" dirty="0" err="1">
                <a:solidFill>
                  <a:srgbClr val="212121"/>
                </a:solidFill>
              </a:rPr>
              <a:t>MongoDB</a:t>
            </a:r>
            <a:r>
              <a:rPr lang="tr-TR" dirty="0">
                <a:solidFill>
                  <a:srgbClr val="212121"/>
                </a:solidFill>
              </a:rPr>
              <a:t> bu yapılandırmalarda daha fazla avantaj göstermiştir.</a:t>
            </a:r>
          </a:p>
        </p:txBody>
      </p:sp>
      <p:pic>
        <p:nvPicPr>
          <p:cNvPr id="8" name="Resim 7" descr="çizgi, öykü gelişim çizgisi; kumpas; grafiğini çıkarma, diyagram, metin içeren bir resim&#10;&#10;Açıklama otomatik olarak oluşturuldu">
            <a:extLst>
              <a:ext uri="{FF2B5EF4-FFF2-40B4-BE49-F238E27FC236}">
                <a16:creationId xmlns:a16="http://schemas.microsoft.com/office/drawing/2014/main" id="{ADF4B74C-4A1D-489F-5289-A4B4BCB7F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81" y="2950593"/>
            <a:ext cx="4686954" cy="2410161"/>
          </a:xfrm>
          <a:prstGeom prst="rect">
            <a:avLst/>
          </a:prstGeom>
        </p:spPr>
      </p:pic>
      <p:sp>
        <p:nvSpPr>
          <p:cNvPr id="10" name="Metin kutusu 9">
            <a:extLst>
              <a:ext uri="{FF2B5EF4-FFF2-40B4-BE49-F238E27FC236}">
                <a16:creationId xmlns:a16="http://schemas.microsoft.com/office/drawing/2014/main" id="{FCCA2C45-2A8D-3D3C-3368-53A2D8A9D5CE}"/>
              </a:ext>
            </a:extLst>
          </p:cNvPr>
          <p:cNvSpPr txBox="1"/>
          <p:nvPr/>
        </p:nvSpPr>
        <p:spPr>
          <a:xfrm>
            <a:off x="251791" y="1279843"/>
            <a:ext cx="6150334" cy="1200329"/>
          </a:xfrm>
          <a:prstGeom prst="rect">
            <a:avLst/>
          </a:prstGeom>
          <a:noFill/>
        </p:spPr>
        <p:txBody>
          <a:bodyPr wrap="square">
            <a:spAutoFit/>
          </a:bodyPr>
          <a:lstStyle/>
          <a:p>
            <a:r>
              <a:rPr lang="tr-TR" dirty="0">
                <a:solidFill>
                  <a:srgbClr val="212121"/>
                </a:solidFill>
              </a:rPr>
              <a:t>İşlemci çekirdeği miktarı ile saniye başına yapılan sorgu sayıları arasındaki ilişki analizi gösterilmektedir. MySQL için biraz daha iyi olan performans 4 işlemci çekirdeğine kadar hemen hemen aynıdır. </a:t>
            </a:r>
          </a:p>
        </p:txBody>
      </p:sp>
      <p:pic>
        <p:nvPicPr>
          <p:cNvPr id="12" name="Resim 11" descr="metin, ekran görüntüsü, çizgi, sayı, numara içeren bir resim&#10;&#10;Açıklama otomatik olarak oluşturuldu">
            <a:extLst>
              <a:ext uri="{FF2B5EF4-FFF2-40B4-BE49-F238E27FC236}">
                <a16:creationId xmlns:a16="http://schemas.microsoft.com/office/drawing/2014/main" id="{F55EC6FA-03E9-6244-46D9-3B781D947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916" y="2950593"/>
            <a:ext cx="4706007" cy="2362530"/>
          </a:xfrm>
          <a:prstGeom prst="rect">
            <a:avLst/>
          </a:prstGeom>
        </p:spPr>
      </p:pic>
    </p:spTree>
    <p:extLst>
      <p:ext uri="{BB962C8B-B14F-4D97-AF65-F5344CB8AC3E}">
        <p14:creationId xmlns:p14="http://schemas.microsoft.com/office/powerpoint/2010/main" val="131557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turkuvaz, açık mavi, çamurcun, cam göbeği, mavi içeren bir resim">
            <a:extLst>
              <a:ext uri="{FF2B5EF4-FFF2-40B4-BE49-F238E27FC236}">
                <a16:creationId xmlns:a16="http://schemas.microsoft.com/office/drawing/2014/main" id="{C41B19E1-CA80-95AB-2CA4-0D0049CFC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Metin kutusu 6">
            <a:extLst>
              <a:ext uri="{FF2B5EF4-FFF2-40B4-BE49-F238E27FC236}">
                <a16:creationId xmlns:a16="http://schemas.microsoft.com/office/drawing/2014/main" id="{48C09750-2F22-2F4F-F7B8-AD186EBE88DE}"/>
              </a:ext>
            </a:extLst>
          </p:cNvPr>
          <p:cNvSpPr txBox="1"/>
          <p:nvPr/>
        </p:nvSpPr>
        <p:spPr>
          <a:xfrm>
            <a:off x="42538" y="173934"/>
            <a:ext cx="5750781" cy="1477328"/>
          </a:xfrm>
          <a:prstGeom prst="rect">
            <a:avLst/>
          </a:prstGeom>
          <a:noFill/>
        </p:spPr>
        <p:txBody>
          <a:bodyPr wrap="square">
            <a:spAutoFit/>
          </a:bodyPr>
          <a:lstStyle/>
          <a:p>
            <a:r>
              <a:rPr lang="tr-TR" b="0" i="0" dirty="0">
                <a:solidFill>
                  <a:srgbClr val="C00000"/>
                </a:solidFill>
                <a:effectLst/>
                <a:latin typeface="-apple-system"/>
              </a:rPr>
              <a:t>MySQL ve </a:t>
            </a:r>
            <a:r>
              <a:rPr lang="tr-TR" b="0" i="0" dirty="0" err="1">
                <a:solidFill>
                  <a:srgbClr val="C00000"/>
                </a:solidFill>
                <a:effectLst/>
                <a:latin typeface="-apple-system"/>
              </a:rPr>
              <a:t>MongoDB</a:t>
            </a:r>
            <a:r>
              <a:rPr lang="tr-TR" b="0" i="0" dirty="0">
                <a:solidFill>
                  <a:srgbClr val="C00000"/>
                </a:solidFill>
                <a:effectLst/>
                <a:latin typeface="-apple-system"/>
              </a:rPr>
              <a:t> </a:t>
            </a:r>
            <a:r>
              <a:rPr lang="tr-TR" b="0" i="0" dirty="0" err="1">
                <a:solidFill>
                  <a:srgbClr val="C00000"/>
                </a:solidFill>
                <a:effectLst/>
                <a:latin typeface="-apple-system"/>
              </a:rPr>
              <a:t>veritabanlarına</a:t>
            </a:r>
            <a:r>
              <a:rPr lang="tr-TR" b="0" i="0" dirty="0">
                <a:solidFill>
                  <a:srgbClr val="C00000"/>
                </a:solidFill>
                <a:effectLst/>
                <a:latin typeface="-apple-system"/>
              </a:rPr>
              <a:t> ikinci bir sorgu koduyla karşılaştırma testi uygulanmıştır. Yapılan analizde, sorgu sayısı arttıkça MySQL </a:t>
            </a:r>
            <a:r>
              <a:rPr lang="tr-TR" b="0" i="0" dirty="0" err="1">
                <a:solidFill>
                  <a:srgbClr val="C00000"/>
                </a:solidFill>
                <a:effectLst/>
                <a:latin typeface="-apple-system"/>
              </a:rPr>
              <a:t>veritabanı</a:t>
            </a:r>
            <a:r>
              <a:rPr lang="tr-TR" b="0" i="0" dirty="0">
                <a:solidFill>
                  <a:srgbClr val="C00000"/>
                </a:solidFill>
                <a:effectLst/>
                <a:latin typeface="-apple-system"/>
              </a:rPr>
              <a:t> sisteminin </a:t>
            </a:r>
            <a:r>
              <a:rPr lang="tr-TR" b="0" i="0" dirty="0" err="1">
                <a:solidFill>
                  <a:srgbClr val="C00000"/>
                </a:solidFill>
                <a:effectLst/>
                <a:latin typeface="-apple-system"/>
              </a:rPr>
              <a:t>MongoDB'ye</a:t>
            </a:r>
            <a:r>
              <a:rPr lang="tr-TR" b="0" i="0" dirty="0">
                <a:solidFill>
                  <a:srgbClr val="C00000"/>
                </a:solidFill>
                <a:effectLst/>
                <a:latin typeface="-apple-system"/>
              </a:rPr>
              <a:t> göre ortalama sorgu sürelerinde daha belirgin bir performans kötülüğü gösterdiği tespit edilmiştir.</a:t>
            </a:r>
            <a:endParaRPr lang="tr-TR" dirty="0">
              <a:solidFill>
                <a:srgbClr val="C00000"/>
              </a:solidFill>
            </a:endParaRPr>
          </a:p>
        </p:txBody>
      </p:sp>
      <p:pic>
        <p:nvPicPr>
          <p:cNvPr id="9" name="Resim 8" descr="çizgi, öykü gelişim çizgisi; kumpas; grafiğini çıkarma, diyagram, metin içeren bir resim">
            <a:extLst>
              <a:ext uri="{FF2B5EF4-FFF2-40B4-BE49-F238E27FC236}">
                <a16:creationId xmlns:a16="http://schemas.microsoft.com/office/drawing/2014/main" id="{5EC38CA3-5606-475C-31FC-74AD00BBA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542" y="55397"/>
            <a:ext cx="4294235" cy="1659051"/>
          </a:xfrm>
          <a:prstGeom prst="rect">
            <a:avLst/>
          </a:prstGeom>
        </p:spPr>
      </p:pic>
      <p:pic>
        <p:nvPicPr>
          <p:cNvPr id="11" name="Resim 10" descr="çizgi, öykü gelişim çizgisi; kumpas; grafiğini çıkarma, diyagram, yazı tipi içeren bir resim">
            <a:extLst>
              <a:ext uri="{FF2B5EF4-FFF2-40B4-BE49-F238E27FC236}">
                <a16:creationId xmlns:a16="http://schemas.microsoft.com/office/drawing/2014/main" id="{FFB83A0B-DE1E-5001-DD94-C0993474E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7441" y="1991927"/>
            <a:ext cx="4003416" cy="1834998"/>
          </a:xfrm>
          <a:prstGeom prst="rect">
            <a:avLst/>
          </a:prstGeom>
        </p:spPr>
      </p:pic>
      <p:sp>
        <p:nvSpPr>
          <p:cNvPr id="13" name="Metin kutusu 12">
            <a:extLst>
              <a:ext uri="{FF2B5EF4-FFF2-40B4-BE49-F238E27FC236}">
                <a16:creationId xmlns:a16="http://schemas.microsoft.com/office/drawing/2014/main" id="{F7AA56E2-54A8-C8C8-58C0-9ADC78D6F15D}"/>
              </a:ext>
            </a:extLst>
          </p:cNvPr>
          <p:cNvSpPr txBox="1"/>
          <p:nvPr/>
        </p:nvSpPr>
        <p:spPr>
          <a:xfrm>
            <a:off x="608" y="2032263"/>
            <a:ext cx="8006833" cy="1754326"/>
          </a:xfrm>
          <a:prstGeom prst="rect">
            <a:avLst/>
          </a:prstGeom>
          <a:noFill/>
        </p:spPr>
        <p:txBody>
          <a:bodyPr wrap="square">
            <a:spAutoFit/>
          </a:bodyPr>
          <a:lstStyle/>
          <a:p>
            <a:r>
              <a:rPr lang="tr-TR" b="0" i="0" dirty="0">
                <a:solidFill>
                  <a:srgbClr val="BC0808"/>
                </a:solidFill>
                <a:effectLst/>
                <a:latin typeface="-apple-system"/>
              </a:rPr>
              <a:t>MySQL ve </a:t>
            </a:r>
            <a:r>
              <a:rPr lang="tr-TR" b="0" i="0" dirty="0" err="1">
                <a:solidFill>
                  <a:srgbClr val="BC0808"/>
                </a:solidFill>
                <a:effectLst/>
                <a:latin typeface="-apple-system"/>
              </a:rPr>
              <a:t>MongoDB</a:t>
            </a:r>
            <a:r>
              <a:rPr lang="tr-TR" b="0" i="0" dirty="0">
                <a:solidFill>
                  <a:srgbClr val="BC0808"/>
                </a:solidFill>
                <a:effectLst/>
                <a:latin typeface="-apple-system"/>
              </a:rPr>
              <a:t> </a:t>
            </a:r>
            <a:r>
              <a:rPr lang="tr-TR" b="0" i="0" dirty="0" err="1">
                <a:solidFill>
                  <a:srgbClr val="BC0808"/>
                </a:solidFill>
                <a:effectLst/>
                <a:latin typeface="-apple-system"/>
              </a:rPr>
              <a:t>veritabanlarına</a:t>
            </a:r>
            <a:r>
              <a:rPr lang="tr-TR" b="0" i="0" dirty="0">
                <a:solidFill>
                  <a:srgbClr val="BC0808"/>
                </a:solidFill>
                <a:effectLst/>
                <a:latin typeface="-apple-system"/>
              </a:rPr>
              <a:t> ikinci bir sorgu koduyla karşılaştırma testi uygulanmıştır. Bu test, küçük veri kayıtları (500 ve 1000 gibi) üzerinde gerçekleştirilmiştir. Yapılan analizde, </a:t>
            </a:r>
            <a:r>
              <a:rPr lang="tr-TR" b="0" i="0" dirty="0" err="1">
                <a:solidFill>
                  <a:srgbClr val="BC0808"/>
                </a:solidFill>
                <a:effectLst/>
                <a:latin typeface="-apple-system"/>
              </a:rPr>
              <a:t>MongoDB</a:t>
            </a:r>
            <a:r>
              <a:rPr lang="tr-TR" b="0" i="0" dirty="0">
                <a:solidFill>
                  <a:srgbClr val="BC0808"/>
                </a:solidFill>
                <a:effectLst/>
                <a:latin typeface="-apple-system"/>
              </a:rPr>
              <a:t> </a:t>
            </a:r>
            <a:r>
              <a:rPr lang="tr-TR" b="0" i="0" dirty="0" err="1">
                <a:solidFill>
                  <a:srgbClr val="BC0808"/>
                </a:solidFill>
                <a:effectLst/>
                <a:latin typeface="-apple-system"/>
              </a:rPr>
              <a:t>veritabanı</a:t>
            </a:r>
            <a:r>
              <a:rPr lang="tr-TR" b="0" i="0" dirty="0">
                <a:solidFill>
                  <a:srgbClr val="BC0808"/>
                </a:solidFill>
                <a:effectLst/>
                <a:latin typeface="-apple-system"/>
              </a:rPr>
              <a:t> sisteminin daha az sürede daha fazla sorgu yürütme yeteneğine sahip olduğu tespit edilmiştir. Sorgu sayısı değiştikçe performans ölçümü daha belirgin hale gelmiş ve </a:t>
            </a:r>
            <a:r>
              <a:rPr lang="tr-TR" b="0" i="0" dirty="0" err="1">
                <a:solidFill>
                  <a:srgbClr val="BC0808"/>
                </a:solidFill>
                <a:effectLst/>
                <a:latin typeface="-apple-system"/>
              </a:rPr>
              <a:t>MongoDB</a:t>
            </a:r>
            <a:r>
              <a:rPr lang="tr-TR" b="0" i="0" dirty="0">
                <a:solidFill>
                  <a:srgbClr val="BC0808"/>
                </a:solidFill>
                <a:effectLst/>
                <a:latin typeface="-apple-system"/>
              </a:rPr>
              <a:t>, sorgu/saniye başına %40 oranında daha iyi performans sergilemiştir.</a:t>
            </a:r>
            <a:endParaRPr lang="tr-TR" dirty="0">
              <a:solidFill>
                <a:srgbClr val="BC0808"/>
              </a:solidFill>
            </a:endParaRPr>
          </a:p>
        </p:txBody>
      </p:sp>
      <p:sp>
        <p:nvSpPr>
          <p:cNvPr id="14" name="Dikdörtgen 13">
            <a:extLst>
              <a:ext uri="{FF2B5EF4-FFF2-40B4-BE49-F238E27FC236}">
                <a16:creationId xmlns:a16="http://schemas.microsoft.com/office/drawing/2014/main" id="{6D6D4DA6-3F66-BD12-4E9B-7851CB0B7E90}"/>
              </a:ext>
            </a:extLst>
          </p:cNvPr>
          <p:cNvSpPr/>
          <p:nvPr/>
        </p:nvSpPr>
        <p:spPr>
          <a:xfrm>
            <a:off x="0" y="1825196"/>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15" name="Dikdörtgen 14">
            <a:extLst>
              <a:ext uri="{FF2B5EF4-FFF2-40B4-BE49-F238E27FC236}">
                <a16:creationId xmlns:a16="http://schemas.microsoft.com/office/drawing/2014/main" id="{23F6B79B-9FC4-A2EE-06D0-F1C538B017F7}"/>
              </a:ext>
            </a:extLst>
          </p:cNvPr>
          <p:cNvSpPr/>
          <p:nvPr/>
        </p:nvSpPr>
        <p:spPr>
          <a:xfrm>
            <a:off x="-50890" y="3922635"/>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17" name="Metin kutusu 16">
            <a:extLst>
              <a:ext uri="{FF2B5EF4-FFF2-40B4-BE49-F238E27FC236}">
                <a16:creationId xmlns:a16="http://schemas.microsoft.com/office/drawing/2014/main" id="{A01921B1-33A9-A761-D69D-491C9070B58D}"/>
              </a:ext>
            </a:extLst>
          </p:cNvPr>
          <p:cNvSpPr txBox="1"/>
          <p:nvPr/>
        </p:nvSpPr>
        <p:spPr>
          <a:xfrm>
            <a:off x="42538" y="4015846"/>
            <a:ext cx="8724569" cy="2862322"/>
          </a:xfrm>
          <a:prstGeom prst="rect">
            <a:avLst/>
          </a:prstGeom>
          <a:noFill/>
        </p:spPr>
        <p:txBody>
          <a:bodyPr wrap="square">
            <a:spAutoFit/>
          </a:bodyPr>
          <a:lstStyle/>
          <a:p>
            <a:pPr algn="l"/>
            <a:r>
              <a:rPr lang="tr-TR" b="0" i="0" dirty="0">
                <a:solidFill>
                  <a:srgbClr val="BC0808"/>
                </a:solidFill>
                <a:effectLst/>
                <a:latin typeface="-apple-system"/>
              </a:rPr>
              <a:t>Şekilde, işlemci çekirdeği miktarı ile saniye başına yapılan sorgu sayıları arasındaki ilişki analizini göstermektedir. Bu analiz, ikinci sorgu koduyla yapılan karşılaştırma testine dayanmaktadır. Test, 500 ile 2500 veri kayıt setleri üzerinde gerçekleştirilmiştir.</a:t>
            </a:r>
          </a:p>
          <a:p>
            <a:pPr algn="l"/>
            <a:r>
              <a:rPr lang="tr-TR" b="0" i="0" dirty="0">
                <a:solidFill>
                  <a:srgbClr val="BC0808"/>
                </a:solidFill>
                <a:effectLst/>
                <a:latin typeface="-apple-system"/>
              </a:rPr>
              <a:t>Yapılan analizde, MySQL </a:t>
            </a:r>
            <a:r>
              <a:rPr lang="tr-TR" b="0" i="0" dirty="0" err="1">
                <a:solidFill>
                  <a:srgbClr val="BC0808"/>
                </a:solidFill>
                <a:effectLst/>
                <a:latin typeface="-apple-system"/>
              </a:rPr>
              <a:t>veritabanı</a:t>
            </a:r>
            <a:r>
              <a:rPr lang="tr-TR" b="0" i="0" dirty="0">
                <a:solidFill>
                  <a:srgbClr val="BC0808"/>
                </a:solidFill>
                <a:effectLst/>
                <a:latin typeface="-apple-system"/>
              </a:rPr>
              <a:t> sisteminin veri kayıt miktarı ve sorgu sayısı arttıkça öncelikle kademeli bir düşüş ve ardından küçük performans artışları gösterdiği tespit edilmiştir. MySQL, artan işlemci çekirdeği sayısı ve veri kayıt miktarlarında neredeyse aynı sorgu/saniye performansı sergilemiştir.</a:t>
            </a:r>
          </a:p>
          <a:p>
            <a:pPr algn="l"/>
            <a:r>
              <a:rPr lang="tr-TR" b="0" i="0" dirty="0">
                <a:solidFill>
                  <a:srgbClr val="BC0808"/>
                </a:solidFill>
                <a:effectLst/>
                <a:latin typeface="-apple-system"/>
              </a:rPr>
              <a:t>Öte yandan, </a:t>
            </a:r>
            <a:r>
              <a:rPr lang="tr-TR" b="0" i="0" dirty="0" err="1">
                <a:solidFill>
                  <a:srgbClr val="BC0808"/>
                </a:solidFill>
                <a:effectLst/>
                <a:latin typeface="-apple-system"/>
              </a:rPr>
              <a:t>MongoDB</a:t>
            </a:r>
            <a:r>
              <a:rPr lang="tr-TR" b="0" i="0" dirty="0">
                <a:solidFill>
                  <a:srgbClr val="BC0808"/>
                </a:solidFill>
                <a:effectLst/>
                <a:latin typeface="-apple-system"/>
              </a:rPr>
              <a:t> </a:t>
            </a:r>
            <a:r>
              <a:rPr lang="tr-TR" b="0" i="0" dirty="0" err="1">
                <a:solidFill>
                  <a:srgbClr val="BC0808"/>
                </a:solidFill>
                <a:effectLst/>
                <a:latin typeface="-apple-system"/>
              </a:rPr>
              <a:t>veritabanı</a:t>
            </a:r>
            <a:r>
              <a:rPr lang="tr-TR" b="0" i="0" dirty="0">
                <a:solidFill>
                  <a:srgbClr val="BC0808"/>
                </a:solidFill>
                <a:effectLst/>
                <a:latin typeface="-apple-system"/>
              </a:rPr>
              <a:t> sisteminin MySQL'e göre oldukça yüksek bir performans sergilediği gözlemlenmiştir. Aynı veri kayıt setlerinde </a:t>
            </a:r>
            <a:r>
              <a:rPr lang="tr-TR" b="0" i="0" dirty="0" err="1">
                <a:solidFill>
                  <a:srgbClr val="BC0808"/>
                </a:solidFill>
                <a:effectLst/>
                <a:latin typeface="-apple-system"/>
              </a:rPr>
              <a:t>MongoDB'nin</a:t>
            </a:r>
            <a:r>
              <a:rPr lang="tr-TR" b="0" i="0" dirty="0">
                <a:solidFill>
                  <a:srgbClr val="BC0808"/>
                </a:solidFill>
                <a:effectLst/>
                <a:latin typeface="-apple-system"/>
              </a:rPr>
              <a:t> MySQL'e kıyasla belirgin bir performans farkı ve avantajı olduğu görülmektedir.</a:t>
            </a:r>
          </a:p>
        </p:txBody>
      </p:sp>
      <p:pic>
        <p:nvPicPr>
          <p:cNvPr id="19" name="Resim 18">
            <a:extLst>
              <a:ext uri="{FF2B5EF4-FFF2-40B4-BE49-F238E27FC236}">
                <a16:creationId xmlns:a16="http://schemas.microsoft.com/office/drawing/2014/main" id="{D5ACF487-A631-5453-0FE8-4C882A1A50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7107" y="4320163"/>
            <a:ext cx="3361524" cy="2211330"/>
          </a:xfrm>
          <a:prstGeom prst="rect">
            <a:avLst/>
          </a:prstGeom>
        </p:spPr>
      </p:pic>
    </p:spTree>
    <p:extLst>
      <p:ext uri="{BB962C8B-B14F-4D97-AF65-F5344CB8AC3E}">
        <p14:creationId xmlns:p14="http://schemas.microsoft.com/office/powerpoint/2010/main" val="185944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beyaz, tasarım içeren bir resim&#10;&#10;Açıklama otomatik olarak oluşturuldu">
            <a:extLst>
              <a:ext uri="{FF2B5EF4-FFF2-40B4-BE49-F238E27FC236}">
                <a16:creationId xmlns:a16="http://schemas.microsoft.com/office/drawing/2014/main" id="{F73301C6-3279-3CBD-5F54-72997A679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descr="çizgi, diyagram, öykü gelişim çizgisi; kumpas; grafiğini çıkarma, yazı tipi içeren bir resim">
            <a:extLst>
              <a:ext uri="{FF2B5EF4-FFF2-40B4-BE49-F238E27FC236}">
                <a16:creationId xmlns:a16="http://schemas.microsoft.com/office/drawing/2014/main" id="{4569102E-E2F4-1D72-BE5F-427CD8C28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3110" y="115693"/>
            <a:ext cx="3724822" cy="2129545"/>
          </a:xfrm>
          <a:prstGeom prst="rect">
            <a:avLst/>
          </a:prstGeom>
        </p:spPr>
      </p:pic>
      <p:sp>
        <p:nvSpPr>
          <p:cNvPr id="9" name="Metin kutusu 8">
            <a:extLst>
              <a:ext uri="{FF2B5EF4-FFF2-40B4-BE49-F238E27FC236}">
                <a16:creationId xmlns:a16="http://schemas.microsoft.com/office/drawing/2014/main" id="{5677A8BF-04E0-F133-72BC-2AD4CE285E5E}"/>
              </a:ext>
            </a:extLst>
          </p:cNvPr>
          <p:cNvSpPr txBox="1"/>
          <p:nvPr/>
        </p:nvSpPr>
        <p:spPr>
          <a:xfrm>
            <a:off x="0" y="26304"/>
            <a:ext cx="7983110" cy="2308324"/>
          </a:xfrm>
          <a:prstGeom prst="rect">
            <a:avLst/>
          </a:prstGeom>
          <a:noFill/>
        </p:spPr>
        <p:txBody>
          <a:bodyPr wrap="square">
            <a:spAutoFit/>
          </a:bodyPr>
          <a:lstStyle/>
          <a:p>
            <a:pPr algn="l"/>
            <a:r>
              <a:rPr lang="tr-TR" b="0" i="0" dirty="0">
                <a:solidFill>
                  <a:srgbClr val="5267E4"/>
                </a:solidFill>
                <a:effectLst/>
                <a:latin typeface="-apple-system"/>
              </a:rPr>
              <a:t>Şekilde, iç içe geçmiş "SELECT" ve "WHERE" işlemlerini içeren üçüncü bir sorgu sonucunda elde edilen performans değerleri gösterilmektedir. Yapılan analizlere göre, MySQL </a:t>
            </a:r>
            <a:r>
              <a:rPr lang="tr-TR" b="0" i="0" dirty="0" err="1">
                <a:solidFill>
                  <a:srgbClr val="5267E4"/>
                </a:solidFill>
                <a:effectLst/>
                <a:latin typeface="-apple-system"/>
              </a:rPr>
              <a:t>veritabanı</a:t>
            </a:r>
            <a:r>
              <a:rPr lang="tr-TR" b="0" i="0" dirty="0">
                <a:solidFill>
                  <a:srgbClr val="5267E4"/>
                </a:solidFill>
                <a:effectLst/>
                <a:latin typeface="-apple-system"/>
              </a:rPr>
              <a:t> sistemi </a:t>
            </a:r>
            <a:r>
              <a:rPr lang="tr-TR" b="0" i="0" dirty="0" err="1">
                <a:solidFill>
                  <a:srgbClr val="5267E4"/>
                </a:solidFill>
                <a:effectLst/>
                <a:latin typeface="-apple-system"/>
              </a:rPr>
              <a:t>MongoDB'ye</a:t>
            </a:r>
            <a:r>
              <a:rPr lang="tr-TR" b="0" i="0" dirty="0">
                <a:solidFill>
                  <a:srgbClr val="5267E4"/>
                </a:solidFill>
                <a:effectLst/>
                <a:latin typeface="-apple-system"/>
              </a:rPr>
              <a:t> göre daha iyi bir performans göstermiştir, özellikle veri kayıt sayısı farkı </a:t>
            </a:r>
            <a:r>
              <a:rPr lang="tr-TR" b="0" i="0" dirty="0" err="1">
                <a:solidFill>
                  <a:srgbClr val="5267E4"/>
                </a:solidFill>
                <a:effectLst/>
                <a:latin typeface="-apple-system"/>
              </a:rPr>
              <a:t>arttıkça.Ancak</a:t>
            </a:r>
            <a:r>
              <a:rPr lang="tr-TR" b="0" i="0" dirty="0">
                <a:solidFill>
                  <a:srgbClr val="5267E4"/>
                </a:solidFill>
                <a:effectLst/>
                <a:latin typeface="-apple-system"/>
              </a:rPr>
              <a:t>, işlemci ve işlemci çekirdeği yapılandırmalarının değiştirildiği durumlarda performans farklılıkları daha belirgin hale gelmiştir. Bu karşılaştırmada, işlemci ve işlemci çekirdeği sayıları 3x1, 3x2, 3x3 ve 3x4 şeklinde yapılandırıldığında, iki </a:t>
            </a:r>
            <a:r>
              <a:rPr lang="tr-TR" b="0" i="0" dirty="0" err="1">
                <a:solidFill>
                  <a:srgbClr val="5267E4"/>
                </a:solidFill>
                <a:effectLst/>
                <a:latin typeface="-apple-system"/>
              </a:rPr>
              <a:t>veritabanının</a:t>
            </a:r>
            <a:r>
              <a:rPr lang="tr-TR" b="0" i="0" dirty="0">
                <a:solidFill>
                  <a:srgbClr val="5267E4"/>
                </a:solidFill>
                <a:effectLst/>
                <a:latin typeface="-apple-system"/>
              </a:rPr>
              <a:t> neredeyse aynı performansı sergilediği gözlemlenmiştir.</a:t>
            </a:r>
          </a:p>
        </p:txBody>
      </p:sp>
      <p:sp>
        <p:nvSpPr>
          <p:cNvPr id="10" name="Dikdörtgen 9">
            <a:extLst>
              <a:ext uri="{FF2B5EF4-FFF2-40B4-BE49-F238E27FC236}">
                <a16:creationId xmlns:a16="http://schemas.microsoft.com/office/drawing/2014/main" id="{C6010AB1-9966-190F-A20E-33E2B22DCAC1}"/>
              </a:ext>
            </a:extLst>
          </p:cNvPr>
          <p:cNvSpPr/>
          <p:nvPr/>
        </p:nvSpPr>
        <p:spPr>
          <a:xfrm>
            <a:off x="0" y="2360931"/>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pic>
        <p:nvPicPr>
          <p:cNvPr id="12" name="Resim 11">
            <a:extLst>
              <a:ext uri="{FF2B5EF4-FFF2-40B4-BE49-F238E27FC236}">
                <a16:creationId xmlns:a16="http://schemas.microsoft.com/office/drawing/2014/main" id="{688A0BFD-5A1A-B866-EC47-5D71EA6D9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3110" y="2559668"/>
            <a:ext cx="3724822" cy="2003391"/>
          </a:xfrm>
          <a:prstGeom prst="rect">
            <a:avLst/>
          </a:prstGeom>
        </p:spPr>
      </p:pic>
      <p:sp>
        <p:nvSpPr>
          <p:cNvPr id="14" name="Metin kutusu 13">
            <a:extLst>
              <a:ext uri="{FF2B5EF4-FFF2-40B4-BE49-F238E27FC236}">
                <a16:creationId xmlns:a16="http://schemas.microsoft.com/office/drawing/2014/main" id="{978FC39C-1F5D-845E-A330-B680083C4A65}"/>
              </a:ext>
            </a:extLst>
          </p:cNvPr>
          <p:cNvSpPr txBox="1"/>
          <p:nvPr/>
        </p:nvSpPr>
        <p:spPr>
          <a:xfrm>
            <a:off x="1" y="2602778"/>
            <a:ext cx="7426517" cy="2031325"/>
          </a:xfrm>
          <a:prstGeom prst="rect">
            <a:avLst/>
          </a:prstGeom>
          <a:noFill/>
        </p:spPr>
        <p:txBody>
          <a:bodyPr wrap="square">
            <a:spAutoFit/>
          </a:bodyPr>
          <a:lstStyle/>
          <a:p>
            <a:r>
              <a:rPr lang="tr-TR" b="0" i="0" dirty="0">
                <a:solidFill>
                  <a:srgbClr val="5267E4"/>
                </a:solidFill>
                <a:effectLst/>
                <a:latin typeface="-apple-system"/>
              </a:rPr>
              <a:t>MySQL ve </a:t>
            </a:r>
            <a:r>
              <a:rPr lang="tr-TR" b="0" i="0" dirty="0" err="1">
                <a:solidFill>
                  <a:srgbClr val="5267E4"/>
                </a:solidFill>
                <a:effectLst/>
                <a:latin typeface="-apple-system"/>
              </a:rPr>
              <a:t>MongoDB</a:t>
            </a:r>
            <a:r>
              <a:rPr lang="tr-TR" b="0" i="0" dirty="0">
                <a:solidFill>
                  <a:srgbClr val="5267E4"/>
                </a:solidFill>
                <a:effectLst/>
                <a:latin typeface="-apple-system"/>
              </a:rPr>
              <a:t> </a:t>
            </a:r>
            <a:r>
              <a:rPr lang="tr-TR" b="0" i="0" dirty="0" err="1">
                <a:solidFill>
                  <a:srgbClr val="5267E4"/>
                </a:solidFill>
                <a:effectLst/>
                <a:latin typeface="-apple-system"/>
              </a:rPr>
              <a:t>veritabanlarına</a:t>
            </a:r>
            <a:r>
              <a:rPr lang="tr-TR" b="0" i="0" dirty="0">
                <a:solidFill>
                  <a:srgbClr val="5267E4"/>
                </a:solidFill>
                <a:effectLst/>
                <a:latin typeface="-apple-system"/>
              </a:rPr>
              <a:t> üçüncü bir sorgu kullanılarak uygulanan karşılaştırma testi sonuçları, Şekilde daha iyi anlaşılabilir bir şekilde gösterilmektedir. Analizlere göre, MySQL </a:t>
            </a:r>
            <a:r>
              <a:rPr lang="tr-TR" b="0" i="0" dirty="0" err="1">
                <a:solidFill>
                  <a:srgbClr val="5267E4"/>
                </a:solidFill>
                <a:effectLst/>
                <a:latin typeface="-apple-system"/>
              </a:rPr>
              <a:t>veritabanı</a:t>
            </a:r>
            <a:r>
              <a:rPr lang="tr-TR" b="0" i="0" dirty="0">
                <a:solidFill>
                  <a:srgbClr val="5267E4"/>
                </a:solidFill>
                <a:effectLst/>
                <a:latin typeface="-apple-system"/>
              </a:rPr>
              <a:t> sistemi 2x4 işlemci ve işlemci çekirdeği yapılandırmasında en iyi performansı sergilemektedir. Ancak, 2x1 ve 3x1 işlemci ve işlemci çekirdeği yapılandırmalarında her iki </a:t>
            </a:r>
            <a:r>
              <a:rPr lang="tr-TR" b="0" i="0" dirty="0" err="1">
                <a:solidFill>
                  <a:srgbClr val="5267E4"/>
                </a:solidFill>
                <a:effectLst/>
                <a:latin typeface="-apple-system"/>
              </a:rPr>
              <a:t>veritabanı</a:t>
            </a:r>
            <a:r>
              <a:rPr lang="tr-TR" b="0" i="0" dirty="0">
                <a:solidFill>
                  <a:srgbClr val="5267E4"/>
                </a:solidFill>
                <a:effectLst/>
                <a:latin typeface="-apple-system"/>
              </a:rPr>
              <a:t> için performans sorunları olduğu gözlemlenmektedir. Bu performans sorunu, özellikle MySQL'de daha belirgin bir şekilde ortaya çıkmaktadır.</a:t>
            </a:r>
            <a:endParaRPr lang="tr-TR" dirty="0">
              <a:solidFill>
                <a:srgbClr val="5267E4"/>
              </a:solidFill>
            </a:endParaRPr>
          </a:p>
        </p:txBody>
      </p:sp>
      <p:sp>
        <p:nvSpPr>
          <p:cNvPr id="15" name="Dikdörtgen 14">
            <a:extLst>
              <a:ext uri="{FF2B5EF4-FFF2-40B4-BE49-F238E27FC236}">
                <a16:creationId xmlns:a16="http://schemas.microsoft.com/office/drawing/2014/main" id="{163CFC90-CA22-C1B2-4A53-50CEB9CEC274}"/>
              </a:ext>
            </a:extLst>
          </p:cNvPr>
          <p:cNvSpPr/>
          <p:nvPr/>
        </p:nvSpPr>
        <p:spPr>
          <a:xfrm>
            <a:off x="0" y="4690776"/>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pic>
        <p:nvPicPr>
          <p:cNvPr id="17" name="Resim 16" descr="metin, çizgi, öykü gelişim çizgisi; kumpas; grafiğini çıkarma, yazı tipi içeren bir resim">
            <a:extLst>
              <a:ext uri="{FF2B5EF4-FFF2-40B4-BE49-F238E27FC236}">
                <a16:creationId xmlns:a16="http://schemas.microsoft.com/office/drawing/2014/main" id="{B16B6F9D-801E-F953-CFA7-947A33BEA1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3110" y="4857482"/>
            <a:ext cx="3724822" cy="1904833"/>
          </a:xfrm>
          <a:prstGeom prst="rect">
            <a:avLst/>
          </a:prstGeom>
        </p:spPr>
      </p:pic>
      <p:sp>
        <p:nvSpPr>
          <p:cNvPr id="19" name="Metin kutusu 18">
            <a:extLst>
              <a:ext uri="{FF2B5EF4-FFF2-40B4-BE49-F238E27FC236}">
                <a16:creationId xmlns:a16="http://schemas.microsoft.com/office/drawing/2014/main" id="{4348886E-4354-0DA3-A03B-052EC75B0187}"/>
              </a:ext>
            </a:extLst>
          </p:cNvPr>
          <p:cNvSpPr txBox="1"/>
          <p:nvPr/>
        </p:nvSpPr>
        <p:spPr>
          <a:xfrm>
            <a:off x="0" y="4778429"/>
            <a:ext cx="7508350" cy="2031325"/>
          </a:xfrm>
          <a:prstGeom prst="rect">
            <a:avLst/>
          </a:prstGeom>
          <a:noFill/>
        </p:spPr>
        <p:txBody>
          <a:bodyPr wrap="square">
            <a:spAutoFit/>
          </a:bodyPr>
          <a:lstStyle/>
          <a:p>
            <a:r>
              <a:rPr lang="tr-TR" b="0" i="0" dirty="0">
                <a:solidFill>
                  <a:srgbClr val="5267E4"/>
                </a:solidFill>
                <a:effectLst/>
                <a:latin typeface="-apple-system"/>
              </a:rPr>
              <a:t>Şekilde üçüncü sorgu ile yapılan ortalama süre ölçümleri gösterilmektedir. Yapılan analize göre, MySQL </a:t>
            </a:r>
            <a:r>
              <a:rPr lang="tr-TR" b="0" i="0" dirty="0" err="1">
                <a:solidFill>
                  <a:srgbClr val="5267E4"/>
                </a:solidFill>
                <a:effectLst/>
                <a:latin typeface="-apple-system"/>
              </a:rPr>
              <a:t>veritabanı</a:t>
            </a:r>
            <a:r>
              <a:rPr lang="tr-TR" b="0" i="0" dirty="0">
                <a:solidFill>
                  <a:srgbClr val="5267E4"/>
                </a:solidFill>
                <a:effectLst/>
                <a:latin typeface="-apple-system"/>
              </a:rPr>
              <a:t> sistemi </a:t>
            </a:r>
            <a:r>
              <a:rPr lang="tr-TR" b="0" i="0" dirty="0" err="1">
                <a:solidFill>
                  <a:srgbClr val="5267E4"/>
                </a:solidFill>
                <a:effectLst/>
                <a:latin typeface="-apple-system"/>
              </a:rPr>
              <a:t>MongoDB'ye</a:t>
            </a:r>
            <a:r>
              <a:rPr lang="tr-TR" b="0" i="0" dirty="0">
                <a:solidFill>
                  <a:srgbClr val="5267E4"/>
                </a:solidFill>
                <a:effectLst/>
                <a:latin typeface="-apple-system"/>
              </a:rPr>
              <a:t> kıyasla belirgin bir performans kötülüğü göstermektedir, özellikle veri kayıt sayısı farkı arttıkça. Bu karşılaştırmada, eşdeğer veri kayıt setleri üzerinde gerçekleştirilmesine rağmen, MySQL </a:t>
            </a:r>
            <a:r>
              <a:rPr lang="tr-TR" b="0" i="0" dirty="0" err="1">
                <a:solidFill>
                  <a:srgbClr val="5267E4"/>
                </a:solidFill>
                <a:effectLst/>
                <a:latin typeface="-apple-system"/>
              </a:rPr>
              <a:t>veritabanının</a:t>
            </a:r>
            <a:r>
              <a:rPr lang="tr-TR" b="0" i="0" dirty="0">
                <a:solidFill>
                  <a:srgbClr val="5267E4"/>
                </a:solidFill>
                <a:effectLst/>
                <a:latin typeface="-apple-system"/>
              </a:rPr>
              <a:t> sorguları işleme ve sonuçlandırma süresi ortalamasının oldukça yüksek olduğu gözlemlenmektedir. Öte yandan, </a:t>
            </a:r>
            <a:r>
              <a:rPr lang="tr-TR" b="0" i="0" dirty="0" err="1">
                <a:solidFill>
                  <a:srgbClr val="5267E4"/>
                </a:solidFill>
                <a:effectLst/>
                <a:latin typeface="-apple-system"/>
              </a:rPr>
              <a:t>MongoDB</a:t>
            </a:r>
            <a:r>
              <a:rPr lang="tr-TR" b="0" i="0" dirty="0">
                <a:solidFill>
                  <a:srgbClr val="5267E4"/>
                </a:solidFill>
                <a:effectLst/>
                <a:latin typeface="-apple-system"/>
              </a:rPr>
              <a:t> daha belirgin ve istikrarlı bir performans sergilemektedir.</a:t>
            </a:r>
            <a:endParaRPr lang="tr-TR" dirty="0">
              <a:solidFill>
                <a:srgbClr val="5267E4"/>
              </a:solidFill>
            </a:endParaRPr>
          </a:p>
        </p:txBody>
      </p:sp>
    </p:spTree>
    <p:extLst>
      <p:ext uri="{BB962C8B-B14F-4D97-AF65-F5344CB8AC3E}">
        <p14:creationId xmlns:p14="http://schemas.microsoft.com/office/powerpoint/2010/main" val="217274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mavi içeren bir resim">
            <a:extLst>
              <a:ext uri="{FF2B5EF4-FFF2-40B4-BE49-F238E27FC236}">
                <a16:creationId xmlns:a16="http://schemas.microsoft.com/office/drawing/2014/main" id="{BBC9B869-D095-1488-C8F2-453841BEC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Metin kutusu 8">
            <a:extLst>
              <a:ext uri="{FF2B5EF4-FFF2-40B4-BE49-F238E27FC236}">
                <a16:creationId xmlns:a16="http://schemas.microsoft.com/office/drawing/2014/main" id="{D484D19D-028A-3F65-999B-7773D72987AC}"/>
              </a:ext>
            </a:extLst>
          </p:cNvPr>
          <p:cNvSpPr txBox="1"/>
          <p:nvPr/>
        </p:nvSpPr>
        <p:spPr>
          <a:xfrm>
            <a:off x="1" y="0"/>
            <a:ext cx="6997148" cy="2308324"/>
          </a:xfrm>
          <a:prstGeom prst="rect">
            <a:avLst/>
          </a:prstGeom>
          <a:noFill/>
        </p:spPr>
        <p:txBody>
          <a:bodyPr wrap="square">
            <a:spAutoFit/>
          </a:bodyPr>
          <a:lstStyle/>
          <a:p>
            <a:r>
              <a:rPr lang="tr-TR" dirty="0"/>
              <a:t>MySQL ve </a:t>
            </a:r>
            <a:r>
              <a:rPr lang="tr-TR" dirty="0" err="1"/>
              <a:t>MongoDB</a:t>
            </a:r>
            <a:r>
              <a:rPr lang="tr-TR" dirty="0"/>
              <a:t> veri tabanlarına üçüncü sorgu olarak tanımlanan detaylı ve karmaşık sorgu kodu içeren karşılaştırma testi analizi Şekilde gösterilmiştir. Bu test 500 ile 2500 veri kayıt setleri üzerinde yapılmıştır. MySQL veri tabanı sistemi, iki eksen boyunca logaritma kullanılarak çizilen grafikte logaritmik bir eğilim olduğu görüntüsü sergilemektedir. </a:t>
            </a:r>
            <a:r>
              <a:rPr lang="tr-TR" dirty="0" err="1"/>
              <a:t>MongoDB’nin</a:t>
            </a:r>
            <a:r>
              <a:rPr lang="tr-TR" dirty="0"/>
              <a:t> ise eğilimi nerede ve nasıl gösterdiği net olarak görülmemektedir.</a:t>
            </a:r>
          </a:p>
        </p:txBody>
      </p:sp>
      <p:pic>
        <p:nvPicPr>
          <p:cNvPr id="11" name="Resim 10" descr="metin, ekran görüntüsü, çizgi, sayı, numara içeren bir resim">
            <a:extLst>
              <a:ext uri="{FF2B5EF4-FFF2-40B4-BE49-F238E27FC236}">
                <a16:creationId xmlns:a16="http://schemas.microsoft.com/office/drawing/2014/main" id="{33177E6F-E2CB-8013-116E-DB2F85A1D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154" y="139614"/>
            <a:ext cx="3865682" cy="2036244"/>
          </a:xfrm>
          <a:prstGeom prst="rect">
            <a:avLst/>
          </a:prstGeom>
        </p:spPr>
      </p:pic>
      <p:sp>
        <p:nvSpPr>
          <p:cNvPr id="12" name="Dikdörtgen 11">
            <a:extLst>
              <a:ext uri="{FF2B5EF4-FFF2-40B4-BE49-F238E27FC236}">
                <a16:creationId xmlns:a16="http://schemas.microsoft.com/office/drawing/2014/main" id="{73A32C94-C095-5665-B8EB-2392C076921B}"/>
              </a:ext>
            </a:extLst>
          </p:cNvPr>
          <p:cNvSpPr/>
          <p:nvPr/>
        </p:nvSpPr>
        <p:spPr>
          <a:xfrm>
            <a:off x="0" y="2315472"/>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14" name="Metin kutusu 13">
            <a:extLst>
              <a:ext uri="{FF2B5EF4-FFF2-40B4-BE49-F238E27FC236}">
                <a16:creationId xmlns:a16="http://schemas.microsoft.com/office/drawing/2014/main" id="{5DED00E2-1D8E-64D6-F8B2-963D1CE096AA}"/>
              </a:ext>
            </a:extLst>
          </p:cNvPr>
          <p:cNvSpPr txBox="1"/>
          <p:nvPr/>
        </p:nvSpPr>
        <p:spPr>
          <a:xfrm>
            <a:off x="0" y="2579497"/>
            <a:ext cx="7156174" cy="1754326"/>
          </a:xfrm>
          <a:prstGeom prst="rect">
            <a:avLst/>
          </a:prstGeom>
          <a:noFill/>
        </p:spPr>
        <p:txBody>
          <a:bodyPr wrap="square">
            <a:spAutoFit/>
          </a:bodyPr>
          <a:lstStyle/>
          <a:p>
            <a:r>
              <a:rPr lang="tr-TR" dirty="0"/>
              <a:t>Zamanlama ölçeği büyütülerek veri tabanları sistemleri arasındaki performans farkının Şekilde daha anlaşılabilir hale geldiği görülmektedir. Ölçek büyüdüğünde MySQL’in performansındaki dezavantaj açıkça görülmektedir. </a:t>
            </a:r>
            <a:r>
              <a:rPr lang="tr-TR" dirty="0" err="1"/>
              <a:t>MongoDB</a:t>
            </a:r>
            <a:r>
              <a:rPr lang="tr-TR" dirty="0"/>
              <a:t> tüm veri kayıt setlerinde oldukça iyi bir performans gösterdiği ortaya konulmuştur.</a:t>
            </a:r>
          </a:p>
        </p:txBody>
      </p:sp>
      <p:pic>
        <p:nvPicPr>
          <p:cNvPr id="16" name="Resim 15">
            <a:extLst>
              <a:ext uri="{FF2B5EF4-FFF2-40B4-BE49-F238E27FC236}">
                <a16:creationId xmlns:a16="http://schemas.microsoft.com/office/drawing/2014/main" id="{6FB78768-2BF0-8610-7553-658EEA09A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9155" y="2441813"/>
            <a:ext cx="3865682" cy="2029695"/>
          </a:xfrm>
          <a:prstGeom prst="rect">
            <a:avLst/>
          </a:prstGeom>
        </p:spPr>
      </p:pic>
      <p:sp>
        <p:nvSpPr>
          <p:cNvPr id="17" name="Dikdörtgen 16">
            <a:extLst>
              <a:ext uri="{FF2B5EF4-FFF2-40B4-BE49-F238E27FC236}">
                <a16:creationId xmlns:a16="http://schemas.microsoft.com/office/drawing/2014/main" id="{D6783789-2945-6165-67AB-4AD41EB470A7}"/>
              </a:ext>
            </a:extLst>
          </p:cNvPr>
          <p:cNvSpPr/>
          <p:nvPr/>
        </p:nvSpPr>
        <p:spPr>
          <a:xfrm>
            <a:off x="0" y="4471508"/>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pic>
        <p:nvPicPr>
          <p:cNvPr id="19" name="Resim 18" descr="çizgi, öykü gelişim çizgisi; kumpas; grafiğini çıkarma, ekran görüntüsü, metin içeren bir resim">
            <a:extLst>
              <a:ext uri="{FF2B5EF4-FFF2-40B4-BE49-F238E27FC236}">
                <a16:creationId xmlns:a16="http://schemas.microsoft.com/office/drawing/2014/main" id="{329D1949-5F12-2570-CFC7-64075139AA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9155" y="4606158"/>
            <a:ext cx="3865681" cy="2188212"/>
          </a:xfrm>
          <a:prstGeom prst="rect">
            <a:avLst/>
          </a:prstGeom>
        </p:spPr>
      </p:pic>
      <p:sp>
        <p:nvSpPr>
          <p:cNvPr id="21" name="Metin kutusu 20">
            <a:extLst>
              <a:ext uri="{FF2B5EF4-FFF2-40B4-BE49-F238E27FC236}">
                <a16:creationId xmlns:a16="http://schemas.microsoft.com/office/drawing/2014/main" id="{922DED1D-A5DF-28A9-AE25-42FC3816E8D4}"/>
              </a:ext>
            </a:extLst>
          </p:cNvPr>
          <p:cNvSpPr txBox="1"/>
          <p:nvPr/>
        </p:nvSpPr>
        <p:spPr>
          <a:xfrm>
            <a:off x="23854" y="4832343"/>
            <a:ext cx="7132320" cy="1477328"/>
          </a:xfrm>
          <a:prstGeom prst="rect">
            <a:avLst/>
          </a:prstGeom>
          <a:noFill/>
        </p:spPr>
        <p:txBody>
          <a:bodyPr wrap="square">
            <a:spAutoFit/>
          </a:bodyPr>
          <a:lstStyle/>
          <a:p>
            <a:r>
              <a:rPr lang="tr-TR" b="0" i="0" dirty="0">
                <a:solidFill>
                  <a:srgbClr val="FFFFFF"/>
                </a:solidFill>
                <a:effectLst/>
                <a:latin typeface="-apple-system"/>
              </a:rPr>
              <a:t>MySQL ve </a:t>
            </a:r>
            <a:r>
              <a:rPr lang="tr-TR" b="0" i="0" dirty="0" err="1">
                <a:solidFill>
                  <a:srgbClr val="FFFFFF"/>
                </a:solidFill>
                <a:effectLst/>
                <a:latin typeface="-apple-system"/>
              </a:rPr>
              <a:t>MongoDB</a:t>
            </a:r>
            <a:r>
              <a:rPr lang="tr-TR" b="0" i="0" dirty="0">
                <a:solidFill>
                  <a:srgbClr val="FFFFFF"/>
                </a:solidFill>
                <a:effectLst/>
                <a:latin typeface="-apple-system"/>
              </a:rPr>
              <a:t> </a:t>
            </a:r>
            <a:r>
              <a:rPr lang="tr-TR" b="0" i="0" dirty="0" err="1">
                <a:solidFill>
                  <a:srgbClr val="FFFFFF"/>
                </a:solidFill>
                <a:effectLst/>
                <a:latin typeface="-apple-system"/>
              </a:rPr>
              <a:t>veritabanlarının</a:t>
            </a:r>
            <a:r>
              <a:rPr lang="tr-TR" b="0" i="0" dirty="0">
                <a:solidFill>
                  <a:srgbClr val="FFFFFF"/>
                </a:solidFill>
                <a:effectLst/>
                <a:latin typeface="-apple-system"/>
              </a:rPr>
              <a:t> performans analizinde, veri ekleme (INSERT) işlemlerinde </a:t>
            </a:r>
            <a:r>
              <a:rPr lang="tr-TR" b="0" i="0" dirty="0" err="1">
                <a:solidFill>
                  <a:srgbClr val="FFFFFF"/>
                </a:solidFill>
                <a:effectLst/>
                <a:latin typeface="-apple-system"/>
              </a:rPr>
              <a:t>MongoDB'nin</a:t>
            </a:r>
            <a:r>
              <a:rPr lang="tr-TR" b="0" i="0" dirty="0">
                <a:solidFill>
                  <a:srgbClr val="FFFFFF"/>
                </a:solidFill>
                <a:effectLst/>
                <a:latin typeface="-apple-system"/>
              </a:rPr>
              <a:t> MySQL'e göre daha iyi bir performans sergilediği görülmüştür. Veri silme (DELETE) işlemlerinde ise </a:t>
            </a:r>
            <a:r>
              <a:rPr lang="tr-TR" b="0" i="0" dirty="0" err="1">
                <a:solidFill>
                  <a:srgbClr val="FFFFFF"/>
                </a:solidFill>
                <a:effectLst/>
                <a:latin typeface="-apple-system"/>
              </a:rPr>
              <a:t>MongoDB</a:t>
            </a:r>
            <a:r>
              <a:rPr lang="tr-TR" b="0" i="0" dirty="0">
                <a:solidFill>
                  <a:srgbClr val="FFFFFF"/>
                </a:solidFill>
                <a:effectLst/>
                <a:latin typeface="-apple-system"/>
              </a:rPr>
              <a:t> ve MySQL benzer bir performansa sahiptir, ancak MySQL </a:t>
            </a:r>
            <a:r>
              <a:rPr lang="tr-TR" b="0" i="0" dirty="0" err="1">
                <a:solidFill>
                  <a:srgbClr val="FFFFFF"/>
                </a:solidFill>
                <a:effectLst/>
                <a:latin typeface="-apple-system"/>
              </a:rPr>
              <a:t>veritabanı</a:t>
            </a:r>
            <a:r>
              <a:rPr lang="tr-TR" b="0" i="0" dirty="0">
                <a:solidFill>
                  <a:srgbClr val="FFFFFF"/>
                </a:solidFill>
                <a:effectLst/>
                <a:latin typeface="-apple-system"/>
              </a:rPr>
              <a:t> sistemi daha fazla veri silme komutuyla daha iyi bir performans göstermektedir.</a:t>
            </a:r>
            <a:endParaRPr lang="tr-TR" dirty="0">
              <a:solidFill>
                <a:srgbClr val="FFFFFF"/>
              </a:solidFill>
            </a:endParaRPr>
          </a:p>
        </p:txBody>
      </p:sp>
    </p:spTree>
    <p:extLst>
      <p:ext uri="{BB962C8B-B14F-4D97-AF65-F5344CB8AC3E}">
        <p14:creationId xmlns:p14="http://schemas.microsoft.com/office/powerpoint/2010/main" val="127364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descr="açık mavi, mavi, turkuvaz, çamurcun, cam göbeği içeren bir resim">
            <a:extLst>
              <a:ext uri="{FF2B5EF4-FFF2-40B4-BE49-F238E27FC236}">
                <a16:creationId xmlns:a16="http://schemas.microsoft.com/office/drawing/2014/main" id="{728062B4-1067-9232-E02C-8CE9AAC9E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Metin kutusu 9">
            <a:extLst>
              <a:ext uri="{FF2B5EF4-FFF2-40B4-BE49-F238E27FC236}">
                <a16:creationId xmlns:a16="http://schemas.microsoft.com/office/drawing/2014/main" id="{4B05DB35-8B51-3A16-7ABF-8F1A254765C0}"/>
              </a:ext>
            </a:extLst>
          </p:cNvPr>
          <p:cNvSpPr txBox="1"/>
          <p:nvPr/>
        </p:nvSpPr>
        <p:spPr>
          <a:xfrm>
            <a:off x="3809999" y="84773"/>
            <a:ext cx="4572000" cy="461665"/>
          </a:xfrm>
          <a:prstGeom prst="rect">
            <a:avLst/>
          </a:prstGeom>
          <a:noFill/>
        </p:spPr>
        <p:txBody>
          <a:bodyPr wrap="square" rtlCol="0">
            <a:spAutoFit/>
          </a:bodyPr>
          <a:lstStyle/>
          <a:p>
            <a:r>
              <a:rPr lang="tr-TR" sz="2400" dirty="0">
                <a:solidFill>
                  <a:srgbClr val="5267E4"/>
                </a:solidFill>
              </a:rPr>
              <a:t>7.SONUÇ VE DEĞERLENDİRME</a:t>
            </a:r>
          </a:p>
        </p:txBody>
      </p:sp>
      <p:sp>
        <p:nvSpPr>
          <p:cNvPr id="12" name="Metin kutusu 11">
            <a:extLst>
              <a:ext uri="{FF2B5EF4-FFF2-40B4-BE49-F238E27FC236}">
                <a16:creationId xmlns:a16="http://schemas.microsoft.com/office/drawing/2014/main" id="{82C1E676-5756-3C2A-D119-05B8E8242501}"/>
              </a:ext>
            </a:extLst>
          </p:cNvPr>
          <p:cNvSpPr txBox="1"/>
          <p:nvPr/>
        </p:nvSpPr>
        <p:spPr>
          <a:xfrm>
            <a:off x="0" y="631210"/>
            <a:ext cx="12192000" cy="2031325"/>
          </a:xfrm>
          <a:prstGeom prst="rect">
            <a:avLst/>
          </a:prstGeom>
          <a:noFill/>
        </p:spPr>
        <p:txBody>
          <a:bodyPr wrap="square">
            <a:spAutoFit/>
          </a:bodyPr>
          <a:lstStyle/>
          <a:p>
            <a:r>
              <a:rPr lang="tr-TR" b="0" i="0" dirty="0">
                <a:solidFill>
                  <a:srgbClr val="750E21"/>
                </a:solidFill>
                <a:effectLst/>
                <a:latin typeface="Franklin Gothic Demi" panose="020B0703020102020204" pitchFamily="34" charset="0"/>
              </a:rPr>
              <a:t>- Bu çalışmada, ilişkisel veri tabanları ile dağıtık mimariye sahip, SQL ve </a:t>
            </a:r>
            <a:r>
              <a:rPr lang="tr-TR" b="0" i="0" dirty="0" err="1">
                <a:solidFill>
                  <a:srgbClr val="750E21"/>
                </a:solidFill>
                <a:effectLst/>
                <a:latin typeface="Franklin Gothic Demi" panose="020B0703020102020204" pitchFamily="34" charset="0"/>
              </a:rPr>
              <a:t>NoSQL</a:t>
            </a:r>
            <a:r>
              <a:rPr lang="tr-TR" b="0" i="0" dirty="0">
                <a:solidFill>
                  <a:srgbClr val="750E21"/>
                </a:solidFill>
                <a:effectLst/>
                <a:latin typeface="Franklin Gothic Demi" panose="020B0703020102020204" pitchFamily="34" charset="0"/>
              </a:rPr>
              <a:t> olarak da adlandırılan veri tabanları karşılaştırılmış ve yönetim bilişim sistemleri açısından incelenmiştir. Amacı, yönetim bilişim sistemleri kapsamında veri tabanlarının modellemesi ve niteliklerinin belirlenmesi, performans ölçümleri, süreç iyileştirmesi ve en uygun veri tabanı seçimi konularında kullanıcılara rehberlik etmektir. Son yıllarda teknolojik ilerlemelerle birlikte </a:t>
            </a:r>
            <a:r>
              <a:rPr lang="tr-TR" b="0" i="0" dirty="0" err="1">
                <a:solidFill>
                  <a:srgbClr val="750E21"/>
                </a:solidFill>
                <a:effectLst/>
                <a:latin typeface="Franklin Gothic Demi" panose="020B0703020102020204" pitchFamily="34" charset="0"/>
              </a:rPr>
              <a:t>NoSQL</a:t>
            </a:r>
            <a:r>
              <a:rPr lang="tr-TR" b="0" i="0" dirty="0">
                <a:solidFill>
                  <a:srgbClr val="750E21"/>
                </a:solidFill>
                <a:effectLst/>
                <a:latin typeface="Franklin Gothic Demi" panose="020B0703020102020204" pitchFamily="34" charset="0"/>
              </a:rPr>
              <a:t> kavramı ortaya çıkmıştır. Bu makalede, ilişkisel ve ilişkisel olmayan veri tabanı yönetim sistemlerinin performans karşılaştırması yapılmış ve farklı faktörlerin her bir veri tabanını nasıl etkilediği araştırılarak hangi teknolojinin hangi durumlarda daha uygun olduğu keşfedilmeye çalışılmıştır.</a:t>
            </a:r>
            <a:endParaRPr lang="tr-TR" dirty="0">
              <a:solidFill>
                <a:srgbClr val="750E21"/>
              </a:solidFill>
              <a:latin typeface="Franklin Gothic Demi" panose="020B0703020102020204" pitchFamily="34" charset="0"/>
            </a:endParaRPr>
          </a:p>
        </p:txBody>
      </p:sp>
      <p:sp>
        <p:nvSpPr>
          <p:cNvPr id="16" name="Metin kutusu 15">
            <a:extLst>
              <a:ext uri="{FF2B5EF4-FFF2-40B4-BE49-F238E27FC236}">
                <a16:creationId xmlns:a16="http://schemas.microsoft.com/office/drawing/2014/main" id="{B0B77A3C-2CCB-CCF5-DDF7-2455AEBF3715}"/>
              </a:ext>
            </a:extLst>
          </p:cNvPr>
          <p:cNvSpPr txBox="1"/>
          <p:nvPr/>
        </p:nvSpPr>
        <p:spPr>
          <a:xfrm>
            <a:off x="0" y="2927290"/>
            <a:ext cx="12191999" cy="2031325"/>
          </a:xfrm>
          <a:prstGeom prst="rect">
            <a:avLst/>
          </a:prstGeom>
          <a:noFill/>
        </p:spPr>
        <p:txBody>
          <a:bodyPr wrap="square">
            <a:spAutoFit/>
          </a:bodyPr>
          <a:lstStyle/>
          <a:p>
            <a:r>
              <a:rPr lang="tr-TR" b="0" i="0" dirty="0">
                <a:solidFill>
                  <a:srgbClr val="750E21"/>
                </a:solidFill>
                <a:effectLst/>
                <a:latin typeface="Franklin Gothic Demi" panose="020B0703020102020204" pitchFamily="34" charset="0"/>
              </a:rPr>
              <a:t>- Yapılan literatür taramasında, Ahmet </a:t>
            </a:r>
            <a:r>
              <a:rPr lang="tr-TR" b="0" i="0" dirty="0" err="1">
                <a:solidFill>
                  <a:srgbClr val="750E21"/>
                </a:solidFill>
                <a:effectLst/>
                <a:latin typeface="Franklin Gothic Demi" panose="020B0703020102020204" pitchFamily="34" charset="0"/>
              </a:rPr>
              <a:t>Aladily'nin</a:t>
            </a:r>
            <a:r>
              <a:rPr lang="tr-TR" b="0" i="0" dirty="0">
                <a:solidFill>
                  <a:srgbClr val="750E21"/>
                </a:solidFill>
                <a:effectLst/>
                <a:latin typeface="Franklin Gothic Demi" panose="020B0703020102020204" pitchFamily="34" charset="0"/>
              </a:rPr>
              <a:t> 2015 yılında yazdığı "En çok kullanılan </a:t>
            </a:r>
            <a:r>
              <a:rPr lang="tr-TR" b="0" i="0" dirty="0" err="1">
                <a:solidFill>
                  <a:srgbClr val="750E21"/>
                </a:solidFill>
                <a:effectLst/>
                <a:latin typeface="Franklin Gothic Demi" panose="020B0703020102020204" pitchFamily="34" charset="0"/>
              </a:rPr>
              <a:t>NoSQL</a:t>
            </a:r>
            <a:r>
              <a:rPr lang="tr-TR" b="0" i="0" dirty="0">
                <a:solidFill>
                  <a:srgbClr val="750E21"/>
                </a:solidFill>
                <a:effectLst/>
                <a:latin typeface="Franklin Gothic Demi" panose="020B0703020102020204" pitchFamily="34" charset="0"/>
              </a:rPr>
              <a:t> veri tabanları performans karşılaştırması" adlı tezde </a:t>
            </a:r>
            <a:r>
              <a:rPr lang="tr-TR" b="0" i="0" dirty="0" err="1">
                <a:solidFill>
                  <a:srgbClr val="750E21"/>
                </a:solidFill>
                <a:effectLst/>
                <a:latin typeface="Franklin Gothic Demi" panose="020B0703020102020204" pitchFamily="34" charset="0"/>
              </a:rPr>
              <a:t>CouchDB</a:t>
            </a:r>
            <a:r>
              <a:rPr lang="tr-TR" b="0" i="0" dirty="0">
                <a:solidFill>
                  <a:srgbClr val="750E21"/>
                </a:solidFill>
                <a:effectLst/>
                <a:latin typeface="Franklin Gothic Demi" panose="020B0703020102020204" pitchFamily="34" charset="0"/>
              </a:rPr>
              <a:t>, </a:t>
            </a:r>
            <a:r>
              <a:rPr lang="tr-TR" b="0" i="0" dirty="0" err="1">
                <a:solidFill>
                  <a:srgbClr val="750E21"/>
                </a:solidFill>
                <a:effectLst/>
                <a:latin typeface="Franklin Gothic Demi" panose="020B0703020102020204" pitchFamily="34" charset="0"/>
              </a:rPr>
              <a:t>MongoDB</a:t>
            </a:r>
            <a:r>
              <a:rPr lang="tr-TR" b="0" i="0" dirty="0">
                <a:solidFill>
                  <a:srgbClr val="750E21"/>
                </a:solidFill>
                <a:effectLst/>
                <a:latin typeface="Franklin Gothic Demi" panose="020B0703020102020204" pitchFamily="34" charset="0"/>
              </a:rPr>
              <a:t>, </a:t>
            </a:r>
            <a:r>
              <a:rPr lang="tr-TR" b="0" i="0" dirty="0" err="1">
                <a:solidFill>
                  <a:srgbClr val="750E21"/>
                </a:solidFill>
                <a:effectLst/>
                <a:latin typeface="Franklin Gothic Demi" panose="020B0703020102020204" pitchFamily="34" charset="0"/>
              </a:rPr>
              <a:t>Cassandra</a:t>
            </a:r>
            <a:r>
              <a:rPr lang="tr-TR" b="0" i="0" dirty="0">
                <a:solidFill>
                  <a:srgbClr val="750E21"/>
                </a:solidFill>
                <a:effectLst/>
                <a:latin typeface="Franklin Gothic Demi" panose="020B0703020102020204" pitchFamily="34" charset="0"/>
              </a:rPr>
              <a:t> ve </a:t>
            </a:r>
            <a:r>
              <a:rPr lang="tr-TR" b="0" i="0" dirty="0" err="1">
                <a:solidFill>
                  <a:srgbClr val="750E21"/>
                </a:solidFill>
                <a:effectLst/>
                <a:latin typeface="Franklin Gothic Demi" panose="020B0703020102020204" pitchFamily="34" charset="0"/>
              </a:rPr>
              <a:t>HBase</a:t>
            </a:r>
            <a:r>
              <a:rPr lang="tr-TR" b="0" i="0" dirty="0">
                <a:solidFill>
                  <a:srgbClr val="750E21"/>
                </a:solidFill>
                <a:effectLst/>
                <a:latin typeface="Franklin Gothic Demi" panose="020B0703020102020204" pitchFamily="34" charset="0"/>
              </a:rPr>
              <a:t> gibi dört farklı dağıtık veri tabanının performansı karşılaştırılmıştır. Yılmaz Gökşen ve Hakan Aşan tarafından hazırlanan "Veri büyüklüklerinin veri tabanı yönetim sistemlerinde meydana getirdiği değişim: </a:t>
            </a:r>
            <a:r>
              <a:rPr lang="tr-TR" b="0" i="0" dirty="0" err="1">
                <a:solidFill>
                  <a:srgbClr val="750E21"/>
                </a:solidFill>
                <a:effectLst/>
                <a:latin typeface="Franklin Gothic Demi" panose="020B0703020102020204" pitchFamily="34" charset="0"/>
              </a:rPr>
              <a:t>NoSQL</a:t>
            </a:r>
            <a:r>
              <a:rPr lang="tr-TR" b="0" i="0" dirty="0">
                <a:solidFill>
                  <a:srgbClr val="750E21"/>
                </a:solidFill>
                <a:effectLst/>
                <a:latin typeface="Franklin Gothic Demi" panose="020B0703020102020204" pitchFamily="34" charset="0"/>
              </a:rPr>
              <a:t>" adlı çalışmada ise </a:t>
            </a:r>
            <a:r>
              <a:rPr lang="tr-TR" b="0" i="0" dirty="0" err="1">
                <a:solidFill>
                  <a:srgbClr val="750E21"/>
                </a:solidFill>
                <a:effectLst/>
                <a:latin typeface="Franklin Gothic Demi" panose="020B0703020102020204" pitchFamily="34" charset="0"/>
              </a:rPr>
              <a:t>NoSQL</a:t>
            </a:r>
            <a:r>
              <a:rPr lang="tr-TR" b="0" i="0" dirty="0">
                <a:solidFill>
                  <a:srgbClr val="750E21"/>
                </a:solidFill>
                <a:effectLst/>
                <a:latin typeface="Franklin Gothic Demi" panose="020B0703020102020204" pitchFamily="34" charset="0"/>
              </a:rPr>
              <a:t> veri tabanları üzerine bilgiler verilerek esneklik, tutarlılık, performans, sorgulama dili ve veri bağlantıları gibi faktörler açısından ilişkisel veri tabanlarıyla genel bir karşılaştırma yapılmıştır. Bu çalışmada ise uygulanan analiz ile tutarlılık, esneklik gibi özelliklerin yanı sıra performans açısından farklı senaryolar oluşturularak detaylı bir analiz yapılmıştır.</a:t>
            </a:r>
            <a:endParaRPr lang="tr-TR" dirty="0">
              <a:solidFill>
                <a:srgbClr val="750E21"/>
              </a:solidFill>
              <a:latin typeface="Franklin Gothic Demi" panose="020B0703020102020204" pitchFamily="34" charset="0"/>
            </a:endParaRPr>
          </a:p>
        </p:txBody>
      </p:sp>
      <p:sp>
        <p:nvSpPr>
          <p:cNvPr id="18" name="Metin kutusu 17">
            <a:extLst>
              <a:ext uri="{FF2B5EF4-FFF2-40B4-BE49-F238E27FC236}">
                <a16:creationId xmlns:a16="http://schemas.microsoft.com/office/drawing/2014/main" id="{627ABA95-4F5E-850D-7423-09480AAC626D}"/>
              </a:ext>
            </a:extLst>
          </p:cNvPr>
          <p:cNvSpPr txBox="1"/>
          <p:nvPr/>
        </p:nvSpPr>
        <p:spPr>
          <a:xfrm>
            <a:off x="0" y="5392916"/>
            <a:ext cx="12192000" cy="1200329"/>
          </a:xfrm>
          <a:prstGeom prst="rect">
            <a:avLst/>
          </a:prstGeom>
          <a:noFill/>
        </p:spPr>
        <p:txBody>
          <a:bodyPr wrap="square">
            <a:spAutoFit/>
          </a:bodyPr>
          <a:lstStyle/>
          <a:p>
            <a:r>
              <a:rPr lang="tr-TR" b="0" i="0" dirty="0">
                <a:solidFill>
                  <a:srgbClr val="750E21"/>
                </a:solidFill>
                <a:effectLst/>
                <a:latin typeface="Franklin Gothic Demi" panose="020B0703020102020204" pitchFamily="34" charset="0"/>
              </a:rPr>
              <a:t>- Çalışma hızı, yazılım rekabetinde kullanıcıların en önemli tercih kriterlerinden biridir. Bu nedenle, yaygın olarak kullanılan </a:t>
            </a:r>
            <a:r>
              <a:rPr lang="tr-TR" b="0" i="0" dirty="0" err="1">
                <a:solidFill>
                  <a:srgbClr val="750E21"/>
                </a:solidFill>
                <a:effectLst/>
                <a:latin typeface="Franklin Gothic Demi" panose="020B0703020102020204" pitchFamily="34" charset="0"/>
              </a:rPr>
              <a:t>MongoDB</a:t>
            </a:r>
            <a:r>
              <a:rPr lang="tr-TR" b="0" i="0" dirty="0">
                <a:solidFill>
                  <a:srgbClr val="750E21"/>
                </a:solidFill>
                <a:effectLst/>
                <a:latin typeface="Franklin Gothic Demi" panose="020B0703020102020204" pitchFamily="34" charset="0"/>
              </a:rPr>
              <a:t> ve MySQL </a:t>
            </a:r>
            <a:r>
              <a:rPr lang="tr-TR" b="0" i="0" dirty="0" err="1">
                <a:solidFill>
                  <a:srgbClr val="750E21"/>
                </a:solidFill>
                <a:effectLst/>
                <a:latin typeface="Franklin Gothic Demi" panose="020B0703020102020204" pitchFamily="34" charset="0"/>
              </a:rPr>
              <a:t>veritabanı</a:t>
            </a:r>
            <a:r>
              <a:rPr lang="tr-TR" b="0" i="0" dirty="0">
                <a:solidFill>
                  <a:srgbClr val="750E21"/>
                </a:solidFill>
                <a:effectLst/>
                <a:latin typeface="Franklin Gothic Demi" panose="020B0703020102020204" pitchFamily="34" charset="0"/>
              </a:rPr>
              <a:t> yönetim sistemleri, mümkün olduğunca eşit koşullarda işlem süreleri hesaplanarak performansları karşılaştırılmıştır. Farklı sorgu tipleri kullanılarak yapılan testlerde, detaylı ve karmaşık veri tabanı yapılandırmaları analiz edilmiştir.</a:t>
            </a:r>
            <a:endParaRPr lang="tr-TR" dirty="0">
              <a:solidFill>
                <a:srgbClr val="750E21"/>
              </a:solidFill>
              <a:latin typeface="Franklin Gothic Demi" panose="020B0703020102020204" pitchFamily="34" charset="0"/>
            </a:endParaRPr>
          </a:p>
        </p:txBody>
      </p:sp>
    </p:spTree>
    <p:extLst>
      <p:ext uri="{BB962C8B-B14F-4D97-AF65-F5344CB8AC3E}">
        <p14:creationId xmlns:p14="http://schemas.microsoft.com/office/powerpoint/2010/main" val="105276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87DBCF46-928F-9B9B-948B-75486F700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Metin kutusu 5">
            <a:extLst>
              <a:ext uri="{FF2B5EF4-FFF2-40B4-BE49-F238E27FC236}">
                <a16:creationId xmlns:a16="http://schemas.microsoft.com/office/drawing/2014/main" id="{41B0E615-ECB4-048A-7011-403844793851}"/>
              </a:ext>
            </a:extLst>
          </p:cNvPr>
          <p:cNvSpPr txBox="1"/>
          <p:nvPr/>
        </p:nvSpPr>
        <p:spPr>
          <a:xfrm>
            <a:off x="320488" y="208833"/>
            <a:ext cx="11551024" cy="2308324"/>
          </a:xfrm>
          <a:prstGeom prst="rect">
            <a:avLst/>
          </a:prstGeom>
          <a:noFill/>
        </p:spPr>
        <p:txBody>
          <a:bodyPr wrap="square">
            <a:spAutoFit/>
          </a:bodyPr>
          <a:lstStyle/>
          <a:p>
            <a:r>
              <a:rPr lang="tr-TR" b="0" i="0" dirty="0">
                <a:solidFill>
                  <a:srgbClr val="818FB4"/>
                </a:solidFill>
                <a:effectLst/>
                <a:latin typeface="Franklin Gothic Demi" panose="020B0703020102020204" pitchFamily="34" charset="0"/>
              </a:rPr>
              <a:t>- Yapılan analizler, </a:t>
            </a:r>
            <a:r>
              <a:rPr lang="tr-TR" b="0" i="0" dirty="0" err="1">
                <a:solidFill>
                  <a:srgbClr val="818FB4"/>
                </a:solidFill>
                <a:effectLst/>
                <a:latin typeface="Franklin Gothic Demi" panose="020B0703020102020204" pitchFamily="34" charset="0"/>
              </a:rPr>
              <a:t>NoSQL</a:t>
            </a:r>
            <a:r>
              <a:rPr lang="tr-TR" b="0" i="0" dirty="0">
                <a:solidFill>
                  <a:srgbClr val="818FB4"/>
                </a:solidFill>
                <a:effectLst/>
                <a:latin typeface="Franklin Gothic Demi" panose="020B0703020102020204" pitchFamily="34" charset="0"/>
              </a:rPr>
              <a:t> odaklı bir </a:t>
            </a:r>
            <a:r>
              <a:rPr lang="tr-TR" b="0" i="0" dirty="0" err="1">
                <a:solidFill>
                  <a:srgbClr val="818FB4"/>
                </a:solidFill>
                <a:effectLst/>
                <a:latin typeface="Franklin Gothic Demi" panose="020B0703020102020204" pitchFamily="34" charset="0"/>
              </a:rPr>
              <a:t>veritabanının</a:t>
            </a:r>
            <a:r>
              <a:rPr lang="tr-TR" b="0" i="0" dirty="0">
                <a:solidFill>
                  <a:srgbClr val="818FB4"/>
                </a:solidFill>
                <a:effectLst/>
                <a:latin typeface="Franklin Gothic Demi" panose="020B0703020102020204" pitchFamily="34" charset="0"/>
              </a:rPr>
              <a:t> büyük miktarda veri çiftlerini içerebildiğini ve basit bir şemaya sahip olduğu için veri çoğaltma konusunda </a:t>
            </a:r>
            <a:r>
              <a:rPr lang="tr-TR" b="0" i="0" dirty="0" err="1">
                <a:solidFill>
                  <a:srgbClr val="818FB4"/>
                </a:solidFill>
                <a:effectLst/>
                <a:latin typeface="Franklin Gothic Demi" panose="020B0703020102020204" pitchFamily="34" charset="0"/>
              </a:rPr>
              <a:t>MongoDB'nin</a:t>
            </a:r>
            <a:r>
              <a:rPr lang="tr-TR" b="0" i="0" dirty="0">
                <a:solidFill>
                  <a:srgbClr val="818FB4"/>
                </a:solidFill>
                <a:effectLst/>
                <a:latin typeface="Franklin Gothic Demi" panose="020B0703020102020204" pitchFamily="34" charset="0"/>
              </a:rPr>
              <a:t> daha hızlı ve karmaşık sorgu tiplerini çalıştırabildiğini göstermektedir. Farklı yapılandırmalarla yapılan performans testlerinde, ikinci sorgu tipiyle </a:t>
            </a:r>
            <a:r>
              <a:rPr lang="tr-TR" b="0" i="0" dirty="0" err="1">
                <a:solidFill>
                  <a:srgbClr val="818FB4"/>
                </a:solidFill>
                <a:effectLst/>
                <a:latin typeface="Franklin Gothic Demi" panose="020B0703020102020204" pitchFamily="34" charset="0"/>
              </a:rPr>
              <a:t>MongoDB'nin</a:t>
            </a:r>
            <a:r>
              <a:rPr lang="tr-TR" b="0" i="0" dirty="0">
                <a:solidFill>
                  <a:srgbClr val="818FB4"/>
                </a:solidFill>
                <a:effectLst/>
                <a:latin typeface="Franklin Gothic Demi" panose="020B0703020102020204" pitchFamily="34" charset="0"/>
              </a:rPr>
              <a:t> en iyi performansı sergilediği görülmüştür. Detaylı ve karmaşık sorgular üzerinde yapılan sonraki karşılaştırma testlerinde </a:t>
            </a:r>
            <a:r>
              <a:rPr lang="tr-TR" b="0" i="0" dirty="0" err="1">
                <a:solidFill>
                  <a:srgbClr val="818FB4"/>
                </a:solidFill>
                <a:effectLst/>
                <a:latin typeface="Franklin Gothic Demi" panose="020B0703020102020204" pitchFamily="34" charset="0"/>
              </a:rPr>
              <a:t>MongoDB'nin</a:t>
            </a:r>
            <a:r>
              <a:rPr lang="tr-TR" b="0" i="0" dirty="0">
                <a:solidFill>
                  <a:srgbClr val="818FB4"/>
                </a:solidFill>
                <a:effectLst/>
                <a:latin typeface="Franklin Gothic Demi" panose="020B0703020102020204" pitchFamily="34" charset="0"/>
              </a:rPr>
              <a:t> alt belge koleksiyonu kullanımı nedeniyle MySQL'e göre büyük bir avantaja sahip olduğu ortaya çıkmıştır. Bu avantaj, veri tekrarına izin verme maliyetiyle birlikte önemli bir şekilde görülmüştür. Bu tür sorgularda, büyük veri tabanı boyutundan kaynaklanan depolama ve bellek maliyetlerini hesaplarken </a:t>
            </a:r>
            <a:r>
              <a:rPr lang="tr-TR" b="0" i="0" dirty="0" err="1">
                <a:solidFill>
                  <a:srgbClr val="818FB4"/>
                </a:solidFill>
                <a:effectLst/>
                <a:latin typeface="Franklin Gothic Demi" panose="020B0703020102020204" pitchFamily="34" charset="0"/>
              </a:rPr>
              <a:t>NoSQL</a:t>
            </a:r>
            <a:r>
              <a:rPr lang="tr-TR" b="0" i="0" dirty="0">
                <a:solidFill>
                  <a:srgbClr val="818FB4"/>
                </a:solidFill>
                <a:effectLst/>
                <a:latin typeface="Franklin Gothic Demi" panose="020B0703020102020204" pitchFamily="34" charset="0"/>
              </a:rPr>
              <a:t> </a:t>
            </a:r>
            <a:r>
              <a:rPr lang="tr-TR" b="0" i="0" dirty="0" err="1">
                <a:solidFill>
                  <a:srgbClr val="818FB4"/>
                </a:solidFill>
                <a:effectLst/>
                <a:latin typeface="Franklin Gothic Demi" panose="020B0703020102020204" pitchFamily="34" charset="0"/>
              </a:rPr>
              <a:t>veritabanları</a:t>
            </a:r>
            <a:r>
              <a:rPr lang="tr-TR" b="0" i="0" dirty="0">
                <a:solidFill>
                  <a:srgbClr val="818FB4"/>
                </a:solidFill>
                <a:effectLst/>
                <a:latin typeface="Franklin Gothic Demi" panose="020B0703020102020204" pitchFamily="34" charset="0"/>
              </a:rPr>
              <a:t> gibi alternatiflerin göz önünde bulundurulması önemlidir.</a:t>
            </a:r>
            <a:endParaRPr lang="tr-TR" dirty="0">
              <a:solidFill>
                <a:srgbClr val="818FB4"/>
              </a:solidFill>
              <a:latin typeface="Franklin Gothic Demi" panose="020B0703020102020204" pitchFamily="34" charset="0"/>
            </a:endParaRPr>
          </a:p>
        </p:txBody>
      </p:sp>
      <p:sp>
        <p:nvSpPr>
          <p:cNvPr id="8" name="Metin kutusu 7">
            <a:extLst>
              <a:ext uri="{FF2B5EF4-FFF2-40B4-BE49-F238E27FC236}">
                <a16:creationId xmlns:a16="http://schemas.microsoft.com/office/drawing/2014/main" id="{8DA37649-CF96-5EA3-7C17-E2275598CBDF}"/>
              </a:ext>
            </a:extLst>
          </p:cNvPr>
          <p:cNvSpPr txBox="1"/>
          <p:nvPr/>
        </p:nvSpPr>
        <p:spPr>
          <a:xfrm>
            <a:off x="320488" y="2725989"/>
            <a:ext cx="11477064" cy="1477328"/>
          </a:xfrm>
          <a:prstGeom prst="rect">
            <a:avLst/>
          </a:prstGeom>
          <a:noFill/>
        </p:spPr>
        <p:txBody>
          <a:bodyPr wrap="square">
            <a:spAutoFit/>
          </a:bodyPr>
          <a:lstStyle/>
          <a:p>
            <a:r>
              <a:rPr lang="tr-TR" b="0" i="0" dirty="0">
                <a:solidFill>
                  <a:srgbClr val="818FB4"/>
                </a:solidFill>
                <a:effectLst/>
                <a:latin typeface="Franklin Gothic Demi" panose="020B0703020102020204" pitchFamily="34" charset="0"/>
              </a:rPr>
              <a:t>- Yapılan son performans testleri, yazma ve silme işlemlerini içermektedir. Basit arama sorgularında veri silme işlemi dikkate alınarak yapılan karşılaştırmalar sonucunda MySQL </a:t>
            </a:r>
            <a:r>
              <a:rPr lang="tr-TR" b="0" i="0" dirty="0" err="1">
                <a:solidFill>
                  <a:srgbClr val="818FB4"/>
                </a:solidFill>
                <a:effectLst/>
                <a:latin typeface="Franklin Gothic Demi" panose="020B0703020102020204" pitchFamily="34" charset="0"/>
              </a:rPr>
              <a:t>veritabanı</a:t>
            </a:r>
            <a:r>
              <a:rPr lang="tr-TR" b="0" i="0" dirty="0">
                <a:solidFill>
                  <a:srgbClr val="818FB4"/>
                </a:solidFill>
                <a:effectLst/>
                <a:latin typeface="Franklin Gothic Demi" panose="020B0703020102020204" pitchFamily="34" charset="0"/>
              </a:rPr>
              <a:t> sistemi iyi bir performans sergilemiştir. Silme işlemi için verinin öncelikle bulunması gerektiği için silme işlemi doğrudan bağlantılanır. Her iki </a:t>
            </a:r>
            <a:r>
              <a:rPr lang="tr-TR" b="0" i="0" dirty="0" err="1">
                <a:solidFill>
                  <a:srgbClr val="818FB4"/>
                </a:solidFill>
                <a:effectLst/>
                <a:latin typeface="Franklin Gothic Demi" panose="020B0703020102020204" pitchFamily="34" charset="0"/>
              </a:rPr>
              <a:t>veritabanı</a:t>
            </a:r>
            <a:r>
              <a:rPr lang="tr-TR" b="0" i="0" dirty="0">
                <a:solidFill>
                  <a:srgbClr val="818FB4"/>
                </a:solidFill>
                <a:effectLst/>
                <a:latin typeface="Franklin Gothic Demi" panose="020B0703020102020204" pitchFamily="34" charset="0"/>
              </a:rPr>
              <a:t> da bu karşılaştırmada doğrusal bir eğilim gösterirken, </a:t>
            </a:r>
            <a:r>
              <a:rPr lang="tr-TR" b="0" i="0" dirty="0" err="1">
                <a:solidFill>
                  <a:srgbClr val="818FB4"/>
                </a:solidFill>
                <a:effectLst/>
                <a:latin typeface="Franklin Gothic Demi" panose="020B0703020102020204" pitchFamily="34" charset="0"/>
              </a:rPr>
              <a:t>MongoDB</a:t>
            </a:r>
            <a:r>
              <a:rPr lang="tr-TR" b="0" i="0" dirty="0">
                <a:solidFill>
                  <a:srgbClr val="818FB4"/>
                </a:solidFill>
                <a:effectLst/>
                <a:latin typeface="Franklin Gothic Demi" panose="020B0703020102020204" pitchFamily="34" charset="0"/>
              </a:rPr>
              <a:t> eklemeler sırasında MySQL'e göre belirgin bir şekilde daha iyi performans göstermiştir.</a:t>
            </a:r>
            <a:endParaRPr lang="tr-TR" dirty="0">
              <a:solidFill>
                <a:srgbClr val="818FB4"/>
              </a:solidFill>
              <a:latin typeface="Franklin Gothic Demi" panose="020B0703020102020204" pitchFamily="34" charset="0"/>
            </a:endParaRPr>
          </a:p>
        </p:txBody>
      </p:sp>
      <p:sp>
        <p:nvSpPr>
          <p:cNvPr id="10" name="Metin kutusu 9">
            <a:extLst>
              <a:ext uri="{FF2B5EF4-FFF2-40B4-BE49-F238E27FC236}">
                <a16:creationId xmlns:a16="http://schemas.microsoft.com/office/drawing/2014/main" id="{CAC8467E-BF75-E9FD-C482-59738E75C654}"/>
              </a:ext>
            </a:extLst>
          </p:cNvPr>
          <p:cNvSpPr txBox="1"/>
          <p:nvPr/>
        </p:nvSpPr>
        <p:spPr>
          <a:xfrm>
            <a:off x="320488" y="4503465"/>
            <a:ext cx="11477064" cy="1754326"/>
          </a:xfrm>
          <a:prstGeom prst="rect">
            <a:avLst/>
          </a:prstGeom>
          <a:noFill/>
        </p:spPr>
        <p:txBody>
          <a:bodyPr wrap="square">
            <a:spAutoFit/>
          </a:bodyPr>
          <a:lstStyle/>
          <a:p>
            <a:r>
              <a:rPr lang="tr-TR" b="0" i="0" dirty="0">
                <a:solidFill>
                  <a:srgbClr val="818FB4"/>
                </a:solidFill>
                <a:effectLst/>
                <a:latin typeface="Franklin Gothic Demi" panose="020B0703020102020204" pitchFamily="34" charset="0"/>
              </a:rPr>
              <a:t>- Yapılan testlerin bir diğer önemli yönü, işlemci ve işlemci çekirdeklerinin farklı yapılandırmalarla nasıl kullanıldığının incelenmesidir. Bu çalışmada, </a:t>
            </a:r>
            <a:r>
              <a:rPr lang="tr-TR" b="0" i="0" dirty="0" err="1">
                <a:solidFill>
                  <a:srgbClr val="818FB4"/>
                </a:solidFill>
                <a:effectLst/>
                <a:latin typeface="Franklin Gothic Demi" panose="020B0703020102020204" pitchFamily="34" charset="0"/>
              </a:rPr>
              <a:t>veritabanlarının</a:t>
            </a:r>
            <a:r>
              <a:rPr lang="tr-TR" b="0" i="0" dirty="0">
                <a:solidFill>
                  <a:srgbClr val="818FB4"/>
                </a:solidFill>
                <a:effectLst/>
                <a:latin typeface="Franklin Gothic Demi" panose="020B0703020102020204" pitchFamily="34" charset="0"/>
              </a:rPr>
              <a:t> farklı sayıda işlemci ve çoklu işlemci çekirdeği üzerinde performanslarının test edilmesi ve karşılaştırılması için çoklu sorgulama işlemleri kullanılmıştır. Bu test, detaylı ve karmaşık sorguların kullanıldığı bir senaryo üzerinde gerçekleştirilmiştir. Sorgu karmaşıklığına bağlı olarak, </a:t>
            </a:r>
            <a:r>
              <a:rPr lang="tr-TR" b="0" i="0" dirty="0" err="1">
                <a:solidFill>
                  <a:srgbClr val="818FB4"/>
                </a:solidFill>
                <a:effectLst/>
                <a:latin typeface="Franklin Gothic Demi" panose="020B0703020102020204" pitchFamily="34" charset="0"/>
              </a:rPr>
              <a:t>veritabanları</a:t>
            </a:r>
            <a:r>
              <a:rPr lang="tr-TR" b="0" i="0" dirty="0">
                <a:solidFill>
                  <a:srgbClr val="818FB4"/>
                </a:solidFill>
                <a:effectLst/>
                <a:latin typeface="Franklin Gothic Demi" panose="020B0703020102020204" pitchFamily="34" charset="0"/>
              </a:rPr>
              <a:t> farklı davranışlar sergilemektedir. Bu farklılık, daha fazla sorgu sayısıyla ilişkili olarak sorguların/saniye analiz grafiklerinde gözlemlenmiştir.</a:t>
            </a:r>
            <a:endParaRPr lang="tr-TR" dirty="0">
              <a:solidFill>
                <a:srgbClr val="818FB4"/>
              </a:solidFill>
              <a:latin typeface="Franklin Gothic Demi" panose="020B0703020102020204" pitchFamily="34" charset="0"/>
            </a:endParaRPr>
          </a:p>
        </p:txBody>
      </p:sp>
    </p:spTree>
    <p:extLst>
      <p:ext uri="{BB962C8B-B14F-4D97-AF65-F5344CB8AC3E}">
        <p14:creationId xmlns:p14="http://schemas.microsoft.com/office/powerpoint/2010/main" val="86991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beyaz, tasarım içeren bir resim">
            <a:extLst>
              <a:ext uri="{FF2B5EF4-FFF2-40B4-BE49-F238E27FC236}">
                <a16:creationId xmlns:a16="http://schemas.microsoft.com/office/drawing/2014/main" id="{ED5DCD4B-88D6-E535-A101-3356A6790C7F}"/>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
            <a:ext cx="12192000" cy="68275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Başlık 1">
            <a:extLst>
              <a:ext uri="{FF2B5EF4-FFF2-40B4-BE49-F238E27FC236}">
                <a16:creationId xmlns:a16="http://schemas.microsoft.com/office/drawing/2014/main" id="{A354D53E-1CD0-DD94-FD28-62277644AA20}"/>
              </a:ext>
            </a:extLst>
          </p:cNvPr>
          <p:cNvSpPr>
            <a:spLocks noGrp="1"/>
          </p:cNvSpPr>
          <p:nvPr>
            <p:ph type="title"/>
          </p:nvPr>
        </p:nvSpPr>
        <p:spPr>
          <a:xfrm>
            <a:off x="838200" y="681038"/>
            <a:ext cx="7977326" cy="1009650"/>
          </a:xfrm>
        </p:spPr>
        <p:txBody>
          <a:bodyPr/>
          <a:lstStyle/>
          <a:p>
            <a:r>
              <a:rPr lang="tr-TR" dirty="0"/>
              <a:t> </a:t>
            </a:r>
          </a:p>
        </p:txBody>
      </p:sp>
      <p:sp>
        <p:nvSpPr>
          <p:cNvPr id="3" name="İçerik Yer Tutucusu 2">
            <a:extLst>
              <a:ext uri="{FF2B5EF4-FFF2-40B4-BE49-F238E27FC236}">
                <a16:creationId xmlns:a16="http://schemas.microsoft.com/office/drawing/2014/main" id="{9D2C9349-2BB2-FC43-524C-72F2E8B99500}"/>
              </a:ext>
            </a:extLst>
          </p:cNvPr>
          <p:cNvSpPr>
            <a:spLocks noGrp="1"/>
          </p:cNvSpPr>
          <p:nvPr>
            <p:ph idx="1"/>
          </p:nvPr>
        </p:nvSpPr>
        <p:spPr>
          <a:xfrm>
            <a:off x="600722" y="976998"/>
            <a:ext cx="10990556" cy="4934484"/>
          </a:xfrm>
        </p:spPr>
        <p:txBody>
          <a:bodyPr>
            <a:noAutofit/>
          </a:bodyPr>
          <a:lstStyle/>
          <a:p>
            <a:pPr algn="l"/>
            <a:r>
              <a:rPr lang="tr-TR" sz="2200" b="0" i="0" dirty="0">
                <a:solidFill>
                  <a:srgbClr val="6F9995"/>
                </a:solidFill>
                <a:effectLst/>
                <a:latin typeface="Söhne"/>
              </a:rPr>
              <a:t>1-) </a:t>
            </a:r>
            <a:r>
              <a:rPr lang="tr-TR" sz="2200" b="0" i="0" dirty="0">
                <a:solidFill>
                  <a:srgbClr val="E78895"/>
                </a:solidFill>
                <a:effectLst/>
                <a:latin typeface="Söhne"/>
              </a:rPr>
              <a:t>Hızla ilerleyen bilgisayar ve iletişim teknolojileri, organizasyonları sürekli olarak yeni çözümler bulmaya zorluyor. Bu çözümler, verilerin hızla işlenerek bilgiye dönüştürülmesini gerektiriyor. Bilgi, gün geçtikçe daha hızlı erişilmek istenen en önemli faktör haline gelmiştir. Bilgisayarlar, karar alma süreçlerinde önemli bir rol oynamakta ve "bilgi sistemleri" günümüzün önde gelen konularından biri haline gelmiştir.</a:t>
            </a:r>
          </a:p>
          <a:p>
            <a:pPr algn="l"/>
            <a:r>
              <a:rPr lang="tr-TR" sz="2200" b="0" i="0" dirty="0">
                <a:solidFill>
                  <a:srgbClr val="E78895"/>
                </a:solidFill>
                <a:effectLst/>
                <a:latin typeface="Söhne"/>
              </a:rPr>
              <a:t>Bu değişim ve gelişim, verilerin modellemesini ve saklanmasını zorunlu kılar. Farklı alanlarda, kurum rehberlerinden işletmelerin bilgilerinin saklanmasına kadar çeşitli veri modelleme ve depolama ihtiyaçları ortaya çıkar. Verinin büyüklüğü, miktarı ve karmaşıklığı gibi faktörlere bağlı olarak, çeşitli veri modelleme, depolama ve sorgulama yöntemleri geliştirilmiştir.</a:t>
            </a:r>
          </a:p>
          <a:p>
            <a:pPr algn="l"/>
            <a:r>
              <a:rPr lang="tr-TR" sz="2200" b="0" i="0" dirty="0">
                <a:solidFill>
                  <a:srgbClr val="E78895"/>
                </a:solidFill>
                <a:effectLst/>
                <a:latin typeface="Söhne"/>
              </a:rPr>
              <a:t>Veri tabanlarında, ilişkisel ve ilişkisel olmayan veri tabanı yönetim sistemleri yoğun olarak kullanılmaktadır. İlişkisel olmayan veri tabanı yönetim sistemleri, performans ve esneklik açısından tercih edilebilir hale gelmiştir.</a:t>
            </a:r>
          </a:p>
          <a:p>
            <a:endParaRPr lang="tr-TR" sz="2200" dirty="0">
              <a:solidFill>
                <a:srgbClr val="E78895"/>
              </a:solidFill>
            </a:endParaRPr>
          </a:p>
        </p:txBody>
      </p:sp>
    </p:spTree>
    <p:extLst>
      <p:ext uri="{BB962C8B-B14F-4D97-AF65-F5344CB8AC3E}">
        <p14:creationId xmlns:p14="http://schemas.microsoft.com/office/powerpoint/2010/main" val="54162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2314865-DB07-BD02-5D2E-37FEEFD0FEA6}"/>
              </a:ext>
            </a:extLst>
          </p:cNvPr>
          <p:cNvSpPr txBox="1"/>
          <p:nvPr/>
        </p:nvSpPr>
        <p:spPr>
          <a:xfrm>
            <a:off x="0" y="0"/>
            <a:ext cx="12192000" cy="2031325"/>
          </a:xfrm>
          <a:prstGeom prst="rect">
            <a:avLst/>
          </a:prstGeom>
          <a:noFill/>
        </p:spPr>
        <p:txBody>
          <a:bodyPr wrap="square">
            <a:spAutoFit/>
          </a:bodyPr>
          <a:lstStyle/>
          <a:p>
            <a:r>
              <a:rPr lang="tr-TR" b="0" i="0" dirty="0">
                <a:solidFill>
                  <a:schemeClr val="bg1"/>
                </a:solidFill>
                <a:effectLst/>
                <a:latin typeface="Franklin Gothic Demi" panose="020B0703020102020204" pitchFamily="34" charset="0"/>
              </a:rPr>
              <a:t>- Yapılan analizler ve sonuçlar, işletmelere hangi durumlarda hangi </a:t>
            </a:r>
            <a:r>
              <a:rPr lang="tr-TR" b="0" i="0" dirty="0" err="1">
                <a:solidFill>
                  <a:schemeClr val="bg1"/>
                </a:solidFill>
                <a:effectLst/>
                <a:latin typeface="Franklin Gothic Demi" panose="020B0703020102020204" pitchFamily="34" charset="0"/>
              </a:rPr>
              <a:t>veritabanı</a:t>
            </a:r>
            <a:r>
              <a:rPr lang="tr-TR" b="0" i="0" dirty="0">
                <a:solidFill>
                  <a:schemeClr val="bg1"/>
                </a:solidFill>
                <a:effectLst/>
                <a:latin typeface="Franklin Gothic Demi" panose="020B0703020102020204" pitchFamily="34" charset="0"/>
              </a:rPr>
              <a:t> yönetim sistemini kullanmaları gerektiği konusunda fikir vermektedir. İki </a:t>
            </a:r>
            <a:r>
              <a:rPr lang="tr-TR" b="0" i="0" dirty="0" err="1">
                <a:solidFill>
                  <a:schemeClr val="bg1"/>
                </a:solidFill>
                <a:effectLst/>
                <a:latin typeface="Franklin Gothic Demi" panose="020B0703020102020204" pitchFamily="34" charset="0"/>
              </a:rPr>
              <a:t>veritabanının</a:t>
            </a:r>
            <a:r>
              <a:rPr lang="tr-TR" b="0" i="0" dirty="0">
                <a:solidFill>
                  <a:schemeClr val="bg1"/>
                </a:solidFill>
                <a:effectLst/>
                <a:latin typeface="Franklin Gothic Demi" panose="020B0703020102020204" pitchFamily="34" charset="0"/>
              </a:rPr>
              <a:t> da avantajları ve dezavantajları bulunmaktadır. İlişkisel </a:t>
            </a:r>
            <a:r>
              <a:rPr lang="tr-TR" b="0" i="0" dirty="0" err="1">
                <a:solidFill>
                  <a:schemeClr val="bg1"/>
                </a:solidFill>
                <a:effectLst/>
                <a:latin typeface="Franklin Gothic Demi" panose="020B0703020102020204" pitchFamily="34" charset="0"/>
              </a:rPr>
              <a:t>veritabanı</a:t>
            </a:r>
            <a:r>
              <a:rPr lang="tr-TR" b="0" i="0" dirty="0">
                <a:solidFill>
                  <a:schemeClr val="bg1"/>
                </a:solidFill>
                <a:effectLst/>
                <a:latin typeface="Franklin Gothic Demi" panose="020B0703020102020204" pitchFamily="34" charset="0"/>
              </a:rPr>
              <a:t> yönetim sistemlerinin kullanıldığı uygulamaların başlangıçta ilişkisel olmayan (</a:t>
            </a:r>
            <a:r>
              <a:rPr lang="tr-TR" b="0" i="0" dirty="0" err="1">
                <a:solidFill>
                  <a:schemeClr val="bg1"/>
                </a:solidFill>
                <a:effectLst/>
                <a:latin typeface="Franklin Gothic Demi" panose="020B0703020102020204" pitchFamily="34" charset="0"/>
              </a:rPr>
              <a:t>NoSQL</a:t>
            </a:r>
            <a:r>
              <a:rPr lang="tr-TR" b="0" i="0" dirty="0">
                <a:solidFill>
                  <a:schemeClr val="bg1"/>
                </a:solidFill>
                <a:effectLst/>
                <a:latin typeface="Franklin Gothic Demi" panose="020B0703020102020204" pitchFamily="34" charset="0"/>
              </a:rPr>
              <a:t>) sistemlere geçişinin zor olabileceği, veri kaybının söz konusu olabileceği ve </a:t>
            </a:r>
            <a:r>
              <a:rPr lang="tr-TR" b="0" i="0" dirty="0" err="1">
                <a:solidFill>
                  <a:schemeClr val="bg1"/>
                </a:solidFill>
                <a:effectLst/>
                <a:latin typeface="Franklin Gothic Demi" panose="020B0703020102020204" pitchFamily="34" charset="0"/>
              </a:rPr>
              <a:t>NoSQL</a:t>
            </a:r>
            <a:r>
              <a:rPr lang="tr-TR" b="0" i="0" dirty="0">
                <a:solidFill>
                  <a:schemeClr val="bg1"/>
                </a:solidFill>
                <a:effectLst/>
                <a:latin typeface="Franklin Gothic Demi" panose="020B0703020102020204" pitchFamily="34" charset="0"/>
              </a:rPr>
              <a:t> </a:t>
            </a:r>
            <a:r>
              <a:rPr lang="tr-TR" b="0" i="0" dirty="0" err="1">
                <a:solidFill>
                  <a:schemeClr val="bg1"/>
                </a:solidFill>
                <a:effectLst/>
                <a:latin typeface="Franklin Gothic Demi" panose="020B0703020102020204" pitchFamily="34" charset="0"/>
              </a:rPr>
              <a:t>veritabanı</a:t>
            </a:r>
            <a:r>
              <a:rPr lang="tr-TR" b="0" i="0" dirty="0">
                <a:solidFill>
                  <a:schemeClr val="bg1"/>
                </a:solidFill>
                <a:effectLst/>
                <a:latin typeface="Franklin Gothic Demi" panose="020B0703020102020204" pitchFamily="34" charset="0"/>
              </a:rPr>
              <a:t> sistemlerinin veri güvenliği alanında ilişkisel </a:t>
            </a:r>
            <a:r>
              <a:rPr lang="tr-TR" b="0" i="0" dirty="0" err="1">
                <a:solidFill>
                  <a:schemeClr val="bg1"/>
                </a:solidFill>
                <a:effectLst/>
                <a:latin typeface="Franklin Gothic Demi" panose="020B0703020102020204" pitchFamily="34" charset="0"/>
              </a:rPr>
              <a:t>veritabanı</a:t>
            </a:r>
            <a:r>
              <a:rPr lang="tr-TR" b="0" i="0" dirty="0">
                <a:solidFill>
                  <a:schemeClr val="bg1"/>
                </a:solidFill>
                <a:effectLst/>
                <a:latin typeface="Franklin Gothic Demi" panose="020B0703020102020204" pitchFamily="34" charset="0"/>
              </a:rPr>
              <a:t> yönetim sistemleri kadar gelişmediği gibi dezavantajları vardır. Ancak hız, geliştirme zamanı ve ölçeklenebilirlik gibi özelliklerle ilişkisel olmayan (</a:t>
            </a:r>
            <a:r>
              <a:rPr lang="tr-TR" b="0" i="0" dirty="0" err="1">
                <a:solidFill>
                  <a:schemeClr val="bg1"/>
                </a:solidFill>
                <a:effectLst/>
                <a:latin typeface="Franklin Gothic Demi" panose="020B0703020102020204" pitchFamily="34" charset="0"/>
              </a:rPr>
              <a:t>NoSQL</a:t>
            </a:r>
            <a:r>
              <a:rPr lang="tr-TR" b="0" i="0" dirty="0">
                <a:solidFill>
                  <a:schemeClr val="bg1"/>
                </a:solidFill>
                <a:effectLst/>
                <a:latin typeface="Franklin Gothic Demi" panose="020B0703020102020204" pitchFamily="34" charset="0"/>
              </a:rPr>
              <a:t>) </a:t>
            </a:r>
            <a:r>
              <a:rPr lang="tr-TR" b="0" i="0" dirty="0" err="1">
                <a:solidFill>
                  <a:schemeClr val="bg1"/>
                </a:solidFill>
                <a:effectLst/>
                <a:latin typeface="Franklin Gothic Demi" panose="020B0703020102020204" pitchFamily="34" charset="0"/>
              </a:rPr>
              <a:t>veritabanlarının</a:t>
            </a:r>
            <a:r>
              <a:rPr lang="tr-TR" b="0" i="0" dirty="0">
                <a:solidFill>
                  <a:schemeClr val="bg1"/>
                </a:solidFill>
                <a:effectLst/>
                <a:latin typeface="Franklin Gothic Demi" panose="020B0703020102020204" pitchFamily="34" charset="0"/>
              </a:rPr>
              <a:t> kullanılması, performans açısından daha etkin sonuçlar elde etmemizi sağlayacaktır.</a:t>
            </a:r>
            <a:endParaRPr lang="tr-TR" dirty="0">
              <a:solidFill>
                <a:schemeClr val="bg1"/>
              </a:solidFill>
              <a:latin typeface="Franklin Gothic Demi" panose="020B0703020102020204" pitchFamily="34" charset="0"/>
            </a:endParaRPr>
          </a:p>
        </p:txBody>
      </p:sp>
      <p:sp>
        <p:nvSpPr>
          <p:cNvPr id="6" name="Metin kutusu 5">
            <a:extLst>
              <a:ext uri="{FF2B5EF4-FFF2-40B4-BE49-F238E27FC236}">
                <a16:creationId xmlns:a16="http://schemas.microsoft.com/office/drawing/2014/main" id="{BFF10D88-BB6F-0B2C-9439-164574872F24}"/>
              </a:ext>
            </a:extLst>
          </p:cNvPr>
          <p:cNvSpPr txBox="1"/>
          <p:nvPr/>
        </p:nvSpPr>
        <p:spPr>
          <a:xfrm>
            <a:off x="5554755" y="3136612"/>
            <a:ext cx="1082489" cy="584775"/>
          </a:xfrm>
          <a:prstGeom prst="rect">
            <a:avLst/>
          </a:prstGeom>
          <a:noFill/>
        </p:spPr>
        <p:txBody>
          <a:bodyPr wrap="square" rtlCol="0">
            <a:spAutoFit/>
          </a:bodyPr>
          <a:lstStyle/>
          <a:p>
            <a:r>
              <a:rPr lang="tr-TR" sz="3200" dirty="0"/>
              <a:t>SON</a:t>
            </a:r>
          </a:p>
        </p:txBody>
      </p:sp>
      <p:sp>
        <p:nvSpPr>
          <p:cNvPr id="7" name="Metin kutusu 6">
            <a:extLst>
              <a:ext uri="{FF2B5EF4-FFF2-40B4-BE49-F238E27FC236}">
                <a16:creationId xmlns:a16="http://schemas.microsoft.com/office/drawing/2014/main" id="{5C375C82-512E-D94F-1363-5A995523CEC1}"/>
              </a:ext>
            </a:extLst>
          </p:cNvPr>
          <p:cNvSpPr txBox="1"/>
          <p:nvPr/>
        </p:nvSpPr>
        <p:spPr>
          <a:xfrm>
            <a:off x="0" y="6027003"/>
            <a:ext cx="3639671" cy="830997"/>
          </a:xfrm>
          <a:prstGeom prst="rect">
            <a:avLst/>
          </a:prstGeom>
          <a:noFill/>
        </p:spPr>
        <p:txBody>
          <a:bodyPr wrap="square" rtlCol="0">
            <a:spAutoFit/>
          </a:bodyPr>
          <a:lstStyle/>
          <a:p>
            <a:r>
              <a:rPr lang="tr-TR" sz="2400" dirty="0">
                <a:latin typeface="Franklin Gothic Demi" panose="020B0703020102020204" pitchFamily="34" charset="0"/>
              </a:rPr>
              <a:t>Levent ERGÖREN</a:t>
            </a:r>
          </a:p>
          <a:p>
            <a:r>
              <a:rPr lang="tr-TR" sz="2400" dirty="0">
                <a:latin typeface="Franklin Gothic Demi" panose="020B0703020102020204" pitchFamily="34" charset="0"/>
              </a:rPr>
              <a:t>02220224046</a:t>
            </a:r>
          </a:p>
        </p:txBody>
      </p:sp>
    </p:spTree>
    <p:extLst>
      <p:ext uri="{BB962C8B-B14F-4D97-AF65-F5344CB8AC3E}">
        <p14:creationId xmlns:p14="http://schemas.microsoft.com/office/powerpoint/2010/main" val="210060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descr="açık mavi, turkuvaz, mavi, çamurcun, cam göbeği içeren bir resim">
            <a:extLst>
              <a:ext uri="{FF2B5EF4-FFF2-40B4-BE49-F238E27FC236}">
                <a16:creationId xmlns:a16="http://schemas.microsoft.com/office/drawing/2014/main" id="{A5F085C9-74BE-2AEA-710E-89C2CE124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2" name="Metin kutusu 11">
            <a:extLst>
              <a:ext uri="{FF2B5EF4-FFF2-40B4-BE49-F238E27FC236}">
                <a16:creationId xmlns:a16="http://schemas.microsoft.com/office/drawing/2014/main" id="{4249DA1A-5BA5-AE0C-98F9-B328B9508225}"/>
              </a:ext>
            </a:extLst>
          </p:cNvPr>
          <p:cNvSpPr txBox="1"/>
          <p:nvPr/>
        </p:nvSpPr>
        <p:spPr>
          <a:xfrm>
            <a:off x="975229" y="1130035"/>
            <a:ext cx="10306973" cy="4524315"/>
          </a:xfrm>
          <a:prstGeom prst="rect">
            <a:avLst/>
          </a:prstGeom>
          <a:noFill/>
        </p:spPr>
        <p:txBody>
          <a:bodyPr wrap="square" rtlCol="0">
            <a:spAutoFit/>
          </a:bodyPr>
          <a:lstStyle/>
          <a:p>
            <a:pPr algn="l"/>
            <a:r>
              <a:rPr lang="tr-TR" sz="2400" b="0" i="0" dirty="0">
                <a:solidFill>
                  <a:srgbClr val="28527A"/>
                </a:solidFill>
                <a:effectLst/>
                <a:latin typeface="Söhne"/>
              </a:rPr>
              <a:t>2-) Bilişim sistemi, bir organizasyonda bilgiyi toplama, düzenleme, işleme ve saklama sürecini içeren bir yapıdır. Bu sistemde, bilgiyi üretmek için üç temel aktivite bulunur: girdi, işlem ve çıktı. Girdi, organizasyonun içinden veya dış çevreden ham veriyi toplamayı ifade eder. İşlem, bu ham veriyi daha anlamlı bir formata dönüştürür. Çıktı ise işlenmiş bilgiyi insanlara veya kullanılacak diğer aktivitelere aktarır.</a:t>
            </a:r>
          </a:p>
          <a:p>
            <a:pPr algn="l"/>
            <a:r>
              <a:rPr lang="tr-TR" sz="2400" b="0" i="0" dirty="0">
                <a:solidFill>
                  <a:srgbClr val="28527A"/>
                </a:solidFill>
                <a:effectLst/>
                <a:latin typeface="Söhne"/>
              </a:rPr>
              <a:t>İşletmeler için, bilişim sistemleri sadece girdileri işleyip çıktı sağlayan mekanik yapılar değil, aynı zamanda daha derin anlamlar taşıyan yapılar olarak görülür. Bu sistemler, bilişim teknolojileri altyapısını kullanan yönetimsel çözümlerdir. Bilişim sistemlerinden etkin bir şekilde faydalanabilmek için, organizasyonun hem yönetim, hem de teknoloji alanında hakim olması gerekir.</a:t>
            </a:r>
          </a:p>
          <a:p>
            <a:endParaRPr lang="tr-TR" sz="2400" dirty="0">
              <a:solidFill>
                <a:srgbClr val="28527A"/>
              </a:solidFill>
            </a:endParaRPr>
          </a:p>
        </p:txBody>
      </p:sp>
      <p:pic>
        <p:nvPicPr>
          <p:cNvPr id="22" name="Resim 21" descr="siyah, karanlık içeren bir resim&#10;&#10;Açıklama otomatik olarak oluşturuldu">
            <a:extLst>
              <a:ext uri="{FF2B5EF4-FFF2-40B4-BE49-F238E27FC236}">
                <a16:creationId xmlns:a16="http://schemas.microsoft.com/office/drawing/2014/main" id="{C427447B-358C-3FA8-C7D0-B4CE06012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49" y="3417984"/>
            <a:ext cx="376080" cy="376080"/>
          </a:xfrm>
          <a:prstGeom prst="rect">
            <a:avLst/>
          </a:prstGeom>
        </p:spPr>
      </p:pic>
      <p:pic>
        <p:nvPicPr>
          <p:cNvPr id="24" name="Resim 23" descr="siyah, karanlık içeren bir resim&#10;&#10;Açıklama otomatik olarak oluşturuldu">
            <a:extLst>
              <a:ext uri="{FF2B5EF4-FFF2-40B4-BE49-F238E27FC236}">
                <a16:creationId xmlns:a16="http://schemas.microsoft.com/office/drawing/2014/main" id="{737DB53C-40DD-134C-980C-CFFF13909C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761" y="1213495"/>
            <a:ext cx="376081" cy="376081"/>
          </a:xfrm>
          <a:prstGeom prst="rect">
            <a:avLst/>
          </a:prstGeom>
        </p:spPr>
      </p:pic>
    </p:spTree>
    <p:extLst>
      <p:ext uri="{BB962C8B-B14F-4D97-AF65-F5344CB8AC3E}">
        <p14:creationId xmlns:p14="http://schemas.microsoft.com/office/powerpoint/2010/main" val="377419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tasarım içeren bir resim">
            <a:extLst>
              <a:ext uri="{FF2B5EF4-FFF2-40B4-BE49-F238E27FC236}">
                <a16:creationId xmlns:a16="http://schemas.microsoft.com/office/drawing/2014/main" id="{7AC3E46A-BAD1-B169-5A47-DF9BA296F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descr="metin, ekran görüntüsü, diyagram, yazı tipi içeren bir resim">
            <a:extLst>
              <a:ext uri="{FF2B5EF4-FFF2-40B4-BE49-F238E27FC236}">
                <a16:creationId xmlns:a16="http://schemas.microsoft.com/office/drawing/2014/main" id="{F99DF6A1-5712-5847-5D88-BA1B5235A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7925" y="1012954"/>
            <a:ext cx="4192005" cy="4832092"/>
          </a:xfrm>
          <a:prstGeom prst="rect">
            <a:avLst/>
          </a:prstGeom>
        </p:spPr>
      </p:pic>
      <p:sp>
        <p:nvSpPr>
          <p:cNvPr id="9" name="Metin kutusu 8">
            <a:extLst>
              <a:ext uri="{FF2B5EF4-FFF2-40B4-BE49-F238E27FC236}">
                <a16:creationId xmlns:a16="http://schemas.microsoft.com/office/drawing/2014/main" id="{EB73165D-5A07-C673-CE44-5FF080B2006C}"/>
              </a:ext>
            </a:extLst>
          </p:cNvPr>
          <p:cNvSpPr txBox="1"/>
          <p:nvPr/>
        </p:nvSpPr>
        <p:spPr>
          <a:xfrm>
            <a:off x="352070" y="1012954"/>
            <a:ext cx="7013447" cy="4832092"/>
          </a:xfrm>
          <a:prstGeom prst="rect">
            <a:avLst/>
          </a:prstGeom>
          <a:noFill/>
        </p:spPr>
        <p:txBody>
          <a:bodyPr wrap="square">
            <a:spAutoFit/>
          </a:bodyPr>
          <a:lstStyle/>
          <a:p>
            <a:pPr algn="l"/>
            <a:r>
              <a:rPr lang="tr-TR" sz="2200" b="0" i="0" dirty="0">
                <a:solidFill>
                  <a:srgbClr val="AEA3FF"/>
                </a:solidFill>
                <a:effectLst/>
                <a:latin typeface="Söhne"/>
              </a:rPr>
              <a:t>3-) Veri tabanı, belirli bir amaç doğrultusunda düzenlenmiş verilerin topluluğunu ifade eder. Bu </a:t>
            </a:r>
            <a:r>
              <a:rPr lang="tr-TR" sz="2200" b="0" i="0" dirty="0" err="1">
                <a:solidFill>
                  <a:srgbClr val="AEA3FF"/>
                </a:solidFill>
                <a:effectLst/>
                <a:latin typeface="Söhne"/>
              </a:rPr>
              <a:t>veritabanlarında</a:t>
            </a:r>
            <a:r>
              <a:rPr lang="tr-TR" sz="2200" b="0" i="0" dirty="0">
                <a:solidFill>
                  <a:srgbClr val="AEA3FF"/>
                </a:solidFill>
                <a:effectLst/>
                <a:latin typeface="Söhne"/>
              </a:rPr>
              <a:t>, birbirleriyle ilişkili veriler mantıksal ve fiziksel olarak tanımlanır ve depolanır. Gerçek dünyadaki nesnelerin ve ilişkilerin modellenmesini sağlarlar.</a:t>
            </a:r>
          </a:p>
          <a:p>
            <a:pPr algn="l"/>
            <a:r>
              <a:rPr lang="tr-TR" sz="2200" b="0" i="0" dirty="0">
                <a:solidFill>
                  <a:srgbClr val="AEA3FF"/>
                </a:solidFill>
                <a:effectLst/>
                <a:latin typeface="Söhne"/>
              </a:rPr>
              <a:t>Veri tabanı yönetim sistemleri (VTYS), verilere aynı anda birden çok bağlantı sağlayabilme özelliği sunar. Bu sistemler, veri tabanının yönetimini sağlar ve verinin nasıl depolanacağını, nasıl kullanılacağını ve nasıl erişileceğini belirleyen bir kurallar sistemi oluşturur.</a:t>
            </a:r>
          </a:p>
          <a:p>
            <a:pPr algn="l"/>
            <a:r>
              <a:rPr lang="tr-TR" sz="2200" b="0" i="0" dirty="0">
                <a:solidFill>
                  <a:srgbClr val="AEA3FF"/>
                </a:solidFill>
                <a:effectLst/>
                <a:latin typeface="Söhne"/>
              </a:rPr>
              <a:t>Veri tabanı, VTYS ve uygulama programlarını bir araya getiren yapıya "veri tabanı sistemi (VTS)" adı verilir. Bu sistem, kullanıcı ara yüzlerini içerir ve kullanıcıların verilere erişimini sağlar.</a:t>
            </a:r>
          </a:p>
        </p:txBody>
      </p:sp>
      <p:sp>
        <p:nvSpPr>
          <p:cNvPr id="11" name="Metin kutusu 10">
            <a:extLst>
              <a:ext uri="{FF2B5EF4-FFF2-40B4-BE49-F238E27FC236}">
                <a16:creationId xmlns:a16="http://schemas.microsoft.com/office/drawing/2014/main" id="{66F88439-3C94-535D-6952-BDF081AC6F3E}"/>
              </a:ext>
            </a:extLst>
          </p:cNvPr>
          <p:cNvSpPr txBox="1"/>
          <p:nvPr/>
        </p:nvSpPr>
        <p:spPr>
          <a:xfrm>
            <a:off x="352070" y="6120690"/>
            <a:ext cx="7715689" cy="461665"/>
          </a:xfrm>
          <a:prstGeom prst="rect">
            <a:avLst/>
          </a:prstGeom>
          <a:noFill/>
        </p:spPr>
        <p:txBody>
          <a:bodyPr wrap="square">
            <a:spAutoFit/>
          </a:bodyPr>
          <a:lstStyle/>
          <a:p>
            <a:r>
              <a:rPr lang="tr-TR" sz="2400" dirty="0">
                <a:solidFill>
                  <a:schemeClr val="accent1">
                    <a:lumMod val="60000"/>
                    <a:lumOff val="40000"/>
                  </a:schemeClr>
                </a:solidFill>
              </a:rPr>
              <a:t>-Veri tabanı modellerini sekiz parçaya ayırabiliriz.</a:t>
            </a:r>
          </a:p>
        </p:txBody>
      </p:sp>
    </p:spTree>
    <p:extLst>
      <p:ext uri="{BB962C8B-B14F-4D97-AF65-F5344CB8AC3E}">
        <p14:creationId xmlns:p14="http://schemas.microsoft.com/office/powerpoint/2010/main" val="53365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descr="beyaz, tasarım içeren bir resim&#10;&#10;Açıklama otomatik olarak oluşturuldu">
            <a:extLst>
              <a:ext uri="{FF2B5EF4-FFF2-40B4-BE49-F238E27FC236}">
                <a16:creationId xmlns:a16="http://schemas.microsoft.com/office/drawing/2014/main" id="{53D55A5C-8F5B-9AF4-CC0C-01DE7730B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Resim 4" descr="metin, ekran görüntüsü, yazı tipi, sayı, numara içeren bir resim">
            <a:extLst>
              <a:ext uri="{FF2B5EF4-FFF2-40B4-BE49-F238E27FC236}">
                <a16:creationId xmlns:a16="http://schemas.microsoft.com/office/drawing/2014/main" id="{41A330A2-6C52-A33A-42CD-20CEAD14C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891" y="531894"/>
            <a:ext cx="4307731" cy="883924"/>
          </a:xfrm>
          <a:prstGeom prst="rect">
            <a:avLst/>
          </a:prstGeom>
        </p:spPr>
      </p:pic>
      <p:sp>
        <p:nvSpPr>
          <p:cNvPr id="7" name="Metin kutusu 6">
            <a:extLst>
              <a:ext uri="{FF2B5EF4-FFF2-40B4-BE49-F238E27FC236}">
                <a16:creationId xmlns:a16="http://schemas.microsoft.com/office/drawing/2014/main" id="{55B49874-BD5B-7A38-5AF8-E9E1D783F7F9}"/>
              </a:ext>
            </a:extLst>
          </p:cNvPr>
          <p:cNvSpPr txBox="1"/>
          <p:nvPr/>
        </p:nvSpPr>
        <p:spPr>
          <a:xfrm>
            <a:off x="68829" y="-256105"/>
            <a:ext cx="7891349" cy="2308324"/>
          </a:xfrm>
          <a:prstGeom prst="rect">
            <a:avLst/>
          </a:prstGeom>
          <a:noFill/>
        </p:spPr>
        <p:txBody>
          <a:bodyPr wrap="square">
            <a:spAutoFit/>
          </a:bodyPr>
          <a:lstStyle/>
          <a:p>
            <a:br>
              <a:rPr lang="tr-TR" dirty="0">
                <a:solidFill>
                  <a:srgbClr val="836FFF"/>
                </a:solidFill>
              </a:rPr>
            </a:br>
            <a:r>
              <a:rPr lang="tr-TR" dirty="0">
                <a:solidFill>
                  <a:srgbClr val="836FFF"/>
                </a:solidFill>
              </a:rPr>
              <a:t>1-) </a:t>
            </a:r>
            <a:r>
              <a:rPr lang="tr-TR" b="0" i="0" dirty="0">
                <a:solidFill>
                  <a:srgbClr val="836FFF"/>
                </a:solidFill>
                <a:effectLst/>
                <a:latin typeface="Söhne"/>
              </a:rPr>
              <a:t>Düz model veya tablo modeli, verilerin düz bir yapıda organize edildiği ve tablo biçiminde sunulduğu bir veri tabanı modelidir. Bu modelde, veriler iki boyutlu bir şekilde düzenlenir: sütunlarda benzer özelliklere sahip veriler bulunurken, satırlarda ise farklı veri grupları yer alır. Örneğin, kullanıcı adları ve şifrelerin saklandığı bir veri tabanı düz modelin bir örneğidir. Her satırda bir kullanıcıya ait şifre bilgileri bulunurken, sütunlarda aynı tipte veriler yer alır. Bu yapı, genellikle tek bir tablodan oluşur ve verilerin basit ve düzenli bir şekilde tutulmasını sağlar.</a:t>
            </a:r>
            <a:endParaRPr lang="tr-TR" dirty="0">
              <a:solidFill>
                <a:srgbClr val="836FFF"/>
              </a:solidFill>
            </a:endParaRPr>
          </a:p>
        </p:txBody>
      </p:sp>
      <p:sp>
        <p:nvSpPr>
          <p:cNvPr id="10" name="Dikdörtgen 9">
            <a:extLst>
              <a:ext uri="{FF2B5EF4-FFF2-40B4-BE49-F238E27FC236}">
                <a16:creationId xmlns:a16="http://schemas.microsoft.com/office/drawing/2014/main" id="{466563DA-7D38-76C8-D849-EBBD14E3EACD}"/>
              </a:ext>
            </a:extLst>
          </p:cNvPr>
          <p:cNvSpPr/>
          <p:nvPr/>
        </p:nvSpPr>
        <p:spPr>
          <a:xfrm>
            <a:off x="0" y="2128018"/>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pic>
        <p:nvPicPr>
          <p:cNvPr id="12" name="Resim 11" descr="metin, yazı tipi, ekran görüntüsü, sayı, numara içeren bir resim">
            <a:extLst>
              <a:ext uri="{FF2B5EF4-FFF2-40B4-BE49-F238E27FC236}">
                <a16:creationId xmlns:a16="http://schemas.microsoft.com/office/drawing/2014/main" id="{0D4E034F-3BE5-0B26-CD90-8D4915807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885" y="2488354"/>
            <a:ext cx="3705742" cy="1514686"/>
          </a:xfrm>
          <a:prstGeom prst="rect">
            <a:avLst/>
          </a:prstGeom>
        </p:spPr>
      </p:pic>
      <p:sp>
        <p:nvSpPr>
          <p:cNvPr id="15" name="Metin kutusu 14">
            <a:extLst>
              <a:ext uri="{FF2B5EF4-FFF2-40B4-BE49-F238E27FC236}">
                <a16:creationId xmlns:a16="http://schemas.microsoft.com/office/drawing/2014/main" id="{4586DC2B-43EC-5C93-78FD-537E698AD496}"/>
              </a:ext>
            </a:extLst>
          </p:cNvPr>
          <p:cNvSpPr txBox="1"/>
          <p:nvPr/>
        </p:nvSpPr>
        <p:spPr>
          <a:xfrm>
            <a:off x="1127464" y="2876365"/>
            <a:ext cx="184731" cy="369332"/>
          </a:xfrm>
          <a:prstGeom prst="rect">
            <a:avLst/>
          </a:prstGeom>
          <a:noFill/>
        </p:spPr>
        <p:txBody>
          <a:bodyPr wrap="none" rtlCol="0">
            <a:spAutoFit/>
          </a:bodyPr>
          <a:lstStyle/>
          <a:p>
            <a:endParaRPr lang="tr-TR" dirty="0"/>
          </a:p>
        </p:txBody>
      </p:sp>
      <p:sp>
        <p:nvSpPr>
          <p:cNvPr id="18" name="Metin kutusu 17">
            <a:extLst>
              <a:ext uri="{FF2B5EF4-FFF2-40B4-BE49-F238E27FC236}">
                <a16:creationId xmlns:a16="http://schemas.microsoft.com/office/drawing/2014/main" id="{5062E524-D02A-A967-63B5-334D2896A524}"/>
              </a:ext>
            </a:extLst>
          </p:cNvPr>
          <p:cNvSpPr txBox="1"/>
          <p:nvPr/>
        </p:nvSpPr>
        <p:spPr>
          <a:xfrm>
            <a:off x="155860" y="2274838"/>
            <a:ext cx="7631652" cy="2308324"/>
          </a:xfrm>
          <a:prstGeom prst="rect">
            <a:avLst/>
          </a:prstGeom>
          <a:noFill/>
        </p:spPr>
        <p:txBody>
          <a:bodyPr wrap="square" rtlCol="0">
            <a:spAutoFit/>
          </a:bodyPr>
          <a:lstStyle/>
          <a:p>
            <a:r>
              <a:rPr lang="tr-TR" b="0" i="0" dirty="0">
                <a:solidFill>
                  <a:srgbClr val="750E21"/>
                </a:solidFill>
                <a:effectLst/>
                <a:latin typeface="Söhne"/>
              </a:rPr>
              <a:t>2-) Hiyerarşik Veri Modeli, ilk olarak 1960'larda geliştirilmiş ve adını verilerin depolanma yönteminden almıştır. Bu model, verilerin bir ağaç yapısı şeklinde düzenlendiği ve ilişkilendirildiği bir veri tabanı modelidir. Her bir veriye "kayıt" adı verilir ve bu kayıtlar bir ağaç yapısı içinde sıralanır. Kök olarak adlandırılan ilk kayıt, bir veya daha fazla alt kayıt içerebilir. Alt kayıtlar da kendi alt kayıtlarını içerebilirler. Her kayıt, bir ebeveyn kaydına sahiptir, ancak kök kayıt hariç. Bu model, verilerin hiyerarşik bir yapıda düzenlenmesini sağlar, böylece belirli bir sıra ve ilişki içinde tutulabilirler.</a:t>
            </a:r>
            <a:endParaRPr lang="tr-TR" dirty="0">
              <a:solidFill>
                <a:srgbClr val="750E21"/>
              </a:solidFill>
            </a:endParaRPr>
          </a:p>
        </p:txBody>
      </p:sp>
      <p:sp>
        <p:nvSpPr>
          <p:cNvPr id="21" name="Dikdörtgen 20">
            <a:extLst>
              <a:ext uri="{FF2B5EF4-FFF2-40B4-BE49-F238E27FC236}">
                <a16:creationId xmlns:a16="http://schemas.microsoft.com/office/drawing/2014/main" id="{3CD327B7-D5F6-454B-56A7-D5BE7F9A2F6D}"/>
              </a:ext>
            </a:extLst>
          </p:cNvPr>
          <p:cNvSpPr/>
          <p:nvPr/>
        </p:nvSpPr>
        <p:spPr>
          <a:xfrm>
            <a:off x="0" y="4583162"/>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pic>
        <p:nvPicPr>
          <p:cNvPr id="23" name="Resim 22" descr="metin, yazı tipi, ekran görüntüsü, logo içeren bir resim&#10;&#10;Açıklama otomatik olarak oluşturuldu">
            <a:extLst>
              <a:ext uri="{FF2B5EF4-FFF2-40B4-BE49-F238E27FC236}">
                <a16:creationId xmlns:a16="http://schemas.microsoft.com/office/drawing/2014/main" id="{27AF5CE7-5954-B164-4092-C01C177160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6885" y="5340505"/>
            <a:ext cx="3801005" cy="571580"/>
          </a:xfrm>
          <a:prstGeom prst="rect">
            <a:avLst/>
          </a:prstGeom>
        </p:spPr>
      </p:pic>
      <p:sp>
        <p:nvSpPr>
          <p:cNvPr id="24" name="Metin kutusu 23">
            <a:extLst>
              <a:ext uri="{FF2B5EF4-FFF2-40B4-BE49-F238E27FC236}">
                <a16:creationId xmlns:a16="http://schemas.microsoft.com/office/drawing/2014/main" id="{D2C96CBD-95CD-1F4C-33F8-F144A9C5AB90}"/>
              </a:ext>
            </a:extLst>
          </p:cNvPr>
          <p:cNvSpPr txBox="1"/>
          <p:nvPr/>
        </p:nvSpPr>
        <p:spPr>
          <a:xfrm>
            <a:off x="67956" y="4740429"/>
            <a:ext cx="8000973" cy="2031325"/>
          </a:xfrm>
          <a:prstGeom prst="rect">
            <a:avLst/>
          </a:prstGeom>
          <a:noFill/>
        </p:spPr>
        <p:txBody>
          <a:bodyPr wrap="square" rtlCol="0">
            <a:spAutoFit/>
          </a:bodyPr>
          <a:lstStyle/>
          <a:p>
            <a:r>
              <a:rPr lang="tr-TR" b="0" i="0" dirty="0">
                <a:solidFill>
                  <a:srgbClr val="0D0D0D"/>
                </a:solidFill>
                <a:effectLst/>
                <a:latin typeface="Söhne"/>
              </a:rPr>
              <a:t>3-)Ağ veri modeli, 1970'lerin başlarında geliştirilmiş ve hiyerarşik veri modelinin geliştirilmiş bir versiyonudur. Bu modelin hızla benimsenmesinin nedeni, bir verinin doğal olarak diğer verilerle ilişkili olmasıdır. Ağ modelinin hiyerarşik modele kıyasla önemli bir farkı, bir düğümün içindeki verinin başka bir düğüme işaret edebilmesidir. Bu sayede, ağ modelinde birçok ilişki türü modellenebilirken, hiyerarşik modele göre daha esnek bir yapı sağlanır. Bu yapı aynı zamanda veri tekrarını azaltır, bu da </a:t>
            </a:r>
            <a:r>
              <a:rPr lang="tr-TR" b="0" i="0" dirty="0" err="1">
                <a:solidFill>
                  <a:srgbClr val="0D0D0D"/>
                </a:solidFill>
                <a:effectLst/>
                <a:latin typeface="Söhne"/>
              </a:rPr>
              <a:t>veritabanlarının</a:t>
            </a:r>
            <a:r>
              <a:rPr lang="tr-TR" b="0" i="0" dirty="0">
                <a:solidFill>
                  <a:srgbClr val="0D0D0D"/>
                </a:solidFill>
                <a:effectLst/>
                <a:latin typeface="Söhne"/>
              </a:rPr>
              <a:t> daha etkin ve optimize edilmiş olmasını sağlar.</a:t>
            </a:r>
            <a:endParaRPr lang="tr-TR" dirty="0"/>
          </a:p>
        </p:txBody>
      </p:sp>
    </p:spTree>
    <p:extLst>
      <p:ext uri="{BB962C8B-B14F-4D97-AF65-F5344CB8AC3E}">
        <p14:creationId xmlns:p14="http://schemas.microsoft.com/office/powerpoint/2010/main" val="196161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açık mavi, turkuvaz, çamurcun, cam göbeği, mavi içeren bir resim">
            <a:extLst>
              <a:ext uri="{FF2B5EF4-FFF2-40B4-BE49-F238E27FC236}">
                <a16:creationId xmlns:a16="http://schemas.microsoft.com/office/drawing/2014/main" id="{DCAB965B-EC48-325A-6559-5C00CBBA9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Resim 8" descr="metin, yazı tipi, çizgi, sayı, numara içeren bir resim">
            <a:extLst>
              <a:ext uri="{FF2B5EF4-FFF2-40B4-BE49-F238E27FC236}">
                <a16:creationId xmlns:a16="http://schemas.microsoft.com/office/drawing/2014/main" id="{328F77F1-D41E-791A-07AA-E46B150E6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5153" y="697265"/>
            <a:ext cx="3677163" cy="1190791"/>
          </a:xfrm>
          <a:prstGeom prst="rect">
            <a:avLst/>
          </a:prstGeom>
        </p:spPr>
      </p:pic>
      <p:sp>
        <p:nvSpPr>
          <p:cNvPr id="10" name="Metin kutusu 9">
            <a:extLst>
              <a:ext uri="{FF2B5EF4-FFF2-40B4-BE49-F238E27FC236}">
                <a16:creationId xmlns:a16="http://schemas.microsoft.com/office/drawing/2014/main" id="{B38FB367-A610-7D67-6DA1-E7699008036C}"/>
              </a:ext>
            </a:extLst>
          </p:cNvPr>
          <p:cNvSpPr txBox="1"/>
          <p:nvPr/>
        </p:nvSpPr>
        <p:spPr>
          <a:xfrm>
            <a:off x="79899" y="0"/>
            <a:ext cx="8105254" cy="2585323"/>
          </a:xfrm>
          <a:prstGeom prst="rect">
            <a:avLst/>
          </a:prstGeom>
          <a:noFill/>
        </p:spPr>
        <p:txBody>
          <a:bodyPr wrap="square" rtlCol="0">
            <a:spAutoFit/>
          </a:bodyPr>
          <a:lstStyle/>
          <a:p>
            <a:r>
              <a:rPr lang="tr-TR" b="0" i="0" dirty="0">
                <a:solidFill>
                  <a:srgbClr val="279EFF"/>
                </a:solidFill>
                <a:effectLst/>
                <a:latin typeface="Söhne"/>
              </a:rPr>
              <a:t>4-) İlişkisel Veri Modeli, çeşitlenen beklentilere cevap verme konusunda hiyerarşik ve ağ veri modellerinin yetersiz kaldığı zamanlarda ortaya çıkmıştır. Bu model, E. F. </a:t>
            </a:r>
            <a:r>
              <a:rPr lang="tr-TR" b="0" i="0" dirty="0" err="1">
                <a:solidFill>
                  <a:srgbClr val="279EFF"/>
                </a:solidFill>
                <a:effectLst/>
                <a:latin typeface="Söhne"/>
              </a:rPr>
              <a:t>Codd'un</a:t>
            </a:r>
            <a:r>
              <a:rPr lang="tr-TR" b="0" i="0" dirty="0">
                <a:solidFill>
                  <a:srgbClr val="279EFF"/>
                </a:solidFill>
                <a:effectLst/>
                <a:latin typeface="Söhne"/>
              </a:rPr>
              <a:t> 1970'te kaleme aldığı "A </a:t>
            </a:r>
            <a:r>
              <a:rPr lang="tr-TR" b="0" i="0" dirty="0" err="1">
                <a:solidFill>
                  <a:srgbClr val="279EFF"/>
                </a:solidFill>
                <a:effectLst/>
                <a:latin typeface="Söhne"/>
              </a:rPr>
              <a:t>Relational</a:t>
            </a:r>
            <a:r>
              <a:rPr lang="tr-TR" b="0" i="0" dirty="0">
                <a:solidFill>
                  <a:srgbClr val="279EFF"/>
                </a:solidFill>
                <a:effectLst/>
                <a:latin typeface="Söhne"/>
              </a:rPr>
              <a:t> Model of Data </a:t>
            </a:r>
            <a:r>
              <a:rPr lang="tr-TR" b="0" i="0" dirty="0" err="1">
                <a:solidFill>
                  <a:srgbClr val="279EFF"/>
                </a:solidFill>
                <a:effectLst/>
                <a:latin typeface="Söhne"/>
              </a:rPr>
              <a:t>for</a:t>
            </a:r>
            <a:r>
              <a:rPr lang="tr-TR" b="0" i="0" dirty="0">
                <a:solidFill>
                  <a:srgbClr val="279EFF"/>
                </a:solidFill>
                <a:effectLst/>
                <a:latin typeface="Söhne"/>
              </a:rPr>
              <a:t> </a:t>
            </a:r>
            <a:r>
              <a:rPr lang="tr-TR" b="0" i="0" dirty="0" err="1">
                <a:solidFill>
                  <a:srgbClr val="279EFF"/>
                </a:solidFill>
                <a:effectLst/>
                <a:latin typeface="Söhne"/>
              </a:rPr>
              <a:t>Large</a:t>
            </a:r>
            <a:r>
              <a:rPr lang="tr-TR" b="0" i="0" dirty="0">
                <a:solidFill>
                  <a:srgbClr val="279EFF"/>
                </a:solidFill>
                <a:effectLst/>
                <a:latin typeface="Söhne"/>
              </a:rPr>
              <a:t> </a:t>
            </a:r>
            <a:r>
              <a:rPr lang="tr-TR" b="0" i="0" dirty="0" err="1">
                <a:solidFill>
                  <a:srgbClr val="279EFF"/>
                </a:solidFill>
                <a:effectLst/>
                <a:latin typeface="Söhne"/>
              </a:rPr>
              <a:t>Shared</a:t>
            </a:r>
            <a:r>
              <a:rPr lang="tr-TR" b="0" i="0" dirty="0">
                <a:solidFill>
                  <a:srgbClr val="279EFF"/>
                </a:solidFill>
                <a:effectLst/>
                <a:latin typeface="Söhne"/>
              </a:rPr>
              <a:t> Data </a:t>
            </a:r>
            <a:r>
              <a:rPr lang="tr-TR" b="0" i="0" dirty="0" err="1">
                <a:solidFill>
                  <a:srgbClr val="279EFF"/>
                </a:solidFill>
                <a:effectLst/>
                <a:latin typeface="Söhne"/>
              </a:rPr>
              <a:t>Banks</a:t>
            </a:r>
            <a:r>
              <a:rPr lang="tr-TR" b="0" i="0" dirty="0">
                <a:solidFill>
                  <a:srgbClr val="279EFF"/>
                </a:solidFill>
                <a:effectLst/>
                <a:latin typeface="Söhne"/>
              </a:rPr>
              <a:t>" makalesi ile büyük bir ilerleme kaydetmiştir. İlişkisel veri modelinin merkezinde "ilişki" kavramı yer alır. Bu ilişkiler, veri içindeki bağlantıları modellemek için kullanılır. Dolayısıyla, ilişkisel bir </a:t>
            </a:r>
            <a:r>
              <a:rPr lang="tr-TR" b="0" i="0" dirty="0" err="1">
                <a:solidFill>
                  <a:srgbClr val="279EFF"/>
                </a:solidFill>
                <a:effectLst/>
                <a:latin typeface="Söhne"/>
              </a:rPr>
              <a:t>veritabanı</a:t>
            </a:r>
            <a:r>
              <a:rPr lang="tr-TR" b="0" i="0" dirty="0">
                <a:solidFill>
                  <a:srgbClr val="279EFF"/>
                </a:solidFill>
                <a:effectLst/>
                <a:latin typeface="Söhne"/>
              </a:rPr>
              <a:t>, çeşitli ilişkilerin bir araya gelmesinden oluşur. İlişkiler, genellikle satır ve sütunlardan oluşan iki boyutlu tablolarla ifade edilir. Her tablo için genellikle bir dosya bulunur ve her satır, birbirleriyle ilişkili verilerin bir gruplamasını temsil eder. Sütunlar ise bu verilere ait özellikleri içerir.</a:t>
            </a:r>
            <a:endParaRPr lang="tr-TR" dirty="0">
              <a:solidFill>
                <a:srgbClr val="279EFF"/>
              </a:solidFill>
            </a:endParaRPr>
          </a:p>
        </p:txBody>
      </p:sp>
      <p:sp>
        <p:nvSpPr>
          <p:cNvPr id="11" name="Dikdörtgen 10">
            <a:extLst>
              <a:ext uri="{FF2B5EF4-FFF2-40B4-BE49-F238E27FC236}">
                <a16:creationId xmlns:a16="http://schemas.microsoft.com/office/drawing/2014/main" id="{FA555DE1-A53A-D2A3-05D8-542422FCB9E5}"/>
              </a:ext>
            </a:extLst>
          </p:cNvPr>
          <p:cNvSpPr/>
          <p:nvPr/>
        </p:nvSpPr>
        <p:spPr>
          <a:xfrm>
            <a:off x="0" y="2514300"/>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13" name="Metin kutusu 12">
            <a:extLst>
              <a:ext uri="{FF2B5EF4-FFF2-40B4-BE49-F238E27FC236}">
                <a16:creationId xmlns:a16="http://schemas.microsoft.com/office/drawing/2014/main" id="{B8B1DBF4-B2DC-C4B3-BB0C-C688BC6DA94B}"/>
              </a:ext>
            </a:extLst>
          </p:cNvPr>
          <p:cNvSpPr txBox="1"/>
          <p:nvPr/>
        </p:nvSpPr>
        <p:spPr>
          <a:xfrm>
            <a:off x="143511" y="2827901"/>
            <a:ext cx="6289095" cy="646331"/>
          </a:xfrm>
          <a:prstGeom prst="rect">
            <a:avLst/>
          </a:prstGeom>
          <a:noFill/>
        </p:spPr>
        <p:txBody>
          <a:bodyPr wrap="square" rtlCol="0">
            <a:spAutoFit/>
          </a:bodyPr>
          <a:lstStyle/>
          <a:p>
            <a:r>
              <a:rPr lang="tr-TR" dirty="0">
                <a:solidFill>
                  <a:srgbClr val="279EFF"/>
                </a:solidFill>
              </a:rPr>
              <a:t>5-) Nesne Yönelimli Veri Modeli: Daha sonraları ortaya çıkmış ve başarısını kanıtlamıştır.</a:t>
            </a:r>
          </a:p>
        </p:txBody>
      </p:sp>
      <p:pic>
        <p:nvPicPr>
          <p:cNvPr id="15" name="Resim 14" descr="metin, ekran görüntüsü, yazı tipi, sayı, numara içeren bir resim&#10;&#10;Açıklama otomatik olarak oluşturuldu">
            <a:extLst>
              <a:ext uri="{FF2B5EF4-FFF2-40B4-BE49-F238E27FC236}">
                <a16:creationId xmlns:a16="http://schemas.microsoft.com/office/drawing/2014/main" id="{72A1B007-6ACD-6E45-03A9-06E8E28D86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100" y="2655698"/>
            <a:ext cx="3762900" cy="990738"/>
          </a:xfrm>
          <a:prstGeom prst="rect">
            <a:avLst/>
          </a:prstGeom>
        </p:spPr>
      </p:pic>
      <p:sp>
        <p:nvSpPr>
          <p:cNvPr id="16" name="Dikdörtgen 15">
            <a:extLst>
              <a:ext uri="{FF2B5EF4-FFF2-40B4-BE49-F238E27FC236}">
                <a16:creationId xmlns:a16="http://schemas.microsoft.com/office/drawing/2014/main" id="{A267F22E-AF51-3869-C8EE-BDAF30E9811A}"/>
              </a:ext>
            </a:extLst>
          </p:cNvPr>
          <p:cNvSpPr/>
          <p:nvPr/>
        </p:nvSpPr>
        <p:spPr>
          <a:xfrm>
            <a:off x="0" y="3770248"/>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pic>
        <p:nvPicPr>
          <p:cNvPr id="3" name="Resim 2">
            <a:extLst>
              <a:ext uri="{FF2B5EF4-FFF2-40B4-BE49-F238E27FC236}">
                <a16:creationId xmlns:a16="http://schemas.microsoft.com/office/drawing/2014/main" id="{36D3ABDC-7845-A023-51E0-5D25C86585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9100" y="4553254"/>
            <a:ext cx="3762900" cy="1627208"/>
          </a:xfrm>
          <a:prstGeom prst="rect">
            <a:avLst/>
          </a:prstGeom>
        </p:spPr>
      </p:pic>
      <p:sp>
        <p:nvSpPr>
          <p:cNvPr id="4" name="Metin kutusu 3">
            <a:extLst>
              <a:ext uri="{FF2B5EF4-FFF2-40B4-BE49-F238E27FC236}">
                <a16:creationId xmlns:a16="http://schemas.microsoft.com/office/drawing/2014/main" id="{81B1BFB0-3F7D-7730-2E18-37C01661C21B}"/>
              </a:ext>
            </a:extLst>
          </p:cNvPr>
          <p:cNvSpPr txBox="1"/>
          <p:nvPr/>
        </p:nvSpPr>
        <p:spPr>
          <a:xfrm flipH="1">
            <a:off x="137689" y="4351195"/>
            <a:ext cx="7989673" cy="2031325"/>
          </a:xfrm>
          <a:prstGeom prst="rect">
            <a:avLst/>
          </a:prstGeom>
          <a:noFill/>
        </p:spPr>
        <p:txBody>
          <a:bodyPr wrap="square" rtlCol="0">
            <a:spAutoFit/>
          </a:bodyPr>
          <a:lstStyle/>
          <a:p>
            <a:pPr algn="l"/>
            <a:r>
              <a:rPr lang="tr-TR" b="0" i="0" dirty="0">
                <a:solidFill>
                  <a:srgbClr val="279EFF"/>
                </a:solidFill>
                <a:effectLst/>
                <a:latin typeface="-apple-system"/>
              </a:rPr>
              <a:t>6-) Nesne ilişkisel veri modeli, nesne yönelimli özelliklerin ilişkisel </a:t>
            </a:r>
            <a:r>
              <a:rPr lang="tr-TR" b="0" i="0" dirty="0" err="1">
                <a:solidFill>
                  <a:srgbClr val="279EFF"/>
                </a:solidFill>
                <a:effectLst/>
                <a:latin typeface="-apple-system"/>
              </a:rPr>
              <a:t>veritabanlarının</a:t>
            </a:r>
            <a:r>
              <a:rPr lang="tr-TR" b="0" i="0" dirty="0">
                <a:solidFill>
                  <a:srgbClr val="279EFF"/>
                </a:solidFill>
                <a:effectLst/>
                <a:latin typeface="-apple-system"/>
              </a:rPr>
              <a:t> temel işlevselliği üzerine eklenmiş bir </a:t>
            </a:r>
            <a:r>
              <a:rPr lang="tr-TR" b="0" i="0" dirty="0" err="1">
                <a:solidFill>
                  <a:srgbClr val="279EFF"/>
                </a:solidFill>
                <a:effectLst/>
                <a:latin typeface="-apple-system"/>
              </a:rPr>
              <a:t>veritabanı</a:t>
            </a:r>
            <a:r>
              <a:rPr lang="tr-TR" b="0" i="0" dirty="0">
                <a:solidFill>
                  <a:srgbClr val="279EFF"/>
                </a:solidFill>
                <a:effectLst/>
                <a:latin typeface="-apple-system"/>
              </a:rPr>
              <a:t> modelidir. Bu modelde, veri tabanı nesneleri (nesnelerin nitelikleri ve davranışlarıyla birlikte) ilişkisel tablolarda depolanır ve ilişkiler aracılığıyla bağlantı kurulur.</a:t>
            </a:r>
          </a:p>
          <a:p>
            <a:pPr algn="l"/>
            <a:r>
              <a:rPr lang="tr-TR" b="0" i="0" dirty="0">
                <a:solidFill>
                  <a:srgbClr val="279EFF"/>
                </a:solidFill>
                <a:effectLst/>
                <a:latin typeface="-apple-system"/>
              </a:rPr>
              <a:t>Oracle8, 1997 yılında piyasaya sürülen ve ilişkisel </a:t>
            </a:r>
            <a:r>
              <a:rPr lang="tr-TR" b="0" i="0" dirty="0" err="1">
                <a:solidFill>
                  <a:srgbClr val="279EFF"/>
                </a:solidFill>
                <a:effectLst/>
                <a:latin typeface="-apple-system"/>
              </a:rPr>
              <a:t>veritabanlarında</a:t>
            </a:r>
            <a:r>
              <a:rPr lang="tr-TR" b="0" i="0" dirty="0">
                <a:solidFill>
                  <a:srgbClr val="279EFF"/>
                </a:solidFill>
                <a:effectLst/>
                <a:latin typeface="-apple-system"/>
              </a:rPr>
              <a:t> nesne yönelimli özellikleri içeren ilk </a:t>
            </a:r>
            <a:r>
              <a:rPr lang="tr-TR" b="0" i="0" dirty="0" err="1">
                <a:solidFill>
                  <a:srgbClr val="279EFF"/>
                </a:solidFill>
                <a:effectLst/>
                <a:latin typeface="-apple-system"/>
              </a:rPr>
              <a:t>veritabanıdır</a:t>
            </a:r>
            <a:r>
              <a:rPr lang="tr-TR" b="0" i="0" dirty="0">
                <a:solidFill>
                  <a:srgbClr val="279EFF"/>
                </a:solidFill>
                <a:effectLst/>
                <a:latin typeface="-apple-system"/>
              </a:rPr>
              <a:t>. </a:t>
            </a:r>
          </a:p>
          <a:p>
            <a:endParaRPr lang="tr-TR" dirty="0">
              <a:solidFill>
                <a:srgbClr val="279EFF"/>
              </a:solidFill>
            </a:endParaRPr>
          </a:p>
        </p:txBody>
      </p:sp>
    </p:spTree>
    <p:extLst>
      <p:ext uri="{BB962C8B-B14F-4D97-AF65-F5344CB8AC3E}">
        <p14:creationId xmlns:p14="http://schemas.microsoft.com/office/powerpoint/2010/main" val="426464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FD660F9-50D9-5BE7-2BC7-5811E907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Metin kutusu 5">
            <a:extLst>
              <a:ext uri="{FF2B5EF4-FFF2-40B4-BE49-F238E27FC236}">
                <a16:creationId xmlns:a16="http://schemas.microsoft.com/office/drawing/2014/main" id="{AB7BDB1A-7340-09D0-B231-C328528BBEFA}"/>
              </a:ext>
            </a:extLst>
          </p:cNvPr>
          <p:cNvSpPr txBox="1"/>
          <p:nvPr/>
        </p:nvSpPr>
        <p:spPr>
          <a:xfrm>
            <a:off x="421418" y="310101"/>
            <a:ext cx="6186115" cy="1200329"/>
          </a:xfrm>
          <a:prstGeom prst="rect">
            <a:avLst/>
          </a:prstGeom>
          <a:noFill/>
        </p:spPr>
        <p:txBody>
          <a:bodyPr wrap="square" rtlCol="0">
            <a:spAutoFit/>
          </a:bodyPr>
          <a:lstStyle/>
          <a:p>
            <a:r>
              <a:rPr lang="tr-TR" b="0" i="0" dirty="0">
                <a:solidFill>
                  <a:srgbClr val="627254"/>
                </a:solidFill>
                <a:effectLst/>
                <a:latin typeface="-apple-system"/>
              </a:rPr>
              <a:t>7-) Çoklu ortam veri modeli, büyük medya dosyalarını işleme ve kullanıcıya adımları göstermeden işleme özelliklerine sahip olan bir veri tabanıdır. Dağıtık veri modeli ise verinin birden fazla bilgisayarda depolanıp ağ üzerinde dağıtıldığı bir veri tabanıdır.</a:t>
            </a:r>
            <a:endParaRPr lang="tr-TR" dirty="0">
              <a:solidFill>
                <a:srgbClr val="627254"/>
              </a:solidFill>
            </a:endParaRPr>
          </a:p>
        </p:txBody>
      </p:sp>
      <p:sp>
        <p:nvSpPr>
          <p:cNvPr id="7" name="Dikdörtgen 6">
            <a:extLst>
              <a:ext uri="{FF2B5EF4-FFF2-40B4-BE49-F238E27FC236}">
                <a16:creationId xmlns:a16="http://schemas.microsoft.com/office/drawing/2014/main" id="{0535A09A-226F-1F75-8847-871D0753DC88}"/>
              </a:ext>
            </a:extLst>
          </p:cNvPr>
          <p:cNvSpPr/>
          <p:nvPr/>
        </p:nvSpPr>
        <p:spPr>
          <a:xfrm>
            <a:off x="0" y="1510430"/>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8" name="Dikdörtgen 7">
            <a:extLst>
              <a:ext uri="{FF2B5EF4-FFF2-40B4-BE49-F238E27FC236}">
                <a16:creationId xmlns:a16="http://schemas.microsoft.com/office/drawing/2014/main" id="{33CBAEAB-1B2D-570A-0683-1F5C4195A5AC}"/>
              </a:ext>
            </a:extLst>
          </p:cNvPr>
          <p:cNvSpPr/>
          <p:nvPr/>
        </p:nvSpPr>
        <p:spPr>
          <a:xfrm>
            <a:off x="0" y="1581451"/>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9" name="Dikdörtgen 8">
            <a:extLst>
              <a:ext uri="{FF2B5EF4-FFF2-40B4-BE49-F238E27FC236}">
                <a16:creationId xmlns:a16="http://schemas.microsoft.com/office/drawing/2014/main" id="{0262D121-3974-A4EC-C4AF-7F5D4126751A}"/>
              </a:ext>
            </a:extLst>
          </p:cNvPr>
          <p:cNvSpPr/>
          <p:nvPr/>
        </p:nvSpPr>
        <p:spPr>
          <a:xfrm>
            <a:off x="0" y="1649913"/>
            <a:ext cx="12192000" cy="710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tx2"/>
              </a:solidFill>
            </a:endParaRPr>
          </a:p>
        </p:txBody>
      </p:sp>
      <p:sp>
        <p:nvSpPr>
          <p:cNvPr id="10" name="Metin kutusu 9">
            <a:extLst>
              <a:ext uri="{FF2B5EF4-FFF2-40B4-BE49-F238E27FC236}">
                <a16:creationId xmlns:a16="http://schemas.microsoft.com/office/drawing/2014/main" id="{E3F3B467-A443-B647-33F1-867DA8DF269F}"/>
              </a:ext>
            </a:extLst>
          </p:cNvPr>
          <p:cNvSpPr txBox="1"/>
          <p:nvPr/>
        </p:nvSpPr>
        <p:spPr>
          <a:xfrm>
            <a:off x="421417" y="1789396"/>
            <a:ext cx="6186115" cy="523220"/>
          </a:xfrm>
          <a:prstGeom prst="rect">
            <a:avLst/>
          </a:prstGeom>
          <a:noFill/>
        </p:spPr>
        <p:txBody>
          <a:bodyPr wrap="square" rtlCol="0">
            <a:spAutoFit/>
          </a:bodyPr>
          <a:lstStyle/>
          <a:p>
            <a:r>
              <a:rPr lang="tr-TR" sz="2800" dirty="0">
                <a:solidFill>
                  <a:schemeClr val="accent6">
                    <a:lumMod val="50000"/>
                  </a:schemeClr>
                </a:solidFill>
              </a:rPr>
              <a:t>4. VERİ TABANI TASARIMI</a:t>
            </a:r>
          </a:p>
        </p:txBody>
      </p:sp>
      <p:pic>
        <p:nvPicPr>
          <p:cNvPr id="12" name="Resim 11" descr="metin, ekran görüntüsü, yazı tipi, sayı, numara içeren bir resim&#10;&#10;Açıklama otomatik olarak oluşturuldu">
            <a:extLst>
              <a:ext uri="{FF2B5EF4-FFF2-40B4-BE49-F238E27FC236}">
                <a16:creationId xmlns:a16="http://schemas.microsoft.com/office/drawing/2014/main" id="{3EA24851-3986-C8EC-B995-365B3C68E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9744" y="2463823"/>
            <a:ext cx="3029373" cy="3372321"/>
          </a:xfrm>
          <a:prstGeom prst="rect">
            <a:avLst/>
          </a:prstGeom>
        </p:spPr>
      </p:pic>
      <p:sp>
        <p:nvSpPr>
          <p:cNvPr id="13" name="Metin kutusu 12">
            <a:extLst>
              <a:ext uri="{FF2B5EF4-FFF2-40B4-BE49-F238E27FC236}">
                <a16:creationId xmlns:a16="http://schemas.microsoft.com/office/drawing/2014/main" id="{DA27B5EE-16BE-0924-5FD2-EF03D8F7056B}"/>
              </a:ext>
            </a:extLst>
          </p:cNvPr>
          <p:cNvSpPr txBox="1"/>
          <p:nvPr/>
        </p:nvSpPr>
        <p:spPr>
          <a:xfrm>
            <a:off x="377684" y="2312616"/>
            <a:ext cx="7645181" cy="1754326"/>
          </a:xfrm>
          <a:prstGeom prst="rect">
            <a:avLst/>
          </a:prstGeom>
          <a:noFill/>
        </p:spPr>
        <p:txBody>
          <a:bodyPr wrap="square" rtlCol="0">
            <a:spAutoFit/>
          </a:bodyPr>
          <a:lstStyle/>
          <a:p>
            <a:r>
              <a:rPr lang="tr-TR" b="0" i="0" dirty="0">
                <a:solidFill>
                  <a:srgbClr val="627254"/>
                </a:solidFill>
                <a:effectLst/>
                <a:latin typeface="-apple-system"/>
              </a:rPr>
              <a:t>- Veri tabanı tasarımında gerçeklik, gereksinimlerin ve beklentilerin modellenerek veri tabanına aktarılması önemlidir. Kullanıcı gereksinimlerinin belirlenmesiyle başlanır ve veri grupları, tipleri ve depolama yapıları belirlenir. Gerçeğin veri tabanında anlaşılır bir şekilde temsil edilmesi için şemalar kullanılır. Kavramsal ve fiziksel düzeydeki şemalar farklı anlama mekanizmalarına yönelik olup, çeşitli veri modelleri kullanılır.</a:t>
            </a:r>
            <a:endParaRPr lang="tr-TR" dirty="0">
              <a:solidFill>
                <a:srgbClr val="627254"/>
              </a:solidFill>
            </a:endParaRPr>
          </a:p>
        </p:txBody>
      </p:sp>
      <p:sp>
        <p:nvSpPr>
          <p:cNvPr id="14" name="Metin kutusu 13">
            <a:extLst>
              <a:ext uri="{FF2B5EF4-FFF2-40B4-BE49-F238E27FC236}">
                <a16:creationId xmlns:a16="http://schemas.microsoft.com/office/drawing/2014/main" id="{F2427B69-6B46-131D-7F0D-E554A4D41498}"/>
              </a:ext>
            </a:extLst>
          </p:cNvPr>
          <p:cNvSpPr txBox="1"/>
          <p:nvPr/>
        </p:nvSpPr>
        <p:spPr>
          <a:xfrm>
            <a:off x="377684" y="4149983"/>
            <a:ext cx="7983109" cy="1754326"/>
          </a:xfrm>
          <a:prstGeom prst="rect">
            <a:avLst/>
          </a:prstGeom>
          <a:noFill/>
        </p:spPr>
        <p:txBody>
          <a:bodyPr wrap="square" rtlCol="0">
            <a:spAutoFit/>
          </a:bodyPr>
          <a:lstStyle/>
          <a:p>
            <a:r>
              <a:rPr lang="tr-TR" b="0" i="0" dirty="0">
                <a:solidFill>
                  <a:srgbClr val="627254"/>
                </a:solidFill>
                <a:effectLst/>
                <a:latin typeface="-apple-system"/>
              </a:rPr>
              <a:t>- Geleneksel veri tabanı tasarımı, kullanıcı düzeyinden başlayarak fiziksel düzeye adım adım ilerler. Kavramsal tasarımda, gereksinimlere göre kavramsal şema belirlenir. Kavramsal şema, veri tabanının genel yapısını tanımlar ve kullanıcıların veri tabanını anlamalarını sağlar. Fiziksel ayrıntılara girmeden varlıklar, ilişkiler ve kısıtlamalar üzerinde odaklanır. Kavramsal şema, donanım ve yazılımdan bağımsızdır ve kullanıcılar tarafından daha kolay anlaşılabilir.</a:t>
            </a:r>
            <a:endParaRPr lang="tr-TR" dirty="0">
              <a:solidFill>
                <a:srgbClr val="627254"/>
              </a:solidFill>
            </a:endParaRPr>
          </a:p>
        </p:txBody>
      </p:sp>
    </p:spTree>
    <p:extLst>
      <p:ext uri="{BB962C8B-B14F-4D97-AF65-F5344CB8AC3E}">
        <p14:creationId xmlns:p14="http://schemas.microsoft.com/office/powerpoint/2010/main" val="417084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açık mavi, mavi, turkuvaz, çamurcun, cam göbeği içeren bir resim">
            <a:extLst>
              <a:ext uri="{FF2B5EF4-FFF2-40B4-BE49-F238E27FC236}">
                <a16:creationId xmlns:a16="http://schemas.microsoft.com/office/drawing/2014/main" id="{ACA127DB-99C7-7EEA-7F0C-23E894FDB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Metin kutusu 5">
            <a:extLst>
              <a:ext uri="{FF2B5EF4-FFF2-40B4-BE49-F238E27FC236}">
                <a16:creationId xmlns:a16="http://schemas.microsoft.com/office/drawing/2014/main" id="{F7DC1509-F9A8-3D7D-7CD1-2583EC912DE4}"/>
              </a:ext>
            </a:extLst>
          </p:cNvPr>
          <p:cNvSpPr txBox="1"/>
          <p:nvPr/>
        </p:nvSpPr>
        <p:spPr>
          <a:xfrm>
            <a:off x="174929" y="0"/>
            <a:ext cx="12192000" cy="1200329"/>
          </a:xfrm>
          <a:prstGeom prst="rect">
            <a:avLst/>
          </a:prstGeom>
          <a:noFill/>
        </p:spPr>
        <p:txBody>
          <a:bodyPr wrap="square" rtlCol="0">
            <a:spAutoFit/>
          </a:bodyPr>
          <a:lstStyle/>
          <a:p>
            <a:r>
              <a:rPr lang="tr-TR" b="0" i="0" dirty="0">
                <a:solidFill>
                  <a:srgbClr val="31363F"/>
                </a:solidFill>
                <a:effectLst/>
                <a:latin typeface="-apple-system"/>
              </a:rPr>
              <a:t>- Kavramsal veri modelleri yüksek düzeyli oldukları için doğrudan gerçekleştirilemez. Bu nedenle, geleneksel veri tabanı tasarımında, kavramsal tasarımdan sonra bir veri tabanı yönetim sistemi seçimi yapılır. Veri tabanı yönetim sistemleri genellikle mantıksal veri modelleri kullanır. Bu nedenle, kavramsal şema, veri tabanı yönetim sisteminin veri modeline dönüştürülür. Bu dönüşüm işlemi bazen "mantıksal veri tabanı tasarımı" olarak adlandırılır.</a:t>
            </a:r>
            <a:endParaRPr lang="tr-TR" dirty="0">
              <a:solidFill>
                <a:srgbClr val="31363F"/>
              </a:solidFill>
            </a:endParaRPr>
          </a:p>
        </p:txBody>
      </p:sp>
      <p:sp>
        <p:nvSpPr>
          <p:cNvPr id="7" name="Metin kutusu 6">
            <a:extLst>
              <a:ext uri="{FF2B5EF4-FFF2-40B4-BE49-F238E27FC236}">
                <a16:creationId xmlns:a16="http://schemas.microsoft.com/office/drawing/2014/main" id="{CEB5FE9C-F862-5EEA-9FA8-55A03FBA8882}"/>
              </a:ext>
            </a:extLst>
          </p:cNvPr>
          <p:cNvSpPr txBox="1"/>
          <p:nvPr/>
        </p:nvSpPr>
        <p:spPr>
          <a:xfrm>
            <a:off x="174929" y="1200329"/>
            <a:ext cx="12017072" cy="923330"/>
          </a:xfrm>
          <a:prstGeom prst="rect">
            <a:avLst/>
          </a:prstGeom>
          <a:noFill/>
        </p:spPr>
        <p:txBody>
          <a:bodyPr wrap="square" rtlCol="0">
            <a:spAutoFit/>
          </a:bodyPr>
          <a:lstStyle/>
          <a:p>
            <a:r>
              <a:rPr lang="tr-TR" b="0" i="0" dirty="0">
                <a:solidFill>
                  <a:srgbClr val="31363F"/>
                </a:solidFill>
                <a:effectLst/>
                <a:latin typeface="-apple-system"/>
              </a:rPr>
              <a:t>- Fiziksel tasarım aşamasında, verinin en verimli şekilde nasıl fiziksel olarak düzenleneceği belirlenir. Bu aşamada iç şema oluşturulur, iç şema depolama yapılarını, kayıt formatlarını, alanları ve veri tabanına erişim yöntemlerini tanımlar. İç şema, fiziksel veri modellerini kullanarak yazılım ve donanıma bağımlıdır.</a:t>
            </a:r>
            <a:endParaRPr lang="tr-TR" dirty="0">
              <a:solidFill>
                <a:srgbClr val="31363F"/>
              </a:solidFill>
            </a:endParaRPr>
          </a:p>
        </p:txBody>
      </p:sp>
      <p:sp>
        <p:nvSpPr>
          <p:cNvPr id="8" name="Metin kutusu 7">
            <a:extLst>
              <a:ext uri="{FF2B5EF4-FFF2-40B4-BE49-F238E27FC236}">
                <a16:creationId xmlns:a16="http://schemas.microsoft.com/office/drawing/2014/main" id="{C90EB355-5711-142D-F7EF-51EBB7038ACE}"/>
              </a:ext>
            </a:extLst>
          </p:cNvPr>
          <p:cNvSpPr txBox="1"/>
          <p:nvPr/>
        </p:nvSpPr>
        <p:spPr>
          <a:xfrm>
            <a:off x="174929" y="2169825"/>
            <a:ext cx="10018643" cy="461665"/>
          </a:xfrm>
          <a:prstGeom prst="rect">
            <a:avLst/>
          </a:prstGeom>
          <a:noFill/>
        </p:spPr>
        <p:txBody>
          <a:bodyPr wrap="square" rtlCol="0">
            <a:spAutoFit/>
          </a:bodyPr>
          <a:lstStyle/>
          <a:p>
            <a:r>
              <a:rPr lang="tr-TR" sz="2400" dirty="0">
                <a:solidFill>
                  <a:srgbClr val="EEEEEE"/>
                </a:solidFill>
              </a:rPr>
              <a:t>5. İLİŞKİSEL VE İLİŞKİSEL OLMAYAN (</a:t>
            </a:r>
            <a:r>
              <a:rPr lang="tr-TR" sz="2400" dirty="0" err="1">
                <a:solidFill>
                  <a:srgbClr val="EEEEEE"/>
                </a:solidFill>
              </a:rPr>
              <a:t>NoSQL</a:t>
            </a:r>
            <a:r>
              <a:rPr lang="tr-TR" sz="2400" dirty="0">
                <a:solidFill>
                  <a:srgbClr val="EEEEEE"/>
                </a:solidFill>
              </a:rPr>
              <a:t>) VERİTABANI SİSTEMLERİ</a:t>
            </a:r>
          </a:p>
        </p:txBody>
      </p:sp>
      <p:sp>
        <p:nvSpPr>
          <p:cNvPr id="9" name="Metin kutusu 8">
            <a:extLst>
              <a:ext uri="{FF2B5EF4-FFF2-40B4-BE49-F238E27FC236}">
                <a16:creationId xmlns:a16="http://schemas.microsoft.com/office/drawing/2014/main" id="{A9A40392-DAAA-3481-8ECE-94CE3D5F734B}"/>
              </a:ext>
            </a:extLst>
          </p:cNvPr>
          <p:cNvSpPr txBox="1"/>
          <p:nvPr/>
        </p:nvSpPr>
        <p:spPr>
          <a:xfrm>
            <a:off x="174928" y="2631490"/>
            <a:ext cx="12017072" cy="646331"/>
          </a:xfrm>
          <a:prstGeom prst="rect">
            <a:avLst/>
          </a:prstGeom>
          <a:noFill/>
        </p:spPr>
        <p:txBody>
          <a:bodyPr wrap="square" rtlCol="0">
            <a:spAutoFit/>
          </a:bodyPr>
          <a:lstStyle/>
          <a:p>
            <a:r>
              <a:rPr lang="tr-TR" b="0" i="0" dirty="0">
                <a:solidFill>
                  <a:srgbClr val="31363F"/>
                </a:solidFill>
                <a:effectLst/>
                <a:latin typeface="-apple-system"/>
              </a:rPr>
              <a:t>5.1-) İlişkisel veri tabanı sistemleri, tablolardan oluşur ve tablolar arasındaki ilişkilerle verileri yönetir. ACID ise bu sistemlerde sağlanan temel özellikleri ifade eder: bölünmezlik, tutarlılık, izolasyon ve dayanıklılık.</a:t>
            </a:r>
            <a:endParaRPr lang="tr-TR" dirty="0">
              <a:solidFill>
                <a:srgbClr val="31363F"/>
              </a:solidFill>
            </a:endParaRPr>
          </a:p>
        </p:txBody>
      </p:sp>
      <p:sp>
        <p:nvSpPr>
          <p:cNvPr id="10" name="Metin kutusu 9">
            <a:extLst>
              <a:ext uri="{FF2B5EF4-FFF2-40B4-BE49-F238E27FC236}">
                <a16:creationId xmlns:a16="http://schemas.microsoft.com/office/drawing/2014/main" id="{5BA51DD0-DEA6-7E55-1C20-7871906A256F}"/>
              </a:ext>
            </a:extLst>
          </p:cNvPr>
          <p:cNvSpPr txBox="1"/>
          <p:nvPr/>
        </p:nvSpPr>
        <p:spPr>
          <a:xfrm>
            <a:off x="174927" y="3277821"/>
            <a:ext cx="9835763" cy="1477328"/>
          </a:xfrm>
          <a:prstGeom prst="rect">
            <a:avLst/>
          </a:prstGeom>
          <a:noFill/>
        </p:spPr>
        <p:txBody>
          <a:bodyPr wrap="square" rtlCol="0">
            <a:spAutoFit/>
          </a:bodyPr>
          <a:lstStyle/>
          <a:p>
            <a:r>
              <a:rPr lang="tr-TR" dirty="0">
                <a:solidFill>
                  <a:srgbClr val="31363F"/>
                </a:solidFill>
              </a:rPr>
              <a:t>ACID; klasik ilişkisel veri tabanı sistemlerinde sağlanan temel özellikler:</a:t>
            </a:r>
          </a:p>
          <a:p>
            <a:r>
              <a:rPr lang="tr-TR" dirty="0">
                <a:solidFill>
                  <a:srgbClr val="31363F"/>
                </a:solidFill>
              </a:rPr>
              <a:t>Bölünmezlik (</a:t>
            </a:r>
            <a:r>
              <a:rPr lang="tr-TR" dirty="0" err="1">
                <a:solidFill>
                  <a:srgbClr val="31363F"/>
                </a:solidFill>
              </a:rPr>
              <a:t>Atomicity</a:t>
            </a:r>
            <a:r>
              <a:rPr lang="tr-TR" dirty="0">
                <a:solidFill>
                  <a:srgbClr val="31363F"/>
                </a:solidFill>
              </a:rPr>
              <a:t>)  </a:t>
            </a:r>
          </a:p>
          <a:p>
            <a:r>
              <a:rPr lang="tr-TR" dirty="0">
                <a:solidFill>
                  <a:srgbClr val="31363F"/>
                </a:solidFill>
              </a:rPr>
              <a:t>Tutarlılık (</a:t>
            </a:r>
            <a:r>
              <a:rPr lang="tr-TR" dirty="0" err="1">
                <a:solidFill>
                  <a:srgbClr val="31363F"/>
                </a:solidFill>
              </a:rPr>
              <a:t>Consistency</a:t>
            </a:r>
            <a:r>
              <a:rPr lang="tr-TR" dirty="0">
                <a:solidFill>
                  <a:srgbClr val="31363F"/>
                </a:solidFill>
              </a:rPr>
              <a:t>)  </a:t>
            </a:r>
          </a:p>
          <a:p>
            <a:r>
              <a:rPr lang="tr-TR" dirty="0">
                <a:solidFill>
                  <a:srgbClr val="31363F"/>
                </a:solidFill>
              </a:rPr>
              <a:t>İzolasyon (</a:t>
            </a:r>
            <a:r>
              <a:rPr lang="tr-TR" dirty="0" err="1">
                <a:solidFill>
                  <a:srgbClr val="31363F"/>
                </a:solidFill>
              </a:rPr>
              <a:t>Isolation</a:t>
            </a:r>
            <a:r>
              <a:rPr lang="tr-TR" dirty="0">
                <a:solidFill>
                  <a:srgbClr val="31363F"/>
                </a:solidFill>
              </a:rPr>
              <a:t>)  </a:t>
            </a:r>
          </a:p>
          <a:p>
            <a:r>
              <a:rPr lang="tr-TR" dirty="0">
                <a:solidFill>
                  <a:srgbClr val="31363F"/>
                </a:solidFill>
              </a:rPr>
              <a:t>Dayanıklılık (</a:t>
            </a:r>
            <a:r>
              <a:rPr lang="tr-TR" dirty="0" err="1">
                <a:solidFill>
                  <a:srgbClr val="31363F"/>
                </a:solidFill>
              </a:rPr>
              <a:t>Durability</a:t>
            </a:r>
            <a:r>
              <a:rPr lang="tr-TR" dirty="0">
                <a:solidFill>
                  <a:srgbClr val="31363F"/>
                </a:solidFill>
              </a:rPr>
              <a:t>)</a:t>
            </a:r>
          </a:p>
        </p:txBody>
      </p:sp>
    </p:spTree>
    <p:extLst>
      <p:ext uri="{BB962C8B-B14F-4D97-AF65-F5344CB8AC3E}">
        <p14:creationId xmlns:p14="http://schemas.microsoft.com/office/powerpoint/2010/main" val="63652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pembe, leylak, macenta içeren bir resim">
            <a:extLst>
              <a:ext uri="{FF2B5EF4-FFF2-40B4-BE49-F238E27FC236}">
                <a16:creationId xmlns:a16="http://schemas.microsoft.com/office/drawing/2014/main" id="{B13A4276-C145-6D20-3DDB-2C4D4590B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Resim 6">
            <a:extLst>
              <a:ext uri="{FF2B5EF4-FFF2-40B4-BE49-F238E27FC236}">
                <a16:creationId xmlns:a16="http://schemas.microsoft.com/office/drawing/2014/main" id="{1DAAEE44-9417-B11C-35D5-E6A9ECAD7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511" y="265904"/>
            <a:ext cx="3772426" cy="1905266"/>
          </a:xfrm>
          <a:prstGeom prst="rect">
            <a:avLst/>
          </a:prstGeom>
        </p:spPr>
      </p:pic>
      <p:sp>
        <p:nvSpPr>
          <p:cNvPr id="8" name="Metin kutusu 7">
            <a:extLst>
              <a:ext uri="{FF2B5EF4-FFF2-40B4-BE49-F238E27FC236}">
                <a16:creationId xmlns:a16="http://schemas.microsoft.com/office/drawing/2014/main" id="{D23DB44E-7041-8AE1-826A-41262C6D09D2}"/>
              </a:ext>
            </a:extLst>
          </p:cNvPr>
          <p:cNvSpPr txBox="1"/>
          <p:nvPr/>
        </p:nvSpPr>
        <p:spPr>
          <a:xfrm>
            <a:off x="0" y="64375"/>
            <a:ext cx="7601448" cy="2308324"/>
          </a:xfrm>
          <a:prstGeom prst="rect">
            <a:avLst/>
          </a:prstGeom>
          <a:noFill/>
        </p:spPr>
        <p:txBody>
          <a:bodyPr wrap="square" rtlCol="0">
            <a:spAutoFit/>
          </a:bodyPr>
          <a:lstStyle/>
          <a:p>
            <a:r>
              <a:rPr lang="tr-TR" b="0" i="0" dirty="0">
                <a:solidFill>
                  <a:srgbClr val="9EB8D9"/>
                </a:solidFill>
                <a:effectLst/>
                <a:latin typeface="Söhne"/>
              </a:rPr>
              <a:t>- </a:t>
            </a:r>
            <a:r>
              <a:rPr lang="tr-TR" b="0" i="0" dirty="0" err="1">
                <a:solidFill>
                  <a:srgbClr val="9EB8D9"/>
                </a:solidFill>
                <a:effectLst/>
                <a:latin typeface="Söhne"/>
              </a:rPr>
              <a:t>NoSQL</a:t>
            </a:r>
            <a:r>
              <a:rPr lang="tr-TR" b="0" i="0" dirty="0">
                <a:solidFill>
                  <a:srgbClr val="9EB8D9"/>
                </a:solidFill>
                <a:effectLst/>
                <a:latin typeface="Söhne"/>
              </a:rPr>
              <a:t>, ilişkisel veri tabanı sistemlerine alternatif olarak gelişmiş ve genellikle büyük veri miktarlarını depolamak ve işlemek için kullanılan bir veri tabanı çözümüdür. Dünya çapında, büyük teknoloji şirketleri </a:t>
            </a:r>
            <a:r>
              <a:rPr lang="tr-TR" b="0" i="0" dirty="0" err="1">
                <a:solidFill>
                  <a:srgbClr val="9EB8D9"/>
                </a:solidFill>
                <a:effectLst/>
                <a:latin typeface="Söhne"/>
              </a:rPr>
              <a:t>NoSQL'u</a:t>
            </a:r>
            <a:r>
              <a:rPr lang="tr-TR" b="0" i="0" dirty="0">
                <a:solidFill>
                  <a:srgbClr val="9EB8D9"/>
                </a:solidFill>
                <a:effectLst/>
                <a:latin typeface="Söhne"/>
              </a:rPr>
              <a:t> tercih ederek büyük veri miktarlarını yönetiyorlar. Bu tür veri tabanları, ölçeklenebilirlik ve dağıtık veri depolama gibi özellikleriyle öne çıkar ve özellikle sosyal medya platformları gibi yüksek işlem hacmine sahip uygulamalar için uygun bir seçenek olarak görülür. Bu nedenle, </a:t>
            </a:r>
            <a:r>
              <a:rPr lang="tr-TR" b="0" i="0" dirty="0" err="1">
                <a:solidFill>
                  <a:srgbClr val="9EB8D9"/>
                </a:solidFill>
                <a:effectLst/>
                <a:latin typeface="Söhne"/>
              </a:rPr>
              <a:t>NoSQL</a:t>
            </a:r>
            <a:r>
              <a:rPr lang="tr-TR" b="0" i="0" dirty="0">
                <a:solidFill>
                  <a:srgbClr val="9EB8D9"/>
                </a:solidFill>
                <a:effectLst/>
                <a:latin typeface="Söhne"/>
              </a:rPr>
              <a:t> veri tabanları ilişkisel veri tabanlarının eksik kaldığı büyük veri işleme ve depolama ihtiyaçlarını karşılamak için tercih edilir.</a:t>
            </a:r>
            <a:endParaRPr lang="tr-TR" dirty="0">
              <a:solidFill>
                <a:srgbClr val="9EB8D9"/>
              </a:solidFill>
            </a:endParaRPr>
          </a:p>
        </p:txBody>
      </p:sp>
      <p:sp>
        <p:nvSpPr>
          <p:cNvPr id="9" name="Metin kutusu 8">
            <a:extLst>
              <a:ext uri="{FF2B5EF4-FFF2-40B4-BE49-F238E27FC236}">
                <a16:creationId xmlns:a16="http://schemas.microsoft.com/office/drawing/2014/main" id="{55251FBD-42F7-4B0A-56FF-D5887BE0CA88}"/>
              </a:ext>
            </a:extLst>
          </p:cNvPr>
          <p:cNvSpPr txBox="1"/>
          <p:nvPr/>
        </p:nvSpPr>
        <p:spPr>
          <a:xfrm>
            <a:off x="0" y="2372699"/>
            <a:ext cx="7688912" cy="1477328"/>
          </a:xfrm>
          <a:prstGeom prst="rect">
            <a:avLst/>
          </a:prstGeom>
          <a:noFill/>
        </p:spPr>
        <p:txBody>
          <a:bodyPr wrap="square" rtlCol="0">
            <a:spAutoFit/>
          </a:bodyPr>
          <a:lstStyle/>
          <a:p>
            <a:r>
              <a:rPr lang="tr-TR" b="0" i="0" dirty="0">
                <a:solidFill>
                  <a:srgbClr val="9EB8D9"/>
                </a:solidFill>
                <a:effectLst/>
                <a:latin typeface="-apple-system"/>
              </a:rPr>
              <a:t>- </a:t>
            </a:r>
            <a:r>
              <a:rPr lang="tr-TR" b="0" i="0" dirty="0" err="1">
                <a:solidFill>
                  <a:srgbClr val="9EB8D9"/>
                </a:solidFill>
                <a:effectLst/>
                <a:latin typeface="-apple-system"/>
              </a:rPr>
              <a:t>NoSQL</a:t>
            </a:r>
            <a:r>
              <a:rPr lang="tr-TR" b="0" i="0" dirty="0">
                <a:solidFill>
                  <a:srgbClr val="9EB8D9"/>
                </a:solidFill>
                <a:effectLst/>
                <a:latin typeface="-apple-system"/>
              </a:rPr>
              <a:t> </a:t>
            </a:r>
            <a:r>
              <a:rPr lang="tr-TR" b="0" i="0" dirty="0" err="1">
                <a:solidFill>
                  <a:srgbClr val="9EB8D9"/>
                </a:solidFill>
                <a:effectLst/>
                <a:latin typeface="-apple-system"/>
              </a:rPr>
              <a:t>veritabanları</a:t>
            </a:r>
            <a:r>
              <a:rPr lang="tr-TR" b="0" i="0" dirty="0">
                <a:solidFill>
                  <a:srgbClr val="9EB8D9"/>
                </a:solidFill>
                <a:effectLst/>
                <a:latin typeface="-apple-system"/>
              </a:rPr>
              <a:t>, Amazon'un "</a:t>
            </a:r>
            <a:r>
              <a:rPr lang="tr-TR" b="0" i="0" dirty="0" err="1">
                <a:solidFill>
                  <a:srgbClr val="9EB8D9"/>
                </a:solidFill>
                <a:effectLst/>
                <a:latin typeface="-apple-system"/>
              </a:rPr>
              <a:t>DynamoDB</a:t>
            </a:r>
            <a:r>
              <a:rPr lang="tr-TR" b="0" i="0" dirty="0">
                <a:solidFill>
                  <a:srgbClr val="9EB8D9"/>
                </a:solidFill>
                <a:effectLst/>
                <a:latin typeface="-apple-system"/>
              </a:rPr>
              <a:t>" ve Google'ın "</a:t>
            </a:r>
            <a:r>
              <a:rPr lang="tr-TR" b="0" i="0" dirty="0" err="1">
                <a:solidFill>
                  <a:srgbClr val="9EB8D9"/>
                </a:solidFill>
                <a:effectLst/>
                <a:latin typeface="-apple-system"/>
              </a:rPr>
              <a:t>BigTable</a:t>
            </a:r>
            <a:r>
              <a:rPr lang="tr-TR" b="0" i="0" dirty="0">
                <a:solidFill>
                  <a:srgbClr val="9EB8D9"/>
                </a:solidFill>
                <a:effectLst/>
                <a:latin typeface="-apple-system"/>
              </a:rPr>
              <a:t>" gibi isimlerle adlandırdığı sistemlerdir. İlişkisel </a:t>
            </a:r>
            <a:r>
              <a:rPr lang="tr-TR" b="0" i="0" dirty="0" err="1">
                <a:solidFill>
                  <a:srgbClr val="9EB8D9"/>
                </a:solidFill>
                <a:effectLst/>
                <a:latin typeface="-apple-system"/>
              </a:rPr>
              <a:t>veritabanlarının</a:t>
            </a:r>
            <a:r>
              <a:rPr lang="tr-TR" b="0" i="0" dirty="0">
                <a:solidFill>
                  <a:srgbClr val="9EB8D9"/>
                </a:solidFill>
                <a:effectLst/>
                <a:latin typeface="-apple-system"/>
              </a:rPr>
              <a:t> aksine, </a:t>
            </a:r>
            <a:r>
              <a:rPr lang="tr-TR" b="0" i="0" dirty="0" err="1">
                <a:solidFill>
                  <a:srgbClr val="9EB8D9"/>
                </a:solidFill>
                <a:effectLst/>
                <a:latin typeface="-apple-system"/>
              </a:rPr>
              <a:t>NoSQL</a:t>
            </a:r>
            <a:r>
              <a:rPr lang="tr-TR" b="0" i="0" dirty="0">
                <a:solidFill>
                  <a:srgbClr val="9EB8D9"/>
                </a:solidFill>
                <a:effectLst/>
                <a:latin typeface="-apple-system"/>
              </a:rPr>
              <a:t> tercihi hız, yatay büyüme ve gereksiz ek maliyetten kaçınma üzerine odaklanır. </a:t>
            </a:r>
            <a:r>
              <a:rPr lang="tr-TR" b="0" i="0" dirty="0" err="1">
                <a:solidFill>
                  <a:srgbClr val="9EB8D9"/>
                </a:solidFill>
                <a:effectLst/>
                <a:latin typeface="-apple-system"/>
              </a:rPr>
              <a:t>NoSQL</a:t>
            </a:r>
            <a:r>
              <a:rPr lang="tr-TR" b="0" i="0" dirty="0">
                <a:solidFill>
                  <a:srgbClr val="9EB8D9"/>
                </a:solidFill>
                <a:effectLst/>
                <a:latin typeface="-apple-system"/>
              </a:rPr>
              <a:t> </a:t>
            </a:r>
            <a:r>
              <a:rPr lang="tr-TR" b="0" i="0" dirty="0" err="1">
                <a:solidFill>
                  <a:srgbClr val="9EB8D9"/>
                </a:solidFill>
                <a:effectLst/>
                <a:latin typeface="-apple-system"/>
              </a:rPr>
              <a:t>veritabanları</a:t>
            </a:r>
            <a:r>
              <a:rPr lang="tr-TR" b="0" i="0" dirty="0">
                <a:solidFill>
                  <a:srgbClr val="9EB8D9"/>
                </a:solidFill>
                <a:effectLst/>
                <a:latin typeface="-apple-system"/>
              </a:rPr>
              <a:t> BASE (</a:t>
            </a:r>
            <a:r>
              <a:rPr lang="tr-TR" b="0" i="0" dirty="0" err="1">
                <a:solidFill>
                  <a:srgbClr val="9EB8D9"/>
                </a:solidFill>
                <a:effectLst/>
                <a:latin typeface="-apple-system"/>
              </a:rPr>
              <a:t>Basically</a:t>
            </a:r>
            <a:r>
              <a:rPr lang="tr-TR" b="0" i="0" dirty="0">
                <a:solidFill>
                  <a:srgbClr val="9EB8D9"/>
                </a:solidFill>
                <a:effectLst/>
                <a:latin typeface="-apple-system"/>
              </a:rPr>
              <a:t> </a:t>
            </a:r>
            <a:r>
              <a:rPr lang="tr-TR" b="0" i="0" dirty="0" err="1">
                <a:solidFill>
                  <a:srgbClr val="9EB8D9"/>
                </a:solidFill>
                <a:effectLst/>
                <a:latin typeface="-apple-system"/>
              </a:rPr>
              <a:t>Available</a:t>
            </a:r>
            <a:r>
              <a:rPr lang="tr-TR" b="0" i="0" dirty="0">
                <a:solidFill>
                  <a:srgbClr val="9EB8D9"/>
                </a:solidFill>
                <a:effectLst/>
                <a:latin typeface="-apple-system"/>
              </a:rPr>
              <a:t>, </a:t>
            </a:r>
            <a:r>
              <a:rPr lang="tr-TR" b="0" i="0" dirty="0" err="1">
                <a:solidFill>
                  <a:srgbClr val="9EB8D9"/>
                </a:solidFill>
                <a:effectLst/>
                <a:latin typeface="-apple-system"/>
              </a:rPr>
              <a:t>Soft</a:t>
            </a:r>
            <a:r>
              <a:rPr lang="tr-TR" b="0" i="0" dirty="0">
                <a:solidFill>
                  <a:srgbClr val="9EB8D9"/>
                </a:solidFill>
                <a:effectLst/>
                <a:latin typeface="-apple-system"/>
              </a:rPr>
              <a:t> </a:t>
            </a:r>
            <a:r>
              <a:rPr lang="tr-TR" b="0" i="0" dirty="0" err="1">
                <a:solidFill>
                  <a:srgbClr val="9EB8D9"/>
                </a:solidFill>
                <a:effectLst/>
                <a:latin typeface="-apple-system"/>
              </a:rPr>
              <a:t>state</a:t>
            </a:r>
            <a:r>
              <a:rPr lang="tr-TR" b="0" i="0" dirty="0">
                <a:solidFill>
                  <a:srgbClr val="9EB8D9"/>
                </a:solidFill>
                <a:effectLst/>
                <a:latin typeface="-apple-system"/>
              </a:rPr>
              <a:t>, </a:t>
            </a:r>
            <a:r>
              <a:rPr lang="tr-TR" b="0" i="0" dirty="0" err="1">
                <a:solidFill>
                  <a:srgbClr val="9EB8D9"/>
                </a:solidFill>
                <a:effectLst/>
                <a:latin typeface="-apple-system"/>
              </a:rPr>
              <a:t>Eventually</a:t>
            </a:r>
            <a:r>
              <a:rPr lang="tr-TR" b="0" i="0" dirty="0">
                <a:solidFill>
                  <a:srgbClr val="9EB8D9"/>
                </a:solidFill>
                <a:effectLst/>
                <a:latin typeface="-apple-system"/>
              </a:rPr>
              <a:t> </a:t>
            </a:r>
            <a:r>
              <a:rPr lang="tr-TR" b="0" i="0" dirty="0" err="1">
                <a:solidFill>
                  <a:srgbClr val="9EB8D9"/>
                </a:solidFill>
                <a:effectLst/>
                <a:latin typeface="-apple-system"/>
              </a:rPr>
              <a:t>consistent</a:t>
            </a:r>
            <a:r>
              <a:rPr lang="tr-TR" b="0" i="0" dirty="0">
                <a:solidFill>
                  <a:srgbClr val="9EB8D9"/>
                </a:solidFill>
                <a:effectLst/>
                <a:latin typeface="-apple-system"/>
              </a:rPr>
              <a:t>) prensiplerine dayanır ve esneklik sağlar.</a:t>
            </a:r>
            <a:endParaRPr lang="tr-TR" dirty="0">
              <a:solidFill>
                <a:srgbClr val="9EB8D9"/>
              </a:solidFill>
            </a:endParaRPr>
          </a:p>
        </p:txBody>
      </p:sp>
      <p:sp>
        <p:nvSpPr>
          <p:cNvPr id="10" name="Metin kutusu 9">
            <a:extLst>
              <a:ext uri="{FF2B5EF4-FFF2-40B4-BE49-F238E27FC236}">
                <a16:creationId xmlns:a16="http://schemas.microsoft.com/office/drawing/2014/main" id="{A695E912-B632-687B-CE08-A4D5043238FA}"/>
              </a:ext>
            </a:extLst>
          </p:cNvPr>
          <p:cNvSpPr txBox="1"/>
          <p:nvPr/>
        </p:nvSpPr>
        <p:spPr>
          <a:xfrm>
            <a:off x="2679590" y="4579951"/>
            <a:ext cx="184731" cy="369332"/>
          </a:xfrm>
          <a:prstGeom prst="rect">
            <a:avLst/>
          </a:prstGeom>
          <a:noFill/>
        </p:spPr>
        <p:txBody>
          <a:bodyPr wrap="none" rtlCol="0">
            <a:spAutoFit/>
          </a:bodyPr>
          <a:lstStyle/>
          <a:p>
            <a:endParaRPr lang="tr-TR" dirty="0"/>
          </a:p>
        </p:txBody>
      </p:sp>
      <p:sp>
        <p:nvSpPr>
          <p:cNvPr id="13" name="Metin kutusu 12">
            <a:extLst>
              <a:ext uri="{FF2B5EF4-FFF2-40B4-BE49-F238E27FC236}">
                <a16:creationId xmlns:a16="http://schemas.microsoft.com/office/drawing/2014/main" id="{A37FC990-484D-2A78-FE1A-462746857E89}"/>
              </a:ext>
            </a:extLst>
          </p:cNvPr>
          <p:cNvSpPr txBox="1"/>
          <p:nvPr/>
        </p:nvSpPr>
        <p:spPr>
          <a:xfrm>
            <a:off x="0" y="3881055"/>
            <a:ext cx="8436334" cy="1200329"/>
          </a:xfrm>
          <a:prstGeom prst="rect">
            <a:avLst/>
          </a:prstGeom>
          <a:noFill/>
        </p:spPr>
        <p:txBody>
          <a:bodyPr wrap="square" rtlCol="0">
            <a:spAutoFit/>
          </a:bodyPr>
          <a:lstStyle/>
          <a:p>
            <a:r>
              <a:rPr lang="tr-TR" b="0" i="0" dirty="0">
                <a:solidFill>
                  <a:srgbClr val="9EB8D9"/>
                </a:solidFill>
                <a:effectLst/>
                <a:latin typeface="-apple-system"/>
              </a:rPr>
              <a:t>- </a:t>
            </a:r>
            <a:r>
              <a:rPr lang="tr-TR" b="0" i="0" dirty="0" err="1">
                <a:solidFill>
                  <a:srgbClr val="9EB8D9"/>
                </a:solidFill>
                <a:effectLst/>
                <a:latin typeface="-apple-system"/>
              </a:rPr>
              <a:t>NoSQL</a:t>
            </a:r>
            <a:r>
              <a:rPr lang="tr-TR" b="0" i="0" dirty="0">
                <a:solidFill>
                  <a:srgbClr val="9EB8D9"/>
                </a:solidFill>
                <a:effectLst/>
                <a:latin typeface="-apple-system"/>
              </a:rPr>
              <a:t> </a:t>
            </a:r>
            <a:r>
              <a:rPr lang="tr-TR" b="0" i="0" dirty="0" err="1">
                <a:solidFill>
                  <a:srgbClr val="9EB8D9"/>
                </a:solidFill>
                <a:effectLst/>
                <a:latin typeface="-apple-system"/>
              </a:rPr>
              <a:t>veritabanları</a:t>
            </a:r>
            <a:r>
              <a:rPr lang="tr-TR" b="0" i="0" dirty="0">
                <a:solidFill>
                  <a:srgbClr val="9EB8D9"/>
                </a:solidFill>
                <a:effectLst/>
                <a:latin typeface="-apple-system"/>
              </a:rPr>
              <a:t>, e-ticaret, internet arama motorları ve sosyal ağlar gibi büyük ölçekli internet uygulamalarında güvenilirliğini kanıtlamıştır. Her bir </a:t>
            </a:r>
            <a:r>
              <a:rPr lang="tr-TR" b="0" i="0" dirty="0" err="1">
                <a:solidFill>
                  <a:srgbClr val="9EB8D9"/>
                </a:solidFill>
                <a:effectLst/>
                <a:latin typeface="-apple-system"/>
              </a:rPr>
              <a:t>NoSQL</a:t>
            </a:r>
            <a:r>
              <a:rPr lang="tr-TR" b="0" i="0" dirty="0">
                <a:solidFill>
                  <a:srgbClr val="9EB8D9"/>
                </a:solidFill>
                <a:effectLst/>
                <a:latin typeface="-apple-system"/>
              </a:rPr>
              <a:t> </a:t>
            </a:r>
            <a:r>
              <a:rPr lang="tr-TR" b="0" i="0" dirty="0" err="1">
                <a:solidFill>
                  <a:srgbClr val="9EB8D9"/>
                </a:solidFill>
                <a:effectLst/>
                <a:latin typeface="-apple-system"/>
              </a:rPr>
              <a:t>veritabanı</a:t>
            </a:r>
            <a:r>
              <a:rPr lang="tr-TR" b="0" i="0" dirty="0">
                <a:solidFill>
                  <a:srgbClr val="9EB8D9"/>
                </a:solidFill>
                <a:effectLst/>
                <a:latin typeface="-apple-system"/>
              </a:rPr>
              <a:t> çözümü, kendine özgü karakteristiklere sahiptir ve farklı iş gereksinimlerine uygun çözümler sunar.</a:t>
            </a:r>
            <a:endParaRPr lang="tr-TR" dirty="0">
              <a:solidFill>
                <a:srgbClr val="9EB8D9"/>
              </a:solidFill>
            </a:endParaRPr>
          </a:p>
        </p:txBody>
      </p:sp>
      <p:pic>
        <p:nvPicPr>
          <p:cNvPr id="15" name="Resim 14" descr="metin, ekran görüntüsü, sayı, numara, yazı tipi içeren bir resim">
            <a:extLst>
              <a:ext uri="{FF2B5EF4-FFF2-40B4-BE49-F238E27FC236}">
                <a16:creationId xmlns:a16="http://schemas.microsoft.com/office/drawing/2014/main" id="{D8B307BA-EBE6-1049-1BCE-C302F2E1F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3557697" y="3040012"/>
            <a:ext cx="1907249" cy="5480534"/>
          </a:xfrm>
          <a:prstGeom prst="rect">
            <a:avLst/>
          </a:prstGeom>
        </p:spPr>
      </p:pic>
      <p:pic>
        <p:nvPicPr>
          <p:cNvPr id="17" name="Resim 16" descr="metin, ekran görüntüsü, sayı, numara, yazı tipi içeren bir resim&#10;&#10;Açıklama otomatik olarak oluşturuldu">
            <a:extLst>
              <a:ext uri="{FF2B5EF4-FFF2-40B4-BE49-F238E27FC236}">
                <a16:creationId xmlns:a16="http://schemas.microsoft.com/office/drawing/2014/main" id="{1958A3AD-57CA-77A7-5786-AC8D84DA01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8389951" y="2797825"/>
            <a:ext cx="3013545" cy="2264429"/>
          </a:xfrm>
          <a:prstGeom prst="rect">
            <a:avLst/>
          </a:prstGeom>
        </p:spPr>
      </p:pic>
    </p:spTree>
    <p:extLst>
      <p:ext uri="{BB962C8B-B14F-4D97-AF65-F5344CB8AC3E}">
        <p14:creationId xmlns:p14="http://schemas.microsoft.com/office/powerpoint/2010/main" val="17190322"/>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368</TotalTime>
  <Words>3310</Words>
  <Application>Microsoft Office PowerPoint</Application>
  <PresentationFormat>Geniş ekran</PresentationFormat>
  <Paragraphs>85</Paragraphs>
  <Slides>20</Slides>
  <Notes>2</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20</vt:i4>
      </vt:variant>
    </vt:vector>
  </HeadingPairs>
  <TitlesOfParts>
    <vt:vector size="30" baseType="lpstr">
      <vt:lpstr>Aharoni</vt:lpstr>
      <vt:lpstr>-apple-system</vt:lpstr>
      <vt:lpstr>Aptos</vt:lpstr>
      <vt:lpstr>Aptos Black</vt:lpstr>
      <vt:lpstr>Century Gothic</vt:lpstr>
      <vt:lpstr>Franklin Gothic Demi</vt:lpstr>
      <vt:lpstr>Rockwell Nova Extra Bold</vt:lpstr>
      <vt:lpstr>Söhne</vt:lpstr>
      <vt:lpstr>Wingdings 3</vt:lpstr>
      <vt:lpstr>Dilim</vt:lpstr>
      <vt:lpstr>PowerPoint Sunusu</vt:lpstr>
      <vt:lpst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Levent</dc:creator>
  <cp:lastModifiedBy>Levent</cp:lastModifiedBy>
  <cp:revision>49</cp:revision>
  <dcterms:created xsi:type="dcterms:W3CDTF">2024-03-18T12:50:39Z</dcterms:created>
  <dcterms:modified xsi:type="dcterms:W3CDTF">2024-03-19T12:38:41Z</dcterms:modified>
</cp:coreProperties>
</file>