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3"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10-Apr-18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UBCLU" TargetMode="External"/><Relationship Id="rId2" Type="http://schemas.openxmlformats.org/officeDocument/2006/relationships/hyperlink" Target="https://en.wikipedia.org/wiki/OPTICS_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nomaly_detection" TargetMode="External"/><Relationship Id="rId2" Type="http://schemas.openxmlformats.org/officeDocument/2006/relationships/hyperlink" Target="https://en.wikipedia.org/wiki/K-means_algorithm" TargetMode="External"/><Relationship Id="rId1" Type="http://schemas.openxmlformats.org/officeDocument/2006/relationships/slideLayout" Target="../slideLayouts/slideLayout2.xml"/><Relationship Id="rId4" Type="http://schemas.openxmlformats.org/officeDocument/2006/relationships/hyperlink" Target="https://en.wikipedia.org/wiki/R*_tre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uclidean_distance" TargetMode="External"/><Relationship Id="rId2" Type="http://schemas.openxmlformats.org/officeDocument/2006/relationships/hyperlink" Target="https://en.wikipedia.org/wiki/Metric_(mathematics)" TargetMode="External"/><Relationship Id="rId1" Type="http://schemas.openxmlformats.org/officeDocument/2006/relationships/slideLayout" Target="../slideLayouts/slideLayout2.xml"/><Relationship Id="rId5" Type="http://schemas.openxmlformats.org/officeDocument/2006/relationships/hyperlink" Target="https://en.wikipedia.org/wiki/Curse_of_dimensionality#Distance_functions" TargetMode="External"/><Relationship Id="rId4" Type="http://schemas.openxmlformats.org/officeDocument/2006/relationships/hyperlink" Target="https://en.wikipedia.org/wiki/Clustering_high-dimensional_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i="1" u="sng" dirty="0" smtClean="0">
                <a:solidFill>
                  <a:schemeClr val="tx2"/>
                </a:solidFill>
              </a:rPr>
              <a:t>DBSCAN Clustering </a:t>
            </a:r>
            <a:endParaRPr lang="en-US" i="1" u="sng" dirty="0">
              <a:solidFill>
                <a:schemeClr val="tx2"/>
              </a:solidFill>
            </a:endParaRPr>
          </a:p>
        </p:txBody>
      </p:sp>
      <p:sp>
        <p:nvSpPr>
          <p:cNvPr id="3" name="Subtitle 2"/>
          <p:cNvSpPr>
            <a:spLocks noGrp="1"/>
          </p:cNvSpPr>
          <p:nvPr>
            <p:ph type="subTitle" idx="1"/>
          </p:nvPr>
        </p:nvSpPr>
        <p:spPr/>
        <p:txBody>
          <a:bodyPr/>
          <a:lstStyle/>
          <a:p>
            <a:r>
              <a:rPr lang="en-US" dirty="0" smtClean="0"/>
              <a:t>-By Suman Chatterjee(</a:t>
            </a:r>
            <a:r>
              <a:rPr lang="en-US" dirty="0" err="1" smtClean="0"/>
              <a:t>Admn</a:t>
            </a:r>
            <a:r>
              <a:rPr lang="en-US" dirty="0" smtClean="0"/>
              <a:t> No.-15JE001400).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13" y="100012"/>
            <a:ext cx="2200275" cy="2085975"/>
          </a:xfrm>
          <a:prstGeom prst="rect">
            <a:avLst/>
          </a:prstGeom>
          <a:ln>
            <a:noFill/>
          </a:ln>
          <a:effectLst>
            <a:softEdge rad="112500"/>
          </a:effectLst>
        </p:spPr>
      </p:pic>
    </p:spTree>
    <p:extLst>
      <p:ext uri="{BB962C8B-B14F-4D97-AF65-F5344CB8AC3E}">
        <p14:creationId xmlns:p14="http://schemas.microsoft.com/office/powerpoint/2010/main" val="2715378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10087"/>
          </a:xfrm>
        </p:spPr>
        <p:txBody>
          <a:bodyPr/>
          <a:lstStyle/>
          <a:p>
            <a:pPr algn="l"/>
            <a:r>
              <a:rPr lang="en-US" b="1" i="1" u="sng" dirty="0" err="1" smtClean="0"/>
              <a:t>Conlcusion</a:t>
            </a:r>
            <a:r>
              <a:rPr lang="en-US" b="1" i="1" u="sng" dirty="0" smtClean="0"/>
              <a:t>: (Extensions And Future Work)</a:t>
            </a:r>
            <a:endParaRPr lang="en-US" b="1" i="1" u="sng" dirty="0"/>
          </a:p>
        </p:txBody>
      </p:sp>
      <p:sp>
        <p:nvSpPr>
          <p:cNvPr id="3" name="Content Placeholder 2"/>
          <p:cNvSpPr>
            <a:spLocks noGrp="1"/>
          </p:cNvSpPr>
          <p:nvPr>
            <p:ph idx="1"/>
          </p:nvPr>
        </p:nvSpPr>
        <p:spPr>
          <a:xfrm>
            <a:off x="1484310" y="1595888"/>
            <a:ext cx="10018713" cy="4779034"/>
          </a:xfrm>
        </p:spPr>
        <p:txBody>
          <a:bodyPr>
            <a:normAutofit fontScale="92500" lnSpcReduction="10000"/>
          </a:bodyPr>
          <a:lstStyle/>
          <a:p>
            <a:r>
              <a:rPr lang="en-US" dirty="0"/>
              <a:t>Generalized DBSCAN (GDBSCAN</a:t>
            </a:r>
            <a:r>
              <a:rPr lang="en-US" dirty="0" smtClean="0"/>
              <a:t>)</a:t>
            </a:r>
            <a:r>
              <a:rPr lang="en-US" dirty="0"/>
              <a:t> is a generalization by the same authors to arbitrary "neighborhood" and "dense" predicates. The ε and </a:t>
            </a:r>
            <a:r>
              <a:rPr lang="en-US" dirty="0" err="1"/>
              <a:t>minpts</a:t>
            </a:r>
            <a:r>
              <a:rPr lang="en-US" dirty="0"/>
              <a:t> parameters are removed from the original algorithm and moved to the predicates. For example, on polygon data, the "neighborhood" could be any intersecting polygon, whereas the density predicate uses the polygon areas instead of just the object count.</a:t>
            </a:r>
          </a:p>
          <a:p>
            <a:r>
              <a:rPr lang="en-US" dirty="0"/>
              <a:t>Various extensions to the DBSCAN algorithm have been proposed, including methods for parallelization, parameter estimation, and support for uncertain data. The basic idea has been extended to hierarchical clustering by the </a:t>
            </a:r>
            <a:r>
              <a:rPr lang="en-US" dirty="0">
                <a:hlinkClick r:id="rId2" tooltip="OPTICS algorithm"/>
              </a:rPr>
              <a:t>OPTICS algorithm</a:t>
            </a:r>
            <a:r>
              <a:rPr lang="en-US" dirty="0"/>
              <a:t>. DBSCAN is also used as part of subspace clustering algorithms like </a:t>
            </a:r>
            <a:r>
              <a:rPr lang="en-US" dirty="0" err="1"/>
              <a:t>PreDeCon</a:t>
            </a:r>
            <a:r>
              <a:rPr lang="en-US" dirty="0"/>
              <a:t> and </a:t>
            </a:r>
            <a:r>
              <a:rPr lang="en-US" dirty="0">
                <a:hlinkClick r:id="rId3" tooltip="SUBCLU"/>
              </a:rPr>
              <a:t>SUBCLU</a:t>
            </a:r>
            <a:r>
              <a:rPr lang="en-US" dirty="0" smtClean="0"/>
              <a:t>.</a:t>
            </a:r>
          </a:p>
          <a:p>
            <a:r>
              <a:rPr lang="en-US" dirty="0" smtClean="0"/>
              <a:t> HDBSCAN</a:t>
            </a:r>
            <a:r>
              <a:rPr lang="en-US" dirty="0"/>
              <a:t> is a hierarchical version of DBSCAN which is also faster than OPTICS, from which a flat partition consisting of the most prominent clusters can be extracted from the hierarchy</a:t>
            </a:r>
            <a:r>
              <a:rPr lang="en-US" dirty="0" smtClean="0"/>
              <a:t>.</a:t>
            </a:r>
            <a:endParaRPr lang="en-US" dirty="0"/>
          </a:p>
          <a:p>
            <a:endParaRPr lang="en-US" dirty="0"/>
          </a:p>
        </p:txBody>
      </p:sp>
    </p:spTree>
    <p:extLst>
      <p:ext uri="{BB962C8B-B14F-4D97-AF65-F5344CB8AC3E}">
        <p14:creationId xmlns:p14="http://schemas.microsoft.com/office/powerpoint/2010/main" val="232325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042" y="-392502"/>
            <a:ext cx="6081055" cy="1752599"/>
          </a:xfrm>
        </p:spPr>
        <p:txBody>
          <a:bodyPr/>
          <a:lstStyle/>
          <a:p>
            <a:r>
              <a:rPr lang="en-US" u="sng" dirty="0" smtClean="0">
                <a:effectLst>
                  <a:outerShdw blurRad="38100" dist="38100" dir="2700000" algn="tl">
                    <a:srgbClr val="000000">
                      <a:alpha val="43137"/>
                    </a:srgbClr>
                  </a:outerShdw>
                </a:effectLst>
              </a:rPr>
              <a:t>What is Machine Learning?</a:t>
            </a:r>
            <a:endParaRPr lang="en-US" u="sng" dirty="0">
              <a:effectLst>
                <a:outerShdw blurRad="38100" dist="38100" dir="2700000" algn="tl">
                  <a:srgbClr val="000000">
                    <a:alpha val="43137"/>
                  </a:srgbClr>
                </a:outerShdw>
              </a:effectLst>
            </a:endParaRPr>
          </a:p>
        </p:txBody>
      </p:sp>
      <p:sp>
        <p:nvSpPr>
          <p:cNvPr id="5" name="object 2"/>
          <p:cNvSpPr/>
          <p:nvPr/>
        </p:nvSpPr>
        <p:spPr>
          <a:xfrm>
            <a:off x="2943419" y="1165599"/>
            <a:ext cx="8183880" cy="53553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121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effectLst>
                  <a:outerShdw blurRad="38100" dist="38100" dir="2700000" algn="tl">
                    <a:srgbClr val="000000">
                      <a:alpha val="43137"/>
                    </a:srgbClr>
                  </a:outerShdw>
                </a:effectLst>
              </a:rPr>
              <a:t>Introduction</a:t>
            </a:r>
            <a:endParaRPr lang="en-US" u="sng" dirty="0">
              <a:effectLst>
                <a:outerShdw blurRad="38100" dist="38100" dir="2700000" algn="tl">
                  <a:srgbClr val="000000">
                    <a:alpha val="43137"/>
                  </a:srgbClr>
                </a:outerShdw>
              </a:effectLst>
            </a:endParaRPr>
          </a:p>
        </p:txBody>
      </p:sp>
      <p:sp>
        <p:nvSpPr>
          <p:cNvPr id="4" name="TextBox 3"/>
          <p:cNvSpPr txBox="1"/>
          <p:nvPr/>
        </p:nvSpPr>
        <p:spPr>
          <a:xfrm>
            <a:off x="1613140" y="2122098"/>
            <a:ext cx="10265434" cy="3939540"/>
          </a:xfrm>
          <a:prstGeom prst="rect">
            <a:avLst/>
          </a:prstGeom>
          <a:noFill/>
        </p:spPr>
        <p:txBody>
          <a:bodyPr wrap="square" rtlCol="0">
            <a:spAutoFit/>
          </a:bodyPr>
          <a:lstStyle/>
          <a:p>
            <a:pPr marL="355600" indent="-342900">
              <a:buFont typeface="Arial" panose="020B0604020202020204" pitchFamily="34" charset="0"/>
              <a:buChar char="•"/>
              <a:tabLst>
                <a:tab pos="241935" algn="l"/>
              </a:tabLst>
            </a:pPr>
            <a:r>
              <a:rPr lang="en-US" sz="2400" b="1" spc="-5" dirty="0">
                <a:latin typeface="Calibri"/>
                <a:cs typeface="Calibri"/>
              </a:rPr>
              <a:t>Machine learning </a:t>
            </a:r>
            <a:r>
              <a:rPr lang="en-US" sz="2400" spc="-5" dirty="0">
                <a:latin typeface="Calibri"/>
                <a:cs typeface="Calibri"/>
              </a:rPr>
              <a:t>is the </a:t>
            </a:r>
            <a:r>
              <a:rPr lang="en-US" sz="2400" spc="-10" dirty="0">
                <a:latin typeface="Calibri"/>
                <a:cs typeface="Calibri"/>
              </a:rPr>
              <a:t>subfield </a:t>
            </a:r>
            <a:r>
              <a:rPr lang="en-US" sz="2400" spc="-5" dirty="0">
                <a:latin typeface="Calibri"/>
                <a:cs typeface="Calibri"/>
              </a:rPr>
              <a:t>of </a:t>
            </a:r>
            <a:r>
              <a:rPr lang="en-US" sz="2400" spc="-15" dirty="0">
                <a:latin typeface="Calibri"/>
                <a:cs typeface="Calibri"/>
              </a:rPr>
              <a:t>computer </a:t>
            </a:r>
            <a:r>
              <a:rPr lang="en-US" sz="2400" spc="-10" dirty="0">
                <a:latin typeface="Calibri"/>
                <a:cs typeface="Calibri"/>
              </a:rPr>
              <a:t>science</a:t>
            </a:r>
            <a:r>
              <a:rPr lang="en-US" sz="2400" spc="175" dirty="0">
                <a:latin typeface="Calibri"/>
                <a:cs typeface="Calibri"/>
              </a:rPr>
              <a:t> </a:t>
            </a:r>
            <a:r>
              <a:rPr lang="en-US" sz="2400" spc="-10" dirty="0" smtClean="0">
                <a:latin typeface="Calibri"/>
                <a:cs typeface="Calibri"/>
              </a:rPr>
              <a:t>that "gives </a:t>
            </a:r>
            <a:r>
              <a:rPr lang="en-US" sz="2400" spc="-20" dirty="0">
                <a:latin typeface="Calibri"/>
                <a:cs typeface="Calibri"/>
              </a:rPr>
              <a:t>computers </a:t>
            </a:r>
            <a:r>
              <a:rPr lang="en-US" sz="2400" spc="-5" dirty="0">
                <a:latin typeface="Calibri"/>
                <a:cs typeface="Calibri"/>
              </a:rPr>
              <a:t>the ability </a:t>
            </a:r>
            <a:r>
              <a:rPr lang="en-US" sz="2400" spc="-15" dirty="0">
                <a:latin typeface="Calibri"/>
                <a:cs typeface="Calibri"/>
              </a:rPr>
              <a:t>to </a:t>
            </a:r>
            <a:r>
              <a:rPr lang="en-US" sz="2400" spc="-5" dirty="0">
                <a:latin typeface="Calibri"/>
                <a:cs typeface="Calibri"/>
              </a:rPr>
              <a:t>learn without </a:t>
            </a:r>
            <a:r>
              <a:rPr lang="en-US" sz="2400" spc="-10" dirty="0">
                <a:latin typeface="Calibri"/>
                <a:cs typeface="Calibri"/>
              </a:rPr>
              <a:t>being</a:t>
            </a:r>
            <a:r>
              <a:rPr lang="en-US" sz="2400" spc="165" dirty="0">
                <a:latin typeface="Calibri"/>
                <a:cs typeface="Calibri"/>
              </a:rPr>
              <a:t> </a:t>
            </a:r>
            <a:r>
              <a:rPr lang="en-US" sz="2400" spc="-15" dirty="0" smtClean="0">
                <a:latin typeface="Calibri"/>
                <a:cs typeface="Calibri"/>
              </a:rPr>
              <a:t>explicitly</a:t>
            </a:r>
            <a:r>
              <a:rPr lang="en-US" sz="2400" dirty="0" smtClean="0">
                <a:latin typeface="Calibri"/>
                <a:cs typeface="Calibri"/>
              </a:rPr>
              <a:t> </a:t>
            </a:r>
            <a:r>
              <a:rPr lang="en-US" sz="2400" spc="-15" dirty="0" smtClean="0">
                <a:latin typeface="Calibri"/>
                <a:cs typeface="Calibri"/>
              </a:rPr>
              <a:t>programmed</a:t>
            </a:r>
            <a:r>
              <a:rPr lang="en-US" sz="2400" spc="-15" dirty="0">
                <a:latin typeface="Calibri"/>
                <a:cs typeface="Calibri"/>
              </a:rPr>
              <a:t>" </a:t>
            </a:r>
            <a:r>
              <a:rPr lang="en-US" sz="2400" spc="-10" dirty="0">
                <a:latin typeface="Calibri"/>
                <a:cs typeface="Calibri"/>
              </a:rPr>
              <a:t>(Arthur Samuel,</a:t>
            </a:r>
            <a:r>
              <a:rPr lang="en-US" sz="2400" spc="80" dirty="0">
                <a:latin typeface="Calibri"/>
                <a:cs typeface="Calibri"/>
              </a:rPr>
              <a:t> </a:t>
            </a:r>
            <a:r>
              <a:rPr lang="en-US" sz="2400" spc="-5" dirty="0">
                <a:latin typeface="Calibri"/>
                <a:cs typeface="Calibri"/>
              </a:rPr>
              <a:t>1959).</a:t>
            </a:r>
          </a:p>
          <a:p>
            <a:pPr marL="342900" indent="-342900">
              <a:lnSpc>
                <a:spcPts val="3195"/>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Evolved from the study of </a:t>
            </a:r>
            <a:r>
              <a:rPr lang="en-US" sz="2400" b="1" dirty="0" smtClean="0">
                <a:latin typeface="Calibri" panose="020F0502020204030204" pitchFamily="34" charset="0"/>
                <a:cs typeface="Calibri" panose="020F0502020204030204" pitchFamily="34" charset="0"/>
              </a:rPr>
              <a:t>pattern </a:t>
            </a:r>
            <a:r>
              <a:rPr lang="en-US" sz="2400" b="1" dirty="0">
                <a:latin typeface="Calibri" panose="020F0502020204030204" pitchFamily="34" charset="0"/>
                <a:cs typeface="Calibri" panose="020F0502020204030204" pitchFamily="34" charset="0"/>
              </a:rPr>
              <a:t>recognition</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computational learning</a:t>
            </a:r>
            <a:r>
              <a:rPr lang="en-US" sz="2400" dirty="0">
                <a:latin typeface="Calibri" panose="020F0502020204030204" pitchFamily="34" charset="0"/>
                <a:cs typeface="Calibri" panose="020F0502020204030204" pitchFamily="34" charset="0"/>
              </a:rPr>
              <a:t> theory in artificial </a:t>
            </a:r>
            <a:r>
              <a:rPr lang="en-US" sz="2400" dirty="0" smtClean="0">
                <a:latin typeface="Calibri" panose="020F0502020204030204" pitchFamily="34" charset="0"/>
                <a:cs typeface="Calibri" panose="020F0502020204030204" pitchFamily="34" charset="0"/>
              </a:rPr>
              <a:t>intelligence, machine </a:t>
            </a:r>
            <a:r>
              <a:rPr lang="en-US" sz="2400" dirty="0">
                <a:latin typeface="Calibri" panose="020F0502020204030204" pitchFamily="34" charset="0"/>
                <a:cs typeface="Calibri" panose="020F0502020204030204" pitchFamily="34" charset="0"/>
              </a:rPr>
              <a:t>learning explores the study and construction of algorithms that can learn from and </a:t>
            </a:r>
            <a:r>
              <a:rPr lang="en-US" sz="2400" b="1" dirty="0">
                <a:latin typeface="Calibri" panose="020F0502020204030204" pitchFamily="34" charset="0"/>
                <a:cs typeface="Calibri" panose="020F0502020204030204" pitchFamily="34" charset="0"/>
              </a:rPr>
              <a:t>make predictions on </a:t>
            </a:r>
            <a:r>
              <a:rPr lang="en-US" sz="2400" b="1" dirty="0" smtClean="0">
                <a:latin typeface="Calibri" panose="020F0502020204030204" pitchFamily="34" charset="0"/>
                <a:cs typeface="Calibri" panose="020F0502020204030204" pitchFamily="34" charset="0"/>
              </a:rPr>
              <a:t>data</a:t>
            </a:r>
            <a:r>
              <a:rPr lang="en-US" sz="2400" b="1" dirty="0">
                <a:latin typeface="Calibri" panose="020F0502020204030204" pitchFamily="34" charset="0"/>
                <a:cs typeface="Calibri" panose="020F0502020204030204" pitchFamily="34" charset="0"/>
              </a:rPr>
              <a:t> – such algorithms</a:t>
            </a:r>
            <a:r>
              <a:rPr lang="en-US" sz="2400" dirty="0">
                <a:latin typeface="Calibri" panose="020F0502020204030204" pitchFamily="34" charset="0"/>
                <a:cs typeface="Calibri" panose="020F0502020204030204" pitchFamily="34" charset="0"/>
              </a:rPr>
              <a:t> overcome following strictly static program instructions by making data-driven predictions or </a:t>
            </a:r>
            <a:r>
              <a:rPr lang="en-US" sz="2400" dirty="0" smtClean="0">
                <a:latin typeface="Calibri" panose="020F0502020204030204" pitchFamily="34" charset="0"/>
                <a:cs typeface="Calibri" panose="020F0502020204030204" pitchFamily="34" charset="0"/>
              </a:rPr>
              <a:t>decisions, through </a:t>
            </a:r>
            <a:r>
              <a:rPr lang="en-US" sz="2400" dirty="0">
                <a:latin typeface="Calibri" panose="020F0502020204030204" pitchFamily="34" charset="0"/>
                <a:cs typeface="Calibri" panose="020F0502020204030204" pitchFamily="34" charset="0"/>
              </a:rPr>
              <a:t>building a </a:t>
            </a:r>
            <a:r>
              <a:rPr lang="en-US" sz="2400" dirty="0" smtClean="0">
                <a:latin typeface="Calibri" panose="020F0502020204030204" pitchFamily="34" charset="0"/>
                <a:cs typeface="Calibri" panose="020F0502020204030204" pitchFamily="34" charset="0"/>
              </a:rPr>
              <a:t>model from </a:t>
            </a:r>
            <a:r>
              <a:rPr lang="en-US" sz="2400" dirty="0">
                <a:latin typeface="Calibri" panose="020F0502020204030204" pitchFamily="34" charset="0"/>
                <a:cs typeface="Calibri" panose="020F0502020204030204" pitchFamily="34" charset="0"/>
              </a:rPr>
              <a:t>sample inputs.</a:t>
            </a:r>
            <a:endParaRPr lang="en-US" sz="2400" spc="-5"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62285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049" y="612475"/>
            <a:ext cx="1088653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u="sng" spc="-15" dirty="0" smtClean="0">
                <a:effectLst>
                  <a:outerShdw blurRad="38100" dist="38100" dir="2700000" algn="tl">
                    <a:srgbClr val="000000">
                      <a:alpha val="43137"/>
                    </a:srgbClr>
                  </a:outerShdw>
                </a:effectLst>
              </a:rPr>
              <a:t>What is DBSCAN Clustering?</a:t>
            </a:r>
            <a:endParaRPr lang="en-US" sz="2800" u="sng" dirty="0">
              <a:effectLst>
                <a:outerShdw blurRad="38100" dist="38100" dir="2700000" algn="tl">
                  <a:srgbClr val="000000">
                    <a:alpha val="43137"/>
                  </a:srgbClr>
                </a:outerShdw>
              </a:effectLst>
            </a:endParaRPr>
          </a:p>
        </p:txBody>
      </p:sp>
      <p:sp>
        <p:nvSpPr>
          <p:cNvPr id="6" name="TextBox 5"/>
          <p:cNvSpPr txBox="1"/>
          <p:nvPr/>
        </p:nvSpPr>
        <p:spPr>
          <a:xfrm>
            <a:off x="923027" y="1364475"/>
            <a:ext cx="623689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Density-Based Spatial Clustering of Applications with Noise (DBSCAN) is a density-based clustering algorithm, proposed by Martin Ester et al., 1996</a:t>
            </a:r>
            <a:r>
              <a:rPr lang="en-US" dirty="0" smtClean="0"/>
              <a:t>.</a:t>
            </a:r>
          </a:p>
          <a:p>
            <a:pPr marL="285750" indent="-285750">
              <a:buFont typeface="Arial" panose="020B0604020202020204" pitchFamily="34" charset="0"/>
              <a:buChar char="•"/>
            </a:pPr>
            <a:r>
              <a:rPr lang="en-US" dirty="0" smtClean="0"/>
              <a:t> </a:t>
            </a:r>
            <a:r>
              <a:rPr lang="en-US" dirty="0"/>
              <a:t>The algorithm finds neighbors of data points, within a circle of radius ε, and adds them into same cluster. </a:t>
            </a:r>
            <a:endParaRPr lang="en-US" dirty="0" smtClean="0"/>
          </a:p>
          <a:p>
            <a:pPr marL="285750" indent="-285750">
              <a:buFont typeface="Arial" panose="020B0604020202020204" pitchFamily="34" charset="0"/>
              <a:buChar char="•"/>
            </a:pPr>
            <a:r>
              <a:rPr lang="en-US" dirty="0" smtClean="0"/>
              <a:t>For </a:t>
            </a:r>
            <a:r>
              <a:rPr lang="en-US" dirty="0"/>
              <a:t>any neighbor point, which its ε-neighborhood contains a predefined number of points, the cluster is expanded to contain its neighbors, as well</a:t>
            </a:r>
            <a:r>
              <a:rPr lang="en-US" dirty="0" smtClean="0"/>
              <a:t>.</a:t>
            </a:r>
          </a:p>
          <a:p>
            <a:pPr marL="285750" indent="-285750">
              <a:buFont typeface="Arial" panose="020B0604020202020204" pitchFamily="34" charset="0"/>
              <a:buChar char="•"/>
            </a:pPr>
            <a:r>
              <a:rPr lang="en-US" dirty="0" smtClean="0"/>
              <a:t> </a:t>
            </a:r>
            <a:r>
              <a:rPr lang="en-US" dirty="0"/>
              <a:t>However, for the unallocated points, if the number of points in the neighborhood is less than predefined threshold, the point is considered to be a noise. </a:t>
            </a:r>
            <a:endParaRPr lang="en-US" dirty="0" smtClean="0"/>
          </a:p>
          <a:p>
            <a:pPr marL="285750" indent="-285750">
              <a:buFont typeface="Arial" panose="020B0604020202020204" pitchFamily="34" charset="0"/>
              <a:buChar char="•"/>
            </a:pPr>
            <a:r>
              <a:rPr lang="en-US" dirty="0" smtClean="0"/>
              <a:t>So </a:t>
            </a:r>
            <a:r>
              <a:rPr lang="en-US" dirty="0"/>
              <a:t>DBSCAN can discriminate the normal and noisy data, too.</a:t>
            </a:r>
          </a:p>
        </p:txBody>
      </p:sp>
    </p:spTree>
    <p:extLst>
      <p:ext uri="{BB962C8B-B14F-4D97-AF65-F5344CB8AC3E}">
        <p14:creationId xmlns:p14="http://schemas.microsoft.com/office/powerpoint/2010/main" val="237762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7961613" cy="556403"/>
          </a:xfrm>
        </p:spPr>
        <p:txBody>
          <a:bodyPr>
            <a:normAutofit fontScale="90000"/>
          </a:bodyPr>
          <a:lstStyle/>
          <a:p>
            <a:pPr algn="l"/>
            <a:r>
              <a:rPr lang="en-US" u="sng" spc="-15" dirty="0" smtClean="0">
                <a:effectLst>
                  <a:outerShdw blurRad="38100" dist="38100" dir="2700000" algn="tl">
                    <a:srgbClr val="000000">
                      <a:alpha val="43137"/>
                    </a:srgbClr>
                  </a:outerShdw>
                </a:effectLst>
              </a:rPr>
              <a:t>DBSCAN Clustering Example</a:t>
            </a:r>
            <a:endParaRPr lang="en-US"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2" y="2294930"/>
            <a:ext cx="9695521" cy="4449487"/>
          </a:xfrm>
          <a:prstGeom prst="rect">
            <a:avLst/>
          </a:prstGeom>
        </p:spPr>
      </p:pic>
      <p:sp>
        <p:nvSpPr>
          <p:cNvPr id="6" name="TextBox 5"/>
          <p:cNvSpPr txBox="1"/>
          <p:nvPr/>
        </p:nvSpPr>
        <p:spPr>
          <a:xfrm>
            <a:off x="1362974" y="1371600"/>
            <a:ext cx="87816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sample output of this algorithm follows. In the figure, you can see that DBSCAN successfully determined the data clusters, as well as noisy points. The parameters of algorithm, is show above the figure.</a:t>
            </a:r>
          </a:p>
        </p:txBody>
      </p:sp>
    </p:spTree>
    <p:extLst>
      <p:ext uri="{BB962C8B-B14F-4D97-AF65-F5344CB8AC3E}">
        <p14:creationId xmlns:p14="http://schemas.microsoft.com/office/powerpoint/2010/main" val="38807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15" y="116456"/>
            <a:ext cx="9842172" cy="659921"/>
          </a:xfrm>
        </p:spPr>
        <p:txBody>
          <a:bodyPr>
            <a:normAutofit fontScale="90000"/>
          </a:bodyPr>
          <a:lstStyle/>
          <a:p>
            <a:pPr algn="l"/>
            <a:r>
              <a:rPr lang="en-US" u="sng" spc="-10" dirty="0" smtClean="0">
                <a:effectLst>
                  <a:outerShdw blurRad="38100" dist="38100" dir="2700000" algn="tl">
                    <a:srgbClr val="000000">
                      <a:alpha val="43137"/>
                    </a:srgbClr>
                  </a:outerShdw>
                </a:effectLst>
              </a:rPr>
              <a:t>CONCEPT:</a:t>
            </a:r>
            <a:endParaRPr lang="en-US" u="sng" dirty="0">
              <a:effectLst>
                <a:outerShdw blurRad="38100" dist="38100" dir="2700000" algn="tl">
                  <a:srgbClr val="000000">
                    <a:alpha val="43137"/>
                  </a:srgbClr>
                </a:outerShdw>
              </a:effectLst>
            </a:endParaRPr>
          </a:p>
        </p:txBody>
      </p:sp>
      <p:sp>
        <p:nvSpPr>
          <p:cNvPr id="6" name="TextBox 5"/>
          <p:cNvSpPr txBox="1"/>
          <p:nvPr/>
        </p:nvSpPr>
        <p:spPr>
          <a:xfrm>
            <a:off x="638356" y="1026543"/>
            <a:ext cx="10222302"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Density Reachability </a:t>
            </a:r>
            <a:r>
              <a:rPr lang="en-US" dirty="0"/>
              <a:t>- A point "p" is said to be density reachable from a point "q" if point "p" is within ε distance from point "q" and "q" has sufficient number of points in its neighbors which are within distance ε.</a:t>
            </a:r>
            <a:br>
              <a:rPr lang="en-US" dirty="0"/>
            </a:br>
            <a:r>
              <a:rPr lang="en-US" dirty="0"/>
              <a:t/>
            </a:r>
            <a:br>
              <a:rPr lang="en-US" dirty="0"/>
            </a:br>
            <a:endParaRPr lang="en-US" dirty="0" smtClean="0"/>
          </a:p>
          <a:p>
            <a:pPr marL="285750" indent="-285750">
              <a:buFont typeface="Arial" panose="020B0604020202020204" pitchFamily="34" charset="0"/>
              <a:buChar char="•"/>
            </a:pPr>
            <a:r>
              <a:rPr lang="en-US" b="1" dirty="0" smtClean="0"/>
              <a:t>Density </a:t>
            </a:r>
            <a:r>
              <a:rPr lang="en-US" b="1" dirty="0"/>
              <a:t>Connectivity</a:t>
            </a:r>
            <a:r>
              <a:rPr lang="en-US" dirty="0"/>
              <a:t> - A point "p" and "q" are said to be density connected if there exist a point "r" which has sufficient number of points in its neighbors and both the points "p" and "q" are within the ε distance. This is chaining process. So, if "q" is neighbor of "r", "r" is neighbor of "s", "s" is neighbor of "t" which in turn is neighbor of "p" implies that "q" is neighbor of "p".</a:t>
            </a:r>
            <a:br>
              <a:rPr lang="en-US" dirty="0"/>
            </a:br>
            <a:endParaRPr lang="en-US" dirty="0"/>
          </a:p>
        </p:txBody>
      </p:sp>
    </p:spTree>
    <p:extLst>
      <p:ext uri="{BB962C8B-B14F-4D97-AF65-F5344CB8AC3E}">
        <p14:creationId xmlns:p14="http://schemas.microsoft.com/office/powerpoint/2010/main" val="118261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63" y="107830"/>
            <a:ext cx="7771832" cy="668547"/>
          </a:xfrm>
        </p:spPr>
        <p:txBody>
          <a:bodyPr>
            <a:normAutofit fontScale="90000"/>
          </a:bodyPr>
          <a:lstStyle/>
          <a:p>
            <a:pPr algn="l"/>
            <a:r>
              <a:rPr lang="en-US" u="sng" spc="-10" dirty="0" smtClean="0"/>
              <a:t>Algorithm For DBSCAN:</a:t>
            </a:r>
            <a:endParaRPr lang="en-US" u="sng" dirty="0"/>
          </a:p>
        </p:txBody>
      </p:sp>
      <p:sp>
        <p:nvSpPr>
          <p:cNvPr id="3" name="TextBox 2"/>
          <p:cNvSpPr txBox="1"/>
          <p:nvPr/>
        </p:nvSpPr>
        <p:spPr>
          <a:xfrm>
            <a:off x="508958" y="862642"/>
            <a:ext cx="10783019" cy="5355312"/>
          </a:xfrm>
          <a:prstGeom prst="rect">
            <a:avLst/>
          </a:prstGeom>
          <a:noFill/>
        </p:spPr>
        <p:txBody>
          <a:bodyPr wrap="square" rtlCol="0">
            <a:spAutoFit/>
          </a:bodyPr>
          <a:lstStyle/>
          <a:p>
            <a:r>
              <a:rPr lang="en-US" dirty="0"/>
              <a:t>Let  X = {x</a:t>
            </a:r>
            <a:r>
              <a:rPr lang="en-US" baseline="-25000" dirty="0"/>
              <a:t>1</a:t>
            </a:r>
            <a:r>
              <a:rPr lang="en-US" dirty="0"/>
              <a:t>, x</a:t>
            </a:r>
            <a:r>
              <a:rPr lang="en-US" baseline="-25000" dirty="0"/>
              <a:t>2</a:t>
            </a:r>
            <a:r>
              <a:rPr lang="en-US" dirty="0"/>
              <a:t>, x</a:t>
            </a:r>
            <a:r>
              <a:rPr lang="en-US" baseline="-25000" dirty="0"/>
              <a:t>3</a:t>
            </a:r>
            <a:r>
              <a:rPr lang="en-US" dirty="0"/>
              <a:t>, ..., </a:t>
            </a:r>
            <a:r>
              <a:rPr lang="en-US" dirty="0" err="1"/>
              <a:t>x</a:t>
            </a:r>
            <a:r>
              <a:rPr lang="en-US" baseline="-25000" dirty="0" err="1"/>
              <a:t>n</a:t>
            </a:r>
            <a:r>
              <a:rPr lang="en-US" dirty="0"/>
              <a:t>} be the set of data points. DBSCAN requires two parameters: ε (eps) and the minimum number of points required to form a cluster (</a:t>
            </a:r>
            <a:r>
              <a:rPr lang="en-US" dirty="0" err="1"/>
              <a:t>minPts</a:t>
            </a:r>
            <a:r>
              <a:rPr lang="en-US" dirty="0"/>
              <a:t>).</a:t>
            </a:r>
          </a:p>
          <a:p>
            <a:pPr marL="342900" indent="-342900">
              <a:buAutoNum type="arabicParenR"/>
            </a:pPr>
            <a:r>
              <a:rPr lang="en-US" dirty="0" smtClean="0"/>
              <a:t>Start </a:t>
            </a:r>
            <a:r>
              <a:rPr lang="en-US" dirty="0"/>
              <a:t>with an arbitrary starting point that has not been visited</a:t>
            </a:r>
            <a:r>
              <a:rPr lang="en-US" dirty="0" smtClean="0"/>
              <a:t>.</a:t>
            </a:r>
          </a:p>
          <a:p>
            <a:pPr marL="342900" indent="-342900">
              <a:buAutoNum type="arabicParenR"/>
            </a:pPr>
            <a:endParaRPr lang="en-US" dirty="0"/>
          </a:p>
          <a:p>
            <a:r>
              <a:rPr lang="en-US" dirty="0"/>
              <a:t>2) Extract the neighborhood of this point using ε (All points which are within the ε distance are neighborhood).</a:t>
            </a:r>
          </a:p>
          <a:p>
            <a:endParaRPr lang="en-US" dirty="0"/>
          </a:p>
          <a:p>
            <a:r>
              <a:rPr lang="en-US" dirty="0" smtClean="0"/>
              <a:t>3</a:t>
            </a:r>
            <a:r>
              <a:rPr lang="en-US" dirty="0"/>
              <a:t>) </a:t>
            </a:r>
            <a:r>
              <a:rPr lang="en-US" dirty="0" smtClean="0"/>
              <a:t>If </a:t>
            </a:r>
            <a:r>
              <a:rPr lang="en-US" dirty="0"/>
              <a:t>there are sufficient neighborhood around this point then clustering process starts and point is marked as visited else this point is labeled as noise (Later this point can become the part of the cluster).</a:t>
            </a:r>
          </a:p>
          <a:p>
            <a:endParaRPr lang="en-US" dirty="0" smtClean="0"/>
          </a:p>
          <a:p>
            <a:r>
              <a:rPr lang="en-US" dirty="0" smtClean="0"/>
              <a:t>4</a:t>
            </a:r>
            <a:r>
              <a:rPr lang="en-US" dirty="0"/>
              <a:t>) If a point is found to be a part of the cluster then its ε neighborhood is also the part of the cluster and the above procedure from step 2 is repeated for all ε neighborhood points. This is repeated until all points in the cluster is determined.</a:t>
            </a:r>
          </a:p>
          <a:p>
            <a:endParaRPr lang="en-US" dirty="0" smtClean="0"/>
          </a:p>
          <a:p>
            <a:r>
              <a:rPr lang="en-US" dirty="0" smtClean="0"/>
              <a:t>5</a:t>
            </a:r>
            <a:r>
              <a:rPr lang="en-US" dirty="0"/>
              <a:t>) A new unvisited point is retrieved and processed, leading to the discovery of a further cluster or noise.</a:t>
            </a:r>
          </a:p>
          <a:p>
            <a:endParaRPr lang="en-US" dirty="0" smtClean="0"/>
          </a:p>
          <a:p>
            <a:r>
              <a:rPr lang="en-US" dirty="0" smtClean="0"/>
              <a:t>6</a:t>
            </a:r>
            <a:r>
              <a:rPr lang="en-US" dirty="0"/>
              <a:t>) This process continues until all points are marked as visited.</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82926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6624519" cy="677174"/>
          </a:xfrm>
        </p:spPr>
        <p:txBody>
          <a:bodyPr>
            <a:normAutofit fontScale="90000"/>
          </a:bodyPr>
          <a:lstStyle/>
          <a:p>
            <a:pPr algn="l"/>
            <a:r>
              <a:rPr lang="en-US" u="sng" spc="-50" dirty="0" smtClean="0">
                <a:effectLst>
                  <a:outerShdw blurRad="38100" dist="38100" dir="2700000" algn="tl">
                    <a:srgbClr val="000000">
                      <a:alpha val="43137"/>
                    </a:srgbClr>
                  </a:outerShdw>
                </a:effectLst>
              </a:rPr>
              <a:t>DBSCAN Advantages:</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51397" y="1440611"/>
            <a:ext cx="9885305" cy="4761781"/>
          </a:xfrm>
        </p:spPr>
        <p:txBody>
          <a:bodyPr>
            <a:normAutofit fontScale="85000" lnSpcReduction="20000"/>
          </a:bodyPr>
          <a:lstStyle/>
          <a:p>
            <a:r>
              <a:rPr lang="en-US" dirty="0"/>
              <a:t>DBSCAN does not require one to specify the number of clusters in the data a priori, as opposed to </a:t>
            </a:r>
            <a:r>
              <a:rPr lang="en-US" dirty="0">
                <a:hlinkClick r:id="rId2" tooltip="K-means algorithm"/>
              </a:rPr>
              <a:t>k-means</a:t>
            </a:r>
            <a:r>
              <a:rPr lang="en-US" dirty="0"/>
              <a:t>.</a:t>
            </a:r>
          </a:p>
          <a:p>
            <a:r>
              <a:rPr lang="en-US" dirty="0"/>
              <a:t>DBSCAN can find arbitrarily shaped clusters. It can even find a cluster completely surrounded by (but not connected to) a different cluster. Due to the </a:t>
            </a:r>
            <a:r>
              <a:rPr lang="en-US" dirty="0" err="1"/>
              <a:t>MinPts</a:t>
            </a:r>
            <a:r>
              <a:rPr lang="en-US" dirty="0"/>
              <a:t> parameter, the so-called single-link effect (different clusters being connected by a thin line of points) is reduced.</a:t>
            </a:r>
          </a:p>
          <a:p>
            <a:r>
              <a:rPr lang="en-US" dirty="0"/>
              <a:t>DBSCAN has a notion of noise, and is robust to </a:t>
            </a:r>
            <a:r>
              <a:rPr lang="en-US" dirty="0">
                <a:hlinkClick r:id="rId3" tooltip="Anomaly detection"/>
              </a:rPr>
              <a:t>outliers</a:t>
            </a:r>
            <a:r>
              <a:rPr lang="en-US" dirty="0"/>
              <a:t>.</a:t>
            </a:r>
          </a:p>
          <a:p>
            <a:r>
              <a:rPr lang="en-US" dirty="0"/>
              <a:t>DBSCAN requires just two parameters and is mostly insensitive to the ordering of the points in the database. (However, points sitting on the edge of two different clusters might swap cluster membership if the ordering of the points is changed, and the cluster assignment is unique only up to isomorphism.)</a:t>
            </a:r>
          </a:p>
          <a:p>
            <a:r>
              <a:rPr lang="en-US" dirty="0"/>
              <a:t>DBSCAN is designed for use with databases that can accelerate region queries, e.g. using an </a:t>
            </a:r>
            <a:r>
              <a:rPr lang="en-US" dirty="0">
                <a:hlinkClick r:id="rId4" tooltip="R* tree"/>
              </a:rPr>
              <a:t>R* tree</a:t>
            </a:r>
            <a:r>
              <a:rPr lang="en-US" dirty="0"/>
              <a:t>.</a:t>
            </a:r>
          </a:p>
          <a:p>
            <a:r>
              <a:rPr lang="en-US" dirty="0"/>
              <a:t>The parameters </a:t>
            </a:r>
            <a:r>
              <a:rPr lang="en-US" dirty="0" err="1"/>
              <a:t>minPts</a:t>
            </a:r>
            <a:r>
              <a:rPr lang="en-US" dirty="0"/>
              <a:t> and ε can be set by a domain expert, if the data are well </a:t>
            </a:r>
            <a:r>
              <a:rPr lang="en-US" dirty="0" smtClean="0"/>
              <a:t>understood.</a:t>
            </a:r>
            <a:endParaRPr lang="en-US" dirty="0" smtClean="0">
              <a:latin typeface="Calibri"/>
              <a:cs typeface="Calibri"/>
            </a:endParaRPr>
          </a:p>
        </p:txBody>
      </p:sp>
    </p:spTree>
    <p:extLst>
      <p:ext uri="{BB962C8B-B14F-4D97-AF65-F5344CB8AC3E}">
        <p14:creationId xmlns:p14="http://schemas.microsoft.com/office/powerpoint/2010/main" val="279120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5753251" cy="694426"/>
          </a:xfrm>
        </p:spPr>
        <p:txBody>
          <a:bodyPr>
            <a:normAutofit fontScale="90000"/>
          </a:bodyPr>
          <a:lstStyle/>
          <a:p>
            <a:r>
              <a:rPr lang="en-US" u="sng" spc="-25" dirty="0" smtClean="0">
                <a:effectLst>
                  <a:outerShdw blurRad="38100" dist="38100" dir="2700000" algn="tl">
                    <a:srgbClr val="000000">
                      <a:alpha val="43137"/>
                    </a:srgbClr>
                  </a:outerShdw>
                </a:effectLst>
              </a:rPr>
              <a:t>DBSCAN Disadvantages:</a:t>
            </a:r>
            <a:endParaRPr lang="en-US" u="sng"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1251397" y="1440611"/>
            <a:ext cx="9885305" cy="4761781"/>
          </a:xfrm>
        </p:spPr>
        <p:txBody>
          <a:bodyPr>
            <a:normAutofit fontScale="85000" lnSpcReduction="20000"/>
          </a:bodyPr>
          <a:lstStyle/>
          <a:p>
            <a:r>
              <a:rPr lang="en-US" dirty="0"/>
              <a:t>DBSCAN is not entirely deterministic: border points that are reachable from more than one cluster can be part of either cluster, depending on the order the data are processed. For most data sets and domains, this situation fortunately does not arise often and has little impact on the clustering result</a:t>
            </a:r>
            <a:r>
              <a:rPr lang="en-US" dirty="0" smtClean="0"/>
              <a:t>:</a:t>
            </a:r>
            <a:r>
              <a:rPr lang="en-US" dirty="0"/>
              <a:t> both on core points and noise points, DBSCAN is deterministic. DBSCAN</a:t>
            </a:r>
            <a:r>
              <a:rPr lang="en-US" dirty="0" smtClean="0"/>
              <a:t>*</a:t>
            </a:r>
            <a:r>
              <a:rPr lang="en-US" dirty="0"/>
              <a:t> is a variation that treats border points as noise, and this way achieves a fully deterministic result as well as a more consistent statistical interpretation of density-connected components.</a:t>
            </a:r>
          </a:p>
          <a:p>
            <a:r>
              <a:rPr lang="en-US" dirty="0"/>
              <a:t>The quality of DBSCAN depends on the </a:t>
            </a:r>
            <a:r>
              <a:rPr lang="en-US" dirty="0">
                <a:hlinkClick r:id="rId2" tooltip="Metric (mathematics)"/>
              </a:rPr>
              <a:t>distance measure</a:t>
            </a:r>
            <a:r>
              <a:rPr lang="en-US" dirty="0"/>
              <a:t> used in the function </a:t>
            </a:r>
            <a:r>
              <a:rPr lang="en-US" dirty="0" err="1"/>
              <a:t>regionQuery</a:t>
            </a:r>
            <a:r>
              <a:rPr lang="en-US" dirty="0"/>
              <a:t>(</a:t>
            </a:r>
            <a:r>
              <a:rPr lang="en-US" dirty="0" err="1"/>
              <a:t>P,ε</a:t>
            </a:r>
            <a:r>
              <a:rPr lang="en-US" dirty="0"/>
              <a:t>). The most common distance metric used is </a:t>
            </a:r>
            <a:r>
              <a:rPr lang="en-US" dirty="0">
                <a:hlinkClick r:id="rId3" tooltip="Euclidean distance"/>
              </a:rPr>
              <a:t>Euclidean distance</a:t>
            </a:r>
            <a:r>
              <a:rPr lang="en-US" dirty="0"/>
              <a:t>. Especially for </a:t>
            </a:r>
            <a:r>
              <a:rPr lang="en-US" dirty="0">
                <a:hlinkClick r:id="rId4" tooltip="Clustering high-dimensional data"/>
              </a:rPr>
              <a:t>high-dimensional data</a:t>
            </a:r>
            <a:r>
              <a:rPr lang="en-US" dirty="0"/>
              <a:t>, this metric can be rendered almost useless due to the so-called "</a:t>
            </a:r>
            <a:r>
              <a:rPr lang="en-US" dirty="0">
                <a:hlinkClick r:id="rId5" tooltip="Curse of dimensionality"/>
              </a:rPr>
              <a:t>Curse of dimensionality</a:t>
            </a:r>
            <a:r>
              <a:rPr lang="en-US" dirty="0"/>
              <a:t>", making it difficult to find an appropriate value for ε. This effect, however, is also present in any other algorithm based on Euclidean distance.</a:t>
            </a:r>
          </a:p>
          <a:p>
            <a:r>
              <a:rPr lang="en-US" dirty="0"/>
              <a:t>DBSCAN cannot cluster data sets well with large differences in densities, since the </a:t>
            </a:r>
            <a:r>
              <a:rPr lang="en-US" dirty="0" err="1"/>
              <a:t>minPts</a:t>
            </a:r>
            <a:r>
              <a:rPr lang="en-US" dirty="0"/>
              <a:t>-ε combination cannot then be chosen appropriately for all clusters</a:t>
            </a:r>
            <a:r>
              <a:rPr lang="en-US" dirty="0" smtClean="0"/>
              <a:t>.</a:t>
            </a:r>
            <a:endParaRPr lang="en-US" dirty="0"/>
          </a:p>
          <a:p>
            <a:r>
              <a:rPr lang="en-US" dirty="0"/>
              <a:t>If the data and scale are not well understood, choosing a meaningful distance threshold ε can be difficult.</a:t>
            </a:r>
          </a:p>
          <a:p>
            <a:endParaRPr lang="en-US" dirty="0" smtClean="0">
              <a:latin typeface="Calibri"/>
              <a:cs typeface="Calibri"/>
            </a:endParaRPr>
          </a:p>
        </p:txBody>
      </p:sp>
    </p:spTree>
    <p:extLst>
      <p:ext uri="{BB962C8B-B14F-4D97-AF65-F5344CB8AC3E}">
        <p14:creationId xmlns:p14="http://schemas.microsoft.com/office/powerpoint/2010/main" val="199678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879</TotalTime>
  <Words>317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DBSCAN Clustering </vt:lpstr>
      <vt:lpstr>What is Machine Learning?</vt:lpstr>
      <vt:lpstr>Introduction</vt:lpstr>
      <vt:lpstr>PowerPoint Presentation</vt:lpstr>
      <vt:lpstr>DBSCAN Clustering Example</vt:lpstr>
      <vt:lpstr>CONCEPT:</vt:lpstr>
      <vt:lpstr>Algorithm For DBSCAN:</vt:lpstr>
      <vt:lpstr>DBSCAN Advantages:</vt:lpstr>
      <vt:lpstr>DBSCAN Disadvantages:</vt:lpstr>
      <vt:lpstr>Conlcusion: (Extensions And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Tweets for stock Price Prediction through Machine Learning</dc:title>
  <dc:creator>Suman Chatterjee</dc:creator>
  <cp:lastModifiedBy>Suman Chatterjee</cp:lastModifiedBy>
  <cp:revision>15</cp:revision>
  <dcterms:created xsi:type="dcterms:W3CDTF">2017-11-02T06:51:05Z</dcterms:created>
  <dcterms:modified xsi:type="dcterms:W3CDTF">2018-04-10T15:29:01Z</dcterms:modified>
</cp:coreProperties>
</file>