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3"/>
  </p:notesMasterIdLst>
  <p:sldIdLst>
    <p:sldId id="256" r:id="rId2"/>
  </p:sldIdLst>
  <p:sldSz cx="25203150" cy="36004500"/>
  <p:notesSz cx="6858000" cy="9144000"/>
  <p:defaultTextStyle>
    <a:defPPr>
      <a:defRPr lang="tr-TR"/>
    </a:defPPr>
    <a:lvl1pPr marL="0" algn="l" defTabSz="3497343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48671" algn="l" defTabSz="3497343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497343" algn="l" defTabSz="3497343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46015" algn="l" defTabSz="3497343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6994686" algn="l" defTabSz="3497343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43357" algn="l" defTabSz="3497343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492029" algn="l" defTabSz="3497343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40700" algn="l" defTabSz="3497343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3989372" algn="l" defTabSz="3497343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0">
          <p15:clr>
            <a:srgbClr val="A4A3A4"/>
          </p15:clr>
        </p15:guide>
        <p15:guide id="2" pos="7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FE9"/>
    <a:srgbClr val="D6B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6" autoAdjust="0"/>
    <p:restoredTop sz="94764" autoAdjust="0"/>
  </p:normalViewPr>
  <p:slideViewPr>
    <p:cSldViewPr>
      <p:cViewPr>
        <p:scale>
          <a:sx n="66" d="100"/>
          <a:sy n="66" d="100"/>
        </p:scale>
        <p:origin x="-1524" y="-2556"/>
      </p:cViewPr>
      <p:guideLst>
        <p:guide orient="horz" pos="11340"/>
        <p:guide pos="7938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65420-0F0A-4A87-A31D-EB21CDA6FE0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38B9B-6DD7-4D3A-BE04-8D17CCC5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7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38B9B-6DD7-4D3A-BE04-8D17CCC518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236" y="5892406"/>
            <a:ext cx="21422678" cy="12534900"/>
          </a:xfrm>
        </p:spPr>
        <p:txBody>
          <a:bodyPr anchor="b"/>
          <a:lstStyle>
            <a:lvl1pPr algn="ctr">
              <a:defRPr sz="165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0394" y="18910699"/>
            <a:ext cx="18902363" cy="8692751"/>
          </a:xfrm>
        </p:spPr>
        <p:txBody>
          <a:bodyPr/>
          <a:lstStyle>
            <a:lvl1pPr marL="0" indent="0" algn="ctr">
              <a:buNone/>
              <a:defRPr sz="6615"/>
            </a:lvl1pPr>
            <a:lvl2pPr marL="1260180" indent="0" algn="ctr">
              <a:buNone/>
              <a:defRPr sz="5513"/>
            </a:lvl2pPr>
            <a:lvl3pPr marL="2520361" indent="0" algn="ctr">
              <a:buNone/>
              <a:defRPr sz="4961"/>
            </a:lvl3pPr>
            <a:lvl4pPr marL="3780541" indent="0" algn="ctr">
              <a:buNone/>
              <a:defRPr sz="4410"/>
            </a:lvl4pPr>
            <a:lvl5pPr marL="5040721" indent="0" algn="ctr">
              <a:buNone/>
              <a:defRPr sz="4410"/>
            </a:lvl5pPr>
            <a:lvl6pPr marL="6300902" indent="0" algn="ctr">
              <a:buNone/>
              <a:defRPr sz="4410"/>
            </a:lvl6pPr>
            <a:lvl7pPr marL="7561082" indent="0" algn="ctr">
              <a:buNone/>
              <a:defRPr sz="4410"/>
            </a:lvl7pPr>
            <a:lvl8pPr marL="8821263" indent="0" algn="ctr">
              <a:buNone/>
              <a:defRPr sz="4410"/>
            </a:lvl8pPr>
            <a:lvl9pPr marL="10081443" indent="0" algn="ctr">
              <a:buNone/>
              <a:defRPr sz="441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1F7-634E-4406-A470-0AEA96DBF463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763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1F7-634E-4406-A470-0AEA96DBF463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698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6006" y="1916906"/>
            <a:ext cx="5434429" cy="3051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718" y="1916906"/>
            <a:ext cx="15988248" cy="3051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1F7-634E-4406-A470-0AEA96DBF463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20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1F7-634E-4406-A470-0AEA96DBF463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760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591" y="8976133"/>
            <a:ext cx="21737717" cy="14976869"/>
          </a:xfrm>
        </p:spPr>
        <p:txBody>
          <a:bodyPr anchor="b"/>
          <a:lstStyle>
            <a:lvl1pPr>
              <a:defRPr sz="165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591" y="24094689"/>
            <a:ext cx="21737717" cy="7875982"/>
          </a:xfrm>
        </p:spPr>
        <p:txBody>
          <a:bodyPr/>
          <a:lstStyle>
            <a:lvl1pPr marL="0" indent="0">
              <a:buNone/>
              <a:defRPr sz="6615">
                <a:solidFill>
                  <a:schemeClr val="tx1"/>
                </a:solidFill>
              </a:defRPr>
            </a:lvl1pPr>
            <a:lvl2pPr marL="1260180" indent="0">
              <a:buNone/>
              <a:defRPr sz="5513">
                <a:solidFill>
                  <a:schemeClr val="tx1">
                    <a:tint val="75000"/>
                  </a:schemeClr>
                </a:solidFill>
              </a:defRPr>
            </a:lvl2pPr>
            <a:lvl3pPr marL="2520361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80541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4pPr>
            <a:lvl5pPr marL="5040721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5pPr>
            <a:lvl6pPr marL="6300902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6pPr>
            <a:lvl7pPr marL="7561082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7pPr>
            <a:lvl8pPr marL="8821263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8pPr>
            <a:lvl9pPr marL="10081443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1F7-634E-4406-A470-0AEA96DBF463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78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716" y="9584531"/>
            <a:ext cx="10711339" cy="22844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9095" y="9584531"/>
            <a:ext cx="10711339" cy="22844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1F7-634E-4406-A470-0AEA96DBF463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167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999" y="1916914"/>
            <a:ext cx="21737717" cy="69592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002" y="8826106"/>
            <a:ext cx="10662112" cy="4325538"/>
          </a:xfrm>
        </p:spPr>
        <p:txBody>
          <a:bodyPr anchor="b"/>
          <a:lstStyle>
            <a:lvl1pPr marL="0" indent="0">
              <a:buNone/>
              <a:defRPr sz="6615" b="1"/>
            </a:lvl1pPr>
            <a:lvl2pPr marL="1260180" indent="0">
              <a:buNone/>
              <a:defRPr sz="5513" b="1"/>
            </a:lvl2pPr>
            <a:lvl3pPr marL="2520361" indent="0">
              <a:buNone/>
              <a:defRPr sz="4961" b="1"/>
            </a:lvl3pPr>
            <a:lvl4pPr marL="3780541" indent="0">
              <a:buNone/>
              <a:defRPr sz="4410" b="1"/>
            </a:lvl4pPr>
            <a:lvl5pPr marL="5040721" indent="0">
              <a:buNone/>
              <a:defRPr sz="4410" b="1"/>
            </a:lvl5pPr>
            <a:lvl6pPr marL="6300902" indent="0">
              <a:buNone/>
              <a:defRPr sz="4410" b="1"/>
            </a:lvl6pPr>
            <a:lvl7pPr marL="7561082" indent="0">
              <a:buNone/>
              <a:defRPr sz="4410" b="1"/>
            </a:lvl7pPr>
            <a:lvl8pPr marL="8821263" indent="0">
              <a:buNone/>
              <a:defRPr sz="4410" b="1"/>
            </a:lvl8pPr>
            <a:lvl9pPr marL="10081443" indent="0">
              <a:buNone/>
              <a:defRPr sz="441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6002" y="13151644"/>
            <a:ext cx="10662112" cy="19344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9096" y="8826106"/>
            <a:ext cx="10714621" cy="4325538"/>
          </a:xfrm>
        </p:spPr>
        <p:txBody>
          <a:bodyPr anchor="b"/>
          <a:lstStyle>
            <a:lvl1pPr marL="0" indent="0">
              <a:buNone/>
              <a:defRPr sz="6615" b="1"/>
            </a:lvl1pPr>
            <a:lvl2pPr marL="1260180" indent="0">
              <a:buNone/>
              <a:defRPr sz="5513" b="1"/>
            </a:lvl2pPr>
            <a:lvl3pPr marL="2520361" indent="0">
              <a:buNone/>
              <a:defRPr sz="4961" b="1"/>
            </a:lvl3pPr>
            <a:lvl4pPr marL="3780541" indent="0">
              <a:buNone/>
              <a:defRPr sz="4410" b="1"/>
            </a:lvl4pPr>
            <a:lvl5pPr marL="5040721" indent="0">
              <a:buNone/>
              <a:defRPr sz="4410" b="1"/>
            </a:lvl5pPr>
            <a:lvl6pPr marL="6300902" indent="0">
              <a:buNone/>
              <a:defRPr sz="4410" b="1"/>
            </a:lvl6pPr>
            <a:lvl7pPr marL="7561082" indent="0">
              <a:buNone/>
              <a:defRPr sz="4410" b="1"/>
            </a:lvl7pPr>
            <a:lvl8pPr marL="8821263" indent="0">
              <a:buNone/>
              <a:defRPr sz="4410" b="1"/>
            </a:lvl8pPr>
            <a:lvl9pPr marL="10081443" indent="0">
              <a:buNone/>
              <a:defRPr sz="441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9096" y="13151644"/>
            <a:ext cx="10714621" cy="19344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1F7-634E-4406-A470-0AEA96DBF463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866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1F7-634E-4406-A470-0AEA96DBF463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050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1F7-634E-4406-A470-0AEA96DBF463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193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999" y="2400300"/>
            <a:ext cx="8128672" cy="8401050"/>
          </a:xfrm>
        </p:spPr>
        <p:txBody>
          <a:bodyPr anchor="b"/>
          <a:lstStyle>
            <a:lvl1pPr>
              <a:defRPr sz="88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4621" y="5183989"/>
            <a:ext cx="12759095" cy="25586531"/>
          </a:xfrm>
        </p:spPr>
        <p:txBody>
          <a:bodyPr/>
          <a:lstStyle>
            <a:lvl1pPr>
              <a:defRPr sz="8820"/>
            </a:lvl1pPr>
            <a:lvl2pPr>
              <a:defRPr sz="7718"/>
            </a:lvl2pPr>
            <a:lvl3pPr>
              <a:defRPr sz="6615"/>
            </a:lvl3pPr>
            <a:lvl4pPr>
              <a:defRPr sz="5513"/>
            </a:lvl4pPr>
            <a:lvl5pPr>
              <a:defRPr sz="5513"/>
            </a:lvl5pPr>
            <a:lvl6pPr>
              <a:defRPr sz="5513"/>
            </a:lvl6pPr>
            <a:lvl7pPr>
              <a:defRPr sz="5513"/>
            </a:lvl7pPr>
            <a:lvl8pPr>
              <a:defRPr sz="5513"/>
            </a:lvl8pPr>
            <a:lvl9pPr>
              <a:defRPr sz="55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999" y="10801350"/>
            <a:ext cx="8128672" cy="20010837"/>
          </a:xfrm>
        </p:spPr>
        <p:txBody>
          <a:bodyPr/>
          <a:lstStyle>
            <a:lvl1pPr marL="0" indent="0">
              <a:buNone/>
              <a:defRPr sz="4410"/>
            </a:lvl1pPr>
            <a:lvl2pPr marL="1260180" indent="0">
              <a:buNone/>
              <a:defRPr sz="3859"/>
            </a:lvl2pPr>
            <a:lvl3pPr marL="2520361" indent="0">
              <a:buNone/>
              <a:defRPr sz="3308"/>
            </a:lvl3pPr>
            <a:lvl4pPr marL="3780541" indent="0">
              <a:buNone/>
              <a:defRPr sz="2756"/>
            </a:lvl4pPr>
            <a:lvl5pPr marL="5040721" indent="0">
              <a:buNone/>
              <a:defRPr sz="2756"/>
            </a:lvl5pPr>
            <a:lvl6pPr marL="6300902" indent="0">
              <a:buNone/>
              <a:defRPr sz="2756"/>
            </a:lvl6pPr>
            <a:lvl7pPr marL="7561082" indent="0">
              <a:buNone/>
              <a:defRPr sz="2756"/>
            </a:lvl7pPr>
            <a:lvl8pPr marL="8821263" indent="0">
              <a:buNone/>
              <a:defRPr sz="2756"/>
            </a:lvl8pPr>
            <a:lvl9pPr marL="10081443" indent="0">
              <a:buNone/>
              <a:defRPr sz="275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1F7-634E-4406-A470-0AEA96DBF463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040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999" y="2400300"/>
            <a:ext cx="8128672" cy="8401050"/>
          </a:xfrm>
        </p:spPr>
        <p:txBody>
          <a:bodyPr anchor="b"/>
          <a:lstStyle>
            <a:lvl1pPr>
              <a:defRPr sz="88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4621" y="5183989"/>
            <a:ext cx="12759095" cy="25586531"/>
          </a:xfrm>
        </p:spPr>
        <p:txBody>
          <a:bodyPr anchor="t"/>
          <a:lstStyle>
            <a:lvl1pPr marL="0" indent="0">
              <a:buNone/>
              <a:defRPr sz="8820"/>
            </a:lvl1pPr>
            <a:lvl2pPr marL="1260180" indent="0">
              <a:buNone/>
              <a:defRPr sz="7718"/>
            </a:lvl2pPr>
            <a:lvl3pPr marL="2520361" indent="0">
              <a:buNone/>
              <a:defRPr sz="6615"/>
            </a:lvl3pPr>
            <a:lvl4pPr marL="3780541" indent="0">
              <a:buNone/>
              <a:defRPr sz="5513"/>
            </a:lvl4pPr>
            <a:lvl5pPr marL="5040721" indent="0">
              <a:buNone/>
              <a:defRPr sz="5513"/>
            </a:lvl5pPr>
            <a:lvl6pPr marL="6300902" indent="0">
              <a:buNone/>
              <a:defRPr sz="5513"/>
            </a:lvl6pPr>
            <a:lvl7pPr marL="7561082" indent="0">
              <a:buNone/>
              <a:defRPr sz="5513"/>
            </a:lvl7pPr>
            <a:lvl8pPr marL="8821263" indent="0">
              <a:buNone/>
              <a:defRPr sz="5513"/>
            </a:lvl8pPr>
            <a:lvl9pPr marL="10081443" indent="0">
              <a:buNone/>
              <a:defRPr sz="551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999" y="10801350"/>
            <a:ext cx="8128672" cy="20010837"/>
          </a:xfrm>
        </p:spPr>
        <p:txBody>
          <a:bodyPr/>
          <a:lstStyle>
            <a:lvl1pPr marL="0" indent="0">
              <a:buNone/>
              <a:defRPr sz="4410"/>
            </a:lvl1pPr>
            <a:lvl2pPr marL="1260180" indent="0">
              <a:buNone/>
              <a:defRPr sz="3859"/>
            </a:lvl2pPr>
            <a:lvl3pPr marL="2520361" indent="0">
              <a:buNone/>
              <a:defRPr sz="3308"/>
            </a:lvl3pPr>
            <a:lvl4pPr marL="3780541" indent="0">
              <a:buNone/>
              <a:defRPr sz="2756"/>
            </a:lvl4pPr>
            <a:lvl5pPr marL="5040721" indent="0">
              <a:buNone/>
              <a:defRPr sz="2756"/>
            </a:lvl5pPr>
            <a:lvl6pPr marL="6300902" indent="0">
              <a:buNone/>
              <a:defRPr sz="2756"/>
            </a:lvl6pPr>
            <a:lvl7pPr marL="7561082" indent="0">
              <a:buNone/>
              <a:defRPr sz="2756"/>
            </a:lvl7pPr>
            <a:lvl8pPr marL="8821263" indent="0">
              <a:buNone/>
              <a:defRPr sz="2756"/>
            </a:lvl8pPr>
            <a:lvl9pPr marL="10081443" indent="0">
              <a:buNone/>
              <a:defRPr sz="275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1F7-634E-4406-A470-0AEA96DBF463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011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717" y="1916914"/>
            <a:ext cx="21737717" cy="6959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717" y="9584531"/>
            <a:ext cx="21737717" cy="228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716" y="33370846"/>
            <a:ext cx="5670709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B41F7-634E-4406-A470-0AEA96DBF463}" type="datetimeFigureOut">
              <a:rPr lang="tr-TR" smtClean="0"/>
              <a:t>8.05.2019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8544" y="33370846"/>
            <a:ext cx="8506063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9725" y="33370846"/>
            <a:ext cx="5670709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7F619-058A-4D6C-9D9D-25B7D193E6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129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2520361" rtl="0" eaLnBrk="1" latinLnBrk="0" hangingPunct="1">
        <a:lnSpc>
          <a:spcPct val="90000"/>
        </a:lnSpc>
        <a:spcBef>
          <a:spcPct val="0"/>
        </a:spcBef>
        <a:buNone/>
        <a:defRPr sz="121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0090" indent="-630090" algn="l" defTabSz="2520361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8" kern="1200">
          <a:solidFill>
            <a:schemeClr val="tx1"/>
          </a:solidFill>
          <a:latin typeface="+mn-lt"/>
          <a:ea typeface="+mn-ea"/>
          <a:cs typeface="+mn-cs"/>
        </a:defRPr>
      </a:lvl1pPr>
      <a:lvl2pPr marL="1890271" indent="-630090" algn="l" defTabSz="2520361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5" kern="1200">
          <a:solidFill>
            <a:schemeClr val="tx1"/>
          </a:solidFill>
          <a:latin typeface="+mn-lt"/>
          <a:ea typeface="+mn-ea"/>
          <a:cs typeface="+mn-cs"/>
        </a:defRPr>
      </a:lvl2pPr>
      <a:lvl3pPr marL="3150451" indent="-630090" algn="l" defTabSz="2520361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3" kern="1200">
          <a:solidFill>
            <a:schemeClr val="tx1"/>
          </a:solidFill>
          <a:latin typeface="+mn-lt"/>
          <a:ea typeface="+mn-ea"/>
          <a:cs typeface="+mn-cs"/>
        </a:defRPr>
      </a:lvl3pPr>
      <a:lvl4pPr marL="4410631" indent="-630090" algn="l" defTabSz="2520361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70812" indent="-630090" algn="l" defTabSz="2520361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30992" indent="-630090" algn="l" defTabSz="2520361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91172" indent="-630090" algn="l" defTabSz="2520361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51353" indent="-630090" algn="l" defTabSz="2520361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11533" indent="-630090" algn="l" defTabSz="2520361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20361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60180" algn="l" defTabSz="2520361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20361" algn="l" defTabSz="2520361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80541" algn="l" defTabSz="2520361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40721" algn="l" defTabSz="2520361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300902" algn="l" defTabSz="2520361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61082" algn="l" defTabSz="2520361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21263" algn="l" defTabSz="2520361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81443" algn="l" defTabSz="2520361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74525" y="1211125"/>
            <a:ext cx="23918247" cy="3830646"/>
          </a:xfrm>
        </p:spPr>
        <p:txBody>
          <a:bodyPr>
            <a:normAutofit/>
          </a:bodyPr>
          <a:lstStyle/>
          <a:p>
            <a:pPr algn="ctr">
              <a:spcBef>
                <a:spcPts val="300"/>
              </a:spcBef>
            </a:pPr>
            <a:r>
              <a:rPr lang="tr-TR" sz="7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YAPAY ZEKÂ İLE GOOGLE DİNOZOR OYUNU PROGRAMLAMA</a:t>
            </a:r>
            <a:endParaRPr lang="en-US" sz="8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etin Yer Tutucusu 2"/>
          <p:cNvSpPr txBox="1">
            <a:spLocks/>
          </p:cNvSpPr>
          <p:nvPr/>
        </p:nvSpPr>
        <p:spPr>
          <a:xfrm>
            <a:off x="12601574" y="5223460"/>
            <a:ext cx="11991198" cy="2483082"/>
          </a:xfrm>
          <a:prstGeom prst="rect">
            <a:avLst/>
          </a:prstGeom>
        </p:spPr>
        <p:txBody>
          <a:bodyPr vert="horz" lIns="349734" tIns="174868" rIns="349734" bIns="174868" rtlCol="0" anchor="b">
            <a:noAutofit/>
          </a:bodyPr>
          <a:lstStyle>
            <a:lvl1pPr marL="0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1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8215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9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8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3300" b="0" i="1" dirty="0" smtClean="0">
                <a:latin typeface="Times New Roman" panose="02020603050405020304" pitchFamily="18" charset="0"/>
                <a:cs typeface="Times New Roman" pitchFamily="18" charset="0"/>
              </a:rPr>
              <a:t>Levent Can ŞENÇAMLAR</a:t>
            </a:r>
            <a:endParaRPr lang="tr-TR" sz="3300" b="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r-TR" sz="3300" b="0" dirty="0">
                <a:latin typeface="Times New Roman" pitchFamily="18" charset="0"/>
                <a:cs typeface="Times New Roman" pitchFamily="18" charset="0"/>
              </a:rPr>
              <a:t>Bilgisayar Mühendisliği Bölümü</a:t>
            </a:r>
          </a:p>
          <a:p>
            <a:pPr algn="ctr"/>
            <a:r>
              <a:rPr lang="tr-TR" sz="3300" b="0" dirty="0">
                <a:latin typeface="Times New Roman" pitchFamily="18" charset="0"/>
                <a:cs typeface="Times New Roman" pitchFamily="18" charset="0"/>
              </a:rPr>
              <a:t>Sakarya Üniversitesi</a:t>
            </a:r>
          </a:p>
          <a:p>
            <a:pPr algn="ctr"/>
            <a:r>
              <a:rPr lang="tr-TR" sz="3300" b="0" dirty="0" smtClean="0">
                <a:latin typeface="Times New Roman" pitchFamily="18" charset="0"/>
                <a:cs typeface="Times New Roman" pitchFamily="18" charset="0"/>
              </a:rPr>
              <a:t>b141210026@sakarya.edu.tr</a:t>
            </a:r>
            <a:endParaRPr lang="tr-TR" sz="33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Metin Yer Tutucusu 4"/>
          <p:cNvSpPr txBox="1">
            <a:spLocks/>
          </p:cNvSpPr>
          <p:nvPr/>
        </p:nvSpPr>
        <p:spPr>
          <a:xfrm>
            <a:off x="554082" y="7536779"/>
            <a:ext cx="11747819" cy="2802036"/>
          </a:xfrm>
          <a:prstGeom prst="rect">
            <a:avLst/>
          </a:prstGeom>
        </p:spPr>
        <p:txBody>
          <a:bodyPr vert="horz" lIns="349734" tIns="174868" rIns="349734" bIns="174868" rtlCol="0" anchor="b">
            <a:noAutofit/>
          </a:bodyPr>
          <a:lstStyle>
            <a:lvl1pPr marL="0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1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8215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9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8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675"/>
              </a:spcAft>
            </a:pPr>
            <a:r>
              <a:rPr lang="tr-TR" sz="2500" dirty="0">
                <a:latin typeface="Times New Roman" panose="02020603050405020304" pitchFamily="18" charset="0"/>
                <a:cs typeface="Times New Roman" pitchFamily="18" charset="0"/>
              </a:rPr>
              <a:t>Giriş</a:t>
            </a:r>
          </a:p>
          <a:p>
            <a:pPr algn="just"/>
            <a:r>
              <a:rPr lang="tr-TR" sz="2000" b="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proje başlarken asıl amacımız yapay </a:t>
            </a:r>
            <a:r>
              <a:rPr lang="tr-TR" sz="2000" b="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zekâ </a:t>
            </a:r>
            <a:r>
              <a:rPr lang="tr-TR" sz="2000" b="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algoritmalarını tanımaktı</a:t>
            </a:r>
            <a:r>
              <a:rPr lang="tr-TR" sz="2000" b="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Yapay zekânın günümüzde </a:t>
            </a:r>
            <a:r>
              <a:rPr lang="tr-TR" sz="2000" b="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hızla gelişen bir alan olması bizi bu </a:t>
            </a:r>
            <a:r>
              <a:rPr lang="tr-TR" sz="2000" b="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projeye yöneltti</a:t>
            </a:r>
            <a:r>
              <a:rPr lang="tr-TR" sz="2000" b="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Araştırmalara başladığımızda oyunlara yapay zeka entegre eden videolarla karşılaştık ve google dinozor oyununu </a:t>
            </a:r>
            <a:r>
              <a:rPr lang="tr-TR" sz="2000" b="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yapay zeka ile programlamaya </a:t>
            </a:r>
            <a:r>
              <a:rPr lang="tr-TR" sz="2000" b="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karar verdik. </a:t>
            </a:r>
            <a:endParaRPr lang="tr-TR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165358" y="14198062"/>
            <a:ext cx="2645706" cy="385096"/>
          </a:xfrm>
          <a:prstGeom prst="rect">
            <a:avLst/>
          </a:prstGeom>
        </p:spPr>
        <p:txBody>
          <a:bodyPr wrap="none" lIns="76572" tIns="38286" rIns="76572" bIns="38286">
            <a:spAutoFit/>
          </a:bodyPr>
          <a:lstStyle/>
          <a:p>
            <a:r>
              <a:rPr lang="tr-TR" sz="2000" i="1" dirty="0">
                <a:latin typeface="Times New Roman" panose="02020603050405020304" pitchFamily="18" charset="0"/>
                <a:cs typeface="Times New Roman" pitchFamily="18" charset="0"/>
              </a:rPr>
              <a:t>Şekil 1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Dinozor Oyunu</a:t>
            </a:r>
            <a:endParaRPr lang="tr-TR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Metin Yer Tutucusu 4"/>
          <p:cNvSpPr txBox="1">
            <a:spLocks/>
          </p:cNvSpPr>
          <p:nvPr/>
        </p:nvSpPr>
        <p:spPr>
          <a:xfrm>
            <a:off x="674522" y="15560025"/>
            <a:ext cx="11627378" cy="862898"/>
          </a:xfrm>
          <a:prstGeom prst="rect">
            <a:avLst/>
          </a:prstGeom>
        </p:spPr>
        <p:txBody>
          <a:bodyPr vert="horz" lIns="349734" tIns="174868" rIns="349734" bIns="174868" rtlCol="0" anchor="b">
            <a:noAutofit/>
          </a:bodyPr>
          <a:lstStyle>
            <a:lvl1pPr marL="0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1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8215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9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8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tr-TR" sz="1500" b="0" dirty="0">
                <a:latin typeface="Times New Roman" pitchFamily="18" charset="0"/>
                <a:cs typeface="Times New Roman" pitchFamily="18" charset="0"/>
              </a:rPr>
              <a:t>  </a:t>
            </a:r>
            <a:endParaRPr lang="tr-TR" sz="15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algn="ctr">
              <a:spcBef>
                <a:spcPts val="0"/>
              </a:spcBef>
              <a:spcAft>
                <a:spcPts val="1675"/>
              </a:spcAft>
            </a:pP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Kullanılan Yöntem</a:t>
            </a:r>
          </a:p>
          <a:p>
            <a:pPr marL="215358" algn="just"/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rojemizde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yapay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sinir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ağlarını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kullanarak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dinozor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popülasyonunun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önüne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çıkacak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olan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engeller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e karşı verecekleri tepkileri belirleyip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iyi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puanı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almasını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hedefledik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-377308"/>
            <a:ext cx="154704" cy="113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572" tIns="38286" rIns="76572" bIns="38286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54082" y="24687868"/>
            <a:ext cx="11927050" cy="38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572" tIns="38286" rIns="76572" bIns="3828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765719" fontAlgn="base">
              <a:spcBef>
                <a:spcPct val="0"/>
              </a:spcBef>
              <a:spcAft>
                <a:spcPct val="0"/>
              </a:spcAft>
            </a:pPr>
            <a:r>
              <a:rPr lang="tr-TR" sz="2000" i="1" dirty="0">
                <a:latin typeface="Times New Roman" panose="02020603050405020304" pitchFamily="18" charset="0"/>
                <a:cs typeface="Times New Roman" pitchFamily="18" charset="0"/>
              </a:rPr>
              <a:t>Şekil </a:t>
            </a:r>
            <a:r>
              <a:rPr lang="tr-TR" sz="2000" i="1" dirty="0" smtClean="0">
                <a:latin typeface="Times New Roman" pitchFamily="18" charset="0"/>
                <a:cs typeface="Times New Roman" pitchFamily="18" charset="0"/>
              </a:rPr>
              <a:t>2: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Yapay Sinir Ağı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674522" y="25104819"/>
            <a:ext cx="11627378" cy="3585973"/>
          </a:xfrm>
          <a:prstGeom prst="rect">
            <a:avLst/>
          </a:prstGeom>
        </p:spPr>
        <p:txBody>
          <a:bodyPr wrap="square" lIns="76572" tIns="38286" rIns="76572" bIns="38286">
            <a:spAutoFit/>
          </a:bodyPr>
          <a:lstStyle/>
          <a:p>
            <a:pPr marL="215358" algn="just"/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Dinozorların engel görüğünde, zamanında  eğilmesi veya zıplayabilmesi için yapay sinir ağının bir takım girdileri alması gerekir.</a:t>
            </a:r>
          </a:p>
          <a:p>
            <a:pPr marL="215358" algn="just"/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Girdiler</a:t>
            </a:r>
          </a:p>
          <a:p>
            <a:pPr marL="215358" algn="just"/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15358" algn="just"/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•    İlk engelin uzaklığı </a:t>
            </a:r>
          </a:p>
          <a:p>
            <a:pPr marL="215358" algn="just"/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•    İkinci engelein uzaklığı</a:t>
            </a:r>
          </a:p>
          <a:p>
            <a:pPr marL="215358" algn="just"/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•    Engelin alt konumu</a:t>
            </a:r>
          </a:p>
          <a:p>
            <a:pPr marL="215358" algn="just"/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•    Engelin genişliği</a:t>
            </a:r>
          </a:p>
          <a:p>
            <a:pPr marL="215358" algn="just"/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•    Engelin yüksekliği </a:t>
            </a:r>
          </a:p>
          <a:p>
            <a:pPr marL="558258" indent="-342900" algn="just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Hız</a:t>
            </a:r>
          </a:p>
          <a:p>
            <a:pPr marL="215358" algn="just"/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373073" y="32421892"/>
            <a:ext cx="11927051" cy="38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572" tIns="38286" rIns="76572" bIns="3828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765719" fontAlgn="base">
              <a:spcBef>
                <a:spcPct val="0"/>
              </a:spcBef>
              <a:spcAft>
                <a:spcPct val="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itchFamily="18" charset="0"/>
              </a:rPr>
              <a:t>Şekil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3:Çaprazlama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Metin Yer Tutucusu 4"/>
          <p:cNvSpPr txBox="1">
            <a:spLocks/>
          </p:cNvSpPr>
          <p:nvPr/>
        </p:nvSpPr>
        <p:spPr>
          <a:xfrm rot="10800000" flipV="1">
            <a:off x="12633946" y="8561967"/>
            <a:ext cx="11991198" cy="1208234"/>
          </a:xfrm>
          <a:prstGeom prst="rect">
            <a:avLst/>
          </a:prstGeom>
        </p:spPr>
        <p:txBody>
          <a:bodyPr vert="horz" lIns="349734" tIns="174868" rIns="349734" bIns="174868" rtlCol="0" anchor="b">
            <a:noAutofit/>
          </a:bodyPr>
          <a:lstStyle>
            <a:lvl1pPr marL="0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1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8215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9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8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>
              <a:spcAft>
                <a:spcPts val="1675"/>
              </a:spcAft>
            </a:pPr>
            <a:r>
              <a:rPr lang="tr-TR" sz="2500" dirty="0" smtClean="0">
                <a:latin typeface="Times New Roman" panose="02020603050405020304" pitchFamily="18" charset="0"/>
                <a:cs typeface="Times New Roman" pitchFamily="18" charset="0"/>
              </a:rPr>
              <a:t>Yöntemin Detaylı İşleyişi</a:t>
            </a:r>
            <a:endParaRPr lang="tr-TR" sz="25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/>
            <a:endParaRPr lang="tr-TR" sz="15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Metin Yer Tutucusu 4"/>
          <p:cNvSpPr txBox="1">
            <a:spLocks/>
          </p:cNvSpPr>
          <p:nvPr/>
        </p:nvSpPr>
        <p:spPr>
          <a:xfrm>
            <a:off x="12068698" y="26432910"/>
            <a:ext cx="11991198" cy="1068977"/>
          </a:xfrm>
          <a:prstGeom prst="rect">
            <a:avLst/>
          </a:prstGeom>
        </p:spPr>
        <p:txBody>
          <a:bodyPr vert="horz" lIns="349734" tIns="174868" rIns="349734" bIns="174868" rtlCol="0" anchor="b">
            <a:noAutofit/>
          </a:bodyPr>
          <a:lstStyle>
            <a:lvl1pPr marL="0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1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8215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9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8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indent="0" algn="l" defTabSz="4176431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1675"/>
              </a:spcAft>
            </a:pPr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Sonuçlar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72" y="10604908"/>
            <a:ext cx="11123439" cy="349229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396" y="16689015"/>
            <a:ext cx="9843304" cy="769247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76" y="29436349"/>
            <a:ext cx="8675864" cy="2985543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74522" y="32852890"/>
            <a:ext cx="116273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Yapay sinir ağını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dinozor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oyununa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entegre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ettikten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dinozorlar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rastgele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şekilde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engelleri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eğilerek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zıplayarak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birşey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yapmayarak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geçmeye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çalışıyordu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önceki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jenerasyon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jenerasyona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öğrendiği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şeyi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aktarmıyordu.Bu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kısımdan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itibaren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genetik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algoritmayı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eklemeye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başladık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mutasyona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uğratmada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yaşamasakta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çaprazlamada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kullanabileceğimiz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vardı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Bizde d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inozorları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skor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rına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sıralayıp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yüksek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ilk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dinozorun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genleri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 bir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aktardık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şekilde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dinozorlar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hayatta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skorlar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95493" y="25754970"/>
            <a:ext cx="4896543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5358" lvl="0" algn="just"/>
            <a:r>
              <a:rPr lang="tr-T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Çıktılar</a:t>
            </a:r>
          </a:p>
          <a:p>
            <a:pPr marL="215358" lvl="0" algn="just"/>
            <a:endParaRPr lang="tr-TR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558258" lvl="0" indent="-342900" algn="just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Zıplama </a:t>
            </a:r>
            <a:endParaRPr lang="tr-TR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558258" lvl="0" indent="-342900" algn="just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Eğilme</a:t>
            </a:r>
          </a:p>
          <a:p>
            <a:pPr marL="215358" lvl="0" algn="just"/>
            <a:endParaRPr lang="tr-TR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217649" y="17936822"/>
            <a:ext cx="88569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Oluşabilecek Durumlar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081" y="18692650"/>
            <a:ext cx="5765021" cy="421932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919" y="18794338"/>
            <a:ext cx="5649832" cy="411837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3567543" y="23878365"/>
            <a:ext cx="104667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Grafik1’de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kullanılmadan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100lük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gizli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katmanla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jenerasyonda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dinozorların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aldığı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skorlar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görülmektedir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Grafik2’de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kullanılırken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100lük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gizli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katmanla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jenerasyonda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dinozorların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aldığı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skorlar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görülmektedir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Genetik algoritma kullanılmıyorken 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dinozorlar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önceki jenerasyonların yaptığı hatalardan ders almayıp tekrardan aynı hamleleri yapabiliyor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Fakat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genetik algoritma kullanıldığında bir önceki jenerasyonlardan aldığı kalıtım sayesinde hamlelerini geliştirip daha yüksek skorlar yaptığı gözlemlendi.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13773651" y="23305786"/>
            <a:ext cx="3405882" cy="38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572" tIns="38286" rIns="76572" bIns="3828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765719" fontAlgn="base">
              <a:spcBef>
                <a:spcPct val="0"/>
              </a:spcBef>
              <a:spcAft>
                <a:spcPct val="0"/>
              </a:spcAft>
            </a:pPr>
            <a:r>
              <a:rPr lang="tr-TR" sz="2000" i="1" dirty="0">
                <a:latin typeface="Times New Roman" panose="02020603050405020304" pitchFamily="18" charset="0"/>
                <a:cs typeface="Times New Roman" pitchFamily="18" charset="0"/>
              </a:rPr>
              <a:t>Şekil 5</a:t>
            </a:r>
            <a:r>
              <a:rPr lang="tr-TR" sz="2000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Grafik1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19860118" y="23268024"/>
            <a:ext cx="3405882" cy="38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572" tIns="38286" rIns="76572" bIns="3828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765719" fontAlgn="base">
              <a:spcBef>
                <a:spcPct val="0"/>
              </a:spcBef>
              <a:spcAft>
                <a:spcPct val="0"/>
              </a:spcAft>
            </a:pPr>
            <a:r>
              <a:rPr lang="tr-TR" sz="2000" i="1" dirty="0">
                <a:latin typeface="Times New Roman" panose="02020603050405020304" pitchFamily="18" charset="0"/>
                <a:cs typeface="Times New Roman" pitchFamily="18" charset="0"/>
              </a:rPr>
              <a:t>Şekil </a:t>
            </a:r>
            <a:r>
              <a:rPr lang="tr-TR" sz="2000" i="1" dirty="0" smtClean="0">
                <a:latin typeface="Times New Roman" pitchFamily="18" charset="0"/>
                <a:cs typeface="Times New Roman" pitchFamily="18" charset="0"/>
              </a:rPr>
              <a:t>6 :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Grafik 2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6685355" y="17165327"/>
            <a:ext cx="3823629" cy="38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572" tIns="38286" rIns="76572" bIns="3828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765719" fontAlgn="base">
              <a:spcBef>
                <a:spcPct val="0"/>
              </a:spcBef>
              <a:spcAft>
                <a:spcPct val="0"/>
              </a:spcAft>
            </a:pPr>
            <a:r>
              <a:rPr lang="tr-TR" sz="2000" i="1" dirty="0">
                <a:latin typeface="Times New Roman" panose="02020603050405020304" pitchFamily="18" charset="0"/>
                <a:cs typeface="Times New Roman" pitchFamily="18" charset="0"/>
              </a:rPr>
              <a:t>Şekil </a:t>
            </a:r>
            <a:r>
              <a:rPr lang="tr-TR" sz="2000" i="1" dirty="0" smtClean="0">
                <a:latin typeface="Times New Roman" pitchFamily="18" charset="0"/>
                <a:cs typeface="Times New Roman" pitchFamily="18" charset="0"/>
              </a:rPr>
              <a:t>4: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Akış Diagramı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428" y="27679164"/>
            <a:ext cx="6047297" cy="431170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3363794" y="33061468"/>
            <a:ext cx="104667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Ulaştığımız en optime çözümün grafiği olan Grafik3’te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kullanılırken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150lik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gizli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katmanla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jenerasyonda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dinozorların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aldığı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skorlar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görülmektedir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Ayrıca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hızı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denemelere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diğerlerinde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azdır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yüksek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skorları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denemede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yakalamış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hızı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tekrar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sayısı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olursa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jenerasyonların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başarısının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yüksek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olduğu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gözlemlendi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7891054" y="32382584"/>
            <a:ext cx="1819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765719" fontAlgn="base">
              <a:spcBef>
                <a:spcPct val="0"/>
              </a:spcBef>
              <a:spcAft>
                <a:spcPct val="0"/>
              </a:spcAft>
            </a:pPr>
            <a:r>
              <a:rPr lang="tr-TR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Şekil </a:t>
            </a:r>
            <a:r>
              <a:rPr lang="tr-TR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7: </a:t>
            </a:r>
            <a:r>
              <a:rPr lang="tr-TR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Grafik3</a:t>
            </a:r>
            <a:endParaRPr lang="tr-TR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82541" y="5307863"/>
            <a:ext cx="6090898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300" i="1" dirty="0">
                <a:latin typeface="Times New Roman" panose="02020603050405020304" pitchFamily="18" charset="0"/>
                <a:cs typeface="Times New Roman" pitchFamily="18" charset="0"/>
              </a:rPr>
              <a:t>Yasemin ÇERÇİ</a:t>
            </a:r>
            <a:endParaRPr lang="tr-TR" sz="3300" i="1" baseline="30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r-TR" sz="3300" dirty="0">
                <a:latin typeface="Times New Roman" pitchFamily="18" charset="0"/>
                <a:cs typeface="Times New Roman" pitchFamily="18" charset="0"/>
              </a:rPr>
              <a:t>Bilgisayar Mühendisliği Bölümü</a:t>
            </a:r>
          </a:p>
          <a:p>
            <a:pPr algn="ctr"/>
            <a:r>
              <a:rPr lang="tr-TR" sz="3300" dirty="0">
                <a:latin typeface="Times New Roman" pitchFamily="18" charset="0"/>
                <a:cs typeface="Times New Roman" pitchFamily="18" charset="0"/>
              </a:rPr>
              <a:t>Sakarya Üniversitesi</a:t>
            </a:r>
          </a:p>
          <a:p>
            <a:pPr algn="ctr"/>
            <a:r>
              <a:rPr lang="tr-TR" sz="3300" dirty="0" smtClean="0">
                <a:latin typeface="Times New Roman" pitchFamily="18" charset="0"/>
                <a:cs typeface="Times New Roman" pitchFamily="18" charset="0"/>
              </a:rPr>
              <a:t>b140910053@sakarya.edu.tr</a:t>
            </a:r>
            <a:endParaRPr lang="tr-TR" sz="3300" dirty="0">
              <a:latin typeface="Times New Roman" pitchFamily="18" charset="0"/>
              <a:cs typeface="Times New Roman" pitchFamily="18" charset="0"/>
            </a:endParaRPr>
          </a:p>
          <a:p>
            <a:endParaRPr lang="en-US" sz="3300" dirty="0"/>
          </a:p>
        </p:txBody>
      </p:sp>
      <p:pic>
        <p:nvPicPr>
          <p:cNvPr id="30" name="Resim 6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87896" y="9100988"/>
            <a:ext cx="8811515" cy="797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89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</TotalTime>
  <Words>373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YAPAY ZEKÂ İLE GOOGLE DİNOZOR OYUNU PROGRAMLAMA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MFA</dc:creator>
  <cp:lastModifiedBy>Yasemin Çerçi</cp:lastModifiedBy>
  <cp:revision>72</cp:revision>
  <dcterms:created xsi:type="dcterms:W3CDTF">2012-11-19T22:28:04Z</dcterms:created>
  <dcterms:modified xsi:type="dcterms:W3CDTF">2019-05-08T10:11:21Z</dcterms:modified>
</cp:coreProperties>
</file>