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2" r:id="rId3"/>
    <p:sldId id="273" r:id="rId4"/>
    <p:sldId id="274" r:id="rId5"/>
    <p:sldId id="276" r:id="rId6"/>
    <p:sldId id="277" r:id="rId7"/>
    <p:sldId id="278" r:id="rId8"/>
    <p:sldId id="275" r:id="rId9"/>
    <p:sldId id="280" r:id="rId10"/>
    <p:sldId id="282" r:id="rId11"/>
    <p:sldId id="281" r:id="rId12"/>
    <p:sldId id="279" r:id="rId13"/>
    <p:sldId id="284" r:id="rId14"/>
    <p:sldId id="283" r:id="rId15"/>
    <p:sldId id="271" r:id="rId16"/>
    <p:sldId id="285" r:id="rId17"/>
    <p:sldId id="286" r:id="rId18"/>
    <p:sldId id="287"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6" y="96"/>
      </p:cViewPr>
      <p:guideLst>
        <p:guide orient="horz" pos="236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238EC-0355-423D-B2F0-007BF3BE13C9}" type="datetimeFigureOut">
              <a:rPr lang="tr-TR" smtClean="0"/>
              <a:t>03.04.2016</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FE34B-BE2C-400B-84C8-ACFC10168A8C}" type="slidenum">
              <a:rPr lang="tr-TR" smtClean="0"/>
              <a:t>‹#›</a:t>
            </a:fld>
            <a:endParaRPr lang="tr-TR"/>
          </a:p>
        </p:txBody>
      </p:sp>
    </p:spTree>
    <p:extLst>
      <p:ext uri="{BB962C8B-B14F-4D97-AF65-F5344CB8AC3E}">
        <p14:creationId xmlns:p14="http://schemas.microsoft.com/office/powerpoint/2010/main" val="3774029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04054F24-4F05-4493-9EF6-D513BF98D894}" type="datetimeFigureOut">
              <a:rPr lang="tr-TR" smtClean="0"/>
              <a:t>03.04.2016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398805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4054F24-4F05-4493-9EF6-D513BF98D894}" type="datetimeFigureOut">
              <a:rPr lang="tr-TR" smtClean="0"/>
              <a:t>03.04.2016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247665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4054F24-4F05-4493-9EF6-D513BF98D894}" type="datetimeFigureOut">
              <a:rPr lang="tr-TR" smtClean="0"/>
              <a:t>03.04.2016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117355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4054F24-4F05-4493-9EF6-D513BF98D894}" type="datetimeFigureOut">
              <a:rPr lang="tr-TR" smtClean="0"/>
              <a:t>03.04.2016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325954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54F24-4F05-4493-9EF6-D513BF98D894}" type="datetimeFigureOut">
              <a:rPr lang="tr-TR" smtClean="0"/>
              <a:t>03.04.2016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233041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04054F24-4F05-4493-9EF6-D513BF98D894}" type="datetimeFigureOut">
              <a:rPr lang="tr-TR" smtClean="0"/>
              <a:t>03.04.2016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44185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04054F24-4F05-4493-9EF6-D513BF98D894}" type="datetimeFigureOut">
              <a:rPr lang="tr-TR" smtClean="0"/>
              <a:t>03.04.2016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259833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04054F24-4F05-4493-9EF6-D513BF98D894}" type="datetimeFigureOut">
              <a:rPr lang="tr-TR" smtClean="0"/>
              <a:t>03.04.2016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253418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54F24-4F05-4493-9EF6-D513BF98D894}" type="datetimeFigureOut">
              <a:rPr lang="tr-TR" smtClean="0"/>
              <a:t>03.04.2016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147843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54F24-4F05-4493-9EF6-D513BF98D894}" type="datetimeFigureOut">
              <a:rPr lang="tr-TR" smtClean="0"/>
              <a:t>03.04.2016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381405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54F24-4F05-4493-9EF6-D513BF98D894}" type="datetimeFigureOut">
              <a:rPr lang="tr-TR" smtClean="0"/>
              <a:t>03.04.2016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E841FFC-8070-4FD3-A1A4-1F85DADAD713}" type="slidenum">
              <a:rPr lang="tr-TR" smtClean="0"/>
              <a:t>‹#›</a:t>
            </a:fld>
            <a:endParaRPr lang="tr-TR"/>
          </a:p>
        </p:txBody>
      </p:sp>
    </p:spTree>
    <p:extLst>
      <p:ext uri="{BB962C8B-B14F-4D97-AF65-F5344CB8AC3E}">
        <p14:creationId xmlns:p14="http://schemas.microsoft.com/office/powerpoint/2010/main" val="30041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54F24-4F05-4493-9EF6-D513BF98D894}" type="datetimeFigureOut">
              <a:rPr lang="tr-TR" smtClean="0"/>
              <a:t>03.04.2016</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41FFC-8070-4FD3-A1A4-1F85DADAD713}" type="slidenum">
              <a:rPr lang="tr-TR" smtClean="0"/>
              <a:t>‹#›</a:t>
            </a:fld>
            <a:endParaRPr lang="tr-TR"/>
          </a:p>
        </p:txBody>
      </p:sp>
    </p:spTree>
    <p:extLst>
      <p:ext uri="{BB962C8B-B14F-4D97-AF65-F5344CB8AC3E}">
        <p14:creationId xmlns:p14="http://schemas.microsoft.com/office/powerpoint/2010/main" val="45743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17.bin"/><Relationship Id="rId18" Type="http://schemas.openxmlformats.org/officeDocument/2006/relationships/image" Target="../media/image51.wmf"/><Relationship Id="rId3" Type="http://schemas.openxmlformats.org/officeDocument/2006/relationships/image" Target="../media/image52.png"/><Relationship Id="rId7" Type="http://schemas.openxmlformats.org/officeDocument/2006/relationships/oleObject" Target="../embeddings/oleObject14.bin"/><Relationship Id="rId12" Type="http://schemas.openxmlformats.org/officeDocument/2006/relationships/image" Target="../media/image48.w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50.wmf"/><Relationship Id="rId1" Type="http://schemas.openxmlformats.org/officeDocument/2006/relationships/vmlDrawing" Target="../drawings/vmlDrawing5.vml"/><Relationship Id="rId6" Type="http://schemas.openxmlformats.org/officeDocument/2006/relationships/image" Target="../media/image55.png"/><Relationship Id="rId11" Type="http://schemas.openxmlformats.org/officeDocument/2006/relationships/oleObject" Target="../embeddings/oleObject16.bin"/><Relationship Id="rId5" Type="http://schemas.openxmlformats.org/officeDocument/2006/relationships/image" Target="../media/image54.png"/><Relationship Id="rId15" Type="http://schemas.openxmlformats.org/officeDocument/2006/relationships/oleObject" Target="../embeddings/oleObject18.bin"/><Relationship Id="rId10" Type="http://schemas.openxmlformats.org/officeDocument/2006/relationships/image" Target="../media/image47.wmf"/><Relationship Id="rId4" Type="http://schemas.openxmlformats.org/officeDocument/2006/relationships/image" Target="../media/image53.png"/><Relationship Id="rId9" Type="http://schemas.openxmlformats.org/officeDocument/2006/relationships/oleObject" Target="../embeddings/oleObject15.bin"/><Relationship Id="rId14" Type="http://schemas.openxmlformats.org/officeDocument/2006/relationships/image" Target="../media/image49.wmf"/></Relationships>
</file>

<file path=ppt/slides/_rels/slide12.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24.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7.wmf"/><Relationship Id="rId11" Type="http://schemas.openxmlformats.org/officeDocument/2006/relationships/oleObject" Target="../embeddings/oleObject23.bin"/><Relationship Id="rId5" Type="http://schemas.openxmlformats.org/officeDocument/2006/relationships/oleObject" Target="../embeddings/oleObject21.bin"/><Relationship Id="rId10" Type="http://schemas.openxmlformats.org/officeDocument/2006/relationships/image" Target="../media/image62.png"/><Relationship Id="rId4" Type="http://schemas.openxmlformats.org/officeDocument/2006/relationships/image" Target="../media/image56.wmf"/><Relationship Id="rId9" Type="http://schemas.openxmlformats.org/officeDocument/2006/relationships/image" Target="../media/image61.png"/><Relationship Id="rId14" Type="http://schemas.openxmlformats.org/officeDocument/2006/relationships/image" Target="../media/image60.wmf"/></Relationships>
</file>

<file path=ppt/slides/_rels/slide1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64.wmf"/><Relationship Id="rId11" Type="http://schemas.openxmlformats.org/officeDocument/2006/relationships/image" Target="../media/image68.png"/><Relationship Id="rId5" Type="http://schemas.openxmlformats.org/officeDocument/2006/relationships/oleObject" Target="../embeddings/oleObject26.bin"/><Relationship Id="rId10" Type="http://schemas.openxmlformats.org/officeDocument/2006/relationships/image" Target="../media/image67.png"/><Relationship Id="rId4" Type="http://schemas.openxmlformats.org/officeDocument/2006/relationships/image" Target="../media/image63.wmf"/><Relationship Id="rId9" Type="http://schemas.openxmlformats.org/officeDocument/2006/relationships/image" Target="../media/image66.png"/></Relationships>
</file>

<file path=ppt/slides/_rels/slide1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oleObject" Target="../embeddings/oleObject28.bin"/><Relationship Id="rId7" Type="http://schemas.openxmlformats.org/officeDocument/2006/relationships/image" Target="../media/image70.wmf"/><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9.bin"/><Relationship Id="rId11" Type="http://schemas.openxmlformats.org/officeDocument/2006/relationships/oleObject" Target="../embeddings/oleObject31.bin"/><Relationship Id="rId5" Type="http://schemas.openxmlformats.org/officeDocument/2006/relationships/image" Target="../media/image73.png"/><Relationship Id="rId10" Type="http://schemas.openxmlformats.org/officeDocument/2006/relationships/image" Target="../media/image71.wmf"/><Relationship Id="rId4" Type="http://schemas.openxmlformats.org/officeDocument/2006/relationships/image" Target="../media/image69.wmf"/><Relationship Id="rId9"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32.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79.png"/><Relationship Id="rId11" Type="http://schemas.openxmlformats.org/officeDocument/2006/relationships/image" Target="../media/image80.png"/><Relationship Id="rId5" Type="http://schemas.openxmlformats.org/officeDocument/2006/relationships/image" Target="../media/image78.png"/><Relationship Id="rId10" Type="http://schemas.openxmlformats.org/officeDocument/2006/relationships/image" Target="../media/image77.wmf"/><Relationship Id="rId4" Type="http://schemas.openxmlformats.org/officeDocument/2006/relationships/image" Target="../media/image75.wmf"/><Relationship Id="rId9" Type="http://schemas.openxmlformats.org/officeDocument/2006/relationships/oleObject" Target="../embeddings/oleObject34.bin"/></Relationships>
</file>

<file path=ppt/slides/_rels/slide1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86.wmf"/><Relationship Id="rId5" Type="http://schemas.openxmlformats.org/officeDocument/2006/relationships/oleObject" Target="../embeddings/oleObject36.bin"/><Relationship Id="rId4" Type="http://schemas.openxmlformats.org/officeDocument/2006/relationships/image" Target="../media/image85.wmf"/></Relationships>
</file>

<file path=ppt/slides/_rels/slide18.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8.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40.bin"/><Relationship Id="rId14" Type="http://schemas.openxmlformats.org/officeDocument/2006/relationships/image" Target="../media/image92.wmf"/></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image" Target="../media/image10.png"/><Relationship Id="rId7" Type="http://schemas.openxmlformats.org/officeDocument/2006/relationships/image" Target="../media/image6.wmf"/><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5.wmf"/><Relationship Id="rId10" Type="http://schemas.openxmlformats.org/officeDocument/2006/relationships/image" Target="../media/image11.gif"/><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image" Target="../media/image9.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5.gif"/><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png"/><Relationship Id="rId11" Type="http://schemas.openxmlformats.org/officeDocument/2006/relationships/image" Target="../media/image14.wmf"/><Relationship Id="rId5" Type="http://schemas.openxmlformats.org/officeDocument/2006/relationships/image" Target="../media/image12.wmf"/><Relationship Id="rId10" Type="http://schemas.openxmlformats.org/officeDocument/2006/relationships/oleObject" Target="../embeddings/oleObject8.bin"/><Relationship Id="rId4" Type="http://schemas.openxmlformats.org/officeDocument/2006/relationships/oleObject" Target="../embeddings/oleObject6.bin"/><Relationship Id="rId9"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0.bin"/><Relationship Id="rId12"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2.gif"/><Relationship Id="rId11" Type="http://schemas.openxmlformats.org/officeDocument/2006/relationships/image" Target="../media/image20.wmf"/><Relationship Id="rId5" Type="http://schemas.openxmlformats.org/officeDocument/2006/relationships/image" Target="../media/image21.png"/><Relationship Id="rId10" Type="http://schemas.openxmlformats.org/officeDocument/2006/relationships/oleObject" Target="../embeddings/oleObject11.bin"/><Relationship Id="rId4" Type="http://schemas.openxmlformats.org/officeDocument/2006/relationships/image" Target="../media/image18.wmf"/><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7.png"/><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29.png"/><Relationship Id="rId10" Type="http://schemas.openxmlformats.org/officeDocument/2006/relationships/image" Target="../media/image30.png"/><Relationship Id="rId4" Type="http://schemas.openxmlformats.org/officeDocument/2006/relationships/image" Target="../media/image28.png"/><Relationship Id="rId9" Type="http://schemas.openxmlformats.org/officeDocument/2006/relationships/image" Target="../media/image26.wmf"/></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gif"/><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7250" y="4304714"/>
            <a:ext cx="6414868" cy="1446550"/>
          </a:xfrm>
          <a:prstGeom prst="rect">
            <a:avLst/>
          </a:prstGeom>
          <a:noFill/>
        </p:spPr>
        <p:txBody>
          <a:bodyPr wrap="square" rtlCol="0">
            <a:spAutoFit/>
          </a:bodyPr>
          <a:lstStyle/>
          <a:p>
            <a:r>
              <a:rPr lang="tr-TR" sz="3200" b="1" dirty="0" smtClean="0">
                <a:solidFill>
                  <a:srgbClr val="FF0000"/>
                </a:solidFill>
              </a:rPr>
              <a:t>W04</a:t>
            </a:r>
          </a:p>
          <a:p>
            <a:r>
              <a:rPr lang="tr-TR" sz="3200" dirty="0" err="1" smtClean="0">
                <a:solidFill>
                  <a:srgbClr val="FF0000"/>
                </a:solidFill>
              </a:rPr>
              <a:t>Sinusoidal</a:t>
            </a:r>
            <a:r>
              <a:rPr lang="tr-TR" sz="3200" dirty="0" smtClean="0">
                <a:solidFill>
                  <a:srgbClr val="FF0000"/>
                </a:solidFill>
              </a:rPr>
              <a:t> </a:t>
            </a:r>
            <a:r>
              <a:rPr lang="tr-TR" sz="3200" dirty="0" err="1" smtClean="0">
                <a:solidFill>
                  <a:srgbClr val="FF0000"/>
                </a:solidFill>
              </a:rPr>
              <a:t>Steady</a:t>
            </a:r>
            <a:r>
              <a:rPr lang="tr-TR" sz="3200" dirty="0" smtClean="0">
                <a:solidFill>
                  <a:srgbClr val="FF0000"/>
                </a:solidFill>
              </a:rPr>
              <a:t> </a:t>
            </a:r>
            <a:r>
              <a:rPr lang="tr-TR" sz="3200" dirty="0" err="1" smtClean="0">
                <a:solidFill>
                  <a:srgbClr val="FF0000"/>
                </a:solidFill>
              </a:rPr>
              <a:t>State</a:t>
            </a:r>
            <a:endParaRPr lang="tr-TR" sz="3200" dirty="0" smtClean="0">
              <a:solidFill>
                <a:srgbClr val="FF0000"/>
              </a:solidFill>
            </a:endParaRPr>
          </a:p>
          <a:p>
            <a:r>
              <a:rPr lang="tr-TR" sz="2400" dirty="0" err="1" smtClean="0"/>
              <a:t>Sinusoidal</a:t>
            </a:r>
            <a:r>
              <a:rPr lang="tr-TR" sz="2400" dirty="0" smtClean="0"/>
              <a:t> Source </a:t>
            </a:r>
            <a:r>
              <a:rPr lang="tr-TR" sz="2400" dirty="0" err="1" smtClean="0"/>
              <a:t>Term</a:t>
            </a:r>
            <a:r>
              <a:rPr lang="tr-TR" sz="2400" dirty="0" smtClean="0"/>
              <a:t> </a:t>
            </a:r>
            <a:r>
              <a:rPr lang="tr-TR" sz="2400" dirty="0" err="1" smtClean="0"/>
              <a:t>and</a:t>
            </a:r>
            <a:r>
              <a:rPr lang="tr-TR" sz="2400" dirty="0" smtClean="0"/>
              <a:t> </a:t>
            </a:r>
            <a:r>
              <a:rPr lang="tr-TR" sz="2400" dirty="0" err="1" smtClean="0"/>
              <a:t>Systems</a:t>
            </a:r>
            <a:r>
              <a:rPr lang="tr-TR" sz="2400" dirty="0" smtClean="0"/>
              <a:t> </a:t>
            </a:r>
            <a:r>
              <a:rPr lang="tr-TR" sz="2400" dirty="0" err="1" smtClean="0"/>
              <a:t>Approach</a:t>
            </a:r>
            <a:r>
              <a:rPr lang="tr-TR" sz="2400" dirty="0" smtClean="0"/>
              <a:t>  </a:t>
            </a:r>
            <a:endParaRPr lang="tr-TR" sz="2400" dirty="0"/>
          </a:p>
        </p:txBody>
      </p:sp>
      <p:sp>
        <p:nvSpPr>
          <p:cNvPr id="5" name="TextBox 4"/>
          <p:cNvSpPr txBox="1"/>
          <p:nvPr/>
        </p:nvSpPr>
        <p:spPr>
          <a:xfrm>
            <a:off x="0" y="0"/>
            <a:ext cx="12192000" cy="523220"/>
          </a:xfrm>
          <a:prstGeom prst="rect">
            <a:avLst/>
          </a:prstGeom>
          <a:solidFill>
            <a:srgbClr val="0070C0"/>
          </a:solidFill>
        </p:spPr>
        <p:txBody>
          <a:bodyPr wrap="square" rtlCol="0">
            <a:spAutoFit/>
          </a:bodyPr>
          <a:lstStyle/>
          <a:p>
            <a:r>
              <a:rPr lang="tr-TR" sz="2800" dirty="0" smtClean="0">
                <a:solidFill>
                  <a:schemeClr val="bg1"/>
                </a:solidFill>
              </a:rPr>
              <a:t>IKCU\</a:t>
            </a:r>
            <a:r>
              <a:rPr lang="tr-TR" sz="2800" dirty="0" err="1" smtClean="0">
                <a:solidFill>
                  <a:schemeClr val="bg1"/>
                </a:solidFill>
              </a:rPr>
              <a:t>Mechatronics</a:t>
            </a:r>
            <a:r>
              <a:rPr lang="tr-TR" sz="2800" dirty="0" smtClean="0">
                <a:solidFill>
                  <a:schemeClr val="bg1"/>
                </a:solidFill>
              </a:rPr>
              <a:t> </a:t>
            </a:r>
            <a:r>
              <a:rPr lang="tr-TR" sz="2800" dirty="0" err="1" smtClean="0">
                <a:solidFill>
                  <a:schemeClr val="bg1"/>
                </a:solidFill>
              </a:rPr>
              <a:t>Engineering</a:t>
            </a:r>
            <a:r>
              <a:rPr lang="tr-TR" sz="2800" dirty="0" smtClean="0">
                <a:solidFill>
                  <a:schemeClr val="bg1"/>
                </a:solidFill>
              </a:rPr>
              <a:t>\MEE303 Sensor </a:t>
            </a:r>
            <a:r>
              <a:rPr lang="tr-TR" sz="2800" dirty="0" err="1">
                <a:solidFill>
                  <a:schemeClr val="bg1"/>
                </a:solidFill>
              </a:rPr>
              <a:t>S</a:t>
            </a:r>
            <a:r>
              <a:rPr lang="tr-TR" sz="2800" dirty="0" err="1" smtClean="0">
                <a:solidFill>
                  <a:schemeClr val="bg1"/>
                </a:solidFill>
              </a:rPr>
              <a:t>ystems</a:t>
            </a:r>
            <a:endParaRPr lang="tr-TR" sz="2800" dirty="0">
              <a:solidFill>
                <a:schemeClr val="bg1"/>
              </a:solidFill>
            </a:endParaRPr>
          </a:p>
        </p:txBody>
      </p:sp>
    </p:spTree>
    <p:extLst>
      <p:ext uri="{BB962C8B-B14F-4D97-AF65-F5344CB8AC3E}">
        <p14:creationId xmlns:p14="http://schemas.microsoft.com/office/powerpoint/2010/main" val="1527704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pic>
        <p:nvPicPr>
          <p:cNvPr id="2" name="Picture 1"/>
          <p:cNvPicPr>
            <a:picLocks noChangeAspect="1"/>
          </p:cNvPicPr>
          <p:nvPr/>
        </p:nvPicPr>
        <p:blipFill>
          <a:blip r:embed="rId2"/>
          <a:stretch>
            <a:fillRect/>
          </a:stretch>
        </p:blipFill>
        <p:spPr>
          <a:xfrm>
            <a:off x="2213981" y="639020"/>
            <a:ext cx="7291448" cy="5688061"/>
          </a:xfrm>
          <a:prstGeom prst="rect">
            <a:avLst/>
          </a:prstGeom>
        </p:spPr>
      </p:pic>
    </p:spTree>
    <p:extLst>
      <p:ext uri="{BB962C8B-B14F-4D97-AF65-F5344CB8AC3E}">
        <p14:creationId xmlns:p14="http://schemas.microsoft.com/office/powerpoint/2010/main" val="1639853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7" name="TextBox 6"/>
          <p:cNvSpPr txBox="1"/>
          <p:nvPr/>
        </p:nvSpPr>
        <p:spPr>
          <a:xfrm>
            <a:off x="344556" y="434369"/>
            <a:ext cx="3581985" cy="400110"/>
          </a:xfrm>
          <a:prstGeom prst="rect">
            <a:avLst/>
          </a:prstGeom>
          <a:noFill/>
        </p:spPr>
        <p:txBody>
          <a:bodyPr wrap="square" rtlCol="0">
            <a:spAutoFit/>
          </a:bodyPr>
          <a:lstStyle/>
          <a:p>
            <a:r>
              <a:rPr lang="tr-TR" sz="2000" b="1" dirty="0" err="1" smtClean="0"/>
              <a:t>Phasors</a:t>
            </a:r>
            <a:r>
              <a:rPr lang="tr-TR" sz="2000" b="1" dirty="0" smtClean="0"/>
              <a:t> as </a:t>
            </a:r>
            <a:r>
              <a:rPr lang="tr-TR" sz="2000" b="1" dirty="0" err="1" smtClean="0"/>
              <a:t>complex</a:t>
            </a:r>
            <a:r>
              <a:rPr lang="tr-TR" sz="2000" b="1" dirty="0" smtClean="0"/>
              <a:t> </a:t>
            </a:r>
            <a:r>
              <a:rPr lang="tr-TR" sz="2000" b="1" dirty="0" err="1" smtClean="0"/>
              <a:t>numbers</a:t>
            </a:r>
            <a:endParaRPr lang="tr-TR" sz="2000" b="1" dirty="0"/>
          </a:p>
        </p:txBody>
      </p:sp>
      <p:sp>
        <p:nvSpPr>
          <p:cNvPr id="2" name="Rectangle 1"/>
          <p:cNvSpPr/>
          <p:nvPr/>
        </p:nvSpPr>
        <p:spPr>
          <a:xfrm>
            <a:off x="550460" y="809149"/>
            <a:ext cx="11377684" cy="646331"/>
          </a:xfrm>
          <a:prstGeom prst="rect">
            <a:avLst/>
          </a:prstGeom>
        </p:spPr>
        <p:txBody>
          <a:bodyPr wrap="square">
            <a:spAutoFit/>
          </a:bodyPr>
          <a:lstStyle/>
          <a:p>
            <a:r>
              <a:rPr lang="tr-TR" dirty="0" err="1" smtClean="0"/>
              <a:t>The</a:t>
            </a:r>
            <a:r>
              <a:rPr lang="en-US" dirty="0" smtClean="0"/>
              <a:t> </a:t>
            </a:r>
            <a:r>
              <a:rPr lang="en-US" dirty="0"/>
              <a:t>voltage by a combination of AC current/voltage sources connected to the same circuit is determined by vector addition and subtraction </a:t>
            </a:r>
            <a:r>
              <a:rPr lang="en-US" dirty="0" smtClean="0"/>
              <a:t>operations</a:t>
            </a:r>
            <a:r>
              <a:rPr lang="tr-TR" dirty="0" smtClean="0"/>
              <a:t>.</a:t>
            </a:r>
            <a:r>
              <a:rPr lang="tr-TR" dirty="0"/>
              <a:t> </a:t>
            </a:r>
            <a:endParaRPr lang="en-US" dirty="0"/>
          </a:p>
        </p:txBody>
      </p:sp>
      <p:pic>
        <p:nvPicPr>
          <p:cNvPr id="3" name="Picture 2"/>
          <p:cNvPicPr>
            <a:picLocks noChangeAspect="1"/>
          </p:cNvPicPr>
          <p:nvPr/>
        </p:nvPicPr>
        <p:blipFill>
          <a:blip r:embed="rId3"/>
          <a:stretch>
            <a:fillRect/>
          </a:stretch>
        </p:blipFill>
        <p:spPr>
          <a:xfrm>
            <a:off x="653856" y="1433448"/>
            <a:ext cx="2286198" cy="2005758"/>
          </a:xfrm>
          <a:prstGeom prst="rect">
            <a:avLst/>
          </a:prstGeom>
        </p:spPr>
      </p:pic>
      <p:sp>
        <p:nvSpPr>
          <p:cNvPr id="4" name="Rectangle 3"/>
          <p:cNvSpPr/>
          <p:nvPr/>
        </p:nvSpPr>
        <p:spPr>
          <a:xfrm>
            <a:off x="1351128" y="2606722"/>
            <a:ext cx="928048" cy="72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3043450" y="1563774"/>
            <a:ext cx="5468586" cy="1719221"/>
          </a:xfrm>
          <a:prstGeom prst="rect">
            <a:avLst/>
          </a:prstGeom>
        </p:spPr>
      </p:pic>
      <p:sp>
        <p:nvSpPr>
          <p:cNvPr id="14" name="Rectangle 13"/>
          <p:cNvSpPr/>
          <p:nvPr/>
        </p:nvSpPr>
        <p:spPr>
          <a:xfrm>
            <a:off x="3166281" y="1563774"/>
            <a:ext cx="1160059" cy="859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7" descr="500px-Complex_number_illustration"/>
          <p:cNvPicPr>
            <a:picLocks noChangeAspect="1" noChangeArrowheads="1"/>
          </p:cNvPicPr>
          <p:nvPr/>
        </p:nvPicPr>
        <p:blipFill>
          <a:blip r:embed="rId5" cstate="print"/>
          <a:srcRect/>
          <a:stretch>
            <a:fillRect/>
          </a:stretch>
        </p:blipFill>
        <p:spPr bwMode="auto">
          <a:xfrm>
            <a:off x="928048" y="4033504"/>
            <a:ext cx="2000878" cy="2158015"/>
          </a:xfrm>
          <a:prstGeom prst="rect">
            <a:avLst/>
          </a:prstGeom>
          <a:noFill/>
        </p:spPr>
      </p:pic>
      <p:pic>
        <p:nvPicPr>
          <p:cNvPr id="18" name="Picture 6" descr="500px-Complex_number_illustration_modarg"/>
          <p:cNvPicPr>
            <a:picLocks noChangeAspect="1" noChangeArrowheads="1"/>
          </p:cNvPicPr>
          <p:nvPr/>
        </p:nvPicPr>
        <p:blipFill>
          <a:blip r:embed="rId6" cstate="print"/>
          <a:srcRect/>
          <a:stretch>
            <a:fillRect/>
          </a:stretch>
        </p:blipFill>
        <p:spPr bwMode="auto">
          <a:xfrm>
            <a:off x="3345515" y="4083809"/>
            <a:ext cx="1961649" cy="2114108"/>
          </a:xfrm>
          <a:prstGeom prst="rect">
            <a:avLst/>
          </a:prstGeom>
          <a:noFill/>
        </p:spPr>
      </p:pic>
      <p:graphicFrame>
        <p:nvGraphicFramePr>
          <p:cNvPr id="19" name="Object 5"/>
          <p:cNvGraphicFramePr>
            <a:graphicFrameLocks noChangeAspect="1"/>
          </p:cNvGraphicFramePr>
          <p:nvPr>
            <p:extLst>
              <p:ext uri="{D42A27DB-BD31-4B8C-83A1-F6EECF244321}">
                <p14:modId xmlns:p14="http://schemas.microsoft.com/office/powerpoint/2010/main" val="3894015731"/>
              </p:ext>
            </p:extLst>
          </p:nvPr>
        </p:nvGraphicFramePr>
        <p:xfrm>
          <a:off x="5665419" y="5284613"/>
          <a:ext cx="1147763" cy="633412"/>
        </p:xfrm>
        <a:graphic>
          <a:graphicData uri="http://schemas.openxmlformats.org/presentationml/2006/ole">
            <mc:AlternateContent xmlns:mc="http://schemas.openxmlformats.org/markup-compatibility/2006">
              <mc:Choice xmlns:v="urn:schemas-microsoft-com:vml" Requires="v">
                <p:oleObj spid="_x0000_s5314" name="Denklem" r:id="rId7" imgW="660240" imgH="368280" progId="Equation.3">
                  <p:embed/>
                </p:oleObj>
              </mc:Choice>
              <mc:Fallback>
                <p:oleObj name="Denklem" r:id="rId7" imgW="66024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5419" y="5284613"/>
                        <a:ext cx="1147763"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900179632"/>
              </p:ext>
            </p:extLst>
          </p:nvPr>
        </p:nvGraphicFramePr>
        <p:xfrm>
          <a:off x="5584458" y="4567757"/>
          <a:ext cx="1309687" cy="471487"/>
        </p:xfrm>
        <a:graphic>
          <a:graphicData uri="http://schemas.openxmlformats.org/presentationml/2006/ole">
            <mc:AlternateContent xmlns:mc="http://schemas.openxmlformats.org/markup-compatibility/2006">
              <mc:Choice xmlns:v="urn:schemas-microsoft-com:vml" Requires="v">
                <p:oleObj spid="_x0000_s5315" name="Denklem" r:id="rId9" imgW="711000" imgH="253800" progId="Equation.3">
                  <p:embed/>
                </p:oleObj>
              </mc:Choice>
              <mc:Fallback>
                <p:oleObj name="Denklem" r:id="rId9" imgW="7110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4458" y="4567757"/>
                        <a:ext cx="1309687"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9"/>
          <p:cNvGraphicFramePr>
            <a:graphicFrameLocks noChangeAspect="1"/>
          </p:cNvGraphicFramePr>
          <p:nvPr>
            <p:extLst>
              <p:ext uri="{D42A27DB-BD31-4B8C-83A1-F6EECF244321}">
                <p14:modId xmlns:p14="http://schemas.microsoft.com/office/powerpoint/2010/main" val="4097096568"/>
              </p:ext>
            </p:extLst>
          </p:nvPr>
        </p:nvGraphicFramePr>
        <p:xfrm>
          <a:off x="7929349" y="4231207"/>
          <a:ext cx="2616200" cy="336550"/>
        </p:xfrm>
        <a:graphic>
          <a:graphicData uri="http://schemas.openxmlformats.org/presentationml/2006/ole">
            <mc:AlternateContent xmlns:mc="http://schemas.openxmlformats.org/markup-compatibility/2006">
              <mc:Choice xmlns:v="urn:schemas-microsoft-com:vml" Requires="v">
                <p:oleObj spid="_x0000_s5316" name="Denklem" r:id="rId11" imgW="1587240" imgH="203040" progId="Equation.3">
                  <p:embed/>
                </p:oleObj>
              </mc:Choice>
              <mc:Fallback>
                <p:oleObj name="Denklem" r:id="rId11" imgW="158724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29349" y="4231207"/>
                        <a:ext cx="261620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8"/>
          <p:cNvGraphicFramePr>
            <a:graphicFrameLocks noChangeAspect="1"/>
          </p:cNvGraphicFramePr>
          <p:nvPr>
            <p:extLst>
              <p:ext uri="{D42A27DB-BD31-4B8C-83A1-F6EECF244321}">
                <p14:modId xmlns:p14="http://schemas.microsoft.com/office/powerpoint/2010/main" val="806612772"/>
              </p:ext>
            </p:extLst>
          </p:nvPr>
        </p:nvGraphicFramePr>
        <p:xfrm>
          <a:off x="7929349" y="4802711"/>
          <a:ext cx="2738833" cy="323857"/>
        </p:xfrm>
        <a:graphic>
          <a:graphicData uri="http://schemas.openxmlformats.org/presentationml/2006/ole">
            <mc:AlternateContent xmlns:mc="http://schemas.openxmlformats.org/markup-compatibility/2006">
              <mc:Choice xmlns:v="urn:schemas-microsoft-com:vml" Requires="v">
                <p:oleObj spid="_x0000_s5317" name="Denklem" r:id="rId13" imgW="1841500" imgH="215900" progId="Equation.3">
                  <p:embed/>
                </p:oleObj>
              </mc:Choice>
              <mc:Fallback>
                <p:oleObj name="Denklem" r:id="rId13" imgW="1841500" imgH="2159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29349" y="4802711"/>
                        <a:ext cx="2738833" cy="3238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7"/>
          <p:cNvGraphicFramePr>
            <a:graphicFrameLocks noChangeAspect="1"/>
          </p:cNvGraphicFramePr>
          <p:nvPr>
            <p:extLst>
              <p:ext uri="{D42A27DB-BD31-4B8C-83A1-F6EECF244321}">
                <p14:modId xmlns:p14="http://schemas.microsoft.com/office/powerpoint/2010/main" val="4024799382"/>
              </p:ext>
            </p:extLst>
          </p:nvPr>
        </p:nvGraphicFramePr>
        <p:xfrm>
          <a:off x="7929349" y="5231339"/>
          <a:ext cx="2441624" cy="357190"/>
        </p:xfrm>
        <a:graphic>
          <a:graphicData uri="http://schemas.openxmlformats.org/presentationml/2006/ole">
            <mc:AlternateContent xmlns:mc="http://schemas.openxmlformats.org/markup-compatibility/2006">
              <mc:Choice xmlns:v="urn:schemas-microsoft-com:vml" Requires="v">
                <p:oleObj spid="_x0000_s5318" name="Denklem" r:id="rId15" imgW="1485255" imgH="215806" progId="Equation.3">
                  <p:embed/>
                </p:oleObj>
              </mc:Choice>
              <mc:Fallback>
                <p:oleObj name="Denklem" r:id="rId15" imgW="1485255" imgH="21580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29349" y="5231339"/>
                        <a:ext cx="2441624"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6"/>
          <p:cNvGraphicFramePr>
            <a:graphicFrameLocks noChangeAspect="1"/>
          </p:cNvGraphicFramePr>
          <p:nvPr>
            <p:extLst>
              <p:ext uri="{D42A27DB-BD31-4B8C-83A1-F6EECF244321}">
                <p14:modId xmlns:p14="http://schemas.microsoft.com/office/powerpoint/2010/main" val="2404613420"/>
              </p:ext>
            </p:extLst>
          </p:nvPr>
        </p:nvGraphicFramePr>
        <p:xfrm>
          <a:off x="7929349" y="5731405"/>
          <a:ext cx="2455409" cy="352429"/>
        </p:xfrm>
        <a:graphic>
          <a:graphicData uri="http://schemas.openxmlformats.org/presentationml/2006/ole">
            <mc:AlternateContent xmlns:mc="http://schemas.openxmlformats.org/markup-compatibility/2006">
              <mc:Choice xmlns:v="urn:schemas-microsoft-com:vml" Requires="v">
                <p:oleObj spid="_x0000_s5319" name="Denklem" r:id="rId17" imgW="1511300" imgH="215900" progId="Equation.3">
                  <p:embed/>
                </p:oleObj>
              </mc:Choice>
              <mc:Fallback>
                <p:oleObj name="Denklem" r:id="rId17" imgW="1511300" imgH="2159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9349" y="5731405"/>
                        <a:ext cx="2455409" cy="352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322997" y="3457098"/>
            <a:ext cx="7606352" cy="369332"/>
          </a:xfrm>
          <a:prstGeom prst="rect">
            <a:avLst/>
          </a:prstGeom>
        </p:spPr>
        <p:txBody>
          <a:bodyPr wrap="square">
            <a:spAutoFit/>
          </a:bodyPr>
          <a:lstStyle/>
          <a:p>
            <a:r>
              <a:rPr lang="tr-TR" b="1" dirty="0" err="1"/>
              <a:t>Two</a:t>
            </a:r>
            <a:r>
              <a:rPr lang="tr-TR" b="1" dirty="0"/>
              <a:t> </a:t>
            </a:r>
            <a:r>
              <a:rPr lang="tr-TR" b="1" dirty="0" err="1"/>
              <a:t>dimensional</a:t>
            </a:r>
            <a:r>
              <a:rPr lang="tr-TR" b="1" dirty="0"/>
              <a:t> </a:t>
            </a:r>
            <a:r>
              <a:rPr lang="tr-TR" b="1" dirty="0" err="1"/>
              <a:t>vectors</a:t>
            </a:r>
            <a:r>
              <a:rPr lang="tr-TR" b="1" dirty="0"/>
              <a:t> can </a:t>
            </a:r>
            <a:r>
              <a:rPr lang="tr-TR" b="1" dirty="0" err="1"/>
              <a:t>also</a:t>
            </a:r>
            <a:r>
              <a:rPr lang="tr-TR" b="1" dirty="0"/>
              <a:t> be </a:t>
            </a:r>
            <a:r>
              <a:rPr lang="tr-TR" b="1" dirty="0" err="1"/>
              <a:t>represented</a:t>
            </a:r>
            <a:r>
              <a:rPr lang="tr-TR" b="1" dirty="0"/>
              <a:t> </a:t>
            </a:r>
            <a:r>
              <a:rPr lang="tr-TR" b="1" dirty="0" err="1"/>
              <a:t>via</a:t>
            </a:r>
            <a:r>
              <a:rPr lang="tr-TR" b="1" dirty="0"/>
              <a:t> </a:t>
            </a:r>
            <a:r>
              <a:rPr lang="tr-TR" b="1" dirty="0" err="1"/>
              <a:t>complex</a:t>
            </a:r>
            <a:r>
              <a:rPr lang="tr-TR" b="1" dirty="0"/>
              <a:t> </a:t>
            </a:r>
            <a:r>
              <a:rPr lang="tr-TR" b="1" dirty="0" err="1" smtClean="0"/>
              <a:t>numbers</a:t>
            </a:r>
            <a:endParaRPr lang="en-US" b="1" dirty="0"/>
          </a:p>
        </p:txBody>
      </p:sp>
    </p:spTree>
    <p:extLst>
      <p:ext uri="{BB962C8B-B14F-4D97-AF65-F5344CB8AC3E}">
        <p14:creationId xmlns:p14="http://schemas.microsoft.com/office/powerpoint/2010/main" val="352412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Passive</a:t>
            </a:r>
            <a:r>
              <a:rPr lang="tr-TR" sz="2400" b="1" dirty="0" smtClean="0">
                <a:solidFill>
                  <a:srgbClr val="FF0000"/>
                </a:solidFill>
              </a:rPr>
              <a:t> Components </a:t>
            </a:r>
            <a:r>
              <a:rPr lang="tr-TR" sz="2400" b="1" dirty="0" err="1" smtClean="0">
                <a:solidFill>
                  <a:srgbClr val="FF0000"/>
                </a:solidFill>
              </a:rPr>
              <a:t>reaction</a:t>
            </a:r>
            <a:r>
              <a:rPr lang="tr-TR" sz="2400" b="1" dirty="0" smtClean="0">
                <a:solidFill>
                  <a:srgbClr val="FF0000"/>
                </a:solidFill>
              </a:rPr>
              <a:t> </a:t>
            </a:r>
            <a:r>
              <a:rPr lang="tr-TR" sz="2400" b="1" dirty="0" err="1" smtClean="0">
                <a:solidFill>
                  <a:srgbClr val="FF0000"/>
                </a:solidFill>
              </a:rPr>
              <a:t>to</a:t>
            </a:r>
            <a:r>
              <a:rPr lang="tr-TR" sz="2400" b="1" dirty="0" smtClean="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7" name="TextBox 6"/>
          <p:cNvSpPr txBox="1"/>
          <p:nvPr/>
        </p:nvSpPr>
        <p:spPr>
          <a:xfrm>
            <a:off x="344556" y="434369"/>
            <a:ext cx="5520216" cy="400110"/>
          </a:xfrm>
          <a:prstGeom prst="rect">
            <a:avLst/>
          </a:prstGeom>
          <a:noFill/>
        </p:spPr>
        <p:txBody>
          <a:bodyPr wrap="square" rtlCol="0">
            <a:spAutoFit/>
          </a:bodyPr>
          <a:lstStyle/>
          <a:p>
            <a:pPr lvl="0" fontAlgn="base">
              <a:spcBef>
                <a:spcPct val="0"/>
              </a:spcBef>
              <a:spcAft>
                <a:spcPct val="0"/>
              </a:spcAft>
            </a:pPr>
            <a:r>
              <a:rPr lang="tr-TR" sz="2000" b="1" dirty="0" err="1" smtClean="0">
                <a:latin typeface="Calibri" pitchFamily="34" charset="0"/>
                <a:cs typeface="Calibri" pitchFamily="34" charset="0"/>
              </a:rPr>
              <a:t>Resistor</a:t>
            </a:r>
            <a:r>
              <a:rPr lang="tr-TR" sz="2000" b="1" dirty="0" smtClean="0">
                <a:latin typeface="Calibri" pitchFamily="34" charset="0"/>
                <a:cs typeface="Calibri" pitchFamily="34" charset="0"/>
              </a:rPr>
              <a:t> (R)</a:t>
            </a:r>
            <a:endParaRPr lang="tr-TR" sz="2000" dirty="0">
              <a:latin typeface="Arial" pitchFamily="34" charset="0"/>
              <a:cs typeface="Arial" pitchFamily="34" charset="0"/>
            </a:endParaRPr>
          </a:p>
        </p:txBody>
      </p:sp>
      <p:sp>
        <p:nvSpPr>
          <p:cNvPr id="5" name="Rectangle 4"/>
          <p:cNvSpPr/>
          <p:nvPr/>
        </p:nvSpPr>
        <p:spPr>
          <a:xfrm>
            <a:off x="344556" y="834479"/>
            <a:ext cx="10710131" cy="369332"/>
          </a:xfrm>
          <a:prstGeom prst="rect">
            <a:avLst/>
          </a:prstGeom>
        </p:spPr>
        <p:txBody>
          <a:bodyPr wrap="square">
            <a:spAutoFit/>
          </a:bodyPr>
          <a:lstStyle/>
          <a:p>
            <a:pPr lvl="0" fontAlgn="base">
              <a:spcBef>
                <a:spcPct val="0"/>
              </a:spcBef>
              <a:spcAft>
                <a:spcPct val="0"/>
              </a:spcAft>
            </a:pPr>
            <a:r>
              <a:rPr lang="tr-TR" dirty="0" err="1">
                <a:latin typeface="Calibri" pitchFamily="34" charset="0"/>
                <a:ea typeface="Times New Roman" pitchFamily="18" charset="0"/>
                <a:cs typeface="Calibri" pitchFamily="34" charset="0"/>
              </a:rPr>
              <a:t>Ohm’s</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Law</a:t>
            </a:r>
            <a:r>
              <a:rPr lang="tr-TR" dirty="0">
                <a:latin typeface="Calibri" pitchFamily="34" charset="0"/>
                <a:ea typeface="Times New Roman" pitchFamily="18" charset="0"/>
                <a:cs typeface="Calibri" pitchFamily="34" charset="0"/>
              </a:rPr>
              <a:t> can be </a:t>
            </a:r>
            <a:r>
              <a:rPr lang="tr-TR" dirty="0" err="1">
                <a:latin typeface="Calibri" pitchFamily="34" charset="0"/>
                <a:ea typeface="Times New Roman" pitchFamily="18" charset="0"/>
                <a:cs typeface="Calibri" pitchFamily="34" charset="0"/>
              </a:rPr>
              <a:t>used</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for</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resistance</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under</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the</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influence</a:t>
            </a:r>
            <a:r>
              <a:rPr lang="tr-TR" dirty="0">
                <a:latin typeface="Calibri" pitchFamily="34" charset="0"/>
                <a:ea typeface="Times New Roman" pitchFamily="18" charset="0"/>
                <a:cs typeface="Calibri" pitchFamily="34" charset="0"/>
              </a:rPr>
              <a:t> of </a:t>
            </a:r>
            <a:r>
              <a:rPr lang="tr-TR" dirty="0" err="1">
                <a:latin typeface="Calibri" pitchFamily="34" charset="0"/>
                <a:ea typeface="Times New Roman" pitchFamily="18" charset="0"/>
                <a:cs typeface="Calibri" pitchFamily="34" charset="0"/>
              </a:rPr>
              <a:t>alternating</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voltage</a:t>
            </a:r>
            <a:r>
              <a:rPr lang="tr-TR" dirty="0">
                <a:latin typeface="Calibri" pitchFamily="34" charset="0"/>
                <a:ea typeface="Times New Roman" pitchFamily="18" charset="0"/>
                <a:cs typeface="Calibri" pitchFamily="34" charset="0"/>
              </a:rPr>
              <a:t>. </a:t>
            </a:r>
            <a:endParaRPr lang="tr-TR" dirty="0">
              <a:latin typeface="Arial" pitchFamily="34" charset="0"/>
              <a:cs typeface="Arial" pitchFamily="34" charset="0"/>
            </a:endParaRPr>
          </a:p>
        </p:txBody>
      </p:sp>
      <p:graphicFrame>
        <p:nvGraphicFramePr>
          <p:cNvPr id="13" name="Object 5"/>
          <p:cNvGraphicFramePr>
            <a:graphicFrameLocks noChangeAspect="1"/>
          </p:cNvGraphicFramePr>
          <p:nvPr>
            <p:extLst>
              <p:ext uri="{D42A27DB-BD31-4B8C-83A1-F6EECF244321}">
                <p14:modId xmlns:p14="http://schemas.microsoft.com/office/powerpoint/2010/main" val="189979392"/>
              </p:ext>
            </p:extLst>
          </p:nvPr>
        </p:nvGraphicFramePr>
        <p:xfrm>
          <a:off x="981799" y="2273096"/>
          <a:ext cx="760412" cy="785813"/>
        </p:xfrm>
        <a:graphic>
          <a:graphicData uri="http://schemas.openxmlformats.org/presentationml/2006/ole">
            <mc:AlternateContent xmlns:mc="http://schemas.openxmlformats.org/markup-compatibility/2006">
              <mc:Choice xmlns:v="urn:schemas-microsoft-com:vml" Requires="v">
                <p:oleObj spid="_x0000_s6300" name="Equation" r:id="rId3" imgW="380880" imgH="393480" progId="Equation.3">
                  <p:embed/>
                </p:oleObj>
              </mc:Choice>
              <mc:Fallback>
                <p:oleObj name="Equation" r:id="rId3" imgW="380880" imgH="393480" progId="Equation.3">
                  <p:embed/>
                  <p:pic>
                    <p:nvPicPr>
                      <p:cNvPr id="0" name=""/>
                      <p:cNvPicPr>
                        <a:picLocks noChangeAspect="1" noChangeArrowheads="1"/>
                      </p:cNvPicPr>
                      <p:nvPr/>
                    </p:nvPicPr>
                    <p:blipFill>
                      <a:blip r:embed="rId4"/>
                      <a:srcRect/>
                      <a:stretch>
                        <a:fillRect/>
                      </a:stretch>
                    </p:blipFill>
                    <p:spPr bwMode="auto">
                      <a:xfrm>
                        <a:off x="981799" y="2273096"/>
                        <a:ext cx="760412"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1893142483"/>
              </p:ext>
            </p:extLst>
          </p:nvPr>
        </p:nvGraphicFramePr>
        <p:xfrm>
          <a:off x="466085" y="1603921"/>
          <a:ext cx="1982787" cy="431800"/>
        </p:xfrm>
        <a:graphic>
          <a:graphicData uri="http://schemas.openxmlformats.org/presentationml/2006/ole">
            <mc:AlternateContent xmlns:mc="http://schemas.openxmlformats.org/markup-compatibility/2006">
              <mc:Choice xmlns:v="urn:schemas-microsoft-com:vml" Requires="v">
                <p:oleObj spid="_x0000_s6301" name="Equation" r:id="rId5" imgW="1002960" imgH="215640" progId="Equation.3">
                  <p:embed/>
                </p:oleObj>
              </mc:Choice>
              <mc:Fallback>
                <p:oleObj name="Equation" r:id="rId5" imgW="1002960" imgH="215640" progId="Equation.3">
                  <p:embed/>
                  <p:pic>
                    <p:nvPicPr>
                      <p:cNvPr id="0" name=""/>
                      <p:cNvPicPr>
                        <a:picLocks noChangeAspect="1" noChangeArrowheads="1"/>
                      </p:cNvPicPr>
                      <p:nvPr/>
                    </p:nvPicPr>
                    <p:blipFill>
                      <a:blip r:embed="rId6"/>
                      <a:srcRect/>
                      <a:stretch>
                        <a:fillRect/>
                      </a:stretch>
                    </p:blipFill>
                    <p:spPr bwMode="auto">
                      <a:xfrm>
                        <a:off x="466085" y="1603921"/>
                        <a:ext cx="19827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735472925"/>
              </p:ext>
            </p:extLst>
          </p:nvPr>
        </p:nvGraphicFramePr>
        <p:xfrm>
          <a:off x="2279039" y="2273097"/>
          <a:ext cx="1910824" cy="785813"/>
        </p:xfrm>
        <a:graphic>
          <a:graphicData uri="http://schemas.openxmlformats.org/presentationml/2006/ole">
            <mc:AlternateContent xmlns:mc="http://schemas.openxmlformats.org/markup-compatibility/2006">
              <mc:Choice xmlns:v="urn:schemas-microsoft-com:vml" Requires="v">
                <p:oleObj spid="_x0000_s6302" name="Equation" r:id="rId7" imgW="952200" imgH="393480" progId="Equation.3">
                  <p:embed/>
                </p:oleObj>
              </mc:Choice>
              <mc:Fallback>
                <p:oleObj name="Equation" r:id="rId7" imgW="952200" imgH="393480" progId="Equation.3">
                  <p:embed/>
                  <p:pic>
                    <p:nvPicPr>
                      <p:cNvPr id="0" name=""/>
                      <p:cNvPicPr>
                        <a:picLocks noChangeAspect="1" noChangeArrowheads="1"/>
                      </p:cNvPicPr>
                      <p:nvPr/>
                    </p:nvPicPr>
                    <p:blipFill>
                      <a:blip r:embed="rId8"/>
                      <a:srcRect/>
                      <a:stretch>
                        <a:fillRect/>
                      </a:stretch>
                    </p:blipFill>
                    <p:spPr bwMode="auto">
                      <a:xfrm>
                        <a:off x="2279039" y="2273097"/>
                        <a:ext cx="1910824" cy="785813"/>
                      </a:xfrm>
                      <a:prstGeom prst="rect">
                        <a:avLst/>
                      </a:prstGeom>
                      <a:noFill/>
                    </p:spPr>
                  </p:pic>
                </p:oleObj>
              </mc:Fallback>
            </mc:AlternateContent>
          </a:graphicData>
        </a:graphic>
      </p:graphicFrame>
      <p:sp>
        <p:nvSpPr>
          <p:cNvPr id="8" name="Rectangle 7"/>
          <p:cNvSpPr/>
          <p:nvPr/>
        </p:nvSpPr>
        <p:spPr>
          <a:xfrm>
            <a:off x="9682663" y="1426564"/>
            <a:ext cx="2744047" cy="1239438"/>
          </a:xfrm>
          <a:prstGeom prst="rect">
            <a:avLst/>
          </a:prstGeom>
        </p:spPr>
        <p:txBody>
          <a:bodyPr wrap="square">
            <a:spAutoFit/>
          </a:bodyPr>
          <a:lstStyle/>
          <a:p>
            <a:r>
              <a:rPr lang="en-US" dirty="0"/>
              <a:t>According to equations above, there </a:t>
            </a:r>
            <a:r>
              <a:rPr lang="en-US" u="sng" dirty="0"/>
              <a:t>is no phase shift between current and voltage on a resistor</a:t>
            </a:r>
            <a:r>
              <a:rPr lang="en-US" dirty="0" smtClean="0"/>
              <a:t>.</a:t>
            </a:r>
            <a:endParaRPr lang="tr-TR" dirty="0" smtClean="0"/>
          </a:p>
        </p:txBody>
      </p:sp>
      <p:sp>
        <p:nvSpPr>
          <p:cNvPr id="9" name="Rectangle 8"/>
          <p:cNvSpPr/>
          <p:nvPr/>
        </p:nvSpPr>
        <p:spPr>
          <a:xfrm>
            <a:off x="4056019" y="1441187"/>
            <a:ext cx="2101756" cy="923330"/>
          </a:xfrm>
          <a:prstGeom prst="rect">
            <a:avLst/>
          </a:prstGeom>
        </p:spPr>
        <p:txBody>
          <a:bodyPr wrap="square">
            <a:spAutoFit/>
          </a:bodyPr>
          <a:lstStyle/>
          <a:p>
            <a:r>
              <a:rPr lang="en-US" dirty="0"/>
              <a:t> </a:t>
            </a:r>
            <a:r>
              <a:rPr lang="en-US" dirty="0" err="1"/>
              <a:t>Nevertheles</a:t>
            </a:r>
            <a:r>
              <a:rPr lang="en-US" dirty="0"/>
              <a:t>, the amplitude changes due to Ohm’s Law.</a:t>
            </a:r>
          </a:p>
        </p:txBody>
      </p:sp>
      <p:pic>
        <p:nvPicPr>
          <p:cNvPr id="16" name="Picture 15"/>
          <p:cNvPicPr>
            <a:picLocks noChangeAspect="1"/>
          </p:cNvPicPr>
          <p:nvPr/>
        </p:nvPicPr>
        <p:blipFill>
          <a:blip r:embed="rId9"/>
          <a:stretch>
            <a:fillRect/>
          </a:stretch>
        </p:blipFill>
        <p:spPr>
          <a:xfrm>
            <a:off x="6046446" y="1473051"/>
            <a:ext cx="3634317" cy="1814367"/>
          </a:xfrm>
          <a:prstGeom prst="rect">
            <a:avLst/>
          </a:prstGeom>
        </p:spPr>
      </p:pic>
      <p:pic>
        <p:nvPicPr>
          <p:cNvPr id="18" name="Picture 17"/>
          <p:cNvPicPr>
            <a:picLocks noChangeAspect="1"/>
          </p:cNvPicPr>
          <p:nvPr/>
        </p:nvPicPr>
        <p:blipFill>
          <a:blip r:embed="rId10"/>
          <a:stretch>
            <a:fillRect/>
          </a:stretch>
        </p:blipFill>
        <p:spPr>
          <a:xfrm>
            <a:off x="5864772" y="3790555"/>
            <a:ext cx="4773582" cy="2341067"/>
          </a:xfrm>
          <a:prstGeom prst="rect">
            <a:avLst/>
          </a:prstGeom>
        </p:spPr>
      </p:pic>
      <p:sp>
        <p:nvSpPr>
          <p:cNvPr id="19" name="TextBox 18"/>
          <p:cNvSpPr txBox="1"/>
          <p:nvPr/>
        </p:nvSpPr>
        <p:spPr>
          <a:xfrm>
            <a:off x="668740" y="3957851"/>
            <a:ext cx="3261815" cy="646331"/>
          </a:xfrm>
          <a:prstGeom prst="rect">
            <a:avLst/>
          </a:prstGeom>
          <a:noFill/>
        </p:spPr>
        <p:txBody>
          <a:bodyPr wrap="square" rtlCol="0">
            <a:spAutoFit/>
          </a:bodyPr>
          <a:lstStyle/>
          <a:p>
            <a:r>
              <a:rPr lang="tr-TR" dirty="0" smtClean="0"/>
              <a:t>AC </a:t>
            </a:r>
            <a:r>
              <a:rPr lang="tr-TR" dirty="0" err="1" smtClean="0"/>
              <a:t>power</a:t>
            </a:r>
            <a:r>
              <a:rPr lang="tr-TR" dirty="0" smtClean="0"/>
              <a:t> </a:t>
            </a:r>
            <a:r>
              <a:rPr lang="tr-TR" dirty="0" err="1" smtClean="0"/>
              <a:t>dissipated</a:t>
            </a:r>
            <a:r>
              <a:rPr lang="tr-TR" dirty="0" smtClean="0"/>
              <a:t> on </a:t>
            </a:r>
            <a:r>
              <a:rPr lang="tr-TR" dirty="0" err="1" smtClean="0"/>
              <a:t>resistor</a:t>
            </a:r>
            <a:r>
              <a:rPr lang="tr-TR" dirty="0" smtClean="0"/>
              <a:t> is:</a:t>
            </a:r>
            <a:endParaRPr lang="en-US" dirty="0"/>
          </a:p>
        </p:txBody>
      </p:sp>
      <p:graphicFrame>
        <p:nvGraphicFramePr>
          <p:cNvPr id="20" name="Object 3"/>
          <p:cNvGraphicFramePr>
            <a:graphicFrameLocks noChangeAspect="1"/>
          </p:cNvGraphicFramePr>
          <p:nvPr>
            <p:extLst>
              <p:ext uri="{D42A27DB-BD31-4B8C-83A1-F6EECF244321}">
                <p14:modId xmlns:p14="http://schemas.microsoft.com/office/powerpoint/2010/main" val="2234562677"/>
              </p:ext>
            </p:extLst>
          </p:nvPr>
        </p:nvGraphicFramePr>
        <p:xfrm>
          <a:off x="1457478" y="4396919"/>
          <a:ext cx="2905125" cy="1673225"/>
        </p:xfrm>
        <a:graphic>
          <a:graphicData uri="http://schemas.openxmlformats.org/presentationml/2006/ole">
            <mc:AlternateContent xmlns:mc="http://schemas.openxmlformats.org/markup-compatibility/2006">
              <mc:Choice xmlns:v="urn:schemas-microsoft-com:vml" Requires="v">
                <p:oleObj spid="_x0000_s6303" name="Equation" r:id="rId11" imgW="1447560" imgH="838080" progId="Equation.3">
                  <p:embed/>
                </p:oleObj>
              </mc:Choice>
              <mc:Fallback>
                <p:oleObj name="Equation" r:id="rId11" imgW="1447560" imgH="838080" progId="Equation.3">
                  <p:embed/>
                  <p:pic>
                    <p:nvPicPr>
                      <p:cNvPr id="0" name=""/>
                      <p:cNvPicPr>
                        <a:picLocks noChangeAspect="1" noChangeArrowheads="1"/>
                      </p:cNvPicPr>
                      <p:nvPr/>
                    </p:nvPicPr>
                    <p:blipFill>
                      <a:blip r:embed="rId12"/>
                      <a:srcRect/>
                      <a:stretch>
                        <a:fillRect/>
                      </a:stretch>
                    </p:blipFill>
                    <p:spPr bwMode="auto">
                      <a:xfrm>
                        <a:off x="1457478" y="4396919"/>
                        <a:ext cx="2905125" cy="1673225"/>
                      </a:xfrm>
                      <a:prstGeom prst="rect">
                        <a:avLst/>
                      </a:prstGeom>
                      <a:noFill/>
                    </p:spPr>
                  </p:pic>
                </p:oleObj>
              </mc:Fallback>
            </mc:AlternateContent>
          </a:graphicData>
        </a:graphic>
      </p:graphicFrame>
      <p:graphicFrame>
        <p:nvGraphicFramePr>
          <p:cNvPr id="21" name="Object 3"/>
          <p:cNvGraphicFramePr>
            <a:graphicFrameLocks noChangeAspect="1"/>
          </p:cNvGraphicFramePr>
          <p:nvPr>
            <p:extLst>
              <p:ext uri="{D42A27DB-BD31-4B8C-83A1-F6EECF244321}">
                <p14:modId xmlns:p14="http://schemas.microsoft.com/office/powerpoint/2010/main" val="1580656376"/>
              </p:ext>
            </p:extLst>
          </p:nvPr>
        </p:nvGraphicFramePr>
        <p:xfrm>
          <a:off x="9370963" y="3456395"/>
          <a:ext cx="2821037" cy="1301122"/>
        </p:xfrm>
        <a:graphic>
          <a:graphicData uri="http://schemas.openxmlformats.org/presentationml/2006/ole">
            <mc:AlternateContent xmlns:mc="http://schemas.openxmlformats.org/markup-compatibility/2006">
              <mc:Choice xmlns:v="urn:schemas-microsoft-com:vml" Requires="v">
                <p:oleObj spid="_x0000_s6304" name="Equation" r:id="rId13" imgW="1917360" imgH="888840" progId="Equation.3">
                  <p:embed/>
                </p:oleObj>
              </mc:Choice>
              <mc:Fallback>
                <p:oleObj name="Equation" r:id="rId13" imgW="1917360" imgH="888840" progId="Equation.3">
                  <p:embed/>
                  <p:pic>
                    <p:nvPicPr>
                      <p:cNvPr id="0" name=""/>
                      <p:cNvPicPr>
                        <a:picLocks noChangeAspect="1" noChangeArrowheads="1"/>
                      </p:cNvPicPr>
                      <p:nvPr/>
                    </p:nvPicPr>
                    <p:blipFill>
                      <a:blip r:embed="rId14"/>
                      <a:srcRect/>
                      <a:stretch>
                        <a:fillRect/>
                      </a:stretch>
                    </p:blipFill>
                    <p:spPr bwMode="auto">
                      <a:xfrm>
                        <a:off x="9370963" y="3456395"/>
                        <a:ext cx="2821037" cy="1301122"/>
                      </a:xfrm>
                      <a:prstGeom prst="rect">
                        <a:avLst/>
                      </a:prstGeom>
                      <a:noFill/>
                    </p:spPr>
                  </p:pic>
                </p:oleObj>
              </mc:Fallback>
            </mc:AlternateContent>
          </a:graphicData>
        </a:graphic>
      </p:graphicFrame>
    </p:spTree>
    <p:extLst>
      <p:ext uri="{BB962C8B-B14F-4D97-AF65-F5344CB8AC3E}">
        <p14:creationId xmlns:p14="http://schemas.microsoft.com/office/powerpoint/2010/main" val="84611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2" name="TextBox 1"/>
          <p:cNvSpPr txBox="1"/>
          <p:nvPr/>
        </p:nvSpPr>
        <p:spPr>
          <a:xfrm>
            <a:off x="344556" y="434369"/>
            <a:ext cx="2133600" cy="400110"/>
          </a:xfrm>
          <a:prstGeom prst="rect">
            <a:avLst/>
          </a:prstGeom>
          <a:noFill/>
        </p:spPr>
        <p:txBody>
          <a:bodyPr wrap="square" rtlCol="0">
            <a:spAutoFit/>
          </a:bodyPr>
          <a:lstStyle/>
          <a:p>
            <a:r>
              <a:rPr lang="tr-TR" sz="2000" b="1" dirty="0" err="1" smtClean="0"/>
              <a:t>İnductor</a:t>
            </a:r>
            <a:r>
              <a:rPr lang="tr-TR" sz="2000" b="1" dirty="0" smtClean="0"/>
              <a:t> (</a:t>
            </a:r>
            <a:r>
              <a:rPr lang="tr-TR" sz="2000" b="1" dirty="0" err="1" smtClean="0"/>
              <a:t>Coil</a:t>
            </a:r>
            <a:r>
              <a:rPr lang="tr-TR" sz="2000" b="1" dirty="0" smtClean="0"/>
              <a:t>)</a:t>
            </a:r>
            <a:endParaRPr lang="tr-TR" sz="2000" b="1" dirty="0"/>
          </a:p>
        </p:txBody>
      </p:sp>
      <p:sp>
        <p:nvSpPr>
          <p:cNvPr id="7" name="TextBox 6"/>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Passive</a:t>
            </a:r>
            <a:r>
              <a:rPr lang="tr-TR" sz="2400" b="1" dirty="0" smtClean="0">
                <a:solidFill>
                  <a:srgbClr val="FF0000"/>
                </a:solidFill>
              </a:rPr>
              <a:t> Components </a:t>
            </a:r>
            <a:r>
              <a:rPr lang="tr-TR" sz="2400" b="1" dirty="0" err="1" smtClean="0">
                <a:solidFill>
                  <a:srgbClr val="FF0000"/>
                </a:solidFill>
              </a:rPr>
              <a:t>reaction</a:t>
            </a:r>
            <a:r>
              <a:rPr lang="tr-TR" sz="2400" b="1" dirty="0" smtClean="0">
                <a:solidFill>
                  <a:srgbClr val="FF0000"/>
                </a:solidFill>
              </a:rPr>
              <a:t> </a:t>
            </a:r>
            <a:r>
              <a:rPr lang="tr-TR" sz="2400" b="1" dirty="0" err="1" smtClean="0">
                <a:solidFill>
                  <a:srgbClr val="FF0000"/>
                </a:solidFill>
              </a:rPr>
              <a:t>to</a:t>
            </a:r>
            <a:r>
              <a:rPr lang="tr-TR" sz="2400" b="1" dirty="0" smtClean="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3" name="Rectangle 2"/>
          <p:cNvSpPr/>
          <p:nvPr/>
        </p:nvSpPr>
        <p:spPr>
          <a:xfrm>
            <a:off x="344555" y="834479"/>
            <a:ext cx="10137915" cy="646331"/>
          </a:xfrm>
          <a:prstGeom prst="rect">
            <a:avLst/>
          </a:prstGeom>
        </p:spPr>
        <p:txBody>
          <a:bodyPr wrap="square">
            <a:spAutoFit/>
          </a:bodyPr>
          <a:lstStyle/>
          <a:p>
            <a:r>
              <a:rPr lang="en-US" dirty="0"/>
              <a:t>In contrast with resistors, coils under alternating voltage resists against alternating current. The voltage on a coil (the voltage measured between two terminals) can be calculated using Lenz Law. </a:t>
            </a:r>
          </a:p>
        </p:txBody>
      </p:sp>
      <p:graphicFrame>
        <p:nvGraphicFramePr>
          <p:cNvPr id="6" name="Object 5"/>
          <p:cNvGraphicFramePr>
            <a:graphicFrameLocks noChangeAspect="1"/>
          </p:cNvGraphicFramePr>
          <p:nvPr>
            <p:extLst>
              <p:ext uri="{D42A27DB-BD31-4B8C-83A1-F6EECF244321}">
                <p14:modId xmlns:p14="http://schemas.microsoft.com/office/powerpoint/2010/main" val="1160593691"/>
              </p:ext>
            </p:extLst>
          </p:nvPr>
        </p:nvGraphicFramePr>
        <p:xfrm>
          <a:off x="10482470" y="814387"/>
          <a:ext cx="1446005" cy="699185"/>
        </p:xfrm>
        <a:graphic>
          <a:graphicData uri="http://schemas.openxmlformats.org/presentationml/2006/ole">
            <mc:AlternateContent xmlns:mc="http://schemas.openxmlformats.org/markup-compatibility/2006">
              <mc:Choice xmlns:v="urn:schemas-microsoft-com:vml" Requires="v">
                <p:oleObj spid="_x0000_s7248" name="Equation" r:id="rId3" imgW="812520" imgH="393480" progId="Equation.3">
                  <p:embed/>
                </p:oleObj>
              </mc:Choice>
              <mc:Fallback>
                <p:oleObj name="Equation" r:id="rId3" imgW="812520" imgH="393480" progId="Equation.3">
                  <p:embed/>
                  <p:pic>
                    <p:nvPicPr>
                      <p:cNvPr id="0" name=""/>
                      <p:cNvPicPr>
                        <a:picLocks noChangeAspect="1" noChangeArrowheads="1"/>
                      </p:cNvPicPr>
                      <p:nvPr/>
                    </p:nvPicPr>
                    <p:blipFill>
                      <a:blip r:embed="rId4"/>
                      <a:srcRect/>
                      <a:stretch>
                        <a:fillRect/>
                      </a:stretch>
                    </p:blipFill>
                    <p:spPr bwMode="auto">
                      <a:xfrm>
                        <a:off x="10482470" y="814387"/>
                        <a:ext cx="1446005" cy="699185"/>
                      </a:xfrm>
                      <a:prstGeom prst="rect">
                        <a:avLst/>
                      </a:prstGeom>
                      <a:noFill/>
                    </p:spPr>
                  </p:pic>
                </p:oleObj>
              </mc:Fallback>
            </mc:AlternateContent>
          </a:graphicData>
        </a:graphic>
      </p:graphicFrame>
      <p:sp>
        <p:nvSpPr>
          <p:cNvPr id="4" name="Rectangle 3"/>
          <p:cNvSpPr/>
          <p:nvPr/>
        </p:nvSpPr>
        <p:spPr>
          <a:xfrm>
            <a:off x="344555" y="1640985"/>
            <a:ext cx="3776871" cy="1200329"/>
          </a:xfrm>
          <a:prstGeom prst="rect">
            <a:avLst/>
          </a:prstGeom>
        </p:spPr>
        <p:txBody>
          <a:bodyPr wrap="square">
            <a:spAutoFit/>
          </a:bodyPr>
          <a:lstStyle/>
          <a:p>
            <a:r>
              <a:rPr lang="en-US" dirty="0"/>
              <a:t>If this equation is studied considering the alternating current, the relationship between the current and voltage might be predicted</a:t>
            </a:r>
          </a:p>
        </p:txBody>
      </p:sp>
      <p:graphicFrame>
        <p:nvGraphicFramePr>
          <p:cNvPr id="8" name="Object 3"/>
          <p:cNvGraphicFramePr>
            <a:graphicFrameLocks noChangeAspect="1"/>
          </p:cNvGraphicFramePr>
          <p:nvPr>
            <p:extLst>
              <p:ext uri="{D42A27DB-BD31-4B8C-83A1-F6EECF244321}">
                <p14:modId xmlns:p14="http://schemas.microsoft.com/office/powerpoint/2010/main" val="4214449792"/>
              </p:ext>
            </p:extLst>
          </p:nvPr>
        </p:nvGraphicFramePr>
        <p:xfrm>
          <a:off x="4142240" y="1662639"/>
          <a:ext cx="1953760" cy="436561"/>
        </p:xfrm>
        <a:graphic>
          <a:graphicData uri="http://schemas.openxmlformats.org/presentationml/2006/ole">
            <mc:AlternateContent xmlns:mc="http://schemas.openxmlformats.org/markup-compatibility/2006">
              <mc:Choice xmlns:v="urn:schemas-microsoft-com:vml" Requires="v">
                <p:oleObj spid="_x0000_s7249" name="Denklem" r:id="rId5" imgW="927000" imgH="203040" progId="Equation.3">
                  <p:embed/>
                </p:oleObj>
              </mc:Choice>
              <mc:Fallback>
                <p:oleObj name="Denklem" r:id="rId5" imgW="9270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2240" y="1662639"/>
                        <a:ext cx="1953760" cy="4365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160971271"/>
              </p:ext>
            </p:extLst>
          </p:nvPr>
        </p:nvGraphicFramePr>
        <p:xfrm>
          <a:off x="4121426" y="2213694"/>
          <a:ext cx="3275909" cy="746135"/>
        </p:xfrm>
        <a:graphic>
          <a:graphicData uri="http://schemas.openxmlformats.org/presentationml/2006/ole">
            <mc:AlternateContent xmlns:mc="http://schemas.openxmlformats.org/markup-compatibility/2006">
              <mc:Choice xmlns:v="urn:schemas-microsoft-com:vml" Requires="v">
                <p:oleObj spid="_x0000_s7250" name="Denklem" r:id="rId7" imgW="1600200" imgH="368280" progId="Equation.3">
                  <p:embed/>
                </p:oleObj>
              </mc:Choice>
              <mc:Fallback>
                <p:oleObj name="Denklem" r:id="rId7" imgW="160020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1426" y="2213694"/>
                        <a:ext cx="3275909" cy="746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8"/>
          <p:cNvPicPr>
            <a:picLocks noChangeAspect="1" noChangeArrowheads="1"/>
          </p:cNvPicPr>
          <p:nvPr/>
        </p:nvPicPr>
        <p:blipFill>
          <a:blip r:embed="rId9" cstate="print"/>
          <a:srcRect/>
          <a:stretch>
            <a:fillRect/>
          </a:stretch>
        </p:blipFill>
        <p:spPr bwMode="auto">
          <a:xfrm>
            <a:off x="7285005" y="1380145"/>
            <a:ext cx="4643470" cy="2102905"/>
          </a:xfrm>
          <a:prstGeom prst="rect">
            <a:avLst/>
          </a:prstGeom>
          <a:ln>
            <a:noFill/>
          </a:ln>
          <a:effectLst>
            <a:softEdge rad="112500"/>
          </a:effectLst>
        </p:spPr>
      </p:pic>
      <p:sp>
        <p:nvSpPr>
          <p:cNvPr id="11" name="Rectangle 10"/>
          <p:cNvSpPr/>
          <p:nvPr/>
        </p:nvSpPr>
        <p:spPr>
          <a:xfrm>
            <a:off x="4093076" y="3272174"/>
            <a:ext cx="2862470" cy="2862322"/>
          </a:xfrm>
          <a:prstGeom prst="rect">
            <a:avLst/>
          </a:prstGeom>
        </p:spPr>
        <p:txBody>
          <a:bodyPr wrap="square">
            <a:spAutoFit/>
          </a:bodyPr>
          <a:lstStyle/>
          <a:p>
            <a:pPr lvl="0" fontAlgn="base">
              <a:spcBef>
                <a:spcPct val="0"/>
              </a:spcBef>
              <a:spcAft>
                <a:spcPct val="0"/>
              </a:spcAft>
            </a:pPr>
            <a:r>
              <a:rPr lang="tr-TR" dirty="0" err="1" smtClean="0">
                <a:latin typeface="Calibri" pitchFamily="34" charset="0"/>
                <a:ea typeface="Times New Roman" pitchFamily="18" charset="0"/>
                <a:cs typeface="Calibri" pitchFamily="34" charset="0"/>
              </a:rPr>
              <a:t>The</a:t>
            </a:r>
            <a:r>
              <a:rPr lang="tr-TR" dirty="0" smtClean="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phase</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shift</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results</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with</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negative</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electrical</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power</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Negative</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power</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denotes</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that</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the</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coil</a:t>
            </a:r>
            <a:r>
              <a:rPr lang="tr-TR" dirty="0">
                <a:latin typeface="Calibri" pitchFamily="34" charset="0"/>
                <a:ea typeface="Times New Roman" pitchFamily="18" charset="0"/>
                <a:cs typeface="Calibri" pitchFamily="34" charset="0"/>
              </a:rPr>
              <a:t> transfer </a:t>
            </a:r>
            <a:r>
              <a:rPr lang="tr-TR" dirty="0" err="1">
                <a:latin typeface="Calibri" pitchFamily="34" charset="0"/>
                <a:ea typeface="Times New Roman" pitchFamily="18" charset="0"/>
                <a:cs typeface="Calibri" pitchFamily="34" charset="0"/>
              </a:rPr>
              <a:t>power</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to</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the</a:t>
            </a:r>
            <a:r>
              <a:rPr lang="tr-TR" dirty="0">
                <a:latin typeface="Calibri" pitchFamily="34" charset="0"/>
                <a:ea typeface="Times New Roman" pitchFamily="18" charset="0"/>
                <a:cs typeface="Calibri" pitchFamily="34" charset="0"/>
              </a:rPr>
              <a:t> </a:t>
            </a:r>
            <a:r>
              <a:rPr lang="tr-TR" dirty="0" err="1">
                <a:latin typeface="Calibri" pitchFamily="34" charset="0"/>
                <a:ea typeface="Times New Roman" pitchFamily="18" charset="0"/>
                <a:cs typeface="Calibri" pitchFamily="34" charset="0"/>
              </a:rPr>
              <a:t>circuit</a:t>
            </a:r>
            <a:r>
              <a:rPr lang="tr-TR" dirty="0">
                <a:latin typeface="Calibri" pitchFamily="34" charset="0"/>
                <a:ea typeface="Times New Roman" pitchFamily="18" charset="0"/>
                <a:cs typeface="Calibri" pitchFamily="34" charset="0"/>
              </a:rPr>
              <a:t>.</a:t>
            </a:r>
            <a:r>
              <a:rPr lang="tr-TR" b="1" dirty="0">
                <a:latin typeface="Calibri" pitchFamily="34" charset="0"/>
                <a:ea typeface="Times New Roman" pitchFamily="18" charset="0"/>
                <a:cs typeface="Calibri" pitchFamily="34" charset="0"/>
              </a:rPr>
              <a:t> </a:t>
            </a:r>
          </a:p>
          <a:p>
            <a:pPr lvl="0" fontAlgn="base">
              <a:spcBef>
                <a:spcPct val="0"/>
              </a:spcBef>
              <a:spcAft>
                <a:spcPct val="0"/>
              </a:spcAft>
            </a:pPr>
            <a:r>
              <a:rPr lang="tr-TR" b="1" dirty="0" err="1">
                <a:latin typeface="Calibri" pitchFamily="34" charset="0"/>
                <a:ea typeface="Times New Roman" pitchFamily="18" charset="0"/>
                <a:cs typeface="Calibri" pitchFamily="34" charset="0"/>
              </a:rPr>
              <a:t>The</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resistance</a:t>
            </a:r>
            <a:r>
              <a:rPr lang="tr-TR" b="1" dirty="0">
                <a:latin typeface="Calibri" pitchFamily="34" charset="0"/>
                <a:ea typeface="Times New Roman" pitchFamily="18" charset="0"/>
                <a:cs typeface="Calibri" pitchFamily="34" charset="0"/>
              </a:rPr>
              <a:t>’ of </a:t>
            </a:r>
            <a:r>
              <a:rPr lang="tr-TR" b="1" dirty="0" err="1">
                <a:latin typeface="Calibri" pitchFamily="34" charset="0"/>
                <a:ea typeface="Times New Roman" pitchFamily="18" charset="0"/>
                <a:cs typeface="Calibri" pitchFamily="34" charset="0"/>
              </a:rPr>
              <a:t>coils</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changes</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due</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to</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frequency</a:t>
            </a:r>
            <a:r>
              <a:rPr lang="tr-TR" b="1" dirty="0">
                <a:latin typeface="Calibri" pitchFamily="34" charset="0"/>
                <a:ea typeface="Times New Roman" pitchFamily="18" charset="0"/>
                <a:cs typeface="Calibri" pitchFamily="34" charset="0"/>
              </a:rPr>
              <a:t>.</a:t>
            </a:r>
            <a:r>
              <a:rPr lang="tr-TR"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This</a:t>
            </a:r>
            <a:r>
              <a:rPr lang="tr-TR" b="1" dirty="0">
                <a:latin typeface="Calibri" pitchFamily="34" charset="0"/>
                <a:ea typeface="Times New Roman" pitchFamily="18" charset="0"/>
                <a:cs typeface="Calibri" pitchFamily="34" charset="0"/>
              </a:rPr>
              <a:t> is </a:t>
            </a:r>
            <a:r>
              <a:rPr lang="tr-TR" b="1" dirty="0" err="1">
                <a:latin typeface="Calibri" pitchFamily="34" charset="0"/>
                <a:ea typeface="Times New Roman" pitchFamily="18" charset="0"/>
                <a:cs typeface="Calibri" pitchFamily="34" charset="0"/>
              </a:rPr>
              <a:t>called</a:t>
            </a:r>
            <a:r>
              <a:rPr lang="tr-TR" b="1" dirty="0">
                <a:latin typeface="Calibri" pitchFamily="34" charset="0"/>
                <a:ea typeface="Times New Roman" pitchFamily="18" charset="0"/>
                <a:cs typeface="Calibri" pitchFamily="34" charset="0"/>
              </a:rPr>
              <a:t> as </a:t>
            </a:r>
            <a:r>
              <a:rPr lang="tr-TR" b="1" dirty="0" err="1">
                <a:latin typeface="Calibri" pitchFamily="34" charset="0"/>
                <a:ea typeface="Times New Roman" pitchFamily="18" charset="0"/>
                <a:cs typeface="Calibri" pitchFamily="34" charset="0"/>
              </a:rPr>
              <a:t>reactance</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inductive</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reactance</a:t>
            </a:r>
            <a:r>
              <a:rPr lang="tr-TR" b="1" dirty="0">
                <a:latin typeface="Calibri" pitchFamily="34" charset="0"/>
                <a:ea typeface="Times New Roman" pitchFamily="18" charset="0"/>
                <a:cs typeface="Calibri" pitchFamily="34" charset="0"/>
              </a:rPr>
              <a:t> X</a:t>
            </a:r>
            <a:r>
              <a:rPr lang="tr-TR" b="1" baseline="-30000" dirty="0">
                <a:latin typeface="Calibri" pitchFamily="34" charset="0"/>
                <a:ea typeface="Times New Roman" pitchFamily="18" charset="0"/>
                <a:cs typeface="Calibri" pitchFamily="34" charset="0"/>
              </a:rPr>
              <a:t>L</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for</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this</a:t>
            </a:r>
            <a:r>
              <a:rPr lang="tr-TR" b="1" dirty="0">
                <a:latin typeface="Calibri" pitchFamily="34" charset="0"/>
                <a:ea typeface="Times New Roman" pitchFamily="18" charset="0"/>
                <a:cs typeface="Calibri" pitchFamily="34" charset="0"/>
              </a:rPr>
              <a:t> </a:t>
            </a:r>
            <a:r>
              <a:rPr lang="tr-TR" b="1" dirty="0" err="1">
                <a:latin typeface="Calibri" pitchFamily="34" charset="0"/>
                <a:ea typeface="Times New Roman" pitchFamily="18" charset="0"/>
                <a:cs typeface="Calibri" pitchFamily="34" charset="0"/>
              </a:rPr>
              <a:t>reason</a:t>
            </a:r>
            <a:r>
              <a:rPr lang="tr-TR" b="1" dirty="0">
                <a:latin typeface="Calibri" pitchFamily="34" charset="0"/>
                <a:ea typeface="Times New Roman" pitchFamily="18" charset="0"/>
                <a:cs typeface="Calibri" pitchFamily="34" charset="0"/>
              </a:rPr>
              <a:t>. </a:t>
            </a:r>
            <a:endParaRPr lang="tr-TR" b="1" dirty="0">
              <a:latin typeface="Arial" pitchFamily="34" charset="0"/>
              <a:cs typeface="Arial" pitchFamily="34" charset="0"/>
            </a:endParaRPr>
          </a:p>
        </p:txBody>
      </p:sp>
      <p:sp>
        <p:nvSpPr>
          <p:cNvPr id="12" name="Rectangle 11"/>
          <p:cNvSpPr/>
          <p:nvPr/>
        </p:nvSpPr>
        <p:spPr>
          <a:xfrm>
            <a:off x="7285005" y="3310450"/>
            <a:ext cx="4643470" cy="1200329"/>
          </a:xfrm>
          <a:prstGeom prst="rect">
            <a:avLst/>
          </a:prstGeom>
        </p:spPr>
        <p:txBody>
          <a:bodyPr wrap="square">
            <a:spAutoFit/>
          </a:bodyPr>
          <a:lstStyle/>
          <a:p>
            <a:r>
              <a:rPr lang="en-US" dirty="0"/>
              <a:t>This result shows us that there is a 90 degrees of phase shift between voltage and current on a coil under AC. </a:t>
            </a:r>
            <a:r>
              <a:rPr lang="en-US" b="1" dirty="0"/>
              <a:t>The voltage leads current by phase angle of 90 degree</a:t>
            </a:r>
          </a:p>
        </p:txBody>
      </p:sp>
      <p:pic>
        <p:nvPicPr>
          <p:cNvPr id="14" name="Picture 6"/>
          <p:cNvPicPr>
            <a:picLocks noChangeAspect="1" noChangeArrowheads="1"/>
          </p:cNvPicPr>
          <p:nvPr/>
        </p:nvPicPr>
        <p:blipFill>
          <a:blip r:embed="rId10" cstate="print"/>
          <a:srcRect/>
          <a:stretch>
            <a:fillRect/>
          </a:stretch>
        </p:blipFill>
        <p:spPr bwMode="auto">
          <a:xfrm>
            <a:off x="405113" y="2982122"/>
            <a:ext cx="3551583" cy="2903279"/>
          </a:xfrm>
          <a:prstGeom prst="rect">
            <a:avLst/>
          </a:prstGeom>
          <a:ln>
            <a:noFill/>
          </a:ln>
          <a:effectLst>
            <a:softEdge rad="112500"/>
          </a:effectLst>
        </p:spPr>
      </p:pic>
      <p:pic>
        <p:nvPicPr>
          <p:cNvPr id="15" name="Picture 5"/>
          <p:cNvPicPr>
            <a:picLocks noChangeAspect="1" noChangeArrowheads="1"/>
          </p:cNvPicPr>
          <p:nvPr/>
        </p:nvPicPr>
        <p:blipFill>
          <a:blip r:embed="rId11" cstate="print"/>
          <a:srcRect/>
          <a:stretch>
            <a:fillRect/>
          </a:stretch>
        </p:blipFill>
        <p:spPr bwMode="auto">
          <a:xfrm>
            <a:off x="7682173" y="4529492"/>
            <a:ext cx="3849134" cy="1695452"/>
          </a:xfrm>
          <a:prstGeom prst="rect">
            <a:avLst/>
          </a:prstGeom>
          <a:noFill/>
        </p:spPr>
      </p:pic>
    </p:spTree>
    <p:extLst>
      <p:ext uri="{BB962C8B-B14F-4D97-AF65-F5344CB8AC3E}">
        <p14:creationId xmlns:p14="http://schemas.microsoft.com/office/powerpoint/2010/main" val="404816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2" name="TextBox 1"/>
          <p:cNvSpPr txBox="1"/>
          <p:nvPr/>
        </p:nvSpPr>
        <p:spPr>
          <a:xfrm>
            <a:off x="344555" y="434369"/>
            <a:ext cx="3017209" cy="400110"/>
          </a:xfrm>
          <a:prstGeom prst="rect">
            <a:avLst/>
          </a:prstGeom>
          <a:noFill/>
        </p:spPr>
        <p:txBody>
          <a:bodyPr wrap="square" rtlCol="0">
            <a:spAutoFit/>
          </a:bodyPr>
          <a:lstStyle/>
          <a:p>
            <a:r>
              <a:rPr lang="tr-TR" sz="2000" b="1" dirty="0" err="1" smtClean="0"/>
              <a:t>Inductive</a:t>
            </a:r>
            <a:r>
              <a:rPr lang="tr-TR" sz="2000" b="1" dirty="0" smtClean="0"/>
              <a:t> </a:t>
            </a:r>
            <a:r>
              <a:rPr lang="tr-TR" sz="2000" b="1" dirty="0" err="1" smtClean="0"/>
              <a:t>Reactance</a:t>
            </a:r>
            <a:r>
              <a:rPr lang="tr-TR" sz="2000" b="1" dirty="0" smtClean="0"/>
              <a:t> </a:t>
            </a:r>
            <a:endParaRPr lang="tr-TR" sz="2000" b="1" dirty="0"/>
          </a:p>
        </p:txBody>
      </p:sp>
      <p:sp>
        <p:nvSpPr>
          <p:cNvPr id="7" name="TextBox 6"/>
          <p:cNvSpPr txBox="1"/>
          <p:nvPr/>
        </p:nvSpPr>
        <p:spPr>
          <a:xfrm>
            <a:off x="-1" y="-27296"/>
            <a:ext cx="8189260"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Passive</a:t>
            </a:r>
            <a:r>
              <a:rPr lang="tr-TR" sz="2400" b="1" dirty="0" smtClean="0">
                <a:solidFill>
                  <a:srgbClr val="FF0000"/>
                </a:solidFill>
              </a:rPr>
              <a:t> Components </a:t>
            </a:r>
            <a:r>
              <a:rPr lang="tr-TR" sz="2400" b="1" dirty="0" err="1" smtClean="0">
                <a:solidFill>
                  <a:srgbClr val="FF0000"/>
                </a:solidFill>
              </a:rPr>
              <a:t>reaction</a:t>
            </a:r>
            <a:r>
              <a:rPr lang="tr-TR" sz="2400" b="1" dirty="0" smtClean="0">
                <a:solidFill>
                  <a:srgbClr val="FF0000"/>
                </a:solidFill>
              </a:rPr>
              <a:t> </a:t>
            </a:r>
            <a:r>
              <a:rPr lang="tr-TR" sz="2400" b="1" dirty="0" err="1" smtClean="0">
                <a:solidFill>
                  <a:srgbClr val="FF0000"/>
                </a:solidFill>
              </a:rPr>
              <a:t>to</a:t>
            </a:r>
            <a:r>
              <a:rPr lang="tr-TR" sz="2400" b="1" dirty="0" smtClean="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r>
              <a:rPr lang="tr-TR" sz="2400" b="1" dirty="0" smtClean="0">
                <a:solidFill>
                  <a:srgbClr val="FF0000"/>
                </a:solidFill>
              </a:rPr>
              <a:t> </a:t>
            </a:r>
            <a:r>
              <a:rPr lang="tr-TR" sz="2400" b="1" dirty="0" err="1" smtClean="0">
                <a:solidFill>
                  <a:srgbClr val="FF0000"/>
                </a:solidFill>
              </a:rPr>
              <a:t>Examples</a:t>
            </a:r>
            <a:endParaRPr lang="en-US" sz="2400" b="1" dirty="0">
              <a:solidFill>
                <a:srgbClr val="FF0000"/>
              </a:solidFill>
            </a:endParaRPr>
          </a:p>
        </p:txBody>
      </p:sp>
      <p:sp>
        <p:nvSpPr>
          <p:cNvPr id="3" name="Rectangle 2"/>
          <p:cNvSpPr/>
          <p:nvPr/>
        </p:nvSpPr>
        <p:spPr>
          <a:xfrm>
            <a:off x="344555" y="834479"/>
            <a:ext cx="11556091" cy="369332"/>
          </a:xfrm>
          <a:prstGeom prst="rect">
            <a:avLst/>
          </a:prstGeom>
        </p:spPr>
        <p:txBody>
          <a:bodyPr wrap="square">
            <a:spAutoFit/>
          </a:bodyPr>
          <a:lstStyle/>
          <a:p>
            <a:r>
              <a:rPr lang="en-US" dirty="0"/>
              <a:t>The ‘resistance’ of coils changes due to  frequency.  This is called as </a:t>
            </a:r>
            <a:r>
              <a:rPr lang="en-US" b="1" dirty="0"/>
              <a:t>reactance (inductive reactance XL) </a:t>
            </a:r>
            <a:r>
              <a:rPr lang="en-US" dirty="0"/>
              <a:t>for this reason. </a:t>
            </a:r>
          </a:p>
        </p:txBody>
      </p:sp>
      <p:graphicFrame>
        <p:nvGraphicFramePr>
          <p:cNvPr id="8" name="Object 3"/>
          <p:cNvGraphicFramePr>
            <a:graphicFrameLocks noChangeAspect="1"/>
          </p:cNvGraphicFramePr>
          <p:nvPr>
            <p:extLst>
              <p:ext uri="{D42A27DB-BD31-4B8C-83A1-F6EECF244321}">
                <p14:modId xmlns:p14="http://schemas.microsoft.com/office/powerpoint/2010/main" val="2828984681"/>
              </p:ext>
            </p:extLst>
          </p:nvPr>
        </p:nvGraphicFramePr>
        <p:xfrm>
          <a:off x="1424139" y="1267277"/>
          <a:ext cx="2032000" cy="481013"/>
        </p:xfrm>
        <a:graphic>
          <a:graphicData uri="http://schemas.openxmlformats.org/presentationml/2006/ole">
            <mc:AlternateContent xmlns:mc="http://schemas.openxmlformats.org/markup-compatibility/2006">
              <mc:Choice xmlns:v="urn:schemas-microsoft-com:vml" Requires="v">
                <p:oleObj spid="_x0000_s8290" name="Denklem" r:id="rId3" imgW="850680" imgH="203040" progId="Equation.3">
                  <p:embed/>
                </p:oleObj>
              </mc:Choice>
              <mc:Fallback>
                <p:oleObj name="Denklem" r:id="rId3" imgW="850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139" y="1267277"/>
                        <a:ext cx="20320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
          <p:cNvPicPr>
            <a:picLocks noChangeAspect="1" noChangeArrowheads="1"/>
          </p:cNvPicPr>
          <p:nvPr/>
        </p:nvPicPr>
        <p:blipFill>
          <a:blip r:embed="rId5" cstate="print"/>
          <a:srcRect/>
          <a:stretch>
            <a:fillRect/>
          </a:stretch>
        </p:blipFill>
        <p:spPr bwMode="auto">
          <a:xfrm>
            <a:off x="785650" y="1708941"/>
            <a:ext cx="3308979" cy="1069903"/>
          </a:xfrm>
          <a:prstGeom prst="rect">
            <a:avLst/>
          </a:prstGeom>
          <a:noFill/>
        </p:spPr>
      </p:pic>
      <p:sp>
        <p:nvSpPr>
          <p:cNvPr id="5" name="Rectangle 4"/>
          <p:cNvSpPr/>
          <p:nvPr/>
        </p:nvSpPr>
        <p:spPr>
          <a:xfrm>
            <a:off x="381000" y="2778844"/>
            <a:ext cx="11519646" cy="646331"/>
          </a:xfrm>
          <a:prstGeom prst="rect">
            <a:avLst/>
          </a:prstGeom>
        </p:spPr>
        <p:txBody>
          <a:bodyPr wrap="square">
            <a:spAutoFit/>
          </a:bodyPr>
          <a:lstStyle/>
          <a:p>
            <a:r>
              <a:rPr lang="en-US" dirty="0"/>
              <a:t>Ohm’s Law might be implemented easily to alternating current circuits using quantity, the reactance. In that case, the calculations should be made using complex numbers instead of scalars. </a:t>
            </a:r>
          </a:p>
        </p:txBody>
      </p:sp>
      <p:graphicFrame>
        <p:nvGraphicFramePr>
          <p:cNvPr id="10" name="Object 7"/>
          <p:cNvGraphicFramePr>
            <a:graphicFrameLocks noChangeAspect="1"/>
          </p:cNvGraphicFramePr>
          <p:nvPr>
            <p:extLst>
              <p:ext uri="{D42A27DB-BD31-4B8C-83A1-F6EECF244321}">
                <p14:modId xmlns:p14="http://schemas.microsoft.com/office/powerpoint/2010/main" val="4035602988"/>
              </p:ext>
            </p:extLst>
          </p:nvPr>
        </p:nvGraphicFramePr>
        <p:xfrm>
          <a:off x="3857620" y="3514710"/>
          <a:ext cx="655637" cy="668337"/>
        </p:xfrm>
        <a:graphic>
          <a:graphicData uri="http://schemas.openxmlformats.org/presentationml/2006/ole">
            <mc:AlternateContent xmlns:mc="http://schemas.openxmlformats.org/markup-compatibility/2006">
              <mc:Choice xmlns:v="urn:schemas-microsoft-com:vml" Requires="v">
                <p:oleObj spid="_x0000_s8291" name="Denklem" r:id="rId6" imgW="355320" imgH="368280" progId="Equation.3">
                  <p:embed/>
                </p:oleObj>
              </mc:Choice>
              <mc:Fallback>
                <p:oleObj name="Denklem" r:id="rId6" imgW="355320" imgH="368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7620" y="3514710"/>
                        <a:ext cx="655637"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6"/>
          <p:cNvPicPr>
            <a:picLocks noChangeAspect="1" noChangeArrowheads="1"/>
          </p:cNvPicPr>
          <p:nvPr/>
        </p:nvPicPr>
        <p:blipFill>
          <a:blip r:embed="rId8" cstate="print"/>
          <a:srcRect/>
          <a:stretch>
            <a:fillRect/>
          </a:stretch>
        </p:blipFill>
        <p:spPr bwMode="auto">
          <a:xfrm>
            <a:off x="658592" y="3514710"/>
            <a:ext cx="3199028" cy="1214446"/>
          </a:xfrm>
          <a:prstGeom prst="rect">
            <a:avLst/>
          </a:prstGeom>
          <a:noFill/>
        </p:spPr>
      </p:pic>
      <p:graphicFrame>
        <p:nvGraphicFramePr>
          <p:cNvPr id="12" name="Object 5"/>
          <p:cNvGraphicFramePr>
            <a:graphicFrameLocks noChangeAspect="1"/>
          </p:cNvGraphicFramePr>
          <p:nvPr>
            <p:extLst>
              <p:ext uri="{D42A27DB-BD31-4B8C-83A1-F6EECF244321}">
                <p14:modId xmlns:p14="http://schemas.microsoft.com/office/powerpoint/2010/main" val="1967982437"/>
              </p:ext>
            </p:extLst>
          </p:nvPr>
        </p:nvGraphicFramePr>
        <p:xfrm>
          <a:off x="3929058" y="4229090"/>
          <a:ext cx="3065462" cy="438150"/>
        </p:xfrm>
        <a:graphic>
          <a:graphicData uri="http://schemas.openxmlformats.org/presentationml/2006/ole">
            <mc:AlternateContent xmlns:mc="http://schemas.openxmlformats.org/markup-compatibility/2006">
              <mc:Choice xmlns:v="urn:schemas-microsoft-com:vml" Requires="v">
                <p:oleObj spid="_x0000_s8292" name="Denklem" r:id="rId9" imgW="1600200" imgH="228600" progId="Equation.3">
                  <p:embed/>
                </p:oleObj>
              </mc:Choice>
              <mc:Fallback>
                <p:oleObj name="Denklem" r:id="rId9" imgW="1600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9058" y="4229090"/>
                        <a:ext cx="30654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4"/>
          <p:cNvGraphicFramePr>
            <a:graphicFrameLocks noChangeAspect="1"/>
          </p:cNvGraphicFramePr>
          <p:nvPr>
            <p:extLst>
              <p:ext uri="{D42A27DB-BD31-4B8C-83A1-F6EECF244321}">
                <p14:modId xmlns:p14="http://schemas.microsoft.com/office/powerpoint/2010/main" val="1139990126"/>
              </p:ext>
            </p:extLst>
          </p:nvPr>
        </p:nvGraphicFramePr>
        <p:xfrm>
          <a:off x="7505976" y="4183047"/>
          <a:ext cx="2841625" cy="703263"/>
        </p:xfrm>
        <a:graphic>
          <a:graphicData uri="http://schemas.openxmlformats.org/presentationml/2006/ole">
            <mc:AlternateContent xmlns:mc="http://schemas.openxmlformats.org/markup-compatibility/2006">
              <mc:Choice xmlns:v="urn:schemas-microsoft-com:vml" Requires="v">
                <p:oleObj spid="_x0000_s8293" name="Denklem" r:id="rId11" imgW="1473120" imgH="368280" progId="Equation.3">
                  <p:embed/>
                </p:oleObj>
              </mc:Choice>
              <mc:Fallback>
                <p:oleObj name="Denklem" r:id="rId11" imgW="1473120" imgH="3682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05976" y="4183047"/>
                        <a:ext cx="2841625"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6640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7" name="TextBox 6"/>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Passive</a:t>
            </a:r>
            <a:r>
              <a:rPr lang="tr-TR" sz="2400" b="1" dirty="0" smtClean="0">
                <a:solidFill>
                  <a:srgbClr val="FF0000"/>
                </a:solidFill>
              </a:rPr>
              <a:t> Components </a:t>
            </a:r>
            <a:r>
              <a:rPr lang="tr-TR" sz="2400" b="1" dirty="0" err="1" smtClean="0">
                <a:solidFill>
                  <a:srgbClr val="FF0000"/>
                </a:solidFill>
              </a:rPr>
              <a:t>reaction</a:t>
            </a:r>
            <a:r>
              <a:rPr lang="tr-TR" sz="2400" b="1" dirty="0" smtClean="0">
                <a:solidFill>
                  <a:srgbClr val="FF0000"/>
                </a:solidFill>
              </a:rPr>
              <a:t> </a:t>
            </a:r>
            <a:r>
              <a:rPr lang="tr-TR" sz="2400" b="1" dirty="0" err="1" smtClean="0">
                <a:solidFill>
                  <a:srgbClr val="FF0000"/>
                </a:solidFill>
              </a:rPr>
              <a:t>to</a:t>
            </a:r>
            <a:r>
              <a:rPr lang="tr-TR" sz="2400" b="1" dirty="0" smtClean="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6" name="Rectangle 1"/>
          <p:cNvSpPr>
            <a:spLocks noChangeArrowheads="1"/>
          </p:cNvSpPr>
          <p:nvPr/>
        </p:nvSpPr>
        <p:spPr bwMode="auto">
          <a:xfrm>
            <a:off x="396791" y="529661"/>
            <a:ext cx="378621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Capacitor</a:t>
            </a:r>
            <a:r>
              <a:rPr kumimoji="0" lang="tr-TR"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(C) </a:t>
            </a:r>
            <a:r>
              <a:rPr lang="tr-TR" sz="2000" dirty="0" smtClean="0">
                <a:latin typeface="Calibri" pitchFamily="34" charset="0"/>
                <a:cs typeface="Calibri" pitchFamily="34" charset="0"/>
              </a:rPr>
              <a:t>(</a:t>
            </a:r>
            <a:r>
              <a:rPr lang="tr-TR" sz="2000" dirty="0" err="1" smtClean="0">
                <a:latin typeface="Calibri" pitchFamily="34" charset="0"/>
                <a:cs typeface="Calibri" pitchFamily="34" charset="0"/>
              </a:rPr>
              <a:t>Capacitance</a:t>
            </a:r>
            <a:r>
              <a:rPr lang="tr-TR" sz="2000" dirty="0" smtClean="0">
                <a:latin typeface="Calibri" pitchFamily="34" charset="0"/>
                <a:cs typeface="Calibri" pitchFamily="34" charset="0"/>
              </a:rPr>
              <a:t>)</a:t>
            </a:r>
            <a:endParaRPr kumimoji="0" lang="tr-TR" sz="200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396791" y="994226"/>
            <a:ext cx="9863315" cy="1200329"/>
          </a:xfrm>
          <a:prstGeom prst="rect">
            <a:avLst/>
          </a:prstGeom>
        </p:spPr>
        <p:txBody>
          <a:bodyPr wrap="square">
            <a:spAutoFit/>
          </a:bodyPr>
          <a:lstStyle/>
          <a:p>
            <a:r>
              <a:rPr lang="en-US" dirty="0"/>
              <a:t>Capacitors react different due to the voltage level applied to them under alternating </a:t>
            </a:r>
            <a:r>
              <a:rPr lang="en-US" dirty="0" smtClean="0"/>
              <a:t>current</a:t>
            </a:r>
            <a:r>
              <a:rPr lang="tr-TR" dirty="0" smtClean="0"/>
              <a:t>.</a:t>
            </a:r>
          </a:p>
          <a:p>
            <a:r>
              <a:rPr lang="en-US" dirty="0"/>
              <a:t>If the voltage level applied is greater than the voltage on a capacitor,  the source charges the </a:t>
            </a:r>
            <a:r>
              <a:rPr lang="en-US" dirty="0" smtClean="0"/>
              <a:t>capacitor;</a:t>
            </a:r>
            <a:r>
              <a:rPr lang="tr-TR" dirty="0" smtClean="0"/>
              <a:t> </a:t>
            </a:r>
            <a:r>
              <a:rPr lang="en-US" dirty="0" smtClean="0"/>
              <a:t>in </a:t>
            </a:r>
            <a:r>
              <a:rPr lang="en-US" dirty="0"/>
              <a:t>opposite case, capacitor behaves like a source. And discharges through the circuit </a:t>
            </a:r>
            <a:r>
              <a:rPr lang="en-US" dirty="0" smtClean="0"/>
              <a:t>elements</a:t>
            </a:r>
            <a:r>
              <a:rPr lang="tr-TR" dirty="0" smtClean="0"/>
              <a:t>.</a:t>
            </a:r>
            <a:endParaRPr lang="en-US" dirty="0"/>
          </a:p>
          <a:p>
            <a:r>
              <a:rPr lang="en-US" dirty="0"/>
              <a:t>The current equation for a capacitor is</a:t>
            </a:r>
            <a:r>
              <a:rPr lang="en-US" dirty="0" smtClean="0"/>
              <a:t>:</a:t>
            </a:r>
            <a:endParaRPr lang="en-US" dirty="0"/>
          </a:p>
        </p:txBody>
      </p:sp>
      <p:graphicFrame>
        <p:nvGraphicFramePr>
          <p:cNvPr id="9" name="Object 2"/>
          <p:cNvGraphicFramePr>
            <a:graphicFrameLocks noChangeAspect="1"/>
          </p:cNvGraphicFramePr>
          <p:nvPr>
            <p:extLst>
              <p:ext uri="{D42A27DB-BD31-4B8C-83A1-F6EECF244321}">
                <p14:modId xmlns:p14="http://schemas.microsoft.com/office/powerpoint/2010/main" val="385947362"/>
              </p:ext>
            </p:extLst>
          </p:nvPr>
        </p:nvGraphicFramePr>
        <p:xfrm>
          <a:off x="10354237" y="1088355"/>
          <a:ext cx="1576388" cy="842963"/>
        </p:xfrm>
        <a:graphic>
          <a:graphicData uri="http://schemas.openxmlformats.org/presentationml/2006/ole">
            <mc:AlternateContent xmlns:mc="http://schemas.openxmlformats.org/markup-compatibility/2006">
              <mc:Choice xmlns:v="urn:schemas-microsoft-com:vml" Requires="v">
                <p:oleObj spid="_x0000_s9270" name="Denklem" r:id="rId3" imgW="685800" imgH="368280" progId="Equation.3">
                  <p:embed/>
                </p:oleObj>
              </mc:Choice>
              <mc:Fallback>
                <p:oleObj name="Denklem" r:id="rId3" imgW="68580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4237" y="1088355"/>
                        <a:ext cx="1576388"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5"/>
          <p:cNvPicPr>
            <a:picLocks noChangeAspect="1" noChangeArrowheads="1"/>
          </p:cNvPicPr>
          <p:nvPr/>
        </p:nvPicPr>
        <p:blipFill>
          <a:blip r:embed="rId5" cstate="print"/>
          <a:srcRect/>
          <a:stretch>
            <a:fillRect/>
          </a:stretch>
        </p:blipFill>
        <p:spPr bwMode="auto">
          <a:xfrm>
            <a:off x="396791" y="4231525"/>
            <a:ext cx="3743359" cy="1500174"/>
          </a:xfrm>
          <a:prstGeom prst="rect">
            <a:avLst/>
          </a:prstGeom>
          <a:noFill/>
          <a:ln w="9525">
            <a:noFill/>
            <a:miter lim="800000"/>
            <a:headEnd/>
            <a:tailEnd/>
          </a:ln>
        </p:spPr>
      </p:pic>
      <p:pic>
        <p:nvPicPr>
          <p:cNvPr id="11" name="Picture 3"/>
          <p:cNvPicPr>
            <a:picLocks noChangeAspect="1" noChangeArrowheads="1"/>
          </p:cNvPicPr>
          <p:nvPr/>
        </p:nvPicPr>
        <p:blipFill>
          <a:blip r:embed="rId6" cstate="print"/>
          <a:srcRect/>
          <a:stretch>
            <a:fillRect/>
          </a:stretch>
        </p:blipFill>
        <p:spPr bwMode="auto">
          <a:xfrm>
            <a:off x="396791" y="2278900"/>
            <a:ext cx="4324350" cy="1952625"/>
          </a:xfrm>
          <a:prstGeom prst="rect">
            <a:avLst/>
          </a:prstGeom>
          <a:noFill/>
          <a:ln w="9525">
            <a:noFill/>
            <a:miter lim="800000"/>
            <a:headEnd/>
            <a:tailEnd/>
          </a:ln>
          <a:effectLst/>
        </p:spPr>
      </p:pic>
      <p:sp>
        <p:nvSpPr>
          <p:cNvPr id="8" name="Rectangle 7"/>
          <p:cNvSpPr/>
          <p:nvPr/>
        </p:nvSpPr>
        <p:spPr>
          <a:xfrm>
            <a:off x="4848666" y="2208560"/>
            <a:ext cx="6501550" cy="2585323"/>
          </a:xfrm>
          <a:prstGeom prst="rect">
            <a:avLst/>
          </a:prstGeom>
        </p:spPr>
        <p:txBody>
          <a:bodyPr wrap="square">
            <a:spAutoFit/>
          </a:bodyPr>
          <a:lstStyle/>
          <a:p>
            <a:r>
              <a:rPr lang="en-US" dirty="0"/>
              <a:t>The phase difference between voltage and current is 90 degrees on a capacitor or in other words</a:t>
            </a:r>
            <a:r>
              <a:rPr lang="en-US" b="1" dirty="0"/>
              <a:t>, current leads voltage 90 </a:t>
            </a:r>
            <a:r>
              <a:rPr lang="en-US" dirty="0"/>
              <a:t>degrees. </a:t>
            </a:r>
            <a:endParaRPr lang="tr-TR" dirty="0" smtClean="0"/>
          </a:p>
          <a:p>
            <a:r>
              <a:rPr lang="en-US" dirty="0">
                <a:latin typeface="Calibri" pitchFamily="34" charset="0"/>
                <a:ea typeface="Times New Roman" pitchFamily="18" charset="0"/>
                <a:cs typeface="Calibri" pitchFamily="34" charset="0"/>
              </a:rPr>
              <a:t>This case results with negative electrical power which means that capacitor transfers power to the circuit (i.e. Capacitor discharges its electrical charge). </a:t>
            </a:r>
            <a:endParaRPr lang="tr-TR" dirty="0" smtClean="0">
              <a:latin typeface="Calibri" pitchFamily="34" charset="0"/>
              <a:ea typeface="Times New Roman" pitchFamily="18" charset="0"/>
              <a:cs typeface="Calibri" pitchFamily="34" charset="0"/>
            </a:endParaRPr>
          </a:p>
          <a:p>
            <a:r>
              <a:rPr lang="en-US" dirty="0" smtClean="0">
                <a:latin typeface="Calibri" pitchFamily="34" charset="0"/>
                <a:ea typeface="Times New Roman" pitchFamily="18" charset="0"/>
                <a:cs typeface="Calibri" pitchFamily="34" charset="0"/>
              </a:rPr>
              <a:t>The </a:t>
            </a:r>
            <a:r>
              <a:rPr lang="en-US" dirty="0">
                <a:latin typeface="Calibri" pitchFamily="34" charset="0"/>
                <a:ea typeface="Times New Roman" pitchFamily="18" charset="0"/>
                <a:cs typeface="Calibri" pitchFamily="34" charset="0"/>
              </a:rPr>
              <a:t>‘resistance’ of the capacitors change due to the frequency of the alternating </a:t>
            </a:r>
            <a:r>
              <a:rPr lang="en-US" dirty="0" err="1">
                <a:latin typeface="Calibri" pitchFamily="34" charset="0"/>
                <a:ea typeface="Times New Roman" pitchFamily="18" charset="0"/>
                <a:cs typeface="Calibri" pitchFamily="34" charset="0"/>
              </a:rPr>
              <a:t>voltage.The</a:t>
            </a:r>
            <a:r>
              <a:rPr lang="en-US" dirty="0">
                <a:latin typeface="Calibri" pitchFamily="34" charset="0"/>
                <a:ea typeface="Times New Roman" pitchFamily="18" charset="0"/>
                <a:cs typeface="Calibri" pitchFamily="34" charset="0"/>
              </a:rPr>
              <a:t> higher frequency of the AC signal, the more easily that signal will pass through the capacitor. </a:t>
            </a:r>
            <a:r>
              <a:rPr lang="en-US" b="1" dirty="0">
                <a:latin typeface="Calibri" pitchFamily="34" charset="0"/>
                <a:ea typeface="Times New Roman" pitchFamily="18" charset="0"/>
                <a:cs typeface="Calibri" pitchFamily="34" charset="0"/>
              </a:rPr>
              <a:t>Thus, this is called as capacitive reactance, </a:t>
            </a:r>
            <a:r>
              <a:rPr lang="en-US" b="1" dirty="0" err="1">
                <a:latin typeface="Calibri" pitchFamily="34" charset="0"/>
                <a:ea typeface="Times New Roman" pitchFamily="18" charset="0"/>
                <a:cs typeface="Calibri" pitchFamily="34" charset="0"/>
              </a:rPr>
              <a:t>X</a:t>
            </a:r>
            <a:r>
              <a:rPr lang="en-US" b="1" baseline="-30000" dirty="0" err="1">
                <a:latin typeface="Calibri" pitchFamily="34" charset="0"/>
                <a:ea typeface="Times New Roman" pitchFamily="18" charset="0"/>
                <a:cs typeface="Calibri" pitchFamily="34" charset="0"/>
              </a:rPr>
              <a:t>c</a:t>
            </a:r>
            <a:r>
              <a:rPr lang="en-US" b="1" dirty="0">
                <a:solidFill>
                  <a:srgbClr val="333399"/>
                </a:solidFill>
                <a:latin typeface="Calibri" pitchFamily="34" charset="0"/>
                <a:ea typeface="Times New Roman" pitchFamily="18" charset="0"/>
                <a:cs typeface="Calibri" pitchFamily="34" charset="0"/>
              </a:rPr>
              <a:t>. </a:t>
            </a:r>
            <a:endParaRPr lang="en-US" dirty="0"/>
          </a:p>
        </p:txBody>
      </p:sp>
      <p:graphicFrame>
        <p:nvGraphicFramePr>
          <p:cNvPr id="14" name="Object 5"/>
          <p:cNvGraphicFramePr>
            <a:graphicFrameLocks noChangeAspect="1"/>
          </p:cNvGraphicFramePr>
          <p:nvPr>
            <p:extLst>
              <p:ext uri="{D42A27DB-BD31-4B8C-83A1-F6EECF244321}">
                <p14:modId xmlns:p14="http://schemas.microsoft.com/office/powerpoint/2010/main" val="1852818328"/>
              </p:ext>
            </p:extLst>
          </p:nvPr>
        </p:nvGraphicFramePr>
        <p:xfrm>
          <a:off x="8593542" y="4577640"/>
          <a:ext cx="1187730" cy="853911"/>
        </p:xfrm>
        <a:graphic>
          <a:graphicData uri="http://schemas.openxmlformats.org/presentationml/2006/ole">
            <mc:AlternateContent xmlns:mc="http://schemas.openxmlformats.org/markup-compatibility/2006">
              <mc:Choice xmlns:v="urn:schemas-microsoft-com:vml" Requires="v">
                <p:oleObj spid="_x0000_s9271" name="Denklem" r:id="rId7" imgW="507960" imgH="368280" progId="Equation.3">
                  <p:embed/>
                </p:oleObj>
              </mc:Choice>
              <mc:Fallback>
                <p:oleObj name="Denklem" r:id="rId7" imgW="50796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3542" y="4577640"/>
                        <a:ext cx="1187730" cy="853911"/>
                      </a:xfrm>
                      <a:prstGeom prst="rect">
                        <a:avLst/>
                      </a:prstGeom>
                      <a:noFill/>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3398399547"/>
              </p:ext>
            </p:extLst>
          </p:nvPr>
        </p:nvGraphicFramePr>
        <p:xfrm>
          <a:off x="10108791" y="4627565"/>
          <a:ext cx="1241425" cy="754063"/>
        </p:xfrm>
        <a:graphic>
          <a:graphicData uri="http://schemas.openxmlformats.org/presentationml/2006/ole">
            <mc:AlternateContent xmlns:mc="http://schemas.openxmlformats.org/markup-compatibility/2006">
              <mc:Choice xmlns:v="urn:schemas-microsoft-com:vml" Requires="v">
                <p:oleObj spid="_x0000_s9272" name="Denklem" r:id="rId9" imgW="609480" imgH="368280" progId="Equation.3">
                  <p:embed/>
                </p:oleObj>
              </mc:Choice>
              <mc:Fallback>
                <p:oleObj name="Denklem" r:id="rId9" imgW="609480" imgH="368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08791" y="4627565"/>
                        <a:ext cx="1241425"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Picture 3"/>
          <p:cNvPicPr>
            <a:picLocks noChangeAspect="1" noChangeArrowheads="1"/>
          </p:cNvPicPr>
          <p:nvPr/>
        </p:nvPicPr>
        <p:blipFill>
          <a:blip r:embed="rId11" cstate="print"/>
          <a:srcRect/>
          <a:stretch>
            <a:fillRect/>
          </a:stretch>
        </p:blipFill>
        <p:spPr bwMode="auto">
          <a:xfrm>
            <a:off x="4217246" y="5002471"/>
            <a:ext cx="4232332" cy="1297005"/>
          </a:xfrm>
          <a:prstGeom prst="rect">
            <a:avLst/>
          </a:prstGeom>
          <a:noFill/>
        </p:spPr>
      </p:pic>
    </p:spTree>
    <p:extLst>
      <p:ext uri="{BB962C8B-B14F-4D97-AF65-F5344CB8AC3E}">
        <p14:creationId xmlns:p14="http://schemas.microsoft.com/office/powerpoint/2010/main" val="240490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pic>
        <p:nvPicPr>
          <p:cNvPr id="5" name="Picture 4"/>
          <p:cNvPicPr>
            <a:picLocks noChangeAspect="1" noChangeArrowheads="1"/>
          </p:cNvPicPr>
          <p:nvPr/>
        </p:nvPicPr>
        <p:blipFill>
          <a:blip r:embed="rId2" cstate="print"/>
          <a:srcRect/>
          <a:stretch>
            <a:fillRect/>
          </a:stretch>
        </p:blipFill>
        <p:spPr bwMode="auto">
          <a:xfrm>
            <a:off x="122832" y="1077942"/>
            <a:ext cx="3279005" cy="1285884"/>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2640975" y="2300260"/>
            <a:ext cx="1928826" cy="2547778"/>
          </a:xfrm>
          <a:prstGeom prst="rect">
            <a:avLst/>
          </a:prstGeom>
          <a:noFill/>
          <a:ln w="9525">
            <a:noFill/>
            <a:miter lim="800000"/>
            <a:headEnd/>
            <a:tailEnd/>
          </a:ln>
        </p:spPr>
      </p:pic>
      <p:sp>
        <p:nvSpPr>
          <p:cNvPr id="8" name="Rectangle 1"/>
          <p:cNvSpPr>
            <a:spLocks noChangeArrowheads="1"/>
          </p:cNvSpPr>
          <p:nvPr/>
        </p:nvSpPr>
        <p:spPr bwMode="auto">
          <a:xfrm>
            <a:off x="337114" y="506438"/>
            <a:ext cx="378621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Capacitor</a:t>
            </a:r>
            <a:r>
              <a:rPr kumimoji="0" lang="tr-TR"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(C) </a:t>
            </a:r>
            <a:r>
              <a:rPr lang="tr-TR" sz="2000" dirty="0" smtClean="0">
                <a:latin typeface="Calibri" pitchFamily="34" charset="0"/>
                <a:cs typeface="Calibri" pitchFamily="34" charset="0"/>
              </a:rPr>
              <a:t>(</a:t>
            </a:r>
            <a:r>
              <a:rPr lang="tr-TR" sz="2000" dirty="0" err="1" smtClean="0">
                <a:latin typeface="Calibri" pitchFamily="34" charset="0"/>
                <a:cs typeface="Calibri" pitchFamily="34" charset="0"/>
              </a:rPr>
              <a:t>Capacitance</a:t>
            </a:r>
            <a:r>
              <a:rPr lang="tr-TR" sz="2000" dirty="0" smtClean="0">
                <a:latin typeface="Calibri" pitchFamily="34" charset="0"/>
                <a:cs typeface="Calibri" pitchFamily="34" charset="0"/>
              </a:rPr>
              <a:t>)</a:t>
            </a:r>
            <a:endParaRPr kumimoji="0" lang="tr-TR" sz="200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2"/>
          <p:cNvPicPr>
            <a:picLocks noChangeAspect="1" noChangeArrowheads="1"/>
          </p:cNvPicPr>
          <p:nvPr/>
        </p:nvPicPr>
        <p:blipFill>
          <a:blip r:embed="rId4" cstate="print"/>
          <a:srcRect/>
          <a:stretch>
            <a:fillRect/>
          </a:stretch>
        </p:blipFill>
        <p:spPr bwMode="auto">
          <a:xfrm>
            <a:off x="4847301" y="2770610"/>
            <a:ext cx="2903407" cy="2071702"/>
          </a:xfrm>
          <a:prstGeom prst="rect">
            <a:avLst/>
          </a:prstGeom>
          <a:noFill/>
        </p:spPr>
      </p:pic>
      <p:pic>
        <p:nvPicPr>
          <p:cNvPr id="10" name="Picture 1"/>
          <p:cNvPicPr>
            <a:picLocks noChangeAspect="1" noChangeArrowheads="1"/>
          </p:cNvPicPr>
          <p:nvPr/>
        </p:nvPicPr>
        <p:blipFill>
          <a:blip r:embed="rId5" cstate="print"/>
          <a:srcRect/>
          <a:stretch>
            <a:fillRect/>
          </a:stretch>
        </p:blipFill>
        <p:spPr bwMode="auto">
          <a:xfrm>
            <a:off x="8600158" y="3117053"/>
            <a:ext cx="3125311" cy="1571636"/>
          </a:xfrm>
          <a:prstGeom prst="rect">
            <a:avLst/>
          </a:prstGeom>
          <a:noFill/>
        </p:spPr>
      </p:pic>
      <p:sp>
        <p:nvSpPr>
          <p:cNvPr id="11" name="Rectangle 6"/>
          <p:cNvSpPr>
            <a:spLocks noChangeArrowheads="1"/>
          </p:cNvSpPr>
          <p:nvPr/>
        </p:nvSpPr>
        <p:spPr bwMode="auto">
          <a:xfrm>
            <a:off x="517138" y="5249095"/>
            <a:ext cx="1156373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a:t>
            </a:r>
            <a:r>
              <a:rPr kumimoji="0" lang="en-US" sz="2000" b="0" i="0" u="none" strike="noStrike" cap="none" normalizeH="0" dirty="0" smtClean="0">
                <a:ln>
                  <a:noFill/>
                </a:ln>
                <a:solidFill>
                  <a:schemeClr val="tx1"/>
                </a:solidFill>
                <a:effectLst/>
                <a:latin typeface="Calibri" pitchFamily="34" charset="0"/>
                <a:ea typeface="Times New Roman" pitchFamily="18" charset="0"/>
                <a:cs typeface="Calibri" pitchFamily="34" charset="0"/>
              </a:rPr>
              <a:t>he current of </a:t>
            </a:r>
            <a:r>
              <a:rPr lang="en-US" sz="2000" dirty="0" smtClean="0">
                <a:latin typeface="Calibri" pitchFamily="34" charset="0"/>
                <a:ea typeface="Times New Roman" pitchFamily="18" charset="0"/>
                <a:cs typeface="Calibri" pitchFamily="34" charset="0"/>
              </a:rPr>
              <a:t>the </a:t>
            </a:r>
            <a:r>
              <a:rPr kumimoji="0" lang="en-US" sz="2000" b="0" i="0" u="none" strike="noStrike" cap="none" normalizeH="0" dirty="0" smtClean="0">
                <a:ln>
                  <a:noFill/>
                </a:ln>
                <a:solidFill>
                  <a:schemeClr val="tx1"/>
                </a:solidFill>
                <a:effectLst/>
                <a:latin typeface="Calibri" pitchFamily="34" charset="0"/>
                <a:ea typeface="Times New Roman" pitchFamily="18" charset="0"/>
                <a:cs typeface="Calibri" pitchFamily="34" charset="0"/>
              </a:rPr>
              <a:t>AC source lead</a:t>
            </a:r>
            <a:r>
              <a:rPr kumimoji="0" lang="tr-TR" sz="2000" b="0" i="0" u="none" strike="noStrike" cap="none" normalizeH="0" dirty="0" smtClean="0">
                <a:ln>
                  <a:noFill/>
                </a:ln>
                <a:solidFill>
                  <a:schemeClr val="tx1"/>
                </a:solidFill>
                <a:effectLst/>
                <a:latin typeface="Calibri" pitchFamily="34" charset="0"/>
                <a:ea typeface="Times New Roman" pitchFamily="18" charset="0"/>
                <a:cs typeface="Calibri" pitchFamily="34" charset="0"/>
              </a:rPr>
              <a:t>s</a:t>
            </a:r>
            <a:r>
              <a:rPr kumimoji="0" lang="en-US" sz="2000" b="0" i="0" u="none" strike="noStrike" cap="none" normalizeH="0" dirty="0" smtClean="0">
                <a:ln>
                  <a:noFill/>
                </a:ln>
                <a:solidFill>
                  <a:schemeClr val="tx1"/>
                </a:solidFill>
                <a:effectLst/>
                <a:latin typeface="Calibri" pitchFamily="34" charset="0"/>
                <a:ea typeface="Times New Roman" pitchFamily="18" charset="0"/>
                <a:cs typeface="Calibri" pitchFamily="34" charset="0"/>
              </a:rPr>
              <a:t> the voltage of the source 90 degrees</a:t>
            </a:r>
            <a:r>
              <a:rPr lang="en-US" sz="2000" dirty="0" smtClean="0">
                <a:latin typeface="Calibri" pitchFamily="34" charset="0"/>
                <a:ea typeface="Times New Roman" pitchFamily="18" charset="0"/>
                <a:cs typeface="Calibri" pitchFamily="34" charset="0"/>
              </a:rPr>
              <a:t>. The resistance effect of the capacitor to AC source is calculated considering this.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6695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5" name="Rectangle 1"/>
          <p:cNvSpPr>
            <a:spLocks noChangeArrowheads="1"/>
          </p:cNvSpPr>
          <p:nvPr/>
        </p:nvSpPr>
        <p:spPr bwMode="auto">
          <a:xfrm>
            <a:off x="282520" y="516888"/>
            <a:ext cx="5225187"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Resistor, Reactance and Impedance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307309" y="864425"/>
            <a:ext cx="1157738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The resistanc</a:t>
            </a:r>
            <a:r>
              <a:rPr lang="en-US" dirty="0" smtClean="0">
                <a:latin typeface="Calibri" pitchFamily="34" charset="0"/>
                <a:ea typeface="Times New Roman" pitchFamily="18" charset="0"/>
                <a:cs typeface="Calibri" pitchFamily="34" charset="0"/>
              </a:rPr>
              <a:t>e against the current can be in three types: </a:t>
            </a:r>
            <a:endPar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lvl="0" algn="just"/>
            <a:endParaRPr lang="en-US" dirty="0" smtClean="0">
              <a:latin typeface="Calibri" pitchFamily="34" charset="0"/>
              <a:ea typeface="Times New Roman" pitchFamily="18" charset="0"/>
              <a:cs typeface="Calibri" pitchFamily="34" charset="0"/>
            </a:endParaRPr>
          </a:p>
          <a:p>
            <a:pPr marL="457200" lvl="0" indent="-457200" algn="just"/>
            <a:r>
              <a:rPr lang="en-US" b="1" dirty="0" smtClean="0">
                <a:latin typeface="Calibri" pitchFamily="34" charset="0"/>
                <a:ea typeface="Times New Roman" pitchFamily="18" charset="0"/>
                <a:cs typeface="Calibri" pitchFamily="34" charset="0"/>
              </a:rPr>
              <a:t>Resist</a:t>
            </a:r>
            <a:r>
              <a:rPr lang="tr-TR" b="1" dirty="0" err="1" smtClean="0">
                <a:latin typeface="Calibri" pitchFamily="34" charset="0"/>
                <a:ea typeface="Times New Roman" pitchFamily="18" charset="0"/>
                <a:cs typeface="Calibri" pitchFamily="34" charset="0"/>
              </a:rPr>
              <a:t>ance</a:t>
            </a:r>
            <a:r>
              <a:rPr lang="en-US" dirty="0" smtClean="0">
                <a:latin typeface="Calibri" pitchFamily="34" charset="0"/>
                <a:ea typeface="Times New Roman" pitchFamily="18" charset="0"/>
                <a:cs typeface="Calibri" pitchFamily="34" charset="0"/>
              </a:rPr>
              <a:t>: It is the friction of electrons during motion. Its symbol is “R” and unit is [</a:t>
            </a:r>
            <a:r>
              <a:rPr lang="en-US" dirty="0" smtClean="0">
                <a:latin typeface="Calibri" pitchFamily="34" charset="0"/>
                <a:ea typeface="Times New Roman" pitchFamily="18" charset="0"/>
                <a:cs typeface="Arial" pitchFamily="34" charset="0"/>
                <a:sym typeface="Symbol" pitchFamily="18" charset="2"/>
              </a:rPr>
              <a:t></a:t>
            </a:r>
            <a:r>
              <a:rPr lang="en-US" dirty="0" smtClean="0">
                <a:latin typeface="Calibri" pitchFamily="34" charset="0"/>
                <a:ea typeface="Times New Roman" pitchFamily="18" charset="0"/>
                <a:cs typeface="Calibri" pitchFamily="34" charset="0"/>
              </a:rPr>
              <a:t>] (i.e. [Ohm]). It does not form any phase shift. </a:t>
            </a:r>
            <a:endParaRPr lang="tr-TR" dirty="0" smtClean="0">
              <a:latin typeface="Calibri" pitchFamily="34" charset="0"/>
              <a:ea typeface="Times New Roman" pitchFamily="18" charset="0"/>
              <a:cs typeface="Calibri" pitchFamily="34" charset="0"/>
            </a:endParaRPr>
          </a:p>
          <a:p>
            <a:pPr marL="457200" lvl="0" indent="-457200" algn="just">
              <a:buAutoNum type="arabicPeriod"/>
            </a:pPr>
            <a:endParaRPr kumimoji="0" lang="tr-TR"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457200" lvl="0" indent="-457200" algn="just"/>
            <a:r>
              <a:rPr kumimoji="0" lang="en-US"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Reactance</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It is the inertia of electrons</a:t>
            </a:r>
            <a:r>
              <a:rPr lang="en-US" dirty="0" smtClean="0">
                <a:latin typeface="Calibri" pitchFamily="34" charset="0"/>
                <a:ea typeface="Times New Roman" pitchFamily="18" charset="0"/>
                <a:cs typeface="Calibri" pitchFamily="34" charset="0"/>
              </a:rPr>
              <a:t>. It occurs if there is a change in voltage or current values (if an electric or magnetic field occurs). The capacitor and inductor are the main circuit components which this influence is highly distinct. </a:t>
            </a:r>
            <a:endParaRPr lang="tr-TR" dirty="0" smtClean="0">
              <a:latin typeface="Calibri" pitchFamily="34" charset="0"/>
              <a:ea typeface="Times New Roman" pitchFamily="18" charset="0"/>
              <a:cs typeface="Calibri" pitchFamily="34" charset="0"/>
            </a:endParaRPr>
          </a:p>
          <a:p>
            <a:pPr marL="457200" lvl="0" indent="-457200" algn="just"/>
            <a:r>
              <a:rPr lang="tr-TR" dirty="0" smtClean="0">
                <a:latin typeface="Calibri" pitchFamily="34" charset="0"/>
                <a:ea typeface="Times New Roman" pitchFamily="18" charset="0"/>
                <a:cs typeface="Calibri" pitchFamily="34" charset="0"/>
              </a:rPr>
              <a:t>	</a:t>
            </a:r>
            <a:r>
              <a:rPr lang="en-US" dirty="0" smtClean="0">
                <a:latin typeface="Calibri" pitchFamily="34" charset="0"/>
                <a:ea typeface="Times New Roman" pitchFamily="18" charset="0"/>
                <a:cs typeface="Calibri" pitchFamily="34" charset="0"/>
              </a:rPr>
              <a:t>If there is a reactance effect in a circuit, there is also phase shift. If the component is a capacitor, the current leads voltage by 90 degrees whereas if it is an inductance, the current lags voltage by 90 degrees.</a:t>
            </a:r>
            <a:endParaRPr lang="tr-TR" dirty="0" smtClean="0">
              <a:latin typeface="Calibri" pitchFamily="34" charset="0"/>
              <a:ea typeface="Times New Roman" pitchFamily="18" charset="0"/>
              <a:cs typeface="Calibri" pitchFamily="34" charset="0"/>
            </a:endParaRPr>
          </a:p>
          <a:p>
            <a:pPr marL="457200" lvl="0" indent="-457200" algn="just"/>
            <a:endParaRPr lang="tr-TR" dirty="0" smtClean="0">
              <a:latin typeface="Calibri" pitchFamily="34" charset="0"/>
              <a:ea typeface="Times New Roman" pitchFamily="18" charset="0"/>
              <a:cs typeface="Calibri" pitchFamily="34" charset="0"/>
            </a:endParaRPr>
          </a:p>
          <a:p>
            <a:pPr marL="457200" lvl="0" indent="-457200" algn="just"/>
            <a:r>
              <a:rPr lang="tr-TR" b="1" dirty="0" smtClean="0">
                <a:latin typeface="Calibri" pitchFamily="34" charset="0"/>
                <a:ea typeface="Times New Roman" pitchFamily="18" charset="0"/>
                <a:cs typeface="Calibri" pitchFamily="34" charset="0"/>
              </a:rPr>
              <a:t>I</a:t>
            </a:r>
            <a:r>
              <a:rPr lang="en-US" b="1" dirty="0" err="1" smtClean="0">
                <a:latin typeface="Calibri" pitchFamily="34" charset="0"/>
                <a:ea typeface="Times New Roman" pitchFamily="18" charset="0"/>
                <a:cs typeface="Calibri" pitchFamily="34" charset="0"/>
              </a:rPr>
              <a:t>mpedance</a:t>
            </a:r>
            <a:r>
              <a:rPr lang="en-US" dirty="0" smtClean="0">
                <a:latin typeface="Calibri" pitchFamily="34" charset="0"/>
                <a:ea typeface="Times New Roman" pitchFamily="18" charset="0"/>
                <a:cs typeface="Calibri" pitchFamily="34" charset="0"/>
              </a:rPr>
              <a:t>, is the strain against the current in an electrical circuit. Impedance is the total resistance and reactance effects of all components. The resistance in DC circuits is the impedance in AC’s</a:t>
            </a:r>
            <a:endParaRPr lang="tr-TR" dirty="0" smtClean="0">
              <a:latin typeface="Calibri" pitchFamily="34" charset="0"/>
              <a:ea typeface="Times New Roman" pitchFamily="18" charset="0"/>
              <a:cs typeface="Calibri" pitchFamily="34" charset="0"/>
            </a:endParaRPr>
          </a:p>
        </p:txBody>
      </p:sp>
      <p:sp>
        <p:nvSpPr>
          <p:cNvPr id="8" name="Rectangle 4"/>
          <p:cNvSpPr>
            <a:spLocks noChangeArrowheads="1"/>
          </p:cNvSpPr>
          <p:nvPr/>
        </p:nvSpPr>
        <p:spPr bwMode="auto">
          <a:xfrm>
            <a:off x="491318" y="4698945"/>
            <a:ext cx="11404511"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ea typeface="Times New Roman" pitchFamily="18" charset="0"/>
                <a:cs typeface="Calibri" pitchFamily="34" charset="0"/>
              </a:rPr>
              <a:t>The AC implemented Ohm’s Law can be seen as below. Please consider that all the quantities are in complex number form in the equation below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3"/>
          <p:cNvSpPr>
            <a:spLocks noChangeArrowheads="1"/>
          </p:cNvSpPr>
          <p:nvPr/>
        </p:nvSpPr>
        <p:spPr bwMode="auto">
          <a:xfrm>
            <a:off x="3772733" y="5485111"/>
            <a:ext cx="8223649"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Like Ohm’s Law</a:t>
            </a:r>
            <a:r>
              <a:rPr lang="en-US" dirty="0" smtClean="0">
                <a:latin typeface="Calibri" pitchFamily="34" charset="0"/>
                <a:ea typeface="Times New Roman" pitchFamily="18" charset="0"/>
                <a:cs typeface="Calibri" pitchFamily="34" charset="0"/>
              </a:rPr>
              <a:t>, other laws (</a:t>
            </a:r>
            <a:r>
              <a:rPr lang="en-US" dirty="0" err="1" smtClean="0">
                <a:latin typeface="Calibri" pitchFamily="34" charset="0"/>
                <a:ea typeface="Times New Roman" pitchFamily="18" charset="0"/>
                <a:cs typeface="Calibri" pitchFamily="34" charset="0"/>
              </a:rPr>
              <a:t>Kirrschoff’s</a:t>
            </a:r>
            <a:r>
              <a:rPr lang="en-US" dirty="0" smtClean="0">
                <a:latin typeface="Calibri" pitchFamily="34" charset="0"/>
                <a:ea typeface="Times New Roman" pitchFamily="18" charset="0"/>
                <a:cs typeface="Calibri" pitchFamily="34" charset="0"/>
              </a:rPr>
              <a:t>, grid theorems, etc.) used in circuit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analysis can be also implemented in AC in</a:t>
            </a:r>
            <a:r>
              <a:rPr kumimoji="0" lang="en-US" b="0" i="0" u="none" strike="noStrike" cap="none" normalizeH="0" dirty="0" smtClean="0">
                <a:ln>
                  <a:noFill/>
                </a:ln>
                <a:solidFill>
                  <a:schemeClr val="tx1"/>
                </a:solidFill>
                <a:effectLst/>
                <a:latin typeface="Calibri" pitchFamily="34" charset="0"/>
                <a:ea typeface="Times New Roman" pitchFamily="18" charset="0"/>
                <a:cs typeface="Calibri" pitchFamily="34" charset="0"/>
              </a:rPr>
              <a:t> condition of using complex numbers. </a:t>
            </a:r>
          </a:p>
        </p:txBody>
      </p:sp>
      <p:sp>
        <p:nvSpPr>
          <p:cNvPr id="10" name="Rectangle 1"/>
          <p:cNvSpPr>
            <a:spLocks noChangeArrowheads="1"/>
          </p:cNvSpPr>
          <p:nvPr/>
        </p:nvSpPr>
        <p:spPr bwMode="auto">
          <a:xfrm>
            <a:off x="214282" y="4310978"/>
            <a:ext cx="295106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Ohm’s</a:t>
            </a:r>
            <a:r>
              <a:rPr kumimoji="0" lang="tr-TR"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tr-TR" sz="2000" b="1"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Law</a:t>
            </a:r>
            <a:r>
              <a:rPr kumimoji="0" lang="tr-TR"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tr-TR" sz="2000" b="1" i="0" u="none" strike="noStrike" cap="none" normalizeH="0" baseline="0" dirty="0" err="1" smtClean="0">
                <a:ln>
                  <a:noFill/>
                </a:ln>
                <a:solidFill>
                  <a:schemeClr val="tx1"/>
                </a:solidFill>
                <a:effectLst/>
                <a:latin typeface="Calibri" pitchFamily="34" charset="0"/>
                <a:ea typeface="Times New Roman" pitchFamily="18" charset="0"/>
                <a:cs typeface="Calibri" pitchFamily="34" charset="0"/>
              </a:rPr>
              <a:t>via</a:t>
            </a:r>
            <a:r>
              <a:rPr kumimoji="0" lang="tr-TR"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Impedance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39 Nesne"/>
          <p:cNvGraphicFramePr>
            <a:graphicFrameLocks noChangeAspect="1"/>
          </p:cNvGraphicFramePr>
          <p:nvPr>
            <p:extLst>
              <p:ext uri="{D42A27DB-BD31-4B8C-83A1-F6EECF244321}">
                <p14:modId xmlns:p14="http://schemas.microsoft.com/office/powerpoint/2010/main" val="1073726936"/>
              </p:ext>
            </p:extLst>
          </p:nvPr>
        </p:nvGraphicFramePr>
        <p:xfrm>
          <a:off x="863622" y="5614601"/>
          <a:ext cx="1404151" cy="387352"/>
        </p:xfrm>
        <a:graphic>
          <a:graphicData uri="http://schemas.openxmlformats.org/presentationml/2006/ole">
            <mc:AlternateContent xmlns:mc="http://schemas.openxmlformats.org/markup-compatibility/2006">
              <mc:Choice xmlns:v="urn:schemas-microsoft-com:vml" Requires="v">
                <p:oleObj spid="_x0000_s10270" name="Denklem" r:id="rId3" imgW="736560" imgH="203040" progId="Equation.3">
                  <p:embed/>
                </p:oleObj>
              </mc:Choice>
              <mc:Fallback>
                <p:oleObj name="Denklem" r:id="rId3" imgW="7365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22" y="5614601"/>
                        <a:ext cx="1404151" cy="387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445003685"/>
              </p:ext>
            </p:extLst>
          </p:nvPr>
        </p:nvGraphicFramePr>
        <p:xfrm>
          <a:off x="2570625" y="5496306"/>
          <a:ext cx="676275" cy="703262"/>
        </p:xfrm>
        <a:graphic>
          <a:graphicData uri="http://schemas.openxmlformats.org/presentationml/2006/ole">
            <mc:AlternateContent xmlns:mc="http://schemas.openxmlformats.org/markup-compatibility/2006">
              <mc:Choice xmlns:v="urn:schemas-microsoft-com:vml" Requires="v">
                <p:oleObj spid="_x0000_s10271" name="Denklem" r:id="rId5" imgW="355320" imgH="368280" progId="Equation.3">
                  <p:embed/>
                </p:oleObj>
              </mc:Choice>
              <mc:Fallback>
                <p:oleObj name="Denklem" r:id="rId5" imgW="35532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625" y="5496306"/>
                        <a:ext cx="676275"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299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smtClean="0">
                <a:solidFill>
                  <a:srgbClr val="FF0000"/>
                </a:solidFill>
              </a:rPr>
              <a:t>AC </a:t>
            </a:r>
            <a:r>
              <a:rPr lang="tr-TR" sz="2400" b="1" dirty="0" err="1" smtClean="0">
                <a:solidFill>
                  <a:srgbClr val="FF0000"/>
                </a:solidFill>
              </a:rPr>
              <a:t>Circuit</a:t>
            </a:r>
            <a:r>
              <a:rPr lang="tr-TR" sz="2400" b="1" dirty="0" smtClean="0">
                <a:solidFill>
                  <a:srgbClr val="FF0000"/>
                </a:solidFill>
              </a:rPr>
              <a:t> Analysis</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2" name="TextBox 1"/>
          <p:cNvSpPr txBox="1"/>
          <p:nvPr/>
        </p:nvSpPr>
        <p:spPr>
          <a:xfrm>
            <a:off x="297443" y="434369"/>
            <a:ext cx="4967785" cy="369332"/>
          </a:xfrm>
          <a:prstGeom prst="rect">
            <a:avLst/>
          </a:prstGeom>
          <a:noFill/>
        </p:spPr>
        <p:txBody>
          <a:bodyPr wrap="square" rtlCol="0">
            <a:spAutoFit/>
          </a:bodyPr>
          <a:lstStyle/>
          <a:p>
            <a:r>
              <a:rPr lang="tr-TR" b="1" dirty="0" smtClean="0"/>
              <a:t>1. </a:t>
            </a:r>
            <a:r>
              <a:rPr lang="tr-TR" b="1" dirty="0" err="1" smtClean="0"/>
              <a:t>Frequency</a:t>
            </a:r>
            <a:r>
              <a:rPr lang="tr-TR" b="1" dirty="0" smtClean="0"/>
              <a:t> Transfer </a:t>
            </a:r>
            <a:r>
              <a:rPr lang="tr-TR" b="1" dirty="0" err="1" smtClean="0"/>
              <a:t>Function</a:t>
            </a:r>
            <a:r>
              <a:rPr lang="tr-TR" b="1" dirty="0" smtClean="0"/>
              <a:t> </a:t>
            </a:r>
            <a:r>
              <a:rPr lang="tr-TR" b="1" dirty="0" err="1" smtClean="0"/>
              <a:t>Method</a:t>
            </a:r>
            <a:endParaRPr lang="en-US" b="1" dirty="0"/>
          </a:p>
        </p:txBody>
      </p:sp>
      <p:sp>
        <p:nvSpPr>
          <p:cNvPr id="3" name="Rectangle 2"/>
          <p:cNvSpPr/>
          <p:nvPr/>
        </p:nvSpPr>
        <p:spPr>
          <a:xfrm>
            <a:off x="2581826" y="1527830"/>
            <a:ext cx="1465730" cy="9278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smtClean="0">
                <a:solidFill>
                  <a:srgbClr val="FF0000"/>
                </a:solidFill>
              </a:rPr>
              <a:t>G(s)</a:t>
            </a:r>
            <a:endParaRPr lang="en-US" sz="2000" b="1" dirty="0">
              <a:solidFill>
                <a:srgbClr val="FF0000"/>
              </a:solidFill>
            </a:endParaRPr>
          </a:p>
        </p:txBody>
      </p:sp>
      <p:cxnSp>
        <p:nvCxnSpPr>
          <p:cNvPr id="5" name="Straight Arrow Connector 4"/>
          <p:cNvCxnSpPr>
            <a:endCxn id="3" idx="1"/>
          </p:cNvCxnSpPr>
          <p:nvPr/>
        </p:nvCxnSpPr>
        <p:spPr>
          <a:xfrm>
            <a:off x="1761556" y="1991753"/>
            <a:ext cx="820270" cy="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3"/>
          </p:cNvCxnSpPr>
          <p:nvPr/>
        </p:nvCxnSpPr>
        <p:spPr>
          <a:xfrm flipV="1">
            <a:off x="4047556" y="1991753"/>
            <a:ext cx="712694" cy="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82580" y="1527830"/>
            <a:ext cx="524435" cy="369332"/>
          </a:xfrm>
          <a:prstGeom prst="rect">
            <a:avLst/>
          </a:prstGeom>
          <a:noFill/>
        </p:spPr>
        <p:txBody>
          <a:bodyPr wrap="square" rtlCol="0">
            <a:spAutoFit/>
          </a:bodyPr>
          <a:lstStyle/>
          <a:p>
            <a:r>
              <a:rPr lang="tr-TR" b="1" dirty="0"/>
              <a:t>F</a:t>
            </a:r>
            <a:r>
              <a:rPr lang="tr-TR" b="1" dirty="0" smtClean="0"/>
              <a:t>(s)</a:t>
            </a:r>
            <a:endParaRPr lang="en-US" b="1" dirty="0"/>
          </a:p>
        </p:txBody>
      </p:sp>
      <p:sp>
        <p:nvSpPr>
          <p:cNvPr id="11" name="TextBox 10"/>
          <p:cNvSpPr txBox="1"/>
          <p:nvPr/>
        </p:nvSpPr>
        <p:spPr>
          <a:xfrm>
            <a:off x="4222367" y="1527830"/>
            <a:ext cx="672353" cy="369332"/>
          </a:xfrm>
          <a:prstGeom prst="rect">
            <a:avLst/>
          </a:prstGeom>
          <a:noFill/>
        </p:spPr>
        <p:txBody>
          <a:bodyPr wrap="square" rtlCol="0">
            <a:spAutoFit/>
          </a:bodyPr>
          <a:lstStyle/>
          <a:p>
            <a:r>
              <a:rPr lang="tr-TR" b="1" dirty="0" smtClean="0"/>
              <a:t>X(s)</a:t>
            </a:r>
            <a:endParaRPr lang="en-US" b="1" dirty="0"/>
          </a:p>
        </p:txBody>
      </p:sp>
      <p:graphicFrame>
        <p:nvGraphicFramePr>
          <p:cNvPr id="13" name="Object 12"/>
          <p:cNvGraphicFramePr>
            <a:graphicFrameLocks noChangeAspect="1"/>
          </p:cNvGraphicFramePr>
          <p:nvPr>
            <p:extLst>
              <p:ext uri="{D42A27DB-BD31-4B8C-83A1-F6EECF244321}">
                <p14:modId xmlns:p14="http://schemas.microsoft.com/office/powerpoint/2010/main" val="1947841863"/>
              </p:ext>
            </p:extLst>
          </p:nvPr>
        </p:nvGraphicFramePr>
        <p:xfrm>
          <a:off x="5350425" y="1335628"/>
          <a:ext cx="1407979" cy="829702"/>
        </p:xfrm>
        <a:graphic>
          <a:graphicData uri="http://schemas.openxmlformats.org/presentationml/2006/ole">
            <mc:AlternateContent xmlns:mc="http://schemas.openxmlformats.org/markup-compatibility/2006">
              <mc:Choice xmlns:v="urn:schemas-microsoft-com:vml" Requires="v">
                <p:oleObj spid="_x0000_s11291" name="Equation" r:id="rId3" imgW="711000" imgH="419040" progId="Equation.3">
                  <p:embed/>
                </p:oleObj>
              </mc:Choice>
              <mc:Fallback>
                <p:oleObj name="Equation" r:id="rId3" imgW="711000" imgH="419040" progId="Equation.3">
                  <p:embed/>
                  <p:pic>
                    <p:nvPicPr>
                      <p:cNvPr id="0" name=""/>
                      <p:cNvPicPr/>
                      <p:nvPr/>
                    </p:nvPicPr>
                    <p:blipFill>
                      <a:blip r:embed="rId4"/>
                      <a:stretch>
                        <a:fillRect/>
                      </a:stretch>
                    </p:blipFill>
                    <p:spPr>
                      <a:xfrm>
                        <a:off x="5350425" y="1335628"/>
                        <a:ext cx="1407979" cy="829702"/>
                      </a:xfrm>
                      <a:prstGeom prst="rect">
                        <a:avLst/>
                      </a:prstGeom>
                    </p:spPr>
                  </p:pic>
                </p:oleObj>
              </mc:Fallback>
            </mc:AlternateContent>
          </a:graphicData>
        </a:graphic>
      </p:graphicFrame>
      <p:sp>
        <p:nvSpPr>
          <p:cNvPr id="14" name="TextBox 13"/>
          <p:cNvSpPr txBox="1"/>
          <p:nvPr/>
        </p:nvSpPr>
        <p:spPr>
          <a:xfrm>
            <a:off x="4442619" y="2207196"/>
            <a:ext cx="3223590" cy="307777"/>
          </a:xfrm>
          <a:prstGeom prst="rect">
            <a:avLst/>
          </a:prstGeom>
          <a:noFill/>
        </p:spPr>
        <p:txBody>
          <a:bodyPr wrap="square" rtlCol="0">
            <a:spAutoFit/>
          </a:bodyPr>
          <a:lstStyle/>
          <a:p>
            <a:r>
              <a:rPr lang="tr-TR" sz="1400" dirty="0" err="1" smtClean="0"/>
              <a:t>Assuming</a:t>
            </a:r>
            <a:r>
              <a:rPr lang="tr-TR" sz="1400" dirty="0" smtClean="0"/>
              <a:t> </a:t>
            </a:r>
            <a:r>
              <a:rPr lang="tr-TR" sz="1400" dirty="0" err="1" smtClean="0"/>
              <a:t>all</a:t>
            </a:r>
            <a:r>
              <a:rPr lang="tr-TR" sz="1400" dirty="0" smtClean="0"/>
              <a:t> </a:t>
            </a:r>
            <a:r>
              <a:rPr lang="tr-TR" sz="1400" dirty="0" err="1" smtClean="0"/>
              <a:t>initial</a:t>
            </a:r>
            <a:r>
              <a:rPr lang="tr-TR" sz="1400" dirty="0" smtClean="0"/>
              <a:t> </a:t>
            </a:r>
            <a:r>
              <a:rPr lang="tr-TR" sz="1400" dirty="0" err="1" smtClean="0"/>
              <a:t>conditions</a:t>
            </a:r>
            <a:r>
              <a:rPr lang="tr-TR" sz="1400" dirty="0" smtClean="0"/>
              <a:t> </a:t>
            </a:r>
            <a:r>
              <a:rPr lang="tr-TR" sz="1400" dirty="0" err="1" smtClean="0"/>
              <a:t>are</a:t>
            </a:r>
            <a:r>
              <a:rPr lang="tr-TR" sz="1400" dirty="0" smtClean="0"/>
              <a:t> </a:t>
            </a:r>
            <a:r>
              <a:rPr lang="tr-TR" sz="1400" dirty="0" err="1" smtClean="0"/>
              <a:t>zero</a:t>
            </a:r>
            <a:endParaRPr lang="en-US" sz="1400" dirty="0"/>
          </a:p>
        </p:txBody>
      </p:sp>
      <p:grpSp>
        <p:nvGrpSpPr>
          <p:cNvPr id="16" name="Group 15"/>
          <p:cNvGrpSpPr/>
          <p:nvPr/>
        </p:nvGrpSpPr>
        <p:grpSpPr>
          <a:xfrm>
            <a:off x="2944897" y="1187710"/>
            <a:ext cx="3334872" cy="1120049"/>
            <a:chOff x="2528047" y="722198"/>
            <a:chExt cx="3334872" cy="1120049"/>
          </a:xfrm>
        </p:grpSpPr>
        <p:sp>
          <p:nvSpPr>
            <p:cNvPr id="12" name="Oval 11"/>
            <p:cNvSpPr/>
            <p:nvPr/>
          </p:nvSpPr>
          <p:spPr>
            <a:xfrm>
              <a:off x="2528047" y="1264024"/>
              <a:ext cx="793377" cy="57822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p:cNvSpPr/>
            <p:nvPr/>
          </p:nvSpPr>
          <p:spPr>
            <a:xfrm>
              <a:off x="2917661" y="722198"/>
              <a:ext cx="2945258" cy="890177"/>
            </a:xfrm>
            <a:prstGeom prst="arc">
              <a:avLst>
                <a:gd name="adj1" fmla="val 10622812"/>
                <a:gd name="adj2" fmla="val 2099764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aphicFrame>
        <p:nvGraphicFramePr>
          <p:cNvPr id="19" name="Object 6"/>
          <p:cNvGraphicFramePr>
            <a:graphicFrameLocks noChangeAspect="1"/>
          </p:cNvGraphicFramePr>
          <p:nvPr>
            <p:extLst>
              <p:ext uri="{D42A27DB-BD31-4B8C-83A1-F6EECF244321}">
                <p14:modId xmlns:p14="http://schemas.microsoft.com/office/powerpoint/2010/main" val="446685550"/>
              </p:ext>
            </p:extLst>
          </p:nvPr>
        </p:nvGraphicFramePr>
        <p:xfrm>
          <a:off x="5350425" y="3214508"/>
          <a:ext cx="3043238" cy="342900"/>
        </p:xfrm>
        <a:graphic>
          <a:graphicData uri="http://schemas.openxmlformats.org/presentationml/2006/ole">
            <mc:AlternateContent xmlns:mc="http://schemas.openxmlformats.org/markup-compatibility/2006">
              <mc:Choice xmlns:v="urn:schemas-microsoft-com:vml" Requires="v">
                <p:oleObj spid="_x0000_s11292" name="Equation" r:id="rId5" imgW="1828800" imgH="203040" progId="Equation.3">
                  <p:embed/>
                </p:oleObj>
              </mc:Choice>
              <mc:Fallback>
                <p:oleObj name="Equation" r:id="rId5" imgW="1828800" imgH="203040" progId="Equation.3">
                  <p:embed/>
                  <p:pic>
                    <p:nvPicPr>
                      <p:cNvPr id="0" name=""/>
                      <p:cNvPicPr>
                        <a:picLocks noChangeAspect="1" noChangeArrowheads="1"/>
                      </p:cNvPicPr>
                      <p:nvPr/>
                    </p:nvPicPr>
                    <p:blipFill>
                      <a:blip r:embed="rId6"/>
                      <a:srcRect/>
                      <a:stretch>
                        <a:fillRect/>
                      </a:stretch>
                    </p:blipFill>
                    <p:spPr bwMode="auto">
                      <a:xfrm>
                        <a:off x="5350425" y="3214508"/>
                        <a:ext cx="304323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4272884125"/>
              </p:ext>
            </p:extLst>
          </p:nvPr>
        </p:nvGraphicFramePr>
        <p:xfrm>
          <a:off x="7148793" y="4116770"/>
          <a:ext cx="4291013" cy="752475"/>
        </p:xfrm>
        <a:graphic>
          <a:graphicData uri="http://schemas.openxmlformats.org/presentationml/2006/ole">
            <mc:AlternateContent xmlns:mc="http://schemas.openxmlformats.org/markup-compatibility/2006">
              <mc:Choice xmlns:v="urn:schemas-microsoft-com:vml" Requires="v">
                <p:oleObj spid="_x0000_s11293" name="Equation" r:id="rId7" imgW="2590560" imgH="457200" progId="Equation.3">
                  <p:embed/>
                </p:oleObj>
              </mc:Choice>
              <mc:Fallback>
                <p:oleObj name="Equation" r:id="rId7" imgW="2590560" imgH="457200" progId="Equation.3">
                  <p:embed/>
                  <p:pic>
                    <p:nvPicPr>
                      <p:cNvPr id="0" name=""/>
                      <p:cNvPicPr>
                        <a:picLocks noChangeAspect="1" noChangeArrowheads="1"/>
                      </p:cNvPicPr>
                      <p:nvPr/>
                    </p:nvPicPr>
                    <p:blipFill>
                      <a:blip r:embed="rId8"/>
                      <a:srcRect/>
                      <a:stretch>
                        <a:fillRect/>
                      </a:stretch>
                    </p:blipFill>
                    <p:spPr bwMode="auto">
                      <a:xfrm>
                        <a:off x="7148793" y="4116770"/>
                        <a:ext cx="4291013"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8"/>
          <p:cNvGraphicFramePr>
            <a:graphicFrameLocks noChangeAspect="1"/>
          </p:cNvGraphicFramePr>
          <p:nvPr>
            <p:extLst>
              <p:ext uri="{D42A27DB-BD31-4B8C-83A1-F6EECF244321}">
                <p14:modId xmlns:p14="http://schemas.microsoft.com/office/powerpoint/2010/main" val="1085129268"/>
              </p:ext>
            </p:extLst>
          </p:nvPr>
        </p:nvGraphicFramePr>
        <p:xfrm>
          <a:off x="2680684" y="4222455"/>
          <a:ext cx="4252912" cy="465137"/>
        </p:xfrm>
        <a:graphic>
          <a:graphicData uri="http://schemas.openxmlformats.org/presentationml/2006/ole">
            <mc:AlternateContent xmlns:mc="http://schemas.openxmlformats.org/markup-compatibility/2006">
              <mc:Choice xmlns:v="urn:schemas-microsoft-com:vml" Requires="v">
                <p:oleObj spid="_x0000_s11294" name="Equation" r:id="rId9" imgW="2552400" imgH="279360" progId="Equation.3">
                  <p:embed/>
                </p:oleObj>
              </mc:Choice>
              <mc:Fallback>
                <p:oleObj name="Equation" r:id="rId9" imgW="2552400" imgH="279360" progId="Equation.3">
                  <p:embed/>
                  <p:pic>
                    <p:nvPicPr>
                      <p:cNvPr id="0" name=""/>
                      <p:cNvPicPr>
                        <a:picLocks noChangeAspect="1" noChangeArrowheads="1"/>
                      </p:cNvPicPr>
                      <p:nvPr/>
                    </p:nvPicPr>
                    <p:blipFill>
                      <a:blip r:embed="rId10"/>
                      <a:srcRect/>
                      <a:stretch>
                        <a:fillRect/>
                      </a:stretch>
                    </p:blipFill>
                    <p:spPr bwMode="auto">
                      <a:xfrm>
                        <a:off x="2680684" y="4222455"/>
                        <a:ext cx="4252912" cy="465137"/>
                      </a:xfrm>
                      <a:prstGeom prst="rect">
                        <a:avLst/>
                      </a:prstGeom>
                      <a:noFill/>
                    </p:spPr>
                  </p:pic>
                </p:oleObj>
              </mc:Fallback>
            </mc:AlternateContent>
          </a:graphicData>
        </a:graphic>
      </p:graphicFrame>
      <p:sp>
        <p:nvSpPr>
          <p:cNvPr id="22" name="TextBox 21"/>
          <p:cNvSpPr txBox="1"/>
          <p:nvPr/>
        </p:nvSpPr>
        <p:spPr>
          <a:xfrm>
            <a:off x="1119741" y="850996"/>
            <a:ext cx="3106270" cy="369332"/>
          </a:xfrm>
          <a:prstGeom prst="rect">
            <a:avLst/>
          </a:prstGeom>
          <a:noFill/>
        </p:spPr>
        <p:txBody>
          <a:bodyPr wrap="square" rtlCol="0">
            <a:spAutoFit/>
          </a:bodyPr>
          <a:lstStyle/>
          <a:p>
            <a:pPr marL="285750" indent="-285750">
              <a:buFont typeface="Arial" panose="020B0604020202020204" pitchFamily="34" charset="0"/>
              <a:buChar char="•"/>
            </a:pPr>
            <a:r>
              <a:rPr lang="tr-TR" dirty="0" err="1" smtClean="0"/>
              <a:t>Find</a:t>
            </a:r>
            <a:r>
              <a:rPr lang="tr-TR" dirty="0" smtClean="0"/>
              <a:t> </a:t>
            </a:r>
            <a:r>
              <a:rPr lang="tr-TR" dirty="0" err="1" smtClean="0"/>
              <a:t>the</a:t>
            </a:r>
            <a:r>
              <a:rPr lang="tr-TR" dirty="0" smtClean="0"/>
              <a:t> transfer </a:t>
            </a:r>
            <a:r>
              <a:rPr lang="tr-TR" dirty="0" err="1" smtClean="0"/>
              <a:t>function</a:t>
            </a:r>
            <a:endParaRPr lang="en-US" dirty="0"/>
          </a:p>
        </p:txBody>
      </p:sp>
      <p:sp>
        <p:nvSpPr>
          <p:cNvPr id="33" name="TextBox 32"/>
          <p:cNvSpPr txBox="1"/>
          <p:nvPr/>
        </p:nvSpPr>
        <p:spPr>
          <a:xfrm>
            <a:off x="1124223" y="2670824"/>
            <a:ext cx="5263129" cy="369332"/>
          </a:xfrm>
          <a:prstGeom prst="rect">
            <a:avLst/>
          </a:prstGeom>
          <a:noFill/>
        </p:spPr>
        <p:txBody>
          <a:bodyPr wrap="square" rtlCol="0">
            <a:spAutoFit/>
          </a:bodyPr>
          <a:lstStyle/>
          <a:p>
            <a:pPr marL="285750" indent="-285750">
              <a:buFont typeface="Arial" panose="020B0604020202020204" pitchFamily="34" charset="0"/>
              <a:buChar char="•"/>
            </a:pPr>
            <a:r>
              <a:rPr lang="tr-TR" dirty="0" smtClean="0"/>
              <a:t>Set s=</a:t>
            </a:r>
            <a:r>
              <a:rPr lang="tr-TR" dirty="0" err="1" smtClean="0"/>
              <a:t>jw</a:t>
            </a:r>
            <a:r>
              <a:rPr lang="tr-TR" dirty="0" smtClean="0"/>
              <a:t> </a:t>
            </a:r>
            <a:r>
              <a:rPr lang="tr-TR" dirty="0" err="1" smtClean="0"/>
              <a:t>and</a:t>
            </a:r>
            <a:r>
              <a:rPr lang="tr-TR" dirty="0" smtClean="0"/>
              <a:t> </a:t>
            </a:r>
            <a:r>
              <a:rPr lang="tr-TR" dirty="0" err="1" smtClean="0"/>
              <a:t>find</a:t>
            </a:r>
            <a:r>
              <a:rPr lang="tr-TR" dirty="0" smtClean="0"/>
              <a:t> F(</a:t>
            </a:r>
            <a:r>
              <a:rPr lang="tr-TR" dirty="0" err="1" smtClean="0"/>
              <a:t>jw</a:t>
            </a:r>
            <a:r>
              <a:rPr lang="tr-TR" dirty="0" smtClean="0"/>
              <a:t>) </a:t>
            </a:r>
            <a:r>
              <a:rPr lang="tr-TR" dirty="0" err="1" smtClean="0"/>
              <a:t>which</a:t>
            </a:r>
            <a:r>
              <a:rPr lang="tr-TR" dirty="0" smtClean="0"/>
              <a:t> is </a:t>
            </a:r>
            <a:r>
              <a:rPr lang="tr-TR" dirty="0" err="1" smtClean="0"/>
              <a:t>complex</a:t>
            </a:r>
            <a:r>
              <a:rPr lang="tr-TR" dirty="0" smtClean="0"/>
              <a:t> </a:t>
            </a:r>
            <a:r>
              <a:rPr lang="tr-TR" dirty="0" err="1" smtClean="0"/>
              <a:t>function</a:t>
            </a:r>
            <a:endParaRPr lang="en-US" dirty="0"/>
          </a:p>
        </p:txBody>
      </p:sp>
      <p:graphicFrame>
        <p:nvGraphicFramePr>
          <p:cNvPr id="34" name="Object 7"/>
          <p:cNvGraphicFramePr>
            <a:graphicFrameLocks noChangeAspect="1"/>
          </p:cNvGraphicFramePr>
          <p:nvPr>
            <p:extLst>
              <p:ext uri="{D42A27DB-BD31-4B8C-83A1-F6EECF244321}">
                <p14:modId xmlns:p14="http://schemas.microsoft.com/office/powerpoint/2010/main" val="4148355127"/>
              </p:ext>
            </p:extLst>
          </p:nvPr>
        </p:nvGraphicFramePr>
        <p:xfrm>
          <a:off x="4795138" y="5382832"/>
          <a:ext cx="4376737" cy="498475"/>
        </p:xfrm>
        <a:graphic>
          <a:graphicData uri="http://schemas.openxmlformats.org/presentationml/2006/ole">
            <mc:AlternateContent xmlns:mc="http://schemas.openxmlformats.org/markup-compatibility/2006">
              <mc:Choice xmlns:v="urn:schemas-microsoft-com:vml" Requires="v">
                <p:oleObj spid="_x0000_s11295" name="Equation" r:id="rId11" imgW="2082600" imgH="241200" progId="Equation.3">
                  <p:embed/>
                </p:oleObj>
              </mc:Choice>
              <mc:Fallback>
                <p:oleObj name="Equation" r:id="rId11" imgW="2082600" imgH="241200" progId="Equation.3">
                  <p:embed/>
                  <p:pic>
                    <p:nvPicPr>
                      <p:cNvPr id="0" name=""/>
                      <p:cNvPicPr>
                        <a:picLocks noChangeAspect="1" noChangeArrowheads="1"/>
                      </p:cNvPicPr>
                      <p:nvPr/>
                    </p:nvPicPr>
                    <p:blipFill>
                      <a:blip r:embed="rId12"/>
                      <a:srcRect/>
                      <a:stretch>
                        <a:fillRect/>
                      </a:stretch>
                    </p:blipFill>
                    <p:spPr bwMode="auto">
                      <a:xfrm>
                        <a:off x="4795138" y="5382832"/>
                        <a:ext cx="437673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1240485346"/>
              </p:ext>
            </p:extLst>
          </p:nvPr>
        </p:nvGraphicFramePr>
        <p:xfrm>
          <a:off x="2929162" y="3098900"/>
          <a:ext cx="2236788" cy="452437"/>
        </p:xfrm>
        <a:graphic>
          <a:graphicData uri="http://schemas.openxmlformats.org/presentationml/2006/ole">
            <mc:AlternateContent xmlns:mc="http://schemas.openxmlformats.org/markup-compatibility/2006">
              <mc:Choice xmlns:v="urn:schemas-microsoft-com:vml" Requires="v">
                <p:oleObj spid="_x0000_s11296" name="Equation" r:id="rId13" imgW="1130040" imgH="228600" progId="Equation.3">
                  <p:embed/>
                </p:oleObj>
              </mc:Choice>
              <mc:Fallback>
                <p:oleObj name="Equation" r:id="rId13" imgW="1130040" imgH="228600" progId="Equation.3">
                  <p:embed/>
                  <p:pic>
                    <p:nvPicPr>
                      <p:cNvPr id="0" name=""/>
                      <p:cNvPicPr/>
                      <p:nvPr/>
                    </p:nvPicPr>
                    <p:blipFill>
                      <a:blip r:embed="rId14"/>
                      <a:stretch>
                        <a:fillRect/>
                      </a:stretch>
                    </p:blipFill>
                    <p:spPr>
                      <a:xfrm>
                        <a:off x="2929162" y="3098900"/>
                        <a:ext cx="2236788" cy="452437"/>
                      </a:xfrm>
                      <a:prstGeom prst="rect">
                        <a:avLst/>
                      </a:prstGeom>
                    </p:spPr>
                  </p:pic>
                </p:oleObj>
              </mc:Fallback>
            </mc:AlternateContent>
          </a:graphicData>
        </a:graphic>
      </p:graphicFrame>
      <p:sp>
        <p:nvSpPr>
          <p:cNvPr id="36" name="TextBox 35"/>
          <p:cNvSpPr txBox="1"/>
          <p:nvPr/>
        </p:nvSpPr>
        <p:spPr>
          <a:xfrm>
            <a:off x="1128706" y="3737620"/>
            <a:ext cx="5863765" cy="369332"/>
          </a:xfrm>
          <a:prstGeom prst="rect">
            <a:avLst/>
          </a:prstGeom>
          <a:noFill/>
        </p:spPr>
        <p:txBody>
          <a:bodyPr wrap="square" rtlCol="0">
            <a:spAutoFit/>
          </a:bodyPr>
          <a:lstStyle/>
          <a:p>
            <a:pPr marL="285750" indent="-285750">
              <a:buFont typeface="Arial" panose="020B0604020202020204" pitchFamily="34" charset="0"/>
              <a:buChar char="•"/>
            </a:pPr>
            <a:r>
              <a:rPr lang="tr-TR" dirty="0" err="1" smtClean="0"/>
              <a:t>Convert</a:t>
            </a:r>
            <a:r>
              <a:rPr lang="tr-TR" dirty="0" smtClean="0"/>
              <a:t> </a:t>
            </a:r>
            <a:r>
              <a:rPr lang="tr-TR" dirty="0" err="1" smtClean="0"/>
              <a:t>Cartesian</a:t>
            </a:r>
            <a:r>
              <a:rPr lang="tr-TR" dirty="0" smtClean="0"/>
              <a:t> form </a:t>
            </a:r>
            <a:r>
              <a:rPr lang="tr-TR" dirty="0" err="1" smtClean="0"/>
              <a:t>to</a:t>
            </a:r>
            <a:r>
              <a:rPr lang="tr-TR" dirty="0" smtClean="0"/>
              <a:t> polar form </a:t>
            </a:r>
            <a:r>
              <a:rPr lang="tr-TR" dirty="0" err="1" smtClean="0"/>
              <a:t>using</a:t>
            </a:r>
            <a:r>
              <a:rPr lang="tr-TR" dirty="0" smtClean="0"/>
              <a:t> </a:t>
            </a:r>
            <a:r>
              <a:rPr lang="tr-TR" dirty="0" err="1" smtClean="0"/>
              <a:t>formulas</a:t>
            </a:r>
            <a:endParaRPr lang="en-US" dirty="0"/>
          </a:p>
        </p:txBody>
      </p:sp>
      <p:sp>
        <p:nvSpPr>
          <p:cNvPr id="37" name="TextBox 36"/>
          <p:cNvSpPr txBox="1"/>
          <p:nvPr/>
        </p:nvSpPr>
        <p:spPr>
          <a:xfrm>
            <a:off x="1119742" y="4871651"/>
            <a:ext cx="6652658" cy="369332"/>
          </a:xfrm>
          <a:prstGeom prst="rect">
            <a:avLst/>
          </a:prstGeom>
          <a:noFill/>
        </p:spPr>
        <p:txBody>
          <a:bodyPr wrap="square" rtlCol="0">
            <a:spAutoFit/>
          </a:bodyPr>
          <a:lstStyle/>
          <a:p>
            <a:pPr marL="285750" indent="-285750">
              <a:buFont typeface="Arial" panose="020B0604020202020204" pitchFamily="34" charset="0"/>
              <a:buChar char="•"/>
            </a:pPr>
            <a:r>
              <a:rPr lang="tr-TR" dirty="0" err="1" smtClean="0"/>
              <a:t>Find</a:t>
            </a:r>
            <a:r>
              <a:rPr lang="tr-TR" dirty="0" smtClean="0"/>
              <a:t> </a:t>
            </a:r>
            <a:r>
              <a:rPr lang="tr-TR" dirty="0" err="1" smtClean="0"/>
              <a:t>the</a:t>
            </a:r>
            <a:r>
              <a:rPr lang="tr-TR" dirty="0" smtClean="0"/>
              <a:t> </a:t>
            </a:r>
            <a:r>
              <a:rPr lang="tr-TR" dirty="0" err="1" smtClean="0"/>
              <a:t>steady</a:t>
            </a:r>
            <a:r>
              <a:rPr lang="tr-TR" dirty="0" smtClean="0"/>
              <a:t> </a:t>
            </a:r>
            <a:r>
              <a:rPr lang="tr-TR" dirty="0" err="1" smtClean="0"/>
              <a:t>state</a:t>
            </a:r>
            <a:r>
              <a:rPr lang="tr-TR" dirty="0" smtClean="0"/>
              <a:t> </a:t>
            </a:r>
            <a:r>
              <a:rPr lang="tr-TR" dirty="0" err="1" smtClean="0"/>
              <a:t>sinusoidal</a:t>
            </a:r>
            <a:r>
              <a:rPr lang="tr-TR" dirty="0" smtClean="0"/>
              <a:t> </a:t>
            </a:r>
            <a:r>
              <a:rPr lang="tr-TR" dirty="0" err="1" smtClean="0"/>
              <a:t>function</a:t>
            </a:r>
            <a:r>
              <a:rPr lang="tr-TR" dirty="0" smtClean="0"/>
              <a:t> </a:t>
            </a:r>
            <a:r>
              <a:rPr lang="tr-TR" dirty="0" err="1" smtClean="0"/>
              <a:t>with</a:t>
            </a:r>
            <a:r>
              <a:rPr lang="tr-TR" dirty="0" smtClean="0"/>
              <a:t> </a:t>
            </a:r>
            <a:r>
              <a:rPr lang="tr-TR" dirty="0" err="1" smtClean="0"/>
              <a:t>given</a:t>
            </a:r>
            <a:r>
              <a:rPr lang="tr-TR" dirty="0" smtClean="0"/>
              <a:t> </a:t>
            </a:r>
            <a:r>
              <a:rPr lang="tr-TR" dirty="0" err="1" smtClean="0"/>
              <a:t>formula</a:t>
            </a:r>
            <a:endParaRPr lang="en-US" dirty="0"/>
          </a:p>
        </p:txBody>
      </p:sp>
    </p:spTree>
    <p:extLst>
      <p:ext uri="{BB962C8B-B14F-4D97-AF65-F5344CB8AC3E}">
        <p14:creationId xmlns:p14="http://schemas.microsoft.com/office/powerpoint/2010/main" val="369722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1" grpId="0"/>
      <p:bldP spid="14" grpId="0"/>
      <p:bldP spid="22"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2" name="TextBox 1"/>
          <p:cNvSpPr txBox="1"/>
          <p:nvPr/>
        </p:nvSpPr>
        <p:spPr>
          <a:xfrm>
            <a:off x="344556" y="449408"/>
            <a:ext cx="3631096" cy="400110"/>
          </a:xfrm>
          <a:prstGeom prst="rect">
            <a:avLst/>
          </a:prstGeom>
          <a:noFill/>
        </p:spPr>
        <p:txBody>
          <a:bodyPr wrap="square" rtlCol="0">
            <a:spAutoFit/>
          </a:bodyPr>
          <a:lstStyle/>
          <a:p>
            <a:r>
              <a:rPr lang="tr-TR" sz="2000" b="1" dirty="0" err="1" smtClean="0"/>
              <a:t>Alternating</a:t>
            </a:r>
            <a:r>
              <a:rPr lang="tr-TR" sz="2000" b="1" dirty="0" smtClean="0"/>
              <a:t> </a:t>
            </a:r>
            <a:r>
              <a:rPr lang="tr-TR" sz="2000" b="1" dirty="0" err="1" smtClean="0"/>
              <a:t>Voltage</a:t>
            </a:r>
            <a:r>
              <a:rPr lang="tr-TR" sz="2000" b="1" dirty="0" smtClean="0"/>
              <a:t> </a:t>
            </a:r>
            <a:r>
              <a:rPr lang="tr-TR" sz="2000" b="1" dirty="0" err="1" smtClean="0"/>
              <a:t>or</a:t>
            </a:r>
            <a:r>
              <a:rPr lang="tr-TR" sz="2000" b="1" dirty="0" smtClean="0"/>
              <a:t> </a:t>
            </a:r>
            <a:r>
              <a:rPr lang="tr-TR" sz="2000" b="1" dirty="0" err="1" smtClean="0"/>
              <a:t>Current</a:t>
            </a:r>
            <a:endParaRPr lang="tr-TR" sz="2000" b="1" dirty="0"/>
          </a:p>
        </p:txBody>
      </p:sp>
      <p:pic>
        <p:nvPicPr>
          <p:cNvPr id="3" name="Picture 2"/>
          <p:cNvPicPr>
            <a:picLocks noChangeAspect="1"/>
          </p:cNvPicPr>
          <p:nvPr/>
        </p:nvPicPr>
        <p:blipFill>
          <a:blip r:embed="rId2"/>
          <a:stretch>
            <a:fillRect/>
          </a:stretch>
        </p:blipFill>
        <p:spPr>
          <a:xfrm>
            <a:off x="729064" y="2023575"/>
            <a:ext cx="3950511" cy="2108065"/>
          </a:xfrm>
          <a:prstGeom prst="rect">
            <a:avLst/>
          </a:prstGeom>
        </p:spPr>
      </p:pic>
      <p:sp>
        <p:nvSpPr>
          <p:cNvPr id="5" name="Rectangle 4"/>
          <p:cNvSpPr/>
          <p:nvPr/>
        </p:nvSpPr>
        <p:spPr>
          <a:xfrm>
            <a:off x="344556" y="775748"/>
            <a:ext cx="11555896" cy="1200329"/>
          </a:xfrm>
          <a:prstGeom prst="rect">
            <a:avLst/>
          </a:prstGeom>
        </p:spPr>
        <p:txBody>
          <a:bodyPr wrap="square">
            <a:spAutoFit/>
          </a:bodyPr>
          <a:lstStyle/>
          <a:p>
            <a:r>
              <a:rPr lang="en-US" dirty="0"/>
              <a:t>A DC voltage or current has a fixed magnitude (amplitude) and a definite direction associated with it. For example, +12V represents 12 volts in the positive direction, or -5V represents 5 volts in the negative direction.</a:t>
            </a:r>
          </a:p>
          <a:p>
            <a:endParaRPr lang="en-US" dirty="0"/>
          </a:p>
          <a:p>
            <a:r>
              <a:rPr lang="en-US" dirty="0"/>
              <a:t>An alternating function or </a:t>
            </a:r>
            <a:r>
              <a:rPr lang="en-US" b="1" u="sng" dirty="0"/>
              <a:t>AC Waveform </a:t>
            </a:r>
            <a:r>
              <a:rPr lang="en-US" dirty="0"/>
              <a:t>on the other hand is </a:t>
            </a:r>
            <a:r>
              <a:rPr lang="tr-TR" dirty="0" smtClean="0"/>
              <a:t> a</a:t>
            </a:r>
            <a:r>
              <a:rPr lang="en-US" dirty="0" smtClean="0"/>
              <a:t>"Bi-directional</a:t>
            </a:r>
            <a:r>
              <a:rPr lang="en-US" dirty="0"/>
              <a:t>" waveform. </a:t>
            </a:r>
          </a:p>
        </p:txBody>
      </p:sp>
      <p:sp>
        <p:nvSpPr>
          <p:cNvPr id="7" name="Rectangle 6"/>
          <p:cNvSpPr/>
          <p:nvPr/>
        </p:nvSpPr>
        <p:spPr>
          <a:xfrm>
            <a:off x="4267200" y="1951672"/>
            <a:ext cx="7089913" cy="1477328"/>
          </a:xfrm>
          <a:prstGeom prst="rect">
            <a:avLst/>
          </a:prstGeom>
        </p:spPr>
        <p:txBody>
          <a:bodyPr wrap="square">
            <a:spAutoFit/>
          </a:bodyPr>
          <a:lstStyle/>
          <a:p>
            <a:r>
              <a:rPr lang="en-US" dirty="0" smtClean="0"/>
              <a:t>An </a:t>
            </a:r>
            <a:r>
              <a:rPr lang="en-US" dirty="0"/>
              <a:t>AC waveform is </a:t>
            </a:r>
            <a:endParaRPr lang="tr-TR" dirty="0" smtClean="0"/>
          </a:p>
          <a:p>
            <a:pPr marL="742950" lvl="1" indent="-285750">
              <a:buFont typeface="Arial" panose="020B0604020202020204" pitchFamily="34" charset="0"/>
              <a:buChar char="•"/>
            </a:pPr>
            <a:r>
              <a:rPr lang="en-US" dirty="0" smtClean="0"/>
              <a:t>constantly </a:t>
            </a:r>
            <a:r>
              <a:rPr lang="en-US" dirty="0"/>
              <a:t>changing its </a:t>
            </a:r>
            <a:r>
              <a:rPr lang="en-US" b="1" dirty="0"/>
              <a:t>polarity</a:t>
            </a:r>
            <a:r>
              <a:rPr lang="en-US" dirty="0"/>
              <a:t> every half cycle </a:t>
            </a:r>
            <a:endParaRPr lang="tr-TR" dirty="0" smtClean="0"/>
          </a:p>
          <a:p>
            <a:pPr marL="742950" lvl="1" indent="-285750">
              <a:buFont typeface="Arial" panose="020B0604020202020204" pitchFamily="34" charset="0"/>
              <a:buChar char="•"/>
            </a:pPr>
            <a:r>
              <a:rPr lang="en-US" b="1" dirty="0" smtClean="0"/>
              <a:t>alternating </a:t>
            </a:r>
            <a:r>
              <a:rPr lang="en-US" b="1" dirty="0"/>
              <a:t>between a positive maximum value and a negative maximum value </a:t>
            </a:r>
            <a:endParaRPr lang="tr-TR" b="1" dirty="0" smtClean="0"/>
          </a:p>
          <a:p>
            <a:pPr marL="742950" lvl="1" indent="-285750">
              <a:buFont typeface="Arial" panose="020B0604020202020204" pitchFamily="34" charset="0"/>
              <a:buChar char="•"/>
            </a:pPr>
            <a:r>
              <a:rPr lang="en-US" dirty="0" smtClean="0"/>
              <a:t>respectively </a:t>
            </a:r>
            <a:r>
              <a:rPr lang="en-US" dirty="0"/>
              <a:t>with </a:t>
            </a:r>
            <a:r>
              <a:rPr lang="en-US" b="1" dirty="0"/>
              <a:t>regards to time</a:t>
            </a:r>
          </a:p>
        </p:txBody>
      </p:sp>
      <p:sp>
        <p:nvSpPr>
          <p:cNvPr id="8" name="Rectangle 7"/>
          <p:cNvSpPr/>
          <p:nvPr/>
        </p:nvSpPr>
        <p:spPr>
          <a:xfrm>
            <a:off x="344556" y="4179138"/>
            <a:ext cx="2482283" cy="369332"/>
          </a:xfrm>
          <a:prstGeom prst="rect">
            <a:avLst/>
          </a:prstGeom>
        </p:spPr>
        <p:txBody>
          <a:bodyPr wrap="none">
            <a:spAutoFit/>
          </a:bodyPr>
          <a:lstStyle/>
          <a:p>
            <a:r>
              <a:rPr lang="en-US" b="1" dirty="0"/>
              <a:t>Why it is an Alternating </a:t>
            </a:r>
            <a:endParaRPr lang="tr-TR" b="1" dirty="0"/>
          </a:p>
        </p:txBody>
      </p:sp>
      <p:pic>
        <p:nvPicPr>
          <p:cNvPr id="11" name="Picture 2" descr="Rotating Coil inside a Magnetic Field"/>
          <p:cNvPicPr>
            <a:picLocks noChangeAspect="1" noChangeArrowheads="1"/>
          </p:cNvPicPr>
          <p:nvPr/>
        </p:nvPicPr>
        <p:blipFill>
          <a:blip r:embed="rId3" cstate="print"/>
          <a:srcRect/>
          <a:stretch>
            <a:fillRect/>
          </a:stretch>
        </p:blipFill>
        <p:spPr bwMode="auto">
          <a:xfrm>
            <a:off x="6349095" y="4121355"/>
            <a:ext cx="1385887" cy="1938430"/>
          </a:xfrm>
          <a:prstGeom prst="rect">
            <a:avLst/>
          </a:prstGeom>
          <a:noFill/>
        </p:spPr>
      </p:pic>
      <p:pic>
        <p:nvPicPr>
          <p:cNvPr id="12" name="Picture 4" descr="Basic AC Generator"/>
          <p:cNvPicPr>
            <a:picLocks noChangeAspect="1" noChangeArrowheads="1"/>
          </p:cNvPicPr>
          <p:nvPr/>
        </p:nvPicPr>
        <p:blipFill>
          <a:blip r:embed="rId4" cstate="print"/>
          <a:srcRect/>
          <a:stretch>
            <a:fillRect/>
          </a:stretch>
        </p:blipFill>
        <p:spPr bwMode="auto">
          <a:xfrm>
            <a:off x="4205955" y="4192793"/>
            <a:ext cx="2087429" cy="1772032"/>
          </a:xfrm>
          <a:prstGeom prst="rect">
            <a:avLst/>
          </a:prstGeom>
          <a:noFill/>
        </p:spPr>
      </p:pic>
      <p:pic>
        <p:nvPicPr>
          <p:cNvPr id="13" name="Picture 6" descr="Sinusoidal Waveform"/>
          <p:cNvPicPr>
            <a:picLocks noChangeAspect="1" noChangeArrowheads="1"/>
          </p:cNvPicPr>
          <p:nvPr/>
        </p:nvPicPr>
        <p:blipFill>
          <a:blip r:embed="rId5" cstate="print"/>
          <a:srcRect/>
          <a:stretch>
            <a:fillRect/>
          </a:stretch>
        </p:blipFill>
        <p:spPr bwMode="auto">
          <a:xfrm>
            <a:off x="7920731" y="4121355"/>
            <a:ext cx="3910003" cy="1993890"/>
          </a:xfrm>
          <a:prstGeom prst="rect">
            <a:avLst/>
          </a:prstGeom>
          <a:noFill/>
        </p:spPr>
      </p:pic>
      <p:sp>
        <p:nvSpPr>
          <p:cNvPr id="10" name="Rectangle 9"/>
          <p:cNvSpPr/>
          <p:nvPr/>
        </p:nvSpPr>
        <p:spPr>
          <a:xfrm>
            <a:off x="344556" y="4665932"/>
            <a:ext cx="3367635" cy="923330"/>
          </a:xfrm>
          <a:prstGeom prst="rect">
            <a:avLst/>
          </a:prstGeom>
        </p:spPr>
        <p:txBody>
          <a:bodyPr wrap="square">
            <a:spAutoFit/>
          </a:bodyPr>
          <a:lstStyle/>
          <a:p>
            <a:r>
              <a:rPr lang="en-US" dirty="0"/>
              <a:t>The periodic or AC waveform is </a:t>
            </a:r>
            <a:r>
              <a:rPr lang="tr-TR" dirty="0" smtClean="0"/>
              <a:t>a </a:t>
            </a:r>
            <a:r>
              <a:rPr lang="en-US" dirty="0" err="1" smtClean="0"/>
              <a:t>resul</a:t>
            </a:r>
            <a:r>
              <a:rPr lang="tr-TR" dirty="0" smtClean="0"/>
              <a:t>t</a:t>
            </a:r>
            <a:r>
              <a:rPr lang="en-US" dirty="0" smtClean="0"/>
              <a:t> of </a:t>
            </a:r>
            <a:r>
              <a:rPr lang="tr-TR" dirty="0" err="1" smtClean="0"/>
              <a:t>the</a:t>
            </a:r>
            <a:r>
              <a:rPr lang="en-US" dirty="0" smtClean="0"/>
              <a:t> </a:t>
            </a:r>
            <a:r>
              <a:rPr lang="en-US" dirty="0"/>
              <a:t>rotating electrical </a:t>
            </a:r>
            <a:r>
              <a:rPr lang="tr-TR" dirty="0" err="1" smtClean="0"/>
              <a:t>generator</a:t>
            </a:r>
            <a:r>
              <a:rPr lang="en-US" dirty="0" smtClean="0"/>
              <a:t>.</a:t>
            </a:r>
            <a:endParaRPr lang="en-US" dirty="0"/>
          </a:p>
        </p:txBody>
      </p:sp>
    </p:spTree>
    <p:extLst>
      <p:ext uri="{BB962C8B-B14F-4D97-AF65-F5344CB8AC3E}">
        <p14:creationId xmlns:p14="http://schemas.microsoft.com/office/powerpoint/2010/main" val="91426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2" name="TextBox 1"/>
          <p:cNvSpPr txBox="1"/>
          <p:nvPr/>
        </p:nvSpPr>
        <p:spPr>
          <a:xfrm>
            <a:off x="344556" y="434369"/>
            <a:ext cx="3299396" cy="400110"/>
          </a:xfrm>
          <a:prstGeom prst="rect">
            <a:avLst/>
          </a:prstGeom>
          <a:noFill/>
        </p:spPr>
        <p:txBody>
          <a:bodyPr wrap="square" rtlCol="0">
            <a:spAutoFit/>
          </a:bodyPr>
          <a:lstStyle/>
          <a:p>
            <a:r>
              <a:rPr lang="en-US" sz="2000" b="1" dirty="0" smtClean="0"/>
              <a:t>AC Waveform Charter</a:t>
            </a:r>
            <a:r>
              <a:rPr lang="tr-TR" sz="2000" b="1" dirty="0" smtClean="0"/>
              <a:t>is</a:t>
            </a:r>
            <a:r>
              <a:rPr lang="en-US" sz="2000" b="1" dirty="0" smtClean="0"/>
              <a:t>tics</a:t>
            </a:r>
            <a:endParaRPr lang="en-US" sz="2000" b="1" dirty="0"/>
          </a:p>
        </p:txBody>
      </p:sp>
      <p:pic>
        <p:nvPicPr>
          <p:cNvPr id="3" name="Picture 2"/>
          <p:cNvPicPr>
            <a:picLocks noChangeAspect="1"/>
          </p:cNvPicPr>
          <p:nvPr/>
        </p:nvPicPr>
        <p:blipFill>
          <a:blip r:embed="rId3"/>
          <a:stretch>
            <a:fillRect/>
          </a:stretch>
        </p:blipFill>
        <p:spPr>
          <a:xfrm>
            <a:off x="251260" y="1370396"/>
            <a:ext cx="5172527" cy="3226611"/>
          </a:xfrm>
          <a:prstGeom prst="rect">
            <a:avLst/>
          </a:prstGeom>
        </p:spPr>
      </p:pic>
      <p:sp>
        <p:nvSpPr>
          <p:cNvPr id="7" name="Rectangle 6"/>
          <p:cNvSpPr/>
          <p:nvPr/>
        </p:nvSpPr>
        <p:spPr>
          <a:xfrm>
            <a:off x="4265167" y="535352"/>
            <a:ext cx="6096000" cy="646331"/>
          </a:xfrm>
          <a:prstGeom prst="rect">
            <a:avLst/>
          </a:prstGeom>
        </p:spPr>
        <p:txBody>
          <a:bodyPr>
            <a:spAutoFit/>
          </a:bodyPr>
          <a:lstStyle/>
          <a:p>
            <a:r>
              <a:rPr lang="tr-TR" b="1" dirty="0" err="1" smtClean="0"/>
              <a:t>V</a:t>
            </a:r>
            <a:r>
              <a:rPr lang="tr-TR" b="1" baseline="-25000" dirty="0" err="1" smtClean="0"/>
              <a:t>avg</a:t>
            </a:r>
            <a:r>
              <a:rPr lang="tr-TR" b="1" dirty="0" smtClean="0">
                <a:sym typeface="Wingdings" pitchFamily="2" charset="2"/>
              </a:rPr>
              <a:t> </a:t>
            </a:r>
            <a:r>
              <a:rPr lang="tr-TR" b="1" dirty="0">
                <a:sym typeface="Wingdings" pitchFamily="2" charset="2"/>
              </a:rPr>
              <a:t>: </a:t>
            </a:r>
            <a:r>
              <a:rPr lang="tr-TR" dirty="0">
                <a:sym typeface="Wingdings" pitchFamily="2" charset="2"/>
              </a:rPr>
              <a:t>(Full </a:t>
            </a:r>
            <a:r>
              <a:rPr lang="tr-TR" dirty="0" err="1">
                <a:sym typeface="Wingdings" pitchFamily="2" charset="2"/>
              </a:rPr>
              <a:t>Rectified</a:t>
            </a:r>
            <a:r>
              <a:rPr lang="tr-TR" dirty="0">
                <a:sym typeface="Wingdings" pitchFamily="2" charset="2"/>
              </a:rPr>
              <a:t>)</a:t>
            </a:r>
            <a:r>
              <a:rPr lang="tr-TR" dirty="0"/>
              <a:t> </a:t>
            </a:r>
            <a:r>
              <a:rPr lang="tr-TR" dirty="0" err="1"/>
              <a:t>Average</a:t>
            </a:r>
            <a:r>
              <a:rPr lang="tr-TR" dirty="0"/>
              <a:t> </a:t>
            </a:r>
            <a:r>
              <a:rPr lang="tr-TR" dirty="0" err="1"/>
              <a:t>Voltage</a:t>
            </a:r>
            <a:r>
              <a:rPr lang="tr-TR" dirty="0"/>
              <a:t>, </a:t>
            </a:r>
            <a:r>
              <a:rPr lang="tr-TR" dirty="0" err="1"/>
              <a:t>average</a:t>
            </a:r>
            <a:r>
              <a:rPr lang="tr-TR" dirty="0"/>
              <a:t> </a:t>
            </a:r>
            <a:r>
              <a:rPr lang="tr-TR" dirty="0" err="1"/>
              <a:t>value</a:t>
            </a:r>
            <a:r>
              <a:rPr lang="tr-TR" dirty="0"/>
              <a:t> of </a:t>
            </a:r>
            <a:r>
              <a:rPr lang="tr-TR" dirty="0" err="1"/>
              <a:t>the</a:t>
            </a:r>
            <a:r>
              <a:rPr lang="tr-TR" dirty="0"/>
              <a:t> </a:t>
            </a:r>
            <a:r>
              <a:rPr lang="tr-TR" dirty="0" err="1"/>
              <a:t>signal</a:t>
            </a:r>
            <a:r>
              <a:rPr lang="tr-TR" dirty="0"/>
              <a:t> </a:t>
            </a:r>
            <a:r>
              <a:rPr lang="tr-TR" dirty="0" err="1"/>
              <a:t>assuming</a:t>
            </a:r>
            <a:r>
              <a:rPr lang="tr-TR" dirty="0"/>
              <a:t> </a:t>
            </a:r>
            <a:r>
              <a:rPr lang="tr-TR" dirty="0" err="1"/>
              <a:t>that</a:t>
            </a:r>
            <a:r>
              <a:rPr lang="tr-TR" dirty="0"/>
              <a:t> </a:t>
            </a:r>
            <a:r>
              <a:rPr lang="tr-TR" dirty="0" err="1"/>
              <a:t>both</a:t>
            </a:r>
            <a:r>
              <a:rPr lang="tr-TR" dirty="0"/>
              <a:t> of </a:t>
            </a:r>
            <a:r>
              <a:rPr lang="tr-TR" dirty="0" err="1"/>
              <a:t>the</a:t>
            </a:r>
            <a:r>
              <a:rPr lang="tr-TR" dirty="0"/>
              <a:t> </a:t>
            </a:r>
            <a:r>
              <a:rPr lang="tr-TR" dirty="0" err="1"/>
              <a:t>peaks</a:t>
            </a:r>
            <a:r>
              <a:rPr lang="tr-TR" dirty="0"/>
              <a:t> </a:t>
            </a:r>
            <a:r>
              <a:rPr lang="tr-TR" dirty="0" err="1"/>
              <a:t>are</a:t>
            </a:r>
            <a:r>
              <a:rPr lang="tr-TR" dirty="0"/>
              <a:t> </a:t>
            </a:r>
            <a:r>
              <a:rPr lang="tr-TR" dirty="0" err="1"/>
              <a:t>positive</a:t>
            </a:r>
            <a:r>
              <a:rPr lang="tr-TR" dirty="0"/>
              <a:t> </a:t>
            </a:r>
            <a:r>
              <a:rPr lang="tr-TR" dirty="0" err="1"/>
              <a:t>sided</a:t>
            </a:r>
            <a:r>
              <a:rPr lang="tr-TR" dirty="0"/>
              <a:t>. [V</a:t>
            </a:r>
            <a:r>
              <a:rPr lang="tr-TR" dirty="0" smtClean="0"/>
              <a:t>]</a:t>
            </a:r>
          </a:p>
        </p:txBody>
      </p:sp>
      <p:graphicFrame>
        <p:nvGraphicFramePr>
          <p:cNvPr id="9" name="Object 7"/>
          <p:cNvGraphicFramePr>
            <a:graphicFrameLocks noChangeAspect="1"/>
          </p:cNvGraphicFramePr>
          <p:nvPr>
            <p:extLst>
              <p:ext uri="{D42A27DB-BD31-4B8C-83A1-F6EECF244321}">
                <p14:modId xmlns:p14="http://schemas.microsoft.com/office/powerpoint/2010/main" val="1666266311"/>
              </p:ext>
            </p:extLst>
          </p:nvPr>
        </p:nvGraphicFramePr>
        <p:xfrm>
          <a:off x="6939756" y="1282666"/>
          <a:ext cx="3090863" cy="785813"/>
        </p:xfrm>
        <a:graphic>
          <a:graphicData uri="http://schemas.openxmlformats.org/presentationml/2006/ole">
            <mc:AlternateContent xmlns:mc="http://schemas.openxmlformats.org/markup-compatibility/2006">
              <mc:Choice xmlns:v="urn:schemas-microsoft-com:vml" Requires="v">
                <p:oleObj spid="_x0000_s1384" name="Denklem" r:id="rId4" imgW="1447560" imgH="368280" progId="Equation.3">
                  <p:embed/>
                </p:oleObj>
              </mc:Choice>
              <mc:Fallback>
                <p:oleObj name="Denklem" r:id="rId4" imgW="1447560" imgH="368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9756" y="1282666"/>
                        <a:ext cx="3090863"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860679162"/>
              </p:ext>
            </p:extLst>
          </p:nvPr>
        </p:nvGraphicFramePr>
        <p:xfrm>
          <a:off x="5567362" y="2527374"/>
          <a:ext cx="2982913" cy="868362"/>
        </p:xfrm>
        <a:graphic>
          <a:graphicData uri="http://schemas.openxmlformats.org/presentationml/2006/ole">
            <mc:AlternateContent xmlns:mc="http://schemas.openxmlformats.org/markup-compatibility/2006">
              <mc:Choice xmlns:v="urn:schemas-microsoft-com:vml" Requires="v">
                <p:oleObj spid="_x0000_s1385" name="Equation" r:id="rId6" imgW="1396800" imgH="406080" progId="Equation.3">
                  <p:embed/>
                </p:oleObj>
              </mc:Choice>
              <mc:Fallback>
                <p:oleObj name="Equation" r:id="rId6" imgW="1396800" imgH="406080" progId="Equation.3">
                  <p:embed/>
                  <p:pic>
                    <p:nvPicPr>
                      <p:cNvPr id="0" name=""/>
                      <p:cNvPicPr>
                        <a:picLocks noChangeAspect="1" noChangeArrowheads="1"/>
                      </p:cNvPicPr>
                      <p:nvPr/>
                    </p:nvPicPr>
                    <p:blipFill>
                      <a:blip r:embed="rId7"/>
                      <a:srcRect/>
                      <a:stretch>
                        <a:fillRect/>
                      </a:stretch>
                    </p:blipFill>
                    <p:spPr bwMode="auto">
                      <a:xfrm>
                        <a:off x="5567362" y="2527374"/>
                        <a:ext cx="2982913"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1834816772"/>
              </p:ext>
            </p:extLst>
          </p:nvPr>
        </p:nvGraphicFramePr>
        <p:xfrm>
          <a:off x="2248086" y="4593268"/>
          <a:ext cx="1030287" cy="406400"/>
        </p:xfrm>
        <a:graphic>
          <a:graphicData uri="http://schemas.openxmlformats.org/presentationml/2006/ole">
            <mc:AlternateContent xmlns:mc="http://schemas.openxmlformats.org/markup-compatibility/2006">
              <mc:Choice xmlns:v="urn:schemas-microsoft-com:vml" Requires="v">
                <p:oleObj spid="_x0000_s1386" name="Equation" r:id="rId8" imgW="482400" imgH="190440" progId="Equation.3">
                  <p:embed/>
                </p:oleObj>
              </mc:Choice>
              <mc:Fallback>
                <p:oleObj name="Equation" r:id="rId8" imgW="482400" imgH="190440" progId="Equation.3">
                  <p:embed/>
                  <p:pic>
                    <p:nvPicPr>
                      <p:cNvPr id="0" name=""/>
                      <p:cNvPicPr>
                        <a:picLocks noChangeAspect="1" noChangeArrowheads="1"/>
                      </p:cNvPicPr>
                      <p:nvPr/>
                    </p:nvPicPr>
                    <p:blipFill>
                      <a:blip r:embed="rId9"/>
                      <a:srcRect/>
                      <a:stretch>
                        <a:fillRect/>
                      </a:stretch>
                    </p:blipFill>
                    <p:spPr bwMode="auto">
                      <a:xfrm>
                        <a:off x="2248086" y="4593268"/>
                        <a:ext cx="10302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5423787" y="3414844"/>
            <a:ext cx="6476859" cy="1200329"/>
          </a:xfrm>
          <a:prstGeom prst="rect">
            <a:avLst/>
          </a:prstGeom>
        </p:spPr>
        <p:txBody>
          <a:bodyPr wrap="square">
            <a:spAutoFit/>
          </a:bodyPr>
          <a:lstStyle/>
          <a:p>
            <a:r>
              <a:rPr lang="en-US" b="1" dirty="0"/>
              <a:t>Instantaneous Voltage : </a:t>
            </a:r>
            <a:r>
              <a:rPr lang="en-US" dirty="0"/>
              <a:t>Terminal voltage at any time instant t  after any zero </a:t>
            </a:r>
            <a:r>
              <a:rPr lang="en-US" dirty="0" smtClean="0"/>
              <a:t>crossing</a:t>
            </a:r>
            <a:r>
              <a:rPr lang="tr-TR" dirty="0" smtClean="0"/>
              <a:t>. </a:t>
            </a:r>
            <a:r>
              <a:rPr lang="en-US" dirty="0" smtClean="0"/>
              <a:t>To </a:t>
            </a:r>
            <a:r>
              <a:rPr lang="en-US" dirty="0"/>
              <a:t>estimate the voltage value, the t </a:t>
            </a:r>
            <a:r>
              <a:rPr lang="en-US" dirty="0" err="1"/>
              <a:t>ime</a:t>
            </a:r>
            <a:r>
              <a:rPr lang="en-US" dirty="0"/>
              <a:t> instant should be converted  to angle. It can be done using angular frequency (or rotating speed of rotor).</a:t>
            </a:r>
          </a:p>
        </p:txBody>
      </p:sp>
      <p:sp>
        <p:nvSpPr>
          <p:cNvPr id="12" name="Rectangle 11"/>
          <p:cNvSpPr/>
          <p:nvPr/>
        </p:nvSpPr>
        <p:spPr>
          <a:xfrm>
            <a:off x="344556" y="4946236"/>
            <a:ext cx="4705116" cy="923330"/>
          </a:xfrm>
          <a:prstGeom prst="rect">
            <a:avLst/>
          </a:prstGeom>
        </p:spPr>
        <p:txBody>
          <a:bodyPr wrap="square">
            <a:spAutoFit/>
          </a:bodyPr>
          <a:lstStyle/>
          <a:p>
            <a:r>
              <a:rPr lang="tr-TR" b="1" dirty="0">
                <a:latin typeface="Calibri" pitchFamily="34" charset="0"/>
                <a:cs typeface="Calibri" pitchFamily="34" charset="0"/>
              </a:rPr>
              <a:t>f: </a:t>
            </a:r>
            <a:r>
              <a:rPr lang="en-US" dirty="0">
                <a:latin typeface="Calibri" pitchFamily="34" charset="0"/>
                <a:cs typeface="Calibri" pitchFamily="34" charset="0"/>
              </a:rPr>
              <a:t>Frequency or oscillation of a signal is the value of repetition observed in </a:t>
            </a:r>
            <a:r>
              <a:rPr lang="tr-TR" dirty="0">
                <a:latin typeface="Calibri" pitchFamily="34" charset="0"/>
                <a:cs typeface="Calibri" pitchFamily="34" charset="0"/>
              </a:rPr>
              <a:t>a </a:t>
            </a:r>
            <a:r>
              <a:rPr lang="tr-TR" dirty="0" err="1">
                <a:latin typeface="Calibri" pitchFamily="34" charset="0"/>
                <a:cs typeface="Calibri" pitchFamily="34" charset="0"/>
              </a:rPr>
              <a:t>changing</a:t>
            </a:r>
            <a:r>
              <a:rPr lang="tr-TR" dirty="0">
                <a:latin typeface="Calibri" pitchFamily="34" charset="0"/>
                <a:cs typeface="Calibri" pitchFamily="34" charset="0"/>
              </a:rPr>
              <a:t> </a:t>
            </a:r>
            <a:r>
              <a:rPr lang="tr-TR" dirty="0" err="1">
                <a:latin typeface="Calibri" pitchFamily="34" charset="0"/>
                <a:cs typeface="Calibri" pitchFamily="34" charset="0"/>
              </a:rPr>
              <a:t>signal</a:t>
            </a:r>
            <a:r>
              <a:rPr lang="tr-TR" dirty="0">
                <a:latin typeface="Calibri" pitchFamily="34" charset="0"/>
                <a:cs typeface="Calibri" pitchFamily="34" charset="0"/>
              </a:rPr>
              <a:t> in </a:t>
            </a:r>
            <a:r>
              <a:rPr lang="en-US" dirty="0">
                <a:latin typeface="Calibri" pitchFamily="34" charset="0"/>
                <a:cs typeface="Calibri" pitchFamily="34" charset="0"/>
              </a:rPr>
              <a:t>unit time</a:t>
            </a:r>
            <a:r>
              <a:rPr lang="tr-TR" dirty="0">
                <a:latin typeface="Calibri" pitchFamily="34" charset="0"/>
                <a:cs typeface="Calibri" pitchFamily="34" charset="0"/>
              </a:rPr>
              <a:t> (</a:t>
            </a:r>
            <a:r>
              <a:rPr lang="tr-TR" dirty="0" err="1">
                <a:latin typeface="Calibri" pitchFamily="34" charset="0"/>
                <a:cs typeface="Calibri" pitchFamily="34" charset="0"/>
              </a:rPr>
              <a:t>per</a:t>
            </a:r>
            <a:r>
              <a:rPr lang="tr-TR" dirty="0">
                <a:latin typeface="Calibri" pitchFamily="34" charset="0"/>
                <a:cs typeface="Calibri" pitchFamily="34" charset="0"/>
              </a:rPr>
              <a:t> </a:t>
            </a:r>
            <a:r>
              <a:rPr lang="tr-TR" dirty="0" err="1">
                <a:latin typeface="Calibri" pitchFamily="34" charset="0"/>
                <a:cs typeface="Calibri" pitchFamily="34" charset="0"/>
              </a:rPr>
              <a:t>second</a:t>
            </a:r>
            <a:r>
              <a:rPr lang="tr-TR" dirty="0">
                <a:latin typeface="Calibri" pitchFamily="34" charset="0"/>
                <a:cs typeface="Calibri" pitchFamily="34" charset="0"/>
              </a:rPr>
              <a:t>) [Hz]</a:t>
            </a:r>
          </a:p>
        </p:txBody>
      </p:sp>
      <p:sp>
        <p:nvSpPr>
          <p:cNvPr id="13" name="Rectangle 12"/>
          <p:cNvSpPr/>
          <p:nvPr/>
        </p:nvSpPr>
        <p:spPr>
          <a:xfrm>
            <a:off x="902655" y="926812"/>
            <a:ext cx="2375718" cy="369332"/>
          </a:xfrm>
          <a:prstGeom prst="rect">
            <a:avLst/>
          </a:prstGeom>
        </p:spPr>
        <p:txBody>
          <a:bodyPr wrap="square">
            <a:spAutoFit/>
          </a:bodyPr>
          <a:lstStyle/>
          <a:p>
            <a:r>
              <a:rPr lang="tr-TR" b="1" dirty="0" err="1" smtClean="0"/>
              <a:t>Amplitude</a:t>
            </a:r>
            <a:r>
              <a:rPr lang="tr-TR" b="1" dirty="0" smtClean="0"/>
              <a:t> </a:t>
            </a:r>
            <a:r>
              <a:rPr lang="tr-TR" b="1" dirty="0"/>
              <a:t>(A)=</a:t>
            </a:r>
            <a:r>
              <a:rPr lang="tr-TR" dirty="0" err="1"/>
              <a:t>V</a:t>
            </a:r>
            <a:r>
              <a:rPr lang="tr-TR" baseline="-25000" dirty="0" err="1"/>
              <a:t>max</a:t>
            </a:r>
            <a:r>
              <a:rPr lang="tr-TR" dirty="0"/>
              <a:t> [V]</a:t>
            </a:r>
          </a:p>
        </p:txBody>
      </p:sp>
      <p:sp>
        <p:nvSpPr>
          <p:cNvPr id="14" name="Rectangle 13"/>
          <p:cNvSpPr/>
          <p:nvPr/>
        </p:nvSpPr>
        <p:spPr>
          <a:xfrm>
            <a:off x="5502275" y="2068479"/>
            <a:ext cx="6096000" cy="369332"/>
          </a:xfrm>
          <a:prstGeom prst="rect">
            <a:avLst/>
          </a:prstGeom>
        </p:spPr>
        <p:txBody>
          <a:bodyPr>
            <a:spAutoFit/>
          </a:bodyPr>
          <a:lstStyle/>
          <a:p>
            <a:r>
              <a:rPr lang="tr-TR" b="1" dirty="0" err="1" smtClean="0"/>
              <a:t>V</a:t>
            </a:r>
            <a:r>
              <a:rPr lang="tr-TR" b="1" baseline="-25000" dirty="0" err="1" smtClean="0"/>
              <a:t>rms</a:t>
            </a:r>
            <a:r>
              <a:rPr lang="tr-TR" b="1" dirty="0" smtClean="0">
                <a:sym typeface="Wingdings" pitchFamily="2" charset="2"/>
              </a:rPr>
              <a:t> </a:t>
            </a:r>
            <a:r>
              <a:rPr lang="tr-TR" b="1" dirty="0">
                <a:sym typeface="Wingdings" pitchFamily="2" charset="2"/>
              </a:rPr>
              <a:t>: </a:t>
            </a:r>
            <a:r>
              <a:rPr lang="tr-TR" dirty="0" err="1">
                <a:sym typeface="Wingdings" pitchFamily="2" charset="2"/>
              </a:rPr>
              <a:t>Effective</a:t>
            </a:r>
            <a:r>
              <a:rPr lang="tr-TR" dirty="0">
                <a:sym typeface="Wingdings" pitchFamily="2" charset="2"/>
              </a:rPr>
              <a:t> Value of </a:t>
            </a:r>
            <a:r>
              <a:rPr lang="tr-TR" dirty="0" err="1">
                <a:sym typeface="Wingdings" pitchFamily="2" charset="2"/>
              </a:rPr>
              <a:t>the</a:t>
            </a:r>
            <a:r>
              <a:rPr lang="tr-TR" dirty="0">
                <a:sym typeface="Wingdings" pitchFamily="2" charset="2"/>
              </a:rPr>
              <a:t> </a:t>
            </a:r>
            <a:r>
              <a:rPr lang="tr-TR" dirty="0" err="1">
                <a:sym typeface="Wingdings" pitchFamily="2" charset="2"/>
              </a:rPr>
              <a:t>signal</a:t>
            </a:r>
            <a:r>
              <a:rPr lang="tr-TR" dirty="0">
                <a:sym typeface="Wingdings" pitchFamily="2" charset="2"/>
              </a:rPr>
              <a:t> [V]</a:t>
            </a:r>
            <a:endParaRPr lang="tr-TR" dirty="0"/>
          </a:p>
        </p:txBody>
      </p:sp>
      <p:pic>
        <p:nvPicPr>
          <p:cNvPr id="16" name="Picture 2" descr="Displacement of a Coil"/>
          <p:cNvPicPr>
            <a:picLocks noChangeAspect="1" noChangeArrowheads="1"/>
          </p:cNvPicPr>
          <p:nvPr/>
        </p:nvPicPr>
        <p:blipFill>
          <a:blip r:embed="rId10" cstate="print"/>
          <a:srcRect/>
          <a:stretch>
            <a:fillRect/>
          </a:stretch>
        </p:blipFill>
        <p:spPr bwMode="auto">
          <a:xfrm>
            <a:off x="5625402" y="4641927"/>
            <a:ext cx="4179421" cy="1715255"/>
          </a:xfrm>
          <a:prstGeom prst="rect">
            <a:avLst/>
          </a:prstGeom>
          <a:noFill/>
        </p:spPr>
      </p:pic>
      <p:graphicFrame>
        <p:nvGraphicFramePr>
          <p:cNvPr id="18" name="9 Nesne"/>
          <p:cNvGraphicFramePr>
            <a:graphicFrameLocks noChangeAspect="1"/>
          </p:cNvGraphicFramePr>
          <p:nvPr>
            <p:extLst>
              <p:ext uri="{D42A27DB-BD31-4B8C-83A1-F6EECF244321}">
                <p14:modId xmlns:p14="http://schemas.microsoft.com/office/powerpoint/2010/main" val="718192747"/>
              </p:ext>
            </p:extLst>
          </p:nvPr>
        </p:nvGraphicFramePr>
        <p:xfrm>
          <a:off x="10300446" y="5510082"/>
          <a:ext cx="1600200" cy="785813"/>
        </p:xfrm>
        <a:graphic>
          <a:graphicData uri="http://schemas.openxmlformats.org/presentationml/2006/ole">
            <mc:AlternateContent xmlns:mc="http://schemas.openxmlformats.org/markup-compatibility/2006">
              <mc:Choice xmlns:v="urn:schemas-microsoft-com:vml" Requires="v">
                <p:oleObj spid="_x0000_s1387" name="Denklem" r:id="rId11" imgW="749160" imgH="368280" progId="Equation.3">
                  <p:embed/>
                </p:oleObj>
              </mc:Choice>
              <mc:Fallback>
                <p:oleObj name="Denklem" r:id="rId11" imgW="749160" imgH="3682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00446" y="5510082"/>
                        <a:ext cx="16002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2305244651"/>
              </p:ext>
            </p:extLst>
          </p:nvPr>
        </p:nvGraphicFramePr>
        <p:xfrm>
          <a:off x="9968097" y="4843952"/>
          <a:ext cx="1979613" cy="433387"/>
        </p:xfrm>
        <a:graphic>
          <a:graphicData uri="http://schemas.openxmlformats.org/presentationml/2006/ole">
            <mc:AlternateContent xmlns:mc="http://schemas.openxmlformats.org/markup-compatibility/2006">
              <mc:Choice xmlns:v="urn:schemas-microsoft-com:vml" Requires="v">
                <p:oleObj spid="_x0000_s1388" name="Denklem" r:id="rId13" imgW="927000" imgH="203040" progId="Equation.3">
                  <p:embed/>
                </p:oleObj>
              </mc:Choice>
              <mc:Fallback>
                <p:oleObj name="Denklem" r:id="rId13" imgW="92700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68097" y="4843952"/>
                        <a:ext cx="1979613"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ounded Rectangle 14"/>
          <p:cNvSpPr/>
          <p:nvPr/>
        </p:nvSpPr>
        <p:spPr>
          <a:xfrm>
            <a:off x="10300446" y="2067166"/>
            <a:ext cx="1600200" cy="72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RMS Value </a:t>
            </a:r>
            <a:r>
              <a:rPr lang="tr-TR" dirty="0" err="1" smtClean="0"/>
              <a:t>Calculation</a:t>
            </a:r>
            <a:endParaRPr lang="en-US" dirty="0"/>
          </a:p>
        </p:txBody>
      </p:sp>
      <p:sp>
        <p:nvSpPr>
          <p:cNvPr id="20" name="Rounded Rectangle 19"/>
          <p:cNvSpPr/>
          <p:nvPr/>
        </p:nvSpPr>
        <p:spPr>
          <a:xfrm>
            <a:off x="10361167" y="731152"/>
            <a:ext cx="1600200" cy="72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Average</a:t>
            </a:r>
            <a:r>
              <a:rPr lang="tr-TR" dirty="0" smtClean="0"/>
              <a:t> Value </a:t>
            </a:r>
            <a:r>
              <a:rPr lang="tr-TR" dirty="0" err="1" smtClean="0"/>
              <a:t>Calculation</a:t>
            </a:r>
            <a:endParaRPr lang="en-US" dirty="0"/>
          </a:p>
        </p:txBody>
      </p:sp>
    </p:spTree>
    <p:extLst>
      <p:ext uri="{BB962C8B-B14F-4D97-AF65-F5344CB8AC3E}">
        <p14:creationId xmlns:p14="http://schemas.microsoft.com/office/powerpoint/2010/main" val="274855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3" grpId="0"/>
      <p:bldP spid="14" grpId="0"/>
      <p:bldP spid="15"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7" name="TextBox 6"/>
          <p:cNvSpPr txBox="1"/>
          <p:nvPr/>
        </p:nvSpPr>
        <p:spPr>
          <a:xfrm>
            <a:off x="344556" y="434369"/>
            <a:ext cx="3299396" cy="400110"/>
          </a:xfrm>
          <a:prstGeom prst="rect">
            <a:avLst/>
          </a:prstGeom>
          <a:noFill/>
        </p:spPr>
        <p:txBody>
          <a:bodyPr wrap="square" rtlCol="0">
            <a:spAutoFit/>
          </a:bodyPr>
          <a:lstStyle/>
          <a:p>
            <a:r>
              <a:rPr lang="en-US" sz="2000" b="1" dirty="0" smtClean="0"/>
              <a:t>AC Waveform Charter</a:t>
            </a:r>
            <a:r>
              <a:rPr lang="tr-TR" sz="2000" b="1" dirty="0" smtClean="0"/>
              <a:t>is</a:t>
            </a:r>
            <a:r>
              <a:rPr lang="en-US" sz="2000" b="1" dirty="0" smtClean="0"/>
              <a:t>tics</a:t>
            </a:r>
            <a:endParaRPr lang="en-US" sz="2000" b="1" dirty="0"/>
          </a:p>
        </p:txBody>
      </p:sp>
      <p:sp>
        <p:nvSpPr>
          <p:cNvPr id="8" name="Rounded Rectangle 7"/>
          <p:cNvSpPr/>
          <p:nvPr/>
        </p:nvSpPr>
        <p:spPr>
          <a:xfrm>
            <a:off x="394054" y="3605883"/>
            <a:ext cx="1600200" cy="72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Average</a:t>
            </a:r>
            <a:r>
              <a:rPr lang="tr-TR" dirty="0" smtClean="0"/>
              <a:t> Value </a:t>
            </a:r>
            <a:r>
              <a:rPr lang="tr-TR" dirty="0" err="1" smtClean="0"/>
              <a:t>Calculation</a:t>
            </a:r>
            <a:endParaRPr lang="en-US" dirty="0"/>
          </a:p>
        </p:txBody>
      </p:sp>
      <p:pic>
        <p:nvPicPr>
          <p:cNvPr id="9" name="Picture 11" descr="http://www.kean.edu/~asetoode/home/tech1504/acdc/Amplitude%20of%20a%20Sinusoidal%20Waveform_files/fig0102.gif"/>
          <p:cNvPicPr>
            <a:picLocks noChangeAspect="1" noChangeArrowheads="1"/>
          </p:cNvPicPr>
          <p:nvPr/>
        </p:nvPicPr>
        <p:blipFill>
          <a:blip r:embed="rId3" cstate="print"/>
          <a:srcRect/>
          <a:stretch>
            <a:fillRect/>
          </a:stretch>
        </p:blipFill>
        <p:spPr bwMode="auto">
          <a:xfrm>
            <a:off x="8043908" y="1830780"/>
            <a:ext cx="3562417" cy="1711357"/>
          </a:xfrm>
          <a:prstGeom prst="rect">
            <a:avLst/>
          </a:prstGeom>
          <a:noFill/>
        </p:spPr>
      </p:pic>
      <p:graphicFrame>
        <p:nvGraphicFramePr>
          <p:cNvPr id="10" name="Object 11"/>
          <p:cNvGraphicFramePr>
            <a:graphicFrameLocks noChangeAspect="1"/>
          </p:cNvGraphicFramePr>
          <p:nvPr>
            <p:extLst>
              <p:ext uri="{D42A27DB-BD31-4B8C-83A1-F6EECF244321}">
                <p14:modId xmlns:p14="http://schemas.microsoft.com/office/powerpoint/2010/main" val="3006016807"/>
              </p:ext>
            </p:extLst>
          </p:nvPr>
        </p:nvGraphicFramePr>
        <p:xfrm>
          <a:off x="5166840" y="2178007"/>
          <a:ext cx="2400150" cy="889551"/>
        </p:xfrm>
        <a:graphic>
          <a:graphicData uri="http://schemas.openxmlformats.org/presentationml/2006/ole">
            <mc:AlternateContent xmlns:mc="http://schemas.openxmlformats.org/markup-compatibility/2006">
              <mc:Choice xmlns:v="urn:schemas-microsoft-com:vml" Requires="v">
                <p:oleObj spid="_x0000_s2247" name="Denklem" r:id="rId4" imgW="1130040" imgH="495000" progId="Equation.3">
                  <p:embed/>
                </p:oleObj>
              </mc:Choice>
              <mc:Fallback>
                <p:oleObj name="Denklem" r:id="rId4" imgW="1130040" imgH="495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6840" y="2178007"/>
                        <a:ext cx="2400150" cy="889551"/>
                      </a:xfrm>
                      <a:prstGeom prst="rect">
                        <a:avLst/>
                      </a:prstGeom>
                      <a:noFill/>
                    </p:spPr>
                  </p:pic>
                </p:oleObj>
              </mc:Fallback>
            </mc:AlternateContent>
          </a:graphicData>
        </a:graphic>
      </p:graphicFrame>
      <p:sp>
        <p:nvSpPr>
          <p:cNvPr id="3" name="Rectangle 2"/>
          <p:cNvSpPr/>
          <p:nvPr/>
        </p:nvSpPr>
        <p:spPr>
          <a:xfrm>
            <a:off x="2154067" y="844554"/>
            <a:ext cx="7590434" cy="1200329"/>
          </a:xfrm>
          <a:prstGeom prst="rect">
            <a:avLst/>
          </a:prstGeom>
        </p:spPr>
        <p:txBody>
          <a:bodyPr wrap="square">
            <a:spAutoFit/>
          </a:bodyPr>
          <a:lstStyle/>
          <a:p>
            <a:r>
              <a:rPr lang="en-US" dirty="0"/>
              <a:t>The value of an AC voltage is continually changing from zero up to the positive peak, through zero to the negative peak and back to zero again. Clearly for most of the time it is less than the peak voltage, so this is not a good measure of its real </a:t>
            </a:r>
            <a:r>
              <a:rPr lang="en-US" dirty="0" smtClean="0"/>
              <a:t>effect</a:t>
            </a:r>
            <a:endParaRPr lang="en-US" dirty="0"/>
          </a:p>
        </p:txBody>
      </p:sp>
      <p:sp>
        <p:nvSpPr>
          <p:cNvPr id="5" name="Rectangle 4"/>
          <p:cNvSpPr/>
          <p:nvPr/>
        </p:nvSpPr>
        <p:spPr>
          <a:xfrm>
            <a:off x="344556" y="2098055"/>
            <a:ext cx="5210083" cy="923330"/>
          </a:xfrm>
          <a:prstGeom prst="rect">
            <a:avLst/>
          </a:prstGeom>
        </p:spPr>
        <p:txBody>
          <a:bodyPr wrap="square">
            <a:spAutoFit/>
          </a:bodyPr>
          <a:lstStyle/>
          <a:p>
            <a:r>
              <a:rPr lang="en-US" b="1" dirty="0"/>
              <a:t>The RMS value </a:t>
            </a:r>
            <a:r>
              <a:rPr lang="en-US" dirty="0"/>
              <a:t>is the effective value of a varying voltage or current. It </a:t>
            </a:r>
            <a:r>
              <a:rPr lang="en-US" u="sng" dirty="0"/>
              <a:t>is the equivalent steady DC (constant) value which gives the same effect.</a:t>
            </a:r>
          </a:p>
        </p:txBody>
      </p:sp>
      <p:sp>
        <p:nvSpPr>
          <p:cNvPr id="13" name="Rounded Rectangle 12"/>
          <p:cNvSpPr/>
          <p:nvPr/>
        </p:nvSpPr>
        <p:spPr>
          <a:xfrm>
            <a:off x="394054" y="976445"/>
            <a:ext cx="1600200" cy="72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RMS Value </a:t>
            </a:r>
            <a:r>
              <a:rPr lang="tr-TR" dirty="0" err="1" smtClean="0"/>
              <a:t>Calculation</a:t>
            </a:r>
            <a:endParaRPr lang="en-US" dirty="0"/>
          </a:p>
        </p:txBody>
      </p:sp>
      <p:pic>
        <p:nvPicPr>
          <p:cNvPr id="14" name="Picture 13"/>
          <p:cNvPicPr>
            <a:picLocks noChangeAspect="1"/>
          </p:cNvPicPr>
          <p:nvPr/>
        </p:nvPicPr>
        <p:blipFill>
          <a:blip r:embed="rId6"/>
          <a:stretch>
            <a:fillRect/>
          </a:stretch>
        </p:blipFill>
        <p:spPr>
          <a:xfrm>
            <a:off x="5656934" y="3828761"/>
            <a:ext cx="2702476" cy="2411440"/>
          </a:xfrm>
          <a:prstGeom prst="rect">
            <a:avLst/>
          </a:prstGeom>
        </p:spPr>
      </p:pic>
      <p:pic>
        <p:nvPicPr>
          <p:cNvPr id="15" name="Picture 14"/>
          <p:cNvPicPr>
            <a:picLocks noChangeAspect="1"/>
          </p:cNvPicPr>
          <p:nvPr/>
        </p:nvPicPr>
        <p:blipFill>
          <a:blip r:embed="rId7"/>
          <a:stretch>
            <a:fillRect/>
          </a:stretch>
        </p:blipFill>
        <p:spPr>
          <a:xfrm>
            <a:off x="8537618" y="5031745"/>
            <a:ext cx="2877638" cy="1328140"/>
          </a:xfrm>
          <a:prstGeom prst="rect">
            <a:avLst/>
          </a:prstGeom>
        </p:spPr>
      </p:pic>
      <p:graphicFrame>
        <p:nvGraphicFramePr>
          <p:cNvPr id="18" name="Object 11"/>
          <p:cNvGraphicFramePr>
            <a:graphicFrameLocks noChangeAspect="1"/>
          </p:cNvGraphicFramePr>
          <p:nvPr>
            <p:extLst>
              <p:ext uri="{D42A27DB-BD31-4B8C-83A1-F6EECF244321}">
                <p14:modId xmlns:p14="http://schemas.microsoft.com/office/powerpoint/2010/main" val="3594315855"/>
              </p:ext>
            </p:extLst>
          </p:nvPr>
        </p:nvGraphicFramePr>
        <p:xfrm>
          <a:off x="8739188" y="3851275"/>
          <a:ext cx="1995487" cy="844550"/>
        </p:xfrm>
        <a:graphic>
          <a:graphicData uri="http://schemas.openxmlformats.org/presentationml/2006/ole">
            <mc:AlternateContent xmlns:mc="http://schemas.openxmlformats.org/markup-compatibility/2006">
              <mc:Choice xmlns:v="urn:schemas-microsoft-com:vml" Requires="v">
                <p:oleObj spid="_x0000_s2248" name="Equation" r:id="rId8" imgW="939600" imgH="469800" progId="Equation.3">
                  <p:embed/>
                </p:oleObj>
              </mc:Choice>
              <mc:Fallback>
                <p:oleObj name="Equation" r:id="rId8" imgW="939600" imgH="469800" progId="Equation.3">
                  <p:embed/>
                  <p:pic>
                    <p:nvPicPr>
                      <p:cNvPr id="0" name=""/>
                      <p:cNvPicPr>
                        <a:picLocks noChangeAspect="1" noChangeArrowheads="1"/>
                      </p:cNvPicPr>
                      <p:nvPr/>
                    </p:nvPicPr>
                    <p:blipFill>
                      <a:blip r:embed="rId9"/>
                      <a:srcRect/>
                      <a:stretch>
                        <a:fillRect/>
                      </a:stretch>
                    </p:blipFill>
                    <p:spPr bwMode="auto">
                      <a:xfrm>
                        <a:off x="8739188" y="3851275"/>
                        <a:ext cx="1995487" cy="844550"/>
                      </a:xfrm>
                      <a:prstGeom prst="rect">
                        <a:avLst/>
                      </a:prstGeom>
                      <a:noFill/>
                    </p:spPr>
                  </p:pic>
                </p:oleObj>
              </mc:Fallback>
            </mc:AlternateContent>
          </a:graphicData>
        </a:graphic>
      </p:graphicFrame>
      <p:sp>
        <p:nvSpPr>
          <p:cNvPr id="2" name="Rectangle 1"/>
          <p:cNvSpPr/>
          <p:nvPr/>
        </p:nvSpPr>
        <p:spPr>
          <a:xfrm>
            <a:off x="344556" y="4501070"/>
            <a:ext cx="5312378" cy="1477328"/>
          </a:xfrm>
          <a:prstGeom prst="rect">
            <a:avLst/>
          </a:prstGeom>
        </p:spPr>
        <p:txBody>
          <a:bodyPr wrap="square">
            <a:spAutoFit/>
          </a:bodyPr>
          <a:lstStyle/>
          <a:p>
            <a:r>
              <a:rPr lang="en-US" dirty="0" smtClean="0"/>
              <a:t>Thus </a:t>
            </a:r>
            <a:r>
              <a:rPr lang="tr-TR" dirty="0" err="1" smtClean="0"/>
              <a:t>one</a:t>
            </a:r>
            <a:r>
              <a:rPr lang="en-US" dirty="0" smtClean="0"/>
              <a:t> </a:t>
            </a:r>
            <a:r>
              <a:rPr lang="en-US" dirty="0"/>
              <a:t>way to determine a quantitative measurement size is to use the average rectified </a:t>
            </a:r>
            <a:r>
              <a:rPr lang="en-US" dirty="0" smtClean="0"/>
              <a:t>value</a:t>
            </a:r>
            <a:r>
              <a:rPr lang="tr-TR" dirty="0" smtClean="0"/>
              <a:t> </a:t>
            </a:r>
            <a:r>
              <a:rPr lang="tr-TR" dirty="0" err="1" smtClean="0"/>
              <a:t>which</a:t>
            </a:r>
            <a:r>
              <a:rPr lang="en-US" dirty="0" smtClean="0"/>
              <a:t> </a:t>
            </a:r>
            <a:r>
              <a:rPr lang="en-US" dirty="0"/>
              <a:t>can be computed by averaging the absolute value of a waveform over one full period of the waveform</a:t>
            </a:r>
          </a:p>
        </p:txBody>
      </p:sp>
      <p:sp>
        <p:nvSpPr>
          <p:cNvPr id="4" name="Rectangle 3"/>
          <p:cNvSpPr/>
          <p:nvPr/>
        </p:nvSpPr>
        <p:spPr>
          <a:xfrm>
            <a:off x="2154067" y="3693694"/>
            <a:ext cx="3123089" cy="646331"/>
          </a:xfrm>
          <a:prstGeom prst="rect">
            <a:avLst/>
          </a:prstGeom>
        </p:spPr>
        <p:txBody>
          <a:bodyPr wrap="square">
            <a:spAutoFit/>
          </a:bodyPr>
          <a:lstStyle/>
          <a:p>
            <a:r>
              <a:rPr lang="en-US" dirty="0"/>
              <a:t>The average of a symmetric alternating value is zero. </a:t>
            </a:r>
          </a:p>
        </p:txBody>
      </p:sp>
      <p:graphicFrame>
        <p:nvGraphicFramePr>
          <p:cNvPr id="16" name="Object 11"/>
          <p:cNvGraphicFramePr>
            <a:graphicFrameLocks noChangeAspect="1"/>
          </p:cNvGraphicFramePr>
          <p:nvPr>
            <p:extLst>
              <p:ext uri="{D42A27DB-BD31-4B8C-83A1-F6EECF244321}">
                <p14:modId xmlns:p14="http://schemas.microsoft.com/office/powerpoint/2010/main" val="3595133923"/>
              </p:ext>
            </p:extLst>
          </p:nvPr>
        </p:nvGraphicFramePr>
        <p:xfrm>
          <a:off x="9976437" y="811245"/>
          <a:ext cx="2211388" cy="900326"/>
        </p:xfrm>
        <a:graphic>
          <a:graphicData uri="http://schemas.openxmlformats.org/presentationml/2006/ole">
            <mc:AlternateContent xmlns:mc="http://schemas.openxmlformats.org/markup-compatibility/2006">
              <mc:Choice xmlns:v="urn:schemas-microsoft-com:vml" Requires="v">
                <p:oleObj spid="_x0000_s2249" name="Equation" r:id="rId10" imgW="1041120" imgH="431640" progId="Equation.3">
                  <p:embed/>
                </p:oleObj>
              </mc:Choice>
              <mc:Fallback>
                <p:oleObj name="Equation" r:id="rId10" imgW="1041120" imgH="431640" progId="Equation.3">
                  <p:embed/>
                  <p:pic>
                    <p:nvPicPr>
                      <p:cNvPr id="0" name=""/>
                      <p:cNvPicPr>
                        <a:picLocks noChangeAspect="1" noChangeArrowheads="1"/>
                      </p:cNvPicPr>
                      <p:nvPr/>
                    </p:nvPicPr>
                    <p:blipFill>
                      <a:blip r:embed="rId11"/>
                      <a:srcRect/>
                      <a:stretch>
                        <a:fillRect/>
                      </a:stretch>
                    </p:blipFill>
                    <p:spPr bwMode="auto">
                      <a:xfrm>
                        <a:off x="9976437" y="811245"/>
                        <a:ext cx="2211388" cy="900326"/>
                      </a:xfrm>
                      <a:prstGeom prst="rect">
                        <a:avLst/>
                      </a:prstGeom>
                      <a:noFill/>
                    </p:spPr>
                  </p:pic>
                </p:oleObj>
              </mc:Fallback>
            </mc:AlternateContent>
          </a:graphicData>
        </a:graphic>
      </p:graphicFrame>
    </p:spTree>
    <p:extLst>
      <p:ext uri="{BB962C8B-B14F-4D97-AF65-F5344CB8AC3E}">
        <p14:creationId xmlns:p14="http://schemas.microsoft.com/office/powerpoint/2010/main" val="408898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5" grpId="0"/>
      <p:bldP spid="13" grpId="0" animBg="1"/>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2" name="TextBox 1"/>
          <p:cNvSpPr txBox="1"/>
          <p:nvPr/>
        </p:nvSpPr>
        <p:spPr>
          <a:xfrm>
            <a:off x="344556" y="434369"/>
            <a:ext cx="2133600" cy="400110"/>
          </a:xfrm>
          <a:prstGeom prst="rect">
            <a:avLst/>
          </a:prstGeom>
          <a:noFill/>
        </p:spPr>
        <p:txBody>
          <a:bodyPr wrap="square" rtlCol="0">
            <a:spAutoFit/>
          </a:bodyPr>
          <a:lstStyle/>
          <a:p>
            <a:r>
              <a:rPr lang="tr-TR" sz="2000" b="1" dirty="0" err="1" smtClean="0"/>
              <a:t>Euler</a:t>
            </a:r>
            <a:r>
              <a:rPr lang="tr-TR" sz="2000" b="1" dirty="0" smtClean="0"/>
              <a:t> Formula</a:t>
            </a:r>
            <a:endParaRPr lang="tr-TR" sz="20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2105115689"/>
              </p:ext>
            </p:extLst>
          </p:nvPr>
        </p:nvGraphicFramePr>
        <p:xfrm>
          <a:off x="905738" y="1478045"/>
          <a:ext cx="3430827" cy="593797"/>
        </p:xfrm>
        <a:graphic>
          <a:graphicData uri="http://schemas.openxmlformats.org/presentationml/2006/ole">
            <mc:AlternateContent xmlns:mc="http://schemas.openxmlformats.org/markup-compatibility/2006">
              <mc:Choice xmlns:v="urn:schemas-microsoft-com:vml" Requires="v">
                <p:oleObj spid="_x0000_s3256" name="Equation" r:id="rId3" imgW="1320480" imgH="228600" progId="Equation.3">
                  <p:embed/>
                </p:oleObj>
              </mc:Choice>
              <mc:Fallback>
                <p:oleObj name="Equation" r:id="rId3" imgW="1320480" imgH="228600" progId="Equation.3">
                  <p:embed/>
                  <p:pic>
                    <p:nvPicPr>
                      <p:cNvPr id="0" name=""/>
                      <p:cNvPicPr/>
                      <p:nvPr/>
                    </p:nvPicPr>
                    <p:blipFill>
                      <a:blip r:embed="rId4"/>
                      <a:stretch>
                        <a:fillRect/>
                      </a:stretch>
                    </p:blipFill>
                    <p:spPr>
                      <a:xfrm>
                        <a:off x="905738" y="1478045"/>
                        <a:ext cx="3430827" cy="593797"/>
                      </a:xfrm>
                      <a:prstGeom prst="rect">
                        <a:avLst/>
                      </a:prstGeom>
                    </p:spPr>
                  </p:pic>
                </p:oleObj>
              </mc:Fallback>
            </mc:AlternateContent>
          </a:graphicData>
        </a:graphic>
      </p:graphicFrame>
      <p:sp>
        <p:nvSpPr>
          <p:cNvPr id="5" name="Rectangle 4"/>
          <p:cNvSpPr/>
          <p:nvPr/>
        </p:nvSpPr>
        <p:spPr>
          <a:xfrm>
            <a:off x="344556" y="705000"/>
            <a:ext cx="4377569" cy="923330"/>
          </a:xfrm>
          <a:prstGeom prst="rect">
            <a:avLst/>
          </a:prstGeom>
        </p:spPr>
        <p:txBody>
          <a:bodyPr wrap="square">
            <a:spAutoFit/>
          </a:bodyPr>
          <a:lstStyle/>
          <a:p>
            <a:r>
              <a:rPr lang="en-US" dirty="0"/>
              <a:t>establishes the fundamental relationship between the trigonometric functions and the complex exponential function</a:t>
            </a:r>
          </a:p>
        </p:txBody>
      </p:sp>
      <p:pic>
        <p:nvPicPr>
          <p:cNvPr id="8" name="Picture 7"/>
          <p:cNvPicPr>
            <a:picLocks noChangeAspect="1"/>
          </p:cNvPicPr>
          <p:nvPr/>
        </p:nvPicPr>
        <p:blipFill>
          <a:blip r:embed="rId5"/>
          <a:stretch>
            <a:fillRect/>
          </a:stretch>
        </p:blipFill>
        <p:spPr>
          <a:xfrm>
            <a:off x="4351000" y="366278"/>
            <a:ext cx="2235888" cy="1830633"/>
          </a:xfrm>
          <a:prstGeom prst="rect">
            <a:avLst/>
          </a:prstGeom>
        </p:spPr>
      </p:pic>
      <p:pic>
        <p:nvPicPr>
          <p:cNvPr id="3080" name="Picture 8" descr="http://media.giphy.com/media/NKLdcqhwo2f8A/giphy.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284" y="341585"/>
            <a:ext cx="5642707" cy="17045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Object 12"/>
          <p:cNvGraphicFramePr>
            <a:graphicFrameLocks noChangeAspect="1"/>
          </p:cNvGraphicFramePr>
          <p:nvPr>
            <p:extLst>
              <p:ext uri="{D42A27DB-BD31-4B8C-83A1-F6EECF244321}">
                <p14:modId xmlns:p14="http://schemas.microsoft.com/office/powerpoint/2010/main" val="1976027843"/>
              </p:ext>
            </p:extLst>
          </p:nvPr>
        </p:nvGraphicFramePr>
        <p:xfrm>
          <a:off x="10032150" y="634424"/>
          <a:ext cx="1122363" cy="495300"/>
        </p:xfrm>
        <a:graphic>
          <a:graphicData uri="http://schemas.openxmlformats.org/presentationml/2006/ole">
            <mc:AlternateContent xmlns:mc="http://schemas.openxmlformats.org/markup-compatibility/2006">
              <mc:Choice xmlns:v="urn:schemas-microsoft-com:vml" Requires="v">
                <p:oleObj spid="_x0000_s3257" name="Equation" r:id="rId7" imgW="431640" imgH="190440" progId="Equation.3">
                  <p:embed/>
                </p:oleObj>
              </mc:Choice>
              <mc:Fallback>
                <p:oleObj name="Equation" r:id="rId7" imgW="431640" imgH="190440" progId="Equation.3">
                  <p:embed/>
                  <p:pic>
                    <p:nvPicPr>
                      <p:cNvPr id="0" name=""/>
                      <p:cNvPicPr/>
                      <p:nvPr/>
                    </p:nvPicPr>
                    <p:blipFill>
                      <a:blip r:embed="rId8"/>
                      <a:stretch>
                        <a:fillRect/>
                      </a:stretch>
                    </p:blipFill>
                    <p:spPr>
                      <a:xfrm>
                        <a:off x="10032150" y="634424"/>
                        <a:ext cx="1122363" cy="495300"/>
                      </a:xfrm>
                      <a:prstGeom prst="rect">
                        <a:avLst/>
                      </a:prstGeom>
                    </p:spPr>
                  </p:pic>
                </p:oleObj>
              </mc:Fallback>
            </mc:AlternateContent>
          </a:graphicData>
        </a:graphic>
      </p:graphicFrame>
      <p:pic>
        <p:nvPicPr>
          <p:cNvPr id="9" name="Picture 8"/>
          <p:cNvPicPr>
            <a:picLocks noChangeAspect="1"/>
          </p:cNvPicPr>
          <p:nvPr/>
        </p:nvPicPr>
        <p:blipFill>
          <a:blip r:embed="rId9"/>
          <a:stretch>
            <a:fillRect/>
          </a:stretch>
        </p:blipFill>
        <p:spPr>
          <a:xfrm>
            <a:off x="209925" y="3527415"/>
            <a:ext cx="4512200" cy="2329829"/>
          </a:xfrm>
          <a:prstGeom prst="rect">
            <a:avLst/>
          </a:prstGeom>
        </p:spPr>
      </p:pic>
      <p:sp>
        <p:nvSpPr>
          <p:cNvPr id="15" name="TextBox 14"/>
          <p:cNvSpPr txBox="1"/>
          <p:nvPr/>
        </p:nvSpPr>
        <p:spPr>
          <a:xfrm>
            <a:off x="344556" y="2171225"/>
            <a:ext cx="2133600" cy="400110"/>
          </a:xfrm>
          <a:prstGeom prst="rect">
            <a:avLst/>
          </a:prstGeom>
          <a:noFill/>
        </p:spPr>
        <p:txBody>
          <a:bodyPr wrap="square" rtlCol="0">
            <a:spAutoFit/>
          </a:bodyPr>
          <a:lstStyle/>
          <a:p>
            <a:r>
              <a:rPr lang="tr-TR" sz="2000" b="1" dirty="0" err="1" smtClean="0"/>
              <a:t>Phasor</a:t>
            </a:r>
            <a:endParaRPr lang="tr-TR" sz="2000" b="1" dirty="0"/>
          </a:p>
        </p:txBody>
      </p:sp>
      <p:sp>
        <p:nvSpPr>
          <p:cNvPr id="16" name="Rectangle 15"/>
          <p:cNvSpPr/>
          <p:nvPr/>
        </p:nvSpPr>
        <p:spPr>
          <a:xfrm>
            <a:off x="344556" y="2515356"/>
            <a:ext cx="4912853" cy="923330"/>
          </a:xfrm>
          <a:prstGeom prst="rect">
            <a:avLst/>
          </a:prstGeom>
        </p:spPr>
        <p:txBody>
          <a:bodyPr wrap="square">
            <a:spAutoFit/>
          </a:bodyPr>
          <a:lstStyle/>
          <a:p>
            <a:r>
              <a:rPr lang="tr-TR" dirty="0" smtClean="0"/>
              <a:t>A</a:t>
            </a:r>
            <a:r>
              <a:rPr lang="en-US" dirty="0" smtClean="0"/>
              <a:t> </a:t>
            </a:r>
            <a:r>
              <a:rPr lang="en-US" dirty="0" err="1"/>
              <a:t>phasor</a:t>
            </a:r>
            <a:r>
              <a:rPr lang="en-US" dirty="0"/>
              <a:t> </a:t>
            </a:r>
            <a:r>
              <a:rPr lang="en-US" dirty="0" smtClean="0"/>
              <a:t>is </a:t>
            </a:r>
            <a:r>
              <a:rPr lang="en-US" dirty="0"/>
              <a:t>a complex number representing a sinusoidal function whose </a:t>
            </a:r>
            <a:r>
              <a:rPr lang="en-US" dirty="0" smtClean="0"/>
              <a:t>amplitude, </a:t>
            </a:r>
            <a:r>
              <a:rPr lang="en-US" dirty="0"/>
              <a:t>angular </a:t>
            </a:r>
            <a:r>
              <a:rPr lang="en-US" dirty="0" smtClean="0"/>
              <a:t>frequency, </a:t>
            </a:r>
            <a:r>
              <a:rPr lang="en-US" dirty="0"/>
              <a:t>and initial </a:t>
            </a:r>
            <a:r>
              <a:rPr lang="en-US" dirty="0" smtClean="0"/>
              <a:t>phase</a:t>
            </a:r>
            <a:r>
              <a:rPr lang="tr-TR" dirty="0" smtClean="0"/>
              <a:t> </a:t>
            </a:r>
            <a:r>
              <a:rPr lang="en-US" dirty="0" smtClean="0"/>
              <a:t>are </a:t>
            </a:r>
            <a:r>
              <a:rPr lang="en-US" dirty="0"/>
              <a:t>time-invariant.</a:t>
            </a:r>
            <a:endParaRPr lang="tr-TR" dirty="0"/>
          </a:p>
        </p:txBody>
      </p:sp>
      <p:sp>
        <p:nvSpPr>
          <p:cNvPr id="10" name="Rectangle 9"/>
          <p:cNvSpPr/>
          <p:nvPr/>
        </p:nvSpPr>
        <p:spPr>
          <a:xfrm>
            <a:off x="5069150" y="2541042"/>
            <a:ext cx="6660582" cy="2862322"/>
          </a:xfrm>
          <a:prstGeom prst="rect">
            <a:avLst/>
          </a:prstGeom>
        </p:spPr>
        <p:txBody>
          <a:bodyPr wrap="square">
            <a:spAutoFit/>
          </a:bodyPr>
          <a:lstStyle/>
          <a:p>
            <a:r>
              <a:rPr lang="en-US" dirty="0" smtClean="0"/>
              <a:t>The </a:t>
            </a:r>
            <a:r>
              <a:rPr lang="en-US" dirty="0"/>
              <a:t>projection of a rotating vector around origin </a:t>
            </a:r>
            <a:r>
              <a:rPr lang="tr-TR" dirty="0" smtClean="0"/>
              <a:t>y </a:t>
            </a:r>
            <a:r>
              <a:rPr lang="tr-TR" dirty="0" err="1" smtClean="0"/>
              <a:t>axis</a:t>
            </a:r>
            <a:r>
              <a:rPr lang="tr-TR" dirty="0" smtClean="0"/>
              <a:t> </a:t>
            </a:r>
            <a:r>
              <a:rPr lang="en-US" dirty="0" smtClean="0"/>
              <a:t>in </a:t>
            </a:r>
            <a:r>
              <a:rPr lang="en-US" dirty="0" err="1"/>
              <a:t>cartesian</a:t>
            </a:r>
            <a:r>
              <a:rPr lang="en-US" dirty="0"/>
              <a:t> coordinate system is a </a:t>
            </a:r>
            <a:r>
              <a:rPr lang="en-US" dirty="0" smtClean="0"/>
              <a:t>sine</a:t>
            </a:r>
            <a:r>
              <a:rPr lang="tr-TR" dirty="0"/>
              <a:t> </a:t>
            </a:r>
            <a:r>
              <a:rPr lang="tr-TR" dirty="0" err="1" smtClean="0"/>
              <a:t>function</a:t>
            </a:r>
            <a:r>
              <a:rPr lang="tr-TR" dirty="0" smtClean="0"/>
              <a:t> </a:t>
            </a:r>
            <a:r>
              <a:rPr lang="tr-TR" dirty="0" err="1" smtClean="0"/>
              <a:t>so</a:t>
            </a:r>
            <a:r>
              <a:rPr lang="tr-TR" dirty="0" smtClean="0"/>
              <a:t> it can </a:t>
            </a:r>
            <a:r>
              <a:rPr lang="tr-TR" dirty="0" err="1" smtClean="0"/>
              <a:t>represent</a:t>
            </a:r>
            <a:r>
              <a:rPr lang="tr-TR" dirty="0" smtClean="0"/>
              <a:t> a </a:t>
            </a:r>
            <a:r>
              <a:rPr lang="tr-TR" dirty="0" err="1" smtClean="0"/>
              <a:t>sinusoidal</a:t>
            </a:r>
            <a:r>
              <a:rPr lang="tr-TR" dirty="0" smtClean="0"/>
              <a:t> (</a:t>
            </a:r>
            <a:r>
              <a:rPr lang="tr-TR" dirty="0" err="1" smtClean="0"/>
              <a:t>alternating</a:t>
            </a:r>
            <a:r>
              <a:rPr lang="tr-TR" dirty="0" smtClean="0"/>
              <a:t>) </a:t>
            </a:r>
            <a:r>
              <a:rPr lang="tr-TR" dirty="0" err="1" smtClean="0"/>
              <a:t>source</a:t>
            </a:r>
            <a:r>
              <a:rPr lang="tr-TR" dirty="0" smtClean="0"/>
              <a:t> (</a:t>
            </a:r>
            <a:r>
              <a:rPr lang="tr-TR" dirty="0" err="1" smtClean="0"/>
              <a:t>voltage</a:t>
            </a:r>
            <a:r>
              <a:rPr lang="tr-TR" dirty="0" smtClean="0"/>
              <a:t> </a:t>
            </a:r>
            <a:r>
              <a:rPr lang="tr-TR" dirty="0" err="1" smtClean="0"/>
              <a:t>or</a:t>
            </a:r>
            <a:r>
              <a:rPr lang="tr-TR" dirty="0" smtClean="0"/>
              <a:t> </a:t>
            </a:r>
            <a:r>
              <a:rPr lang="tr-TR" dirty="0" err="1" smtClean="0"/>
              <a:t>curent</a:t>
            </a:r>
            <a:r>
              <a:rPr lang="tr-TR" dirty="0" smtClean="0"/>
              <a:t>)</a:t>
            </a:r>
          </a:p>
          <a:p>
            <a:pPr marL="742950" lvl="1" indent="-285750">
              <a:buFont typeface="Arial" panose="020B0604020202020204" pitchFamily="34" charset="0"/>
              <a:buChar char="•"/>
            </a:pPr>
            <a:r>
              <a:rPr lang="en-US" dirty="0">
                <a:latin typeface="Calibri" pitchFamily="34" charset="0"/>
                <a:ea typeface="Times New Roman" pitchFamily="18" charset="0"/>
                <a:cs typeface="Calibri" pitchFamily="34" charset="0"/>
              </a:rPr>
              <a:t>The length (or the radius) of the rotating vector is the amplitude of alternating voltage</a:t>
            </a:r>
            <a:r>
              <a:rPr lang="tr-TR" dirty="0">
                <a:latin typeface="Calibri" pitchFamily="34" charset="0"/>
                <a:ea typeface="Times New Roman" pitchFamily="18" charset="0"/>
                <a:cs typeface="Calibri" pitchFamily="34" charset="0"/>
              </a:rPr>
              <a:t>/</a:t>
            </a:r>
            <a:r>
              <a:rPr lang="tr-TR" dirty="0" err="1">
                <a:latin typeface="Calibri" pitchFamily="34" charset="0"/>
                <a:ea typeface="Times New Roman" pitchFamily="18" charset="0"/>
                <a:cs typeface="Calibri" pitchFamily="34" charset="0"/>
              </a:rPr>
              <a:t>current</a:t>
            </a:r>
            <a:r>
              <a:rPr lang="tr-TR" dirty="0">
                <a:latin typeface="Calibri" pitchFamily="34" charset="0"/>
                <a:ea typeface="Times New Roman" pitchFamily="18" charset="0"/>
                <a:cs typeface="Calibri" pitchFamily="34" charset="0"/>
              </a:rPr>
              <a:t> </a:t>
            </a:r>
            <a:endParaRPr lang="tr-TR" dirty="0" smtClean="0">
              <a:latin typeface="Calibri" pitchFamily="34" charset="0"/>
              <a:ea typeface="Times New Roman" pitchFamily="18" charset="0"/>
              <a:cs typeface="Calibri" pitchFamily="34" charset="0"/>
            </a:endParaRPr>
          </a:p>
          <a:p>
            <a:pPr marL="742950" lvl="1" indent="-285750">
              <a:buFont typeface="Arial" panose="020B0604020202020204" pitchFamily="34" charset="0"/>
              <a:buChar char="•"/>
            </a:pPr>
            <a:r>
              <a:rPr lang="tr-TR" dirty="0" smtClean="0">
                <a:latin typeface="Calibri" pitchFamily="34" charset="0"/>
                <a:ea typeface="Times New Roman" pitchFamily="18" charset="0"/>
                <a:cs typeface="Calibri" pitchFamily="34" charset="0"/>
              </a:rPr>
              <a:t>T</a:t>
            </a:r>
            <a:r>
              <a:rPr lang="en-US" dirty="0">
                <a:latin typeface="Calibri" pitchFamily="34" charset="0"/>
                <a:ea typeface="Times New Roman" pitchFamily="18" charset="0"/>
                <a:cs typeface="Calibri" pitchFamily="34" charset="0"/>
              </a:rPr>
              <a:t>he angle between the vector and the </a:t>
            </a:r>
            <a:r>
              <a:rPr lang="en-US" dirty="0" err="1">
                <a:latin typeface="Calibri" pitchFamily="34" charset="0"/>
                <a:ea typeface="Times New Roman" pitchFamily="18" charset="0"/>
                <a:cs typeface="Calibri" pitchFamily="34" charset="0"/>
              </a:rPr>
              <a:t>horizantal</a:t>
            </a:r>
            <a:r>
              <a:rPr lang="en-US" dirty="0">
                <a:latin typeface="Calibri" pitchFamily="34" charset="0"/>
                <a:ea typeface="Times New Roman" pitchFamily="18" charset="0"/>
                <a:cs typeface="Calibri" pitchFamily="34" charset="0"/>
              </a:rPr>
              <a:t> axis is the phase value (θ). </a:t>
            </a:r>
            <a:endParaRPr lang="tr-TR" dirty="0">
              <a:latin typeface="Calibri" pitchFamily="34" charset="0"/>
              <a:ea typeface="Times New Roman" pitchFamily="18" charset="0"/>
              <a:cs typeface="Calibri" pitchFamily="34" charset="0"/>
            </a:endParaRPr>
          </a:p>
          <a:p>
            <a:pPr marL="742950" lvl="1" indent="-285750" algn="just" fontAlgn="base">
              <a:spcBef>
                <a:spcPct val="0"/>
              </a:spcBef>
              <a:spcAft>
                <a:spcPct val="0"/>
              </a:spcAft>
              <a:buFont typeface="Arial" panose="020B0604020202020204" pitchFamily="34" charset="0"/>
              <a:buChar char="•"/>
            </a:pPr>
            <a:r>
              <a:rPr lang="en-US" dirty="0">
                <a:latin typeface="Calibri" pitchFamily="34" charset="0"/>
                <a:ea typeface="Times New Roman" pitchFamily="18" charset="0"/>
                <a:cs typeface="Calibri" pitchFamily="34" charset="0"/>
              </a:rPr>
              <a:t>The angular velocity of this rotating vector is the </a:t>
            </a:r>
            <a:r>
              <a:rPr lang="tr-TR" dirty="0" err="1" smtClean="0">
                <a:latin typeface="Calibri" pitchFamily="34" charset="0"/>
                <a:ea typeface="Times New Roman" pitchFamily="18" charset="0"/>
                <a:cs typeface="Calibri" pitchFamily="34" charset="0"/>
              </a:rPr>
              <a:t>angular</a:t>
            </a:r>
            <a:r>
              <a:rPr lang="tr-TR" dirty="0" smtClean="0">
                <a:latin typeface="Calibri" pitchFamily="34" charset="0"/>
                <a:ea typeface="Times New Roman" pitchFamily="18" charset="0"/>
                <a:cs typeface="Calibri" pitchFamily="34" charset="0"/>
              </a:rPr>
              <a:t> </a:t>
            </a:r>
            <a:r>
              <a:rPr lang="en-US" dirty="0" smtClean="0">
                <a:latin typeface="Calibri" pitchFamily="34" charset="0"/>
                <a:ea typeface="Times New Roman" pitchFamily="18" charset="0"/>
                <a:cs typeface="Calibri" pitchFamily="34" charset="0"/>
              </a:rPr>
              <a:t>frequency </a:t>
            </a:r>
            <a:r>
              <a:rPr lang="en-US" dirty="0">
                <a:latin typeface="Calibri" pitchFamily="34" charset="0"/>
                <a:ea typeface="Times New Roman" pitchFamily="18" charset="0"/>
                <a:cs typeface="Calibri" pitchFamily="34" charset="0"/>
              </a:rPr>
              <a:t>of </a:t>
            </a:r>
            <a:r>
              <a:rPr lang="en-US" dirty="0" smtClean="0">
                <a:latin typeface="Calibri" pitchFamily="34" charset="0"/>
                <a:ea typeface="Times New Roman" pitchFamily="18" charset="0"/>
                <a:cs typeface="Calibri" pitchFamily="34" charset="0"/>
              </a:rPr>
              <a:t>alternating voltage</a:t>
            </a:r>
            <a:r>
              <a:rPr lang="tr-TR" dirty="0" smtClean="0">
                <a:latin typeface="Calibri" pitchFamily="34" charset="0"/>
                <a:ea typeface="Times New Roman" pitchFamily="18" charset="0"/>
                <a:cs typeface="Calibri" pitchFamily="34" charset="0"/>
              </a:rPr>
              <a:t>/</a:t>
            </a:r>
            <a:r>
              <a:rPr lang="tr-TR" dirty="0" err="1" smtClean="0">
                <a:latin typeface="Calibri" pitchFamily="34" charset="0"/>
                <a:ea typeface="Times New Roman" pitchFamily="18" charset="0"/>
                <a:cs typeface="Calibri" pitchFamily="34" charset="0"/>
              </a:rPr>
              <a:t>current</a:t>
            </a:r>
            <a:r>
              <a:rPr lang="en-US" dirty="0" smtClean="0">
                <a:latin typeface="Calibri" pitchFamily="34" charset="0"/>
                <a:ea typeface="Times New Roman" pitchFamily="18" charset="0"/>
                <a:cs typeface="Calibri" pitchFamily="34" charset="0"/>
              </a:rPr>
              <a:t>. </a:t>
            </a:r>
            <a:endParaRPr lang="en-US" dirty="0">
              <a:latin typeface="Arial" pitchFamily="34" charset="0"/>
              <a:cs typeface="Arial" pitchFamily="34" charset="0"/>
            </a:endParaRPr>
          </a:p>
          <a:p>
            <a:endParaRPr lang="en-US" dirty="0"/>
          </a:p>
        </p:txBody>
      </p:sp>
      <p:sp>
        <p:nvSpPr>
          <p:cNvPr id="19" name="2 Alt Başlık"/>
          <p:cNvSpPr txBox="1">
            <a:spLocks/>
          </p:cNvSpPr>
          <p:nvPr/>
        </p:nvSpPr>
        <p:spPr>
          <a:xfrm>
            <a:off x="5069150" y="5139200"/>
            <a:ext cx="5682933" cy="363073"/>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tr-TR" sz="2000" dirty="0" err="1" smtClean="0">
                <a:solidFill>
                  <a:srgbClr val="FF0000"/>
                </a:solidFill>
              </a:rPr>
              <a:t>The</a:t>
            </a:r>
            <a:r>
              <a:rPr lang="tr-TR" sz="2000" dirty="0" smtClean="0">
                <a:solidFill>
                  <a:srgbClr val="FF0000"/>
                </a:solidFill>
              </a:rPr>
              <a:t> </a:t>
            </a:r>
            <a:r>
              <a:rPr lang="tr-TR" sz="2000" dirty="0" err="1" smtClean="0">
                <a:solidFill>
                  <a:srgbClr val="FF0000"/>
                </a:solidFill>
              </a:rPr>
              <a:t>Sinusoidal</a:t>
            </a:r>
            <a:r>
              <a:rPr lang="tr-TR" sz="2000" dirty="0" smtClean="0">
                <a:solidFill>
                  <a:srgbClr val="FF0000"/>
                </a:solidFill>
              </a:rPr>
              <a:t> </a:t>
            </a:r>
            <a:r>
              <a:rPr lang="tr-TR" sz="2000" dirty="0" err="1" smtClean="0">
                <a:solidFill>
                  <a:srgbClr val="FF0000"/>
                </a:solidFill>
              </a:rPr>
              <a:t>Waveform</a:t>
            </a:r>
            <a:r>
              <a:rPr lang="tr-TR" sz="2000" dirty="0" smtClean="0">
                <a:solidFill>
                  <a:srgbClr val="FF0000"/>
                </a:solidFill>
              </a:rPr>
              <a:t> of AC Network of </a:t>
            </a:r>
            <a:r>
              <a:rPr lang="tr-TR" sz="2000" dirty="0" err="1" smtClean="0">
                <a:solidFill>
                  <a:srgbClr val="FF0000"/>
                </a:solidFill>
              </a:rPr>
              <a:t>Turkey</a:t>
            </a:r>
            <a:endParaRPr lang="tr-TR" sz="2000" dirty="0" smtClean="0">
              <a:solidFill>
                <a:srgbClr val="FF0000"/>
              </a:solidFill>
            </a:endParaRPr>
          </a:p>
        </p:txBody>
      </p:sp>
      <p:graphicFrame>
        <p:nvGraphicFramePr>
          <p:cNvPr id="20" name="Object 9"/>
          <p:cNvGraphicFramePr>
            <a:graphicFrameLocks noChangeAspect="1"/>
          </p:cNvGraphicFramePr>
          <p:nvPr>
            <p:extLst>
              <p:ext uri="{D42A27DB-BD31-4B8C-83A1-F6EECF244321}">
                <p14:modId xmlns:p14="http://schemas.microsoft.com/office/powerpoint/2010/main" val="557182609"/>
              </p:ext>
            </p:extLst>
          </p:nvPr>
        </p:nvGraphicFramePr>
        <p:xfrm>
          <a:off x="5126776" y="5649227"/>
          <a:ext cx="6027737" cy="857250"/>
        </p:xfrm>
        <a:graphic>
          <a:graphicData uri="http://schemas.openxmlformats.org/presentationml/2006/ole">
            <mc:AlternateContent xmlns:mc="http://schemas.openxmlformats.org/markup-compatibility/2006">
              <mc:Choice xmlns:v="urn:schemas-microsoft-com:vml" Requires="v">
                <p:oleObj spid="_x0000_s3258" name="Equation" r:id="rId10" imgW="2781000" imgH="507960" progId="Equation.3">
                  <p:embed/>
                </p:oleObj>
              </mc:Choice>
              <mc:Fallback>
                <p:oleObj name="Equation" r:id="rId10" imgW="2781000" imgH="507960" progId="Equation.3">
                  <p:embed/>
                  <p:pic>
                    <p:nvPicPr>
                      <p:cNvPr id="0" name=""/>
                      <p:cNvPicPr>
                        <a:picLocks noChangeAspect="1" noChangeArrowheads="1"/>
                      </p:cNvPicPr>
                      <p:nvPr/>
                    </p:nvPicPr>
                    <p:blipFill>
                      <a:blip r:embed="rId11"/>
                      <a:srcRect/>
                      <a:stretch>
                        <a:fillRect/>
                      </a:stretch>
                    </p:blipFill>
                    <p:spPr bwMode="auto">
                      <a:xfrm>
                        <a:off x="5126776" y="5649227"/>
                        <a:ext cx="6027737"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Picture 11"/>
          <p:cNvPicPr>
            <a:picLocks noChangeAspect="1"/>
          </p:cNvPicPr>
          <p:nvPr/>
        </p:nvPicPr>
        <p:blipFill>
          <a:blip r:embed="rId12"/>
          <a:stretch>
            <a:fillRect/>
          </a:stretch>
        </p:blipFill>
        <p:spPr>
          <a:xfrm>
            <a:off x="10575098" y="5019726"/>
            <a:ext cx="1521173" cy="947822"/>
          </a:xfrm>
          <a:prstGeom prst="rect">
            <a:avLst/>
          </a:prstGeom>
        </p:spPr>
      </p:pic>
    </p:spTree>
    <p:extLst>
      <p:ext uri="{BB962C8B-B14F-4D97-AF65-F5344CB8AC3E}">
        <p14:creationId xmlns:p14="http://schemas.microsoft.com/office/powerpoint/2010/main" val="370117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cstate="print"/>
          <a:srcRect/>
          <a:stretch>
            <a:fillRect/>
          </a:stretch>
        </p:blipFill>
        <p:spPr bwMode="auto">
          <a:xfrm>
            <a:off x="5041038" y="1568536"/>
            <a:ext cx="2084274" cy="2049185"/>
          </a:xfrm>
          <a:prstGeom prst="rect">
            <a:avLst/>
          </a:prstGeom>
          <a:noFill/>
          <a:ln w="9525">
            <a:noFill/>
            <a:miter lim="800000"/>
            <a:headEnd/>
            <a:tailEnd/>
          </a:ln>
          <a:effectLst/>
        </p:spPr>
      </p:pic>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2" name="TextBox 1"/>
          <p:cNvSpPr txBox="1"/>
          <p:nvPr/>
        </p:nvSpPr>
        <p:spPr>
          <a:xfrm>
            <a:off x="286603" y="459305"/>
            <a:ext cx="2320119" cy="400110"/>
          </a:xfrm>
          <a:prstGeom prst="rect">
            <a:avLst/>
          </a:prstGeom>
          <a:noFill/>
        </p:spPr>
        <p:txBody>
          <a:bodyPr wrap="square" rtlCol="0">
            <a:spAutoFit/>
          </a:bodyPr>
          <a:lstStyle/>
          <a:p>
            <a:r>
              <a:rPr lang="tr-TR" sz="2000" b="1" dirty="0" err="1" smtClean="0"/>
              <a:t>Phase</a:t>
            </a:r>
            <a:endParaRPr lang="en-US" sz="2000" b="1" dirty="0"/>
          </a:p>
        </p:txBody>
      </p:sp>
      <p:sp>
        <p:nvSpPr>
          <p:cNvPr id="3" name="Rectangle 2"/>
          <p:cNvSpPr/>
          <p:nvPr/>
        </p:nvSpPr>
        <p:spPr>
          <a:xfrm>
            <a:off x="463956" y="884351"/>
            <a:ext cx="11477032" cy="646331"/>
          </a:xfrm>
          <a:prstGeom prst="rect">
            <a:avLst/>
          </a:prstGeom>
        </p:spPr>
        <p:txBody>
          <a:bodyPr wrap="square">
            <a:spAutoFit/>
          </a:bodyPr>
          <a:lstStyle/>
          <a:p>
            <a:r>
              <a:rPr lang="en-US" dirty="0" smtClean="0"/>
              <a:t>P</a:t>
            </a:r>
            <a:r>
              <a:rPr lang="tr-TR" dirty="0" err="1" smtClean="0"/>
              <a:t>hase</a:t>
            </a:r>
            <a:r>
              <a:rPr lang="tr-TR" dirty="0" smtClean="0"/>
              <a:t> is </a:t>
            </a:r>
            <a:r>
              <a:rPr lang="tr-TR" dirty="0" err="1" smtClean="0"/>
              <a:t>defined</a:t>
            </a:r>
            <a:r>
              <a:rPr lang="tr-TR" dirty="0" smtClean="0"/>
              <a:t> a p</a:t>
            </a:r>
            <a:r>
              <a:rPr lang="en-US" dirty="0" smtClean="0"/>
              <a:t>articular </a:t>
            </a:r>
            <a:r>
              <a:rPr lang="en-US" dirty="0"/>
              <a:t>stage or state of a periodic </a:t>
            </a:r>
            <a:r>
              <a:rPr lang="en-US" dirty="0" err="1" smtClean="0"/>
              <a:t>phenomeno</a:t>
            </a:r>
            <a:r>
              <a:rPr lang="tr-TR" dirty="0" smtClean="0"/>
              <a:t>n. </a:t>
            </a:r>
            <a:r>
              <a:rPr lang="tr-TR" dirty="0" err="1" smtClean="0"/>
              <a:t>If</a:t>
            </a:r>
            <a:r>
              <a:rPr lang="tr-TR" dirty="0" smtClean="0"/>
              <a:t> </a:t>
            </a:r>
            <a:r>
              <a:rPr lang="tr-TR" dirty="0" err="1" smtClean="0"/>
              <a:t>this</a:t>
            </a:r>
            <a:r>
              <a:rPr lang="tr-TR" dirty="0" smtClean="0"/>
              <a:t> </a:t>
            </a:r>
            <a:r>
              <a:rPr lang="tr-TR" dirty="0" err="1" smtClean="0"/>
              <a:t>particular</a:t>
            </a:r>
            <a:r>
              <a:rPr lang="tr-TR" dirty="0" smtClean="0"/>
              <a:t> </a:t>
            </a:r>
            <a:r>
              <a:rPr lang="tr-TR" dirty="0" err="1" smtClean="0"/>
              <a:t>taken</a:t>
            </a:r>
            <a:r>
              <a:rPr lang="tr-TR" dirty="0" smtClean="0"/>
              <a:t> as a </a:t>
            </a:r>
            <a:r>
              <a:rPr lang="tr-TR" dirty="0" err="1" smtClean="0"/>
              <a:t>begining</a:t>
            </a:r>
            <a:r>
              <a:rPr lang="tr-TR" dirty="0" smtClean="0"/>
              <a:t>  </a:t>
            </a:r>
            <a:r>
              <a:rPr lang="tr-TR" dirty="0" err="1" smtClean="0"/>
              <a:t>then</a:t>
            </a:r>
            <a:r>
              <a:rPr lang="tr-TR" dirty="0" smtClean="0"/>
              <a:t> </a:t>
            </a:r>
            <a:r>
              <a:rPr lang="tr-TR" dirty="0" err="1" smtClean="0"/>
              <a:t>three</a:t>
            </a:r>
            <a:r>
              <a:rPr lang="tr-TR" dirty="0" smtClean="0"/>
              <a:t> </a:t>
            </a:r>
            <a:r>
              <a:rPr lang="tr-TR" dirty="0" err="1" smtClean="0"/>
              <a:t>phase</a:t>
            </a:r>
            <a:r>
              <a:rPr lang="tr-TR" dirty="0" smtClean="0"/>
              <a:t> </a:t>
            </a:r>
            <a:r>
              <a:rPr lang="tr-TR" dirty="0" err="1" smtClean="0"/>
              <a:t>alternatives</a:t>
            </a:r>
            <a:r>
              <a:rPr lang="tr-TR" dirty="0" smtClean="0"/>
              <a:t> can </a:t>
            </a:r>
            <a:r>
              <a:rPr lang="tr-TR" dirty="0" err="1" smtClean="0"/>
              <a:t>exist</a:t>
            </a:r>
            <a:r>
              <a:rPr lang="tr-TR" dirty="0" smtClean="0"/>
              <a:t>  </a:t>
            </a:r>
            <a:endParaRPr lang="en-US" dirty="0"/>
          </a:p>
        </p:txBody>
      </p:sp>
      <p:pic>
        <p:nvPicPr>
          <p:cNvPr id="7" name="Picture 2"/>
          <p:cNvPicPr>
            <a:picLocks noChangeAspect="1" noChangeArrowheads="1"/>
          </p:cNvPicPr>
          <p:nvPr/>
        </p:nvPicPr>
        <p:blipFill>
          <a:blip r:embed="rId4" cstate="print"/>
          <a:srcRect/>
          <a:stretch>
            <a:fillRect/>
          </a:stretch>
        </p:blipFill>
        <p:spPr bwMode="auto">
          <a:xfrm>
            <a:off x="2024812" y="1565157"/>
            <a:ext cx="1856164" cy="2072837"/>
          </a:xfrm>
          <a:prstGeom prst="rect">
            <a:avLst/>
          </a:prstGeom>
          <a:noFill/>
          <a:ln w="9525">
            <a:noFill/>
            <a:miter lim="800000"/>
            <a:headEnd/>
            <a:tailEnd/>
          </a:ln>
          <a:effectLst/>
        </p:spPr>
      </p:pic>
      <p:pic>
        <p:nvPicPr>
          <p:cNvPr id="9" name="Picture 4"/>
          <p:cNvPicPr>
            <a:picLocks noChangeAspect="1" noChangeArrowheads="1"/>
          </p:cNvPicPr>
          <p:nvPr/>
        </p:nvPicPr>
        <p:blipFill>
          <a:blip r:embed="rId5" cstate="print"/>
          <a:srcRect/>
          <a:stretch>
            <a:fillRect/>
          </a:stretch>
        </p:blipFill>
        <p:spPr bwMode="auto">
          <a:xfrm>
            <a:off x="8078814" y="1625817"/>
            <a:ext cx="2214632" cy="1934621"/>
          </a:xfrm>
          <a:prstGeom prst="rect">
            <a:avLst/>
          </a:prstGeom>
          <a:noFill/>
          <a:ln w="9525">
            <a:noFill/>
            <a:miter lim="800000"/>
            <a:headEnd/>
            <a:tailEnd/>
          </a:ln>
          <a:effectLst/>
        </p:spPr>
      </p:pic>
      <p:sp>
        <p:nvSpPr>
          <p:cNvPr id="4" name="Rectangle 3"/>
          <p:cNvSpPr/>
          <p:nvPr/>
        </p:nvSpPr>
        <p:spPr>
          <a:xfrm>
            <a:off x="446018" y="3824255"/>
            <a:ext cx="11360499" cy="1477328"/>
          </a:xfrm>
          <a:prstGeom prst="rect">
            <a:avLst/>
          </a:prstGeom>
        </p:spPr>
        <p:txBody>
          <a:bodyPr wrap="square">
            <a:spAutoFit/>
          </a:bodyPr>
          <a:lstStyle/>
          <a:p>
            <a:r>
              <a:rPr lang="en-US" dirty="0"/>
              <a:t>The </a:t>
            </a:r>
            <a:r>
              <a:rPr lang="en-US" dirty="0" smtClean="0"/>
              <a:t>phase of </a:t>
            </a:r>
            <a:r>
              <a:rPr lang="en-US" dirty="0"/>
              <a:t>a Sinusoidal Waveform is the angle Φ (Greek letter Phi), in degrees or radians that the waveform has shifted from a certain reference point along the horizontal zero axis. </a:t>
            </a:r>
            <a:endParaRPr lang="tr-TR" dirty="0" smtClean="0"/>
          </a:p>
          <a:p>
            <a:r>
              <a:rPr lang="tr-TR" dirty="0" err="1" smtClean="0"/>
              <a:t>The</a:t>
            </a:r>
            <a:r>
              <a:rPr lang="tr-TR" dirty="0" smtClean="0"/>
              <a:t> </a:t>
            </a:r>
            <a:r>
              <a:rPr lang="tr-TR" dirty="0" err="1" smtClean="0"/>
              <a:t>phase</a:t>
            </a:r>
            <a:r>
              <a:rPr lang="tr-TR" dirty="0" smtClean="0"/>
              <a:t> is </a:t>
            </a:r>
            <a:r>
              <a:rPr lang="tr-TR" dirty="0" err="1" smtClean="0"/>
              <a:t>caluclated</a:t>
            </a:r>
            <a:r>
              <a:rPr lang="tr-TR" dirty="0"/>
              <a:t> </a:t>
            </a:r>
            <a:r>
              <a:rPr lang="tr-TR" dirty="0" err="1" smtClean="0"/>
              <a:t>by</a:t>
            </a:r>
            <a:r>
              <a:rPr lang="tr-TR" dirty="0" smtClean="0"/>
              <a:t> </a:t>
            </a:r>
          </a:p>
          <a:p>
            <a:pPr marL="742950" lvl="1" indent="-285750">
              <a:buFont typeface="Arial" panose="020B0604020202020204" pitchFamily="34" charset="0"/>
              <a:buChar char="•"/>
            </a:pPr>
            <a:r>
              <a:rPr lang="tr-TR" dirty="0" err="1" smtClean="0"/>
              <a:t>first</a:t>
            </a:r>
            <a:r>
              <a:rPr lang="tr-TR" dirty="0" smtClean="0"/>
              <a:t> </a:t>
            </a:r>
            <a:r>
              <a:rPr lang="tr-TR" dirty="0" err="1" smtClean="0"/>
              <a:t>the</a:t>
            </a:r>
            <a:r>
              <a:rPr lang="tr-TR" dirty="0" smtClean="0"/>
              <a:t> </a:t>
            </a:r>
            <a:r>
              <a:rPr lang="tr-TR" dirty="0" err="1" smtClean="0"/>
              <a:t>lead</a:t>
            </a:r>
            <a:r>
              <a:rPr lang="tr-TR" dirty="0" smtClean="0"/>
              <a:t> </a:t>
            </a:r>
            <a:r>
              <a:rPr lang="tr-TR" dirty="0" err="1" smtClean="0"/>
              <a:t>or</a:t>
            </a:r>
            <a:r>
              <a:rPr lang="tr-TR" dirty="0" smtClean="0"/>
              <a:t> </a:t>
            </a:r>
            <a:r>
              <a:rPr lang="tr-TR" dirty="0" err="1" smtClean="0"/>
              <a:t>lag</a:t>
            </a:r>
            <a:r>
              <a:rPr lang="tr-TR" dirty="0" smtClean="0"/>
              <a:t> time of </a:t>
            </a:r>
            <a:r>
              <a:rPr lang="tr-TR" dirty="0" err="1" smtClean="0"/>
              <a:t>signal</a:t>
            </a:r>
            <a:r>
              <a:rPr lang="tr-TR" dirty="0"/>
              <a:t> </a:t>
            </a:r>
            <a:r>
              <a:rPr lang="tr-TR" dirty="0" err="1" smtClean="0"/>
              <a:t>to</a:t>
            </a:r>
            <a:r>
              <a:rPr lang="tr-TR" dirty="0" smtClean="0"/>
              <a:t> </a:t>
            </a:r>
            <a:r>
              <a:rPr lang="tr-TR" dirty="0" err="1" smtClean="0"/>
              <a:t>reach</a:t>
            </a:r>
            <a:r>
              <a:rPr lang="tr-TR" dirty="0" smtClean="0"/>
              <a:t> </a:t>
            </a:r>
            <a:r>
              <a:rPr lang="tr-TR" dirty="0" err="1" smtClean="0"/>
              <a:t>zero</a:t>
            </a:r>
            <a:r>
              <a:rPr lang="tr-TR" dirty="0" smtClean="0"/>
              <a:t> </a:t>
            </a:r>
            <a:r>
              <a:rPr lang="tr-TR" dirty="0" err="1" smtClean="0"/>
              <a:t>magnitude</a:t>
            </a:r>
            <a:r>
              <a:rPr lang="tr-TR" dirty="0" smtClean="0"/>
              <a:t> </a:t>
            </a:r>
            <a:r>
              <a:rPr lang="tr-TR" dirty="0" err="1" smtClean="0"/>
              <a:t>with</a:t>
            </a:r>
            <a:r>
              <a:rPr lang="tr-TR" dirty="0" smtClean="0"/>
              <a:t> </a:t>
            </a:r>
            <a:r>
              <a:rPr lang="tr-TR" dirty="0" err="1" smtClean="0"/>
              <a:t>positive</a:t>
            </a:r>
            <a:r>
              <a:rPr lang="tr-TR" dirty="0" smtClean="0"/>
              <a:t> </a:t>
            </a:r>
            <a:r>
              <a:rPr lang="tr-TR" dirty="0" err="1" smtClean="0"/>
              <a:t>derivative</a:t>
            </a:r>
            <a:r>
              <a:rPr lang="tr-TR" dirty="0" smtClean="0"/>
              <a:t> </a:t>
            </a:r>
            <a:r>
              <a:rPr lang="tr-TR" dirty="0" err="1" smtClean="0"/>
              <a:t>value</a:t>
            </a:r>
            <a:r>
              <a:rPr lang="tr-TR" dirty="0" smtClean="0"/>
              <a:t> (</a:t>
            </a:r>
            <a:r>
              <a:rPr lang="tr-TR" dirty="0" err="1" smtClean="0"/>
              <a:t>with</a:t>
            </a:r>
            <a:r>
              <a:rPr lang="tr-TR" dirty="0" smtClean="0"/>
              <a:t> trend of </a:t>
            </a:r>
            <a:r>
              <a:rPr lang="tr-TR" dirty="0" err="1" smtClean="0"/>
              <a:t>increase</a:t>
            </a:r>
            <a:r>
              <a:rPr lang="tr-TR" dirty="0" smtClean="0"/>
              <a:t>)</a:t>
            </a:r>
          </a:p>
          <a:p>
            <a:pPr marL="742950" lvl="1" indent="-285750">
              <a:buFont typeface="Arial" panose="020B0604020202020204" pitchFamily="34" charset="0"/>
              <a:buChar char="•"/>
            </a:pPr>
            <a:r>
              <a:rPr lang="tr-TR" dirty="0" err="1" smtClean="0"/>
              <a:t>And</a:t>
            </a:r>
            <a:r>
              <a:rPr lang="tr-TR" dirty="0" smtClean="0"/>
              <a:t> </a:t>
            </a:r>
            <a:r>
              <a:rPr lang="tr-TR" dirty="0" err="1" smtClean="0"/>
              <a:t>after</a:t>
            </a:r>
            <a:r>
              <a:rPr lang="tr-TR" dirty="0" smtClean="0"/>
              <a:t> </a:t>
            </a:r>
            <a:r>
              <a:rPr lang="tr-TR" dirty="0" err="1" smtClean="0"/>
              <a:t>calculating</a:t>
            </a:r>
            <a:r>
              <a:rPr lang="tr-TR" dirty="0" smtClean="0"/>
              <a:t> </a:t>
            </a:r>
            <a:r>
              <a:rPr lang="tr-TR" dirty="0" err="1" smtClean="0"/>
              <a:t>the</a:t>
            </a:r>
            <a:r>
              <a:rPr lang="tr-TR" dirty="0" smtClean="0"/>
              <a:t> </a:t>
            </a:r>
            <a:r>
              <a:rPr lang="tr-TR" dirty="0" err="1" smtClean="0"/>
              <a:t>phase</a:t>
            </a:r>
            <a:r>
              <a:rPr lang="tr-TR" dirty="0" smtClean="0"/>
              <a:t> </a:t>
            </a:r>
            <a:r>
              <a:rPr lang="tr-TR" dirty="0" err="1" smtClean="0"/>
              <a:t>angle</a:t>
            </a:r>
            <a:r>
              <a:rPr lang="tr-TR" dirty="0" smtClean="0"/>
              <a:t> </a:t>
            </a:r>
            <a:r>
              <a:rPr lang="tr-TR" dirty="0" err="1" smtClean="0"/>
              <a:t>using</a:t>
            </a:r>
            <a:r>
              <a:rPr lang="tr-TR" dirty="0" smtClean="0"/>
              <a:t> </a:t>
            </a:r>
            <a:r>
              <a:rPr lang="tr-TR" dirty="0" err="1" smtClean="0"/>
              <a:t>mesaured</a:t>
            </a:r>
            <a:r>
              <a:rPr lang="tr-TR" dirty="0" smtClean="0"/>
              <a:t> time. </a:t>
            </a:r>
            <a:endParaRPr lang="en-US" dirty="0"/>
          </a:p>
        </p:txBody>
      </p:sp>
      <p:graphicFrame>
        <p:nvGraphicFramePr>
          <p:cNvPr id="11" name="9 Nesne"/>
          <p:cNvGraphicFramePr>
            <a:graphicFrameLocks noChangeAspect="1"/>
          </p:cNvGraphicFramePr>
          <p:nvPr>
            <p:extLst>
              <p:ext uri="{D42A27DB-BD31-4B8C-83A1-F6EECF244321}">
                <p14:modId xmlns:p14="http://schemas.microsoft.com/office/powerpoint/2010/main" val="885238059"/>
              </p:ext>
            </p:extLst>
          </p:nvPr>
        </p:nvGraphicFramePr>
        <p:xfrm>
          <a:off x="4751520" y="5450639"/>
          <a:ext cx="1382713" cy="841375"/>
        </p:xfrm>
        <a:graphic>
          <a:graphicData uri="http://schemas.openxmlformats.org/presentationml/2006/ole">
            <mc:AlternateContent xmlns:mc="http://schemas.openxmlformats.org/markup-compatibility/2006">
              <mc:Choice xmlns:v="urn:schemas-microsoft-com:vml" Requires="v">
                <p:oleObj spid="_x0000_s4192" name="Equation" r:id="rId6" imgW="647640" imgH="393480" progId="Equation.3">
                  <p:embed/>
                </p:oleObj>
              </mc:Choice>
              <mc:Fallback>
                <p:oleObj name="Equation" r:id="rId6" imgW="647640" imgH="393480" progId="Equation.3">
                  <p:embed/>
                  <p:pic>
                    <p:nvPicPr>
                      <p:cNvPr id="0" name=""/>
                      <p:cNvPicPr>
                        <a:picLocks noChangeAspect="1" noChangeArrowheads="1"/>
                      </p:cNvPicPr>
                      <p:nvPr/>
                    </p:nvPicPr>
                    <p:blipFill>
                      <a:blip r:embed="rId7"/>
                      <a:srcRect/>
                      <a:stretch>
                        <a:fillRect/>
                      </a:stretch>
                    </p:blipFill>
                    <p:spPr bwMode="auto">
                      <a:xfrm>
                        <a:off x="4751520" y="5450639"/>
                        <a:ext cx="1382713"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9 Nesne"/>
          <p:cNvGraphicFramePr>
            <a:graphicFrameLocks noChangeAspect="1"/>
          </p:cNvGraphicFramePr>
          <p:nvPr>
            <p:extLst>
              <p:ext uri="{D42A27DB-BD31-4B8C-83A1-F6EECF244321}">
                <p14:modId xmlns:p14="http://schemas.microsoft.com/office/powerpoint/2010/main" val="1632524338"/>
              </p:ext>
            </p:extLst>
          </p:nvPr>
        </p:nvGraphicFramePr>
        <p:xfrm>
          <a:off x="6696101" y="5368501"/>
          <a:ext cx="1382713" cy="841375"/>
        </p:xfrm>
        <a:graphic>
          <a:graphicData uri="http://schemas.openxmlformats.org/presentationml/2006/ole">
            <mc:AlternateContent xmlns:mc="http://schemas.openxmlformats.org/markup-compatibility/2006">
              <mc:Choice xmlns:v="urn:schemas-microsoft-com:vml" Requires="v">
                <p:oleObj spid="_x0000_s4193" name="Equation" r:id="rId8" imgW="647640" imgH="393480" progId="Equation.3">
                  <p:embed/>
                </p:oleObj>
              </mc:Choice>
              <mc:Fallback>
                <p:oleObj name="Equation" r:id="rId8" imgW="647640" imgH="393480" progId="Equation.3">
                  <p:embed/>
                  <p:pic>
                    <p:nvPicPr>
                      <p:cNvPr id="0" name=""/>
                      <p:cNvPicPr>
                        <a:picLocks noChangeAspect="1" noChangeArrowheads="1"/>
                      </p:cNvPicPr>
                      <p:nvPr/>
                    </p:nvPicPr>
                    <p:blipFill>
                      <a:blip r:embed="rId9"/>
                      <a:srcRect/>
                      <a:stretch>
                        <a:fillRect/>
                      </a:stretch>
                    </p:blipFill>
                    <p:spPr bwMode="auto">
                      <a:xfrm>
                        <a:off x="6696101" y="5368501"/>
                        <a:ext cx="1382713"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Arc 4"/>
          <p:cNvSpPr/>
          <p:nvPr/>
        </p:nvSpPr>
        <p:spPr>
          <a:xfrm flipH="1">
            <a:off x="4046714" y="1889442"/>
            <a:ext cx="1796629" cy="3935993"/>
          </a:xfrm>
          <a:prstGeom prst="arc">
            <a:avLst>
              <a:gd name="adj1" fmla="val 14841980"/>
              <a:gd name="adj2" fmla="val 4950615"/>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a:off x="7702807" y="2656018"/>
            <a:ext cx="2031770" cy="3620776"/>
          </a:xfrm>
          <a:prstGeom prst="arc">
            <a:avLst>
              <a:gd name="adj1" fmla="val 16200000"/>
              <a:gd name="adj2" fmla="val 6948648"/>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12"/>
          <p:cNvPicPr>
            <a:picLocks noChangeAspect="1"/>
          </p:cNvPicPr>
          <p:nvPr/>
        </p:nvPicPr>
        <p:blipFill>
          <a:blip r:embed="rId10"/>
          <a:stretch>
            <a:fillRect/>
          </a:stretch>
        </p:blipFill>
        <p:spPr>
          <a:xfrm>
            <a:off x="8413459" y="5162487"/>
            <a:ext cx="2689362" cy="1291701"/>
          </a:xfrm>
          <a:prstGeom prst="rect">
            <a:avLst/>
          </a:prstGeom>
        </p:spPr>
      </p:pic>
    </p:spTree>
    <p:extLst>
      <p:ext uri="{BB962C8B-B14F-4D97-AF65-F5344CB8AC3E}">
        <p14:creationId xmlns:p14="http://schemas.microsoft.com/office/powerpoint/2010/main" val="134229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7" name="TextBox 6"/>
          <p:cNvSpPr txBox="1"/>
          <p:nvPr/>
        </p:nvSpPr>
        <p:spPr>
          <a:xfrm>
            <a:off x="344556" y="434369"/>
            <a:ext cx="5520216" cy="400110"/>
          </a:xfrm>
          <a:prstGeom prst="rect">
            <a:avLst/>
          </a:prstGeom>
          <a:noFill/>
        </p:spPr>
        <p:txBody>
          <a:bodyPr wrap="square" rtlCol="0">
            <a:spAutoFit/>
          </a:bodyPr>
          <a:lstStyle/>
          <a:p>
            <a:r>
              <a:rPr lang="tr-TR" sz="2000" b="1" dirty="0" err="1" smtClean="0"/>
              <a:t>Comparing</a:t>
            </a:r>
            <a:r>
              <a:rPr lang="tr-TR" sz="2000" b="1" dirty="0" smtClean="0"/>
              <a:t> </a:t>
            </a:r>
            <a:r>
              <a:rPr lang="tr-TR" sz="2000" b="1" dirty="0" err="1" smtClean="0"/>
              <a:t>two</a:t>
            </a:r>
            <a:r>
              <a:rPr lang="tr-TR" sz="2000" b="1" dirty="0" smtClean="0"/>
              <a:t> </a:t>
            </a:r>
            <a:r>
              <a:rPr lang="tr-TR" sz="2000" b="1" dirty="0" err="1" smtClean="0"/>
              <a:t>atlernating</a:t>
            </a:r>
            <a:r>
              <a:rPr lang="tr-TR" sz="2000" b="1" dirty="0" smtClean="0"/>
              <a:t> </a:t>
            </a:r>
            <a:r>
              <a:rPr lang="tr-TR" sz="2000" b="1" dirty="0" err="1" smtClean="0"/>
              <a:t>circuit</a:t>
            </a:r>
            <a:r>
              <a:rPr lang="tr-TR" sz="2000" b="1" dirty="0" smtClean="0"/>
              <a:t> </a:t>
            </a:r>
            <a:r>
              <a:rPr lang="tr-TR" sz="2000" b="1" dirty="0" err="1" smtClean="0"/>
              <a:t>variables</a:t>
            </a:r>
            <a:endParaRPr lang="tr-TR" sz="2000" b="1" dirty="0"/>
          </a:p>
        </p:txBody>
      </p:sp>
      <p:sp>
        <p:nvSpPr>
          <p:cNvPr id="3" name="TextBox 2"/>
          <p:cNvSpPr txBox="1"/>
          <p:nvPr/>
        </p:nvSpPr>
        <p:spPr>
          <a:xfrm>
            <a:off x="404759" y="926812"/>
            <a:ext cx="4587765" cy="369332"/>
          </a:xfrm>
          <a:prstGeom prst="rect">
            <a:avLst/>
          </a:prstGeom>
          <a:noFill/>
        </p:spPr>
        <p:txBody>
          <a:bodyPr wrap="square" rtlCol="0">
            <a:spAutoFit/>
          </a:bodyPr>
          <a:lstStyle/>
          <a:p>
            <a:r>
              <a:rPr lang="tr-TR" dirty="0" err="1" smtClean="0"/>
              <a:t>Comparing</a:t>
            </a:r>
            <a:r>
              <a:rPr lang="tr-TR" dirty="0" smtClean="0"/>
              <a:t> </a:t>
            </a:r>
            <a:r>
              <a:rPr lang="tr-TR" dirty="0" err="1" smtClean="0"/>
              <a:t>amplitudes</a:t>
            </a:r>
            <a:endParaRPr lang="en-US" dirty="0"/>
          </a:p>
        </p:txBody>
      </p:sp>
      <p:sp>
        <p:nvSpPr>
          <p:cNvPr id="8" name="TextBox 7"/>
          <p:cNvSpPr txBox="1"/>
          <p:nvPr/>
        </p:nvSpPr>
        <p:spPr>
          <a:xfrm>
            <a:off x="6209329" y="878367"/>
            <a:ext cx="4587765" cy="369332"/>
          </a:xfrm>
          <a:prstGeom prst="rect">
            <a:avLst/>
          </a:prstGeom>
          <a:noFill/>
        </p:spPr>
        <p:txBody>
          <a:bodyPr wrap="square" rtlCol="0">
            <a:spAutoFit/>
          </a:bodyPr>
          <a:lstStyle/>
          <a:p>
            <a:r>
              <a:rPr lang="tr-TR" dirty="0" err="1" smtClean="0"/>
              <a:t>Phasors</a:t>
            </a:r>
            <a:r>
              <a:rPr lang="tr-TR" dirty="0" smtClean="0"/>
              <a:t> </a:t>
            </a:r>
            <a:r>
              <a:rPr lang="tr-TR" dirty="0" err="1" smtClean="0"/>
              <a:t>are</a:t>
            </a:r>
            <a:r>
              <a:rPr lang="tr-TR" dirty="0" smtClean="0"/>
              <a:t> </a:t>
            </a:r>
            <a:r>
              <a:rPr lang="tr-TR" dirty="0" err="1" smtClean="0"/>
              <a:t>useful</a:t>
            </a:r>
            <a:endParaRPr lang="en-US" dirty="0"/>
          </a:p>
        </p:txBody>
      </p:sp>
      <p:pic>
        <p:nvPicPr>
          <p:cNvPr id="5" name="Picture 4"/>
          <p:cNvPicPr>
            <a:picLocks noChangeAspect="1"/>
          </p:cNvPicPr>
          <p:nvPr/>
        </p:nvPicPr>
        <p:blipFill>
          <a:blip r:embed="rId2"/>
          <a:stretch>
            <a:fillRect/>
          </a:stretch>
        </p:blipFill>
        <p:spPr>
          <a:xfrm>
            <a:off x="3104664" y="1063033"/>
            <a:ext cx="2991336" cy="2387316"/>
          </a:xfrm>
          <a:prstGeom prst="rect">
            <a:avLst/>
          </a:prstGeom>
        </p:spPr>
      </p:pic>
      <p:pic>
        <p:nvPicPr>
          <p:cNvPr id="9" name="Picture 8"/>
          <p:cNvPicPr>
            <a:picLocks noChangeAspect="1"/>
          </p:cNvPicPr>
          <p:nvPr/>
        </p:nvPicPr>
        <p:blipFill>
          <a:blip r:embed="rId3"/>
          <a:stretch>
            <a:fillRect/>
          </a:stretch>
        </p:blipFill>
        <p:spPr>
          <a:xfrm>
            <a:off x="7444836" y="1296144"/>
            <a:ext cx="3006084" cy="1122525"/>
          </a:xfrm>
          <a:prstGeom prst="rect">
            <a:avLst/>
          </a:prstGeom>
        </p:spPr>
      </p:pic>
      <p:pic>
        <p:nvPicPr>
          <p:cNvPr id="4" name="Picture 3"/>
          <p:cNvPicPr>
            <a:picLocks noChangeAspect="1"/>
          </p:cNvPicPr>
          <p:nvPr/>
        </p:nvPicPr>
        <p:blipFill>
          <a:blip r:embed="rId4"/>
          <a:stretch>
            <a:fillRect/>
          </a:stretch>
        </p:blipFill>
        <p:spPr>
          <a:xfrm>
            <a:off x="2698641" y="3586570"/>
            <a:ext cx="4286250" cy="2105025"/>
          </a:xfrm>
          <a:prstGeom prst="rect">
            <a:avLst/>
          </a:prstGeom>
        </p:spPr>
      </p:pic>
      <p:pic>
        <p:nvPicPr>
          <p:cNvPr id="11" name="Picture 10"/>
          <p:cNvPicPr>
            <a:picLocks noChangeAspect="1"/>
          </p:cNvPicPr>
          <p:nvPr/>
        </p:nvPicPr>
        <p:blipFill>
          <a:blip r:embed="rId5"/>
          <a:stretch>
            <a:fillRect/>
          </a:stretch>
        </p:blipFill>
        <p:spPr>
          <a:xfrm>
            <a:off x="7566990" y="4139806"/>
            <a:ext cx="3676650" cy="1476375"/>
          </a:xfrm>
          <a:prstGeom prst="rect">
            <a:avLst/>
          </a:prstGeom>
        </p:spPr>
      </p:pic>
      <p:sp>
        <p:nvSpPr>
          <p:cNvPr id="13" name="TextBox 12"/>
          <p:cNvSpPr txBox="1"/>
          <p:nvPr/>
        </p:nvSpPr>
        <p:spPr>
          <a:xfrm>
            <a:off x="409242" y="3418999"/>
            <a:ext cx="4587765" cy="369332"/>
          </a:xfrm>
          <a:prstGeom prst="rect">
            <a:avLst/>
          </a:prstGeom>
          <a:noFill/>
        </p:spPr>
        <p:txBody>
          <a:bodyPr wrap="square" rtlCol="0">
            <a:spAutoFit/>
          </a:bodyPr>
          <a:lstStyle/>
          <a:p>
            <a:r>
              <a:rPr lang="tr-TR" dirty="0" err="1" smtClean="0"/>
              <a:t>Comparing</a:t>
            </a:r>
            <a:r>
              <a:rPr lang="tr-TR" dirty="0" smtClean="0"/>
              <a:t> </a:t>
            </a:r>
            <a:r>
              <a:rPr lang="tr-TR" dirty="0" err="1" smtClean="0"/>
              <a:t>phases</a:t>
            </a:r>
            <a:endParaRPr lang="en-US" dirty="0"/>
          </a:p>
        </p:txBody>
      </p:sp>
      <p:sp>
        <p:nvSpPr>
          <p:cNvPr id="14" name="TextBox 13"/>
          <p:cNvSpPr txBox="1"/>
          <p:nvPr/>
        </p:nvSpPr>
        <p:spPr>
          <a:xfrm>
            <a:off x="6209329" y="3418999"/>
            <a:ext cx="4587765" cy="369332"/>
          </a:xfrm>
          <a:prstGeom prst="rect">
            <a:avLst/>
          </a:prstGeom>
          <a:noFill/>
        </p:spPr>
        <p:txBody>
          <a:bodyPr wrap="square" rtlCol="0">
            <a:spAutoFit/>
          </a:bodyPr>
          <a:lstStyle/>
          <a:p>
            <a:r>
              <a:rPr lang="tr-TR" dirty="0" err="1" smtClean="0"/>
              <a:t>Phasors</a:t>
            </a:r>
            <a:r>
              <a:rPr lang="tr-TR" dirty="0" smtClean="0"/>
              <a:t> </a:t>
            </a:r>
            <a:r>
              <a:rPr lang="tr-TR" dirty="0" err="1" smtClean="0"/>
              <a:t>are</a:t>
            </a:r>
            <a:r>
              <a:rPr lang="tr-TR" dirty="0" smtClean="0"/>
              <a:t> </a:t>
            </a:r>
            <a:r>
              <a:rPr lang="tr-TR" dirty="0" err="1" smtClean="0"/>
              <a:t>useful</a:t>
            </a:r>
            <a:endParaRPr lang="en-US" dirty="0"/>
          </a:p>
        </p:txBody>
      </p:sp>
    </p:spTree>
    <p:extLst>
      <p:ext uri="{BB962C8B-B14F-4D97-AF65-F5344CB8AC3E}">
        <p14:creationId xmlns:p14="http://schemas.microsoft.com/office/powerpoint/2010/main" val="103951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sp>
        <p:nvSpPr>
          <p:cNvPr id="7" name="TextBox 6"/>
          <p:cNvSpPr txBox="1"/>
          <p:nvPr/>
        </p:nvSpPr>
        <p:spPr>
          <a:xfrm>
            <a:off x="344556" y="434369"/>
            <a:ext cx="5520216" cy="400110"/>
          </a:xfrm>
          <a:prstGeom prst="rect">
            <a:avLst/>
          </a:prstGeom>
          <a:noFill/>
        </p:spPr>
        <p:txBody>
          <a:bodyPr wrap="square" rtlCol="0">
            <a:spAutoFit/>
          </a:bodyPr>
          <a:lstStyle/>
          <a:p>
            <a:r>
              <a:rPr lang="tr-TR" sz="2000" b="1" dirty="0" err="1" smtClean="0"/>
              <a:t>Comparing</a:t>
            </a:r>
            <a:r>
              <a:rPr lang="tr-TR" sz="2000" b="1" dirty="0" smtClean="0"/>
              <a:t> </a:t>
            </a:r>
            <a:r>
              <a:rPr lang="tr-TR" sz="2000" b="1" dirty="0" err="1" smtClean="0"/>
              <a:t>two</a:t>
            </a:r>
            <a:r>
              <a:rPr lang="tr-TR" sz="2000" b="1" dirty="0" smtClean="0"/>
              <a:t> </a:t>
            </a:r>
            <a:r>
              <a:rPr lang="tr-TR" sz="2000" b="1" dirty="0" err="1" smtClean="0"/>
              <a:t>atlernating</a:t>
            </a:r>
            <a:r>
              <a:rPr lang="tr-TR" sz="2000" b="1" dirty="0" smtClean="0"/>
              <a:t> </a:t>
            </a:r>
            <a:r>
              <a:rPr lang="tr-TR" sz="2000" b="1" dirty="0" err="1" smtClean="0"/>
              <a:t>circuit</a:t>
            </a:r>
            <a:r>
              <a:rPr lang="tr-TR" sz="2000" b="1" dirty="0" smtClean="0"/>
              <a:t> </a:t>
            </a:r>
            <a:r>
              <a:rPr lang="tr-TR" sz="2000" b="1" dirty="0" err="1" smtClean="0"/>
              <a:t>variables</a:t>
            </a:r>
            <a:endParaRPr lang="tr-TR" sz="2000" b="1" dirty="0"/>
          </a:p>
        </p:txBody>
      </p:sp>
      <p:sp>
        <p:nvSpPr>
          <p:cNvPr id="2" name="Rectangle 1"/>
          <p:cNvSpPr/>
          <p:nvPr/>
        </p:nvSpPr>
        <p:spPr>
          <a:xfrm>
            <a:off x="344556" y="896034"/>
            <a:ext cx="11461962" cy="1200329"/>
          </a:xfrm>
          <a:prstGeom prst="rect">
            <a:avLst/>
          </a:prstGeom>
        </p:spPr>
        <p:txBody>
          <a:bodyPr wrap="square">
            <a:spAutoFit/>
          </a:bodyPr>
          <a:lstStyle/>
          <a:p>
            <a:r>
              <a:rPr lang="en-US" dirty="0"/>
              <a:t>An important point in operations of two time dependent signals is whether they are synchronized or not.  </a:t>
            </a:r>
          </a:p>
          <a:p>
            <a:endParaRPr lang="en-US" dirty="0"/>
          </a:p>
          <a:p>
            <a:r>
              <a:rPr lang="en-US" dirty="0"/>
              <a:t>For electrical definitions, two voltage signals or two </a:t>
            </a:r>
            <a:r>
              <a:rPr lang="en-US" dirty="0" err="1"/>
              <a:t>corrent</a:t>
            </a:r>
            <a:r>
              <a:rPr lang="en-US" dirty="0"/>
              <a:t> signals or one voltage with one current signals  either </a:t>
            </a:r>
            <a:r>
              <a:rPr lang="en-US" dirty="0" smtClean="0"/>
              <a:t>can be </a:t>
            </a:r>
            <a:r>
              <a:rPr lang="en-US" u="sng" dirty="0" smtClean="0"/>
              <a:t>synchronized </a:t>
            </a:r>
            <a:r>
              <a:rPr lang="en-US" u="sng" dirty="0"/>
              <a:t>or </a:t>
            </a:r>
            <a:r>
              <a:rPr lang="tr-TR" u="sng" dirty="0" err="1" smtClean="0"/>
              <a:t>have</a:t>
            </a:r>
            <a:r>
              <a:rPr lang="tr-TR" u="sng" dirty="0" smtClean="0"/>
              <a:t> a</a:t>
            </a:r>
            <a:r>
              <a:rPr lang="en-US" u="sng" dirty="0" smtClean="0"/>
              <a:t> </a:t>
            </a:r>
            <a:r>
              <a:rPr lang="en-US" b="1" u="sng" dirty="0"/>
              <a:t>phase </a:t>
            </a:r>
            <a:r>
              <a:rPr lang="en-US" b="1" u="sng" dirty="0" err="1"/>
              <a:t>diference</a:t>
            </a:r>
            <a:r>
              <a:rPr lang="en-US" dirty="0"/>
              <a:t>.</a:t>
            </a:r>
          </a:p>
        </p:txBody>
      </p:sp>
      <p:sp>
        <p:nvSpPr>
          <p:cNvPr id="4" name="Rectangle 3"/>
          <p:cNvSpPr/>
          <p:nvPr/>
        </p:nvSpPr>
        <p:spPr>
          <a:xfrm>
            <a:off x="344556" y="2282721"/>
            <a:ext cx="3366832" cy="1200329"/>
          </a:xfrm>
          <a:prstGeom prst="rect">
            <a:avLst/>
          </a:prstGeom>
        </p:spPr>
        <p:txBody>
          <a:bodyPr wrap="square">
            <a:spAutoFit/>
          </a:bodyPr>
          <a:lstStyle/>
          <a:p>
            <a:r>
              <a:rPr lang="en-US" dirty="0"/>
              <a:t>If two signals </a:t>
            </a:r>
            <a:r>
              <a:rPr lang="en-US" b="1" dirty="0"/>
              <a:t>are synchronized</a:t>
            </a:r>
            <a:r>
              <a:rPr lang="en-US" dirty="0"/>
              <a:t>, they both pass the zero points and the maximum value points at the same time.</a:t>
            </a:r>
          </a:p>
        </p:txBody>
      </p:sp>
      <p:pic>
        <p:nvPicPr>
          <p:cNvPr id="11" name="Resim 38"/>
          <p:cNvPicPr>
            <a:picLocks noChangeAspect="1" noChangeArrowheads="1"/>
          </p:cNvPicPr>
          <p:nvPr/>
        </p:nvPicPr>
        <p:blipFill>
          <a:blip r:embed="rId2" cstate="print"/>
          <a:srcRect/>
          <a:stretch>
            <a:fillRect/>
          </a:stretch>
        </p:blipFill>
        <p:spPr bwMode="auto">
          <a:xfrm>
            <a:off x="3673324" y="2365316"/>
            <a:ext cx="2422676" cy="1255387"/>
          </a:xfrm>
          <a:prstGeom prst="rect">
            <a:avLst/>
          </a:prstGeom>
          <a:noFill/>
        </p:spPr>
      </p:pic>
      <p:sp>
        <p:nvSpPr>
          <p:cNvPr id="10" name="Rectangle 9"/>
          <p:cNvSpPr/>
          <p:nvPr/>
        </p:nvSpPr>
        <p:spPr>
          <a:xfrm>
            <a:off x="6165962" y="2282721"/>
            <a:ext cx="3046277" cy="1200329"/>
          </a:xfrm>
          <a:prstGeom prst="rect">
            <a:avLst/>
          </a:prstGeom>
        </p:spPr>
        <p:txBody>
          <a:bodyPr wrap="square">
            <a:spAutoFit/>
          </a:bodyPr>
          <a:lstStyle/>
          <a:p>
            <a:r>
              <a:rPr lang="en-US" dirty="0"/>
              <a:t>If two signals pass the zero points and maximum value points in different moments then a phase  shift occurs. </a:t>
            </a:r>
          </a:p>
        </p:txBody>
      </p:sp>
      <p:pic>
        <p:nvPicPr>
          <p:cNvPr id="12" name="Picture 11"/>
          <p:cNvPicPr>
            <a:picLocks noChangeAspect="1"/>
          </p:cNvPicPr>
          <p:nvPr/>
        </p:nvPicPr>
        <p:blipFill>
          <a:blip r:embed="rId3"/>
          <a:stretch>
            <a:fillRect/>
          </a:stretch>
        </p:blipFill>
        <p:spPr>
          <a:xfrm>
            <a:off x="8946009" y="2096363"/>
            <a:ext cx="3054537" cy="1473206"/>
          </a:xfrm>
          <a:prstGeom prst="rect">
            <a:avLst/>
          </a:prstGeom>
        </p:spPr>
      </p:pic>
      <p:pic>
        <p:nvPicPr>
          <p:cNvPr id="14" name="Picture 13"/>
          <p:cNvPicPr>
            <a:picLocks noChangeAspect="1"/>
          </p:cNvPicPr>
          <p:nvPr/>
        </p:nvPicPr>
        <p:blipFill>
          <a:blip r:embed="rId4"/>
          <a:stretch>
            <a:fillRect/>
          </a:stretch>
        </p:blipFill>
        <p:spPr>
          <a:xfrm>
            <a:off x="69847" y="4003655"/>
            <a:ext cx="3095625" cy="1257300"/>
          </a:xfrm>
          <a:prstGeom prst="rect">
            <a:avLst/>
          </a:prstGeom>
        </p:spPr>
      </p:pic>
      <p:sp>
        <p:nvSpPr>
          <p:cNvPr id="15" name="TextBox 14"/>
          <p:cNvSpPr txBox="1"/>
          <p:nvPr/>
        </p:nvSpPr>
        <p:spPr>
          <a:xfrm>
            <a:off x="204711" y="5622878"/>
            <a:ext cx="2729552" cy="646331"/>
          </a:xfrm>
          <a:prstGeom prst="rect">
            <a:avLst/>
          </a:prstGeom>
          <a:noFill/>
        </p:spPr>
        <p:txBody>
          <a:bodyPr wrap="square" rtlCol="0">
            <a:spAutoFit/>
          </a:bodyPr>
          <a:lstStyle/>
          <a:p>
            <a:r>
              <a:rPr lang="tr-TR" dirty="0" err="1" smtClean="0"/>
              <a:t>Phase</a:t>
            </a:r>
            <a:r>
              <a:rPr lang="tr-TR" dirty="0" smtClean="0"/>
              <a:t> </a:t>
            </a:r>
            <a:r>
              <a:rPr lang="tr-TR" dirty="0" err="1" smtClean="0"/>
              <a:t>shift</a:t>
            </a:r>
            <a:r>
              <a:rPr lang="tr-TR" dirty="0" smtClean="0"/>
              <a:t> is 90</a:t>
            </a:r>
            <a:r>
              <a:rPr lang="tr-TR" dirty="0" smtClean="0">
                <a:sym typeface="Symbol" panose="05050102010706020507" pitchFamily="18" charset="2"/>
              </a:rPr>
              <a:t> </a:t>
            </a:r>
            <a:r>
              <a:rPr lang="tr-TR" dirty="0" err="1" smtClean="0">
                <a:sym typeface="Symbol" panose="05050102010706020507" pitchFamily="18" charset="2"/>
              </a:rPr>
              <a:t>when</a:t>
            </a:r>
            <a:r>
              <a:rPr lang="tr-TR" dirty="0" smtClean="0">
                <a:sym typeface="Symbol" panose="05050102010706020507" pitchFamily="18" charset="2"/>
              </a:rPr>
              <a:t> </a:t>
            </a:r>
            <a:r>
              <a:rPr lang="tr-TR" dirty="0" err="1" smtClean="0">
                <a:sym typeface="Symbol" panose="05050102010706020507" pitchFamily="18" charset="2"/>
              </a:rPr>
              <a:t>the</a:t>
            </a:r>
            <a:r>
              <a:rPr lang="tr-TR" dirty="0" smtClean="0">
                <a:sym typeface="Symbol" panose="05050102010706020507" pitchFamily="18" charset="2"/>
              </a:rPr>
              <a:t> </a:t>
            </a:r>
            <a:r>
              <a:rPr lang="tr-TR" dirty="0" err="1" smtClean="0">
                <a:sym typeface="Symbol" panose="05050102010706020507" pitchFamily="18" charset="2"/>
              </a:rPr>
              <a:t>reference</a:t>
            </a:r>
            <a:r>
              <a:rPr lang="tr-TR" dirty="0" smtClean="0">
                <a:sym typeface="Symbol" panose="05050102010706020507" pitchFamily="18" charset="2"/>
              </a:rPr>
              <a:t> </a:t>
            </a:r>
            <a:r>
              <a:rPr lang="tr-TR" dirty="0" err="1" smtClean="0">
                <a:sym typeface="Symbol" panose="05050102010706020507" pitchFamily="18" charset="2"/>
              </a:rPr>
              <a:t>signal</a:t>
            </a:r>
            <a:r>
              <a:rPr lang="tr-TR" dirty="0" smtClean="0">
                <a:sym typeface="Symbol" panose="05050102010706020507" pitchFamily="18" charset="2"/>
              </a:rPr>
              <a:t> is B.</a:t>
            </a:r>
            <a:endParaRPr lang="en-US" dirty="0"/>
          </a:p>
        </p:txBody>
      </p:sp>
      <p:pic>
        <p:nvPicPr>
          <p:cNvPr id="16" name="Picture 15"/>
          <p:cNvPicPr>
            <a:picLocks noChangeAspect="1"/>
          </p:cNvPicPr>
          <p:nvPr/>
        </p:nvPicPr>
        <p:blipFill>
          <a:blip r:embed="rId5"/>
          <a:stretch>
            <a:fillRect/>
          </a:stretch>
        </p:blipFill>
        <p:spPr>
          <a:xfrm>
            <a:off x="3258322" y="4068419"/>
            <a:ext cx="3000375" cy="1228725"/>
          </a:xfrm>
          <a:prstGeom prst="rect">
            <a:avLst/>
          </a:prstGeom>
        </p:spPr>
      </p:pic>
      <p:sp>
        <p:nvSpPr>
          <p:cNvPr id="18" name="TextBox 17"/>
          <p:cNvSpPr txBox="1"/>
          <p:nvPr/>
        </p:nvSpPr>
        <p:spPr>
          <a:xfrm>
            <a:off x="3414218" y="5611502"/>
            <a:ext cx="2729552" cy="646331"/>
          </a:xfrm>
          <a:prstGeom prst="rect">
            <a:avLst/>
          </a:prstGeom>
          <a:noFill/>
        </p:spPr>
        <p:txBody>
          <a:bodyPr wrap="square" rtlCol="0">
            <a:spAutoFit/>
          </a:bodyPr>
          <a:lstStyle/>
          <a:p>
            <a:r>
              <a:rPr lang="tr-TR" dirty="0" err="1" smtClean="0"/>
              <a:t>Phase</a:t>
            </a:r>
            <a:r>
              <a:rPr lang="tr-TR" dirty="0" smtClean="0"/>
              <a:t> </a:t>
            </a:r>
            <a:r>
              <a:rPr lang="tr-TR" dirty="0" err="1" smtClean="0"/>
              <a:t>shift</a:t>
            </a:r>
            <a:r>
              <a:rPr lang="tr-TR" dirty="0" smtClean="0"/>
              <a:t> is 90</a:t>
            </a:r>
            <a:r>
              <a:rPr lang="tr-TR" dirty="0" smtClean="0">
                <a:sym typeface="Symbol" panose="05050102010706020507" pitchFamily="18" charset="2"/>
              </a:rPr>
              <a:t> </a:t>
            </a:r>
            <a:r>
              <a:rPr lang="tr-TR" dirty="0" err="1" smtClean="0">
                <a:sym typeface="Symbol" panose="05050102010706020507" pitchFamily="18" charset="2"/>
              </a:rPr>
              <a:t>when</a:t>
            </a:r>
            <a:r>
              <a:rPr lang="tr-TR" dirty="0" smtClean="0">
                <a:sym typeface="Symbol" panose="05050102010706020507" pitchFamily="18" charset="2"/>
              </a:rPr>
              <a:t> </a:t>
            </a:r>
            <a:r>
              <a:rPr lang="tr-TR" dirty="0" err="1" smtClean="0">
                <a:sym typeface="Symbol" panose="05050102010706020507" pitchFamily="18" charset="2"/>
              </a:rPr>
              <a:t>the</a:t>
            </a:r>
            <a:r>
              <a:rPr lang="tr-TR" dirty="0" smtClean="0">
                <a:sym typeface="Symbol" panose="05050102010706020507" pitchFamily="18" charset="2"/>
              </a:rPr>
              <a:t> </a:t>
            </a:r>
            <a:r>
              <a:rPr lang="tr-TR" dirty="0" err="1" smtClean="0">
                <a:sym typeface="Symbol" panose="05050102010706020507" pitchFamily="18" charset="2"/>
              </a:rPr>
              <a:t>reference</a:t>
            </a:r>
            <a:r>
              <a:rPr lang="tr-TR" dirty="0" smtClean="0">
                <a:sym typeface="Symbol" panose="05050102010706020507" pitchFamily="18" charset="2"/>
              </a:rPr>
              <a:t> </a:t>
            </a:r>
            <a:r>
              <a:rPr lang="tr-TR" dirty="0" err="1" smtClean="0">
                <a:sym typeface="Symbol" panose="05050102010706020507" pitchFamily="18" charset="2"/>
              </a:rPr>
              <a:t>signal</a:t>
            </a:r>
            <a:r>
              <a:rPr lang="tr-TR" dirty="0" smtClean="0">
                <a:sym typeface="Symbol" panose="05050102010706020507" pitchFamily="18" charset="2"/>
              </a:rPr>
              <a:t> is A.</a:t>
            </a:r>
            <a:endParaRPr lang="en-US" dirty="0"/>
          </a:p>
        </p:txBody>
      </p:sp>
      <p:pic>
        <p:nvPicPr>
          <p:cNvPr id="19" name="Picture 18"/>
          <p:cNvPicPr>
            <a:picLocks noChangeAspect="1"/>
          </p:cNvPicPr>
          <p:nvPr/>
        </p:nvPicPr>
        <p:blipFill>
          <a:blip r:embed="rId5"/>
          <a:stretch>
            <a:fillRect/>
          </a:stretch>
        </p:blipFill>
        <p:spPr>
          <a:xfrm>
            <a:off x="6334419" y="4071351"/>
            <a:ext cx="3000375" cy="1228725"/>
          </a:xfrm>
          <a:prstGeom prst="rect">
            <a:avLst/>
          </a:prstGeom>
        </p:spPr>
      </p:pic>
      <p:sp>
        <p:nvSpPr>
          <p:cNvPr id="20" name="TextBox 19"/>
          <p:cNvSpPr txBox="1"/>
          <p:nvPr/>
        </p:nvSpPr>
        <p:spPr>
          <a:xfrm>
            <a:off x="6531259" y="5628082"/>
            <a:ext cx="2729552" cy="646331"/>
          </a:xfrm>
          <a:prstGeom prst="rect">
            <a:avLst/>
          </a:prstGeom>
          <a:noFill/>
        </p:spPr>
        <p:txBody>
          <a:bodyPr wrap="square" rtlCol="0">
            <a:spAutoFit/>
          </a:bodyPr>
          <a:lstStyle/>
          <a:p>
            <a:r>
              <a:rPr lang="tr-TR" dirty="0" err="1" smtClean="0">
                <a:solidFill>
                  <a:srgbClr val="00B0F0"/>
                </a:solidFill>
              </a:rPr>
              <a:t>Phase</a:t>
            </a:r>
            <a:r>
              <a:rPr lang="tr-TR" dirty="0" smtClean="0">
                <a:solidFill>
                  <a:srgbClr val="00B0F0"/>
                </a:solidFill>
              </a:rPr>
              <a:t> </a:t>
            </a:r>
            <a:r>
              <a:rPr lang="tr-TR" dirty="0" err="1" smtClean="0">
                <a:solidFill>
                  <a:srgbClr val="00B0F0"/>
                </a:solidFill>
              </a:rPr>
              <a:t>shift</a:t>
            </a:r>
            <a:r>
              <a:rPr lang="tr-TR" dirty="0" smtClean="0">
                <a:solidFill>
                  <a:srgbClr val="00B0F0"/>
                </a:solidFill>
              </a:rPr>
              <a:t> is </a:t>
            </a:r>
            <a:r>
              <a:rPr lang="tr-TR" b="1" dirty="0" smtClean="0">
                <a:solidFill>
                  <a:srgbClr val="00B0F0"/>
                </a:solidFill>
              </a:rPr>
              <a:t>-</a:t>
            </a:r>
            <a:r>
              <a:rPr lang="tr-TR" dirty="0" smtClean="0">
                <a:solidFill>
                  <a:srgbClr val="00B0F0"/>
                </a:solidFill>
              </a:rPr>
              <a:t>90</a:t>
            </a:r>
            <a:r>
              <a:rPr lang="tr-TR" dirty="0" smtClean="0">
                <a:solidFill>
                  <a:srgbClr val="00B0F0"/>
                </a:solidFill>
                <a:sym typeface="Symbol" panose="05050102010706020507" pitchFamily="18" charset="2"/>
              </a:rPr>
              <a:t> </a:t>
            </a:r>
            <a:r>
              <a:rPr lang="tr-TR" dirty="0" err="1" smtClean="0">
                <a:solidFill>
                  <a:srgbClr val="00B0F0"/>
                </a:solidFill>
                <a:sym typeface="Symbol" panose="05050102010706020507" pitchFamily="18" charset="2"/>
              </a:rPr>
              <a:t>when</a:t>
            </a:r>
            <a:r>
              <a:rPr lang="tr-TR" dirty="0" smtClean="0">
                <a:solidFill>
                  <a:srgbClr val="00B0F0"/>
                </a:solidFill>
                <a:sym typeface="Symbol" panose="05050102010706020507" pitchFamily="18" charset="2"/>
              </a:rPr>
              <a:t> </a:t>
            </a:r>
            <a:r>
              <a:rPr lang="tr-TR" dirty="0" err="1" smtClean="0">
                <a:solidFill>
                  <a:srgbClr val="00B0F0"/>
                </a:solidFill>
                <a:sym typeface="Symbol" panose="05050102010706020507" pitchFamily="18" charset="2"/>
              </a:rPr>
              <a:t>the</a:t>
            </a:r>
            <a:r>
              <a:rPr lang="tr-TR" dirty="0" smtClean="0">
                <a:solidFill>
                  <a:srgbClr val="00B0F0"/>
                </a:solidFill>
                <a:sym typeface="Symbol" panose="05050102010706020507" pitchFamily="18" charset="2"/>
              </a:rPr>
              <a:t> </a:t>
            </a:r>
            <a:r>
              <a:rPr lang="tr-TR" dirty="0" err="1" smtClean="0">
                <a:solidFill>
                  <a:srgbClr val="00B0F0"/>
                </a:solidFill>
                <a:sym typeface="Symbol" panose="05050102010706020507" pitchFamily="18" charset="2"/>
              </a:rPr>
              <a:t>reference</a:t>
            </a:r>
            <a:r>
              <a:rPr lang="tr-TR" dirty="0" smtClean="0">
                <a:solidFill>
                  <a:srgbClr val="00B0F0"/>
                </a:solidFill>
                <a:sym typeface="Symbol" panose="05050102010706020507" pitchFamily="18" charset="2"/>
              </a:rPr>
              <a:t> </a:t>
            </a:r>
            <a:r>
              <a:rPr lang="tr-TR" dirty="0" err="1" smtClean="0">
                <a:solidFill>
                  <a:srgbClr val="00B0F0"/>
                </a:solidFill>
                <a:sym typeface="Symbol" panose="05050102010706020507" pitchFamily="18" charset="2"/>
              </a:rPr>
              <a:t>signal</a:t>
            </a:r>
            <a:r>
              <a:rPr lang="tr-TR" dirty="0" smtClean="0">
                <a:solidFill>
                  <a:srgbClr val="00B0F0"/>
                </a:solidFill>
                <a:sym typeface="Symbol" panose="05050102010706020507" pitchFamily="18" charset="2"/>
              </a:rPr>
              <a:t> is B.</a:t>
            </a:r>
            <a:endParaRPr lang="en-US" dirty="0">
              <a:solidFill>
                <a:srgbClr val="00B0F0"/>
              </a:solidFill>
            </a:endParaRPr>
          </a:p>
        </p:txBody>
      </p:sp>
      <p:pic>
        <p:nvPicPr>
          <p:cNvPr id="21" name="Picture 20"/>
          <p:cNvPicPr>
            <a:picLocks noChangeAspect="1"/>
          </p:cNvPicPr>
          <p:nvPr/>
        </p:nvPicPr>
        <p:blipFill>
          <a:blip r:embed="rId6"/>
          <a:stretch>
            <a:fillRect/>
          </a:stretch>
        </p:blipFill>
        <p:spPr>
          <a:xfrm>
            <a:off x="9410516" y="5030477"/>
            <a:ext cx="2667000" cy="1162050"/>
          </a:xfrm>
          <a:prstGeom prst="rect">
            <a:avLst/>
          </a:prstGeom>
        </p:spPr>
      </p:pic>
      <p:sp>
        <p:nvSpPr>
          <p:cNvPr id="22" name="Rectangle 21"/>
          <p:cNvSpPr/>
          <p:nvPr/>
        </p:nvSpPr>
        <p:spPr>
          <a:xfrm>
            <a:off x="9908275" y="4068135"/>
            <a:ext cx="2092271" cy="923330"/>
          </a:xfrm>
          <a:prstGeom prst="rect">
            <a:avLst/>
          </a:prstGeom>
        </p:spPr>
        <p:txBody>
          <a:bodyPr wrap="square">
            <a:spAutoFit/>
          </a:bodyPr>
          <a:lstStyle/>
          <a:p>
            <a:r>
              <a:rPr lang="en-US" dirty="0"/>
              <a:t>Phase shift is </a:t>
            </a:r>
            <a:r>
              <a:rPr lang="tr-TR" dirty="0" err="1" smtClean="0"/>
              <a:t>zero</a:t>
            </a:r>
            <a:r>
              <a:rPr lang="en-US" dirty="0" smtClean="0"/>
              <a:t> </a:t>
            </a:r>
            <a:r>
              <a:rPr lang="tr-TR" dirty="0" smtClean="0"/>
              <a:t>. </a:t>
            </a:r>
            <a:r>
              <a:rPr lang="tr-TR" dirty="0" err="1" smtClean="0"/>
              <a:t>Therefore</a:t>
            </a:r>
            <a:r>
              <a:rPr lang="tr-TR" dirty="0" smtClean="0"/>
              <a:t>, </a:t>
            </a:r>
            <a:r>
              <a:rPr lang="en-US" dirty="0" smtClean="0"/>
              <a:t>t</a:t>
            </a:r>
            <a:r>
              <a:rPr lang="tr-TR" dirty="0" err="1" smtClean="0"/>
              <a:t>wo</a:t>
            </a:r>
            <a:r>
              <a:rPr lang="tr-TR" dirty="0" smtClean="0"/>
              <a:t> </a:t>
            </a:r>
            <a:r>
              <a:rPr lang="tr-TR" dirty="0" err="1" smtClean="0">
                <a:solidFill>
                  <a:srgbClr val="FF0000"/>
                </a:solidFill>
              </a:rPr>
              <a:t>signals</a:t>
            </a:r>
            <a:r>
              <a:rPr lang="tr-TR" dirty="0" smtClean="0">
                <a:solidFill>
                  <a:srgbClr val="FF0000"/>
                </a:solidFill>
              </a:rPr>
              <a:t> </a:t>
            </a:r>
            <a:r>
              <a:rPr lang="tr-TR" dirty="0" err="1" smtClean="0">
                <a:solidFill>
                  <a:srgbClr val="FF0000"/>
                </a:solidFill>
              </a:rPr>
              <a:t>are</a:t>
            </a:r>
            <a:r>
              <a:rPr lang="tr-TR" dirty="0" smtClean="0">
                <a:solidFill>
                  <a:srgbClr val="FF0000"/>
                </a:solidFill>
              </a:rPr>
              <a:t> in </a:t>
            </a:r>
            <a:r>
              <a:rPr lang="tr-TR" dirty="0" err="1" smtClean="0">
                <a:solidFill>
                  <a:srgbClr val="FF0000"/>
                </a:solidFill>
              </a:rPr>
              <a:t>phase</a:t>
            </a:r>
            <a:endParaRPr lang="en-US" dirty="0">
              <a:solidFill>
                <a:srgbClr val="FF0000"/>
              </a:solidFill>
            </a:endParaRPr>
          </a:p>
        </p:txBody>
      </p:sp>
    </p:spTree>
    <p:extLst>
      <p:ext uri="{BB962C8B-B14F-4D97-AF65-F5344CB8AC3E}">
        <p14:creationId xmlns:p14="http://schemas.microsoft.com/office/powerpoint/2010/main" val="10542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5" grpId="0"/>
      <p:bldP spid="18" grpId="0"/>
      <p:bldP spid="20"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7296"/>
            <a:ext cx="7566991" cy="461665"/>
          </a:xfrm>
          <a:prstGeom prst="rect">
            <a:avLst/>
          </a:prstGeom>
          <a:noFill/>
        </p:spPr>
        <p:txBody>
          <a:bodyPr wrap="square" rtlCol="0">
            <a:spAutoFit/>
          </a:bodyPr>
          <a:lstStyle/>
          <a:p>
            <a:r>
              <a:rPr lang="en-US" sz="2400" b="1" dirty="0">
                <a:solidFill>
                  <a:srgbClr val="FF0000"/>
                </a:solidFill>
              </a:rPr>
              <a:t> </a:t>
            </a:r>
            <a:r>
              <a:rPr lang="tr-TR" sz="2400" b="1" dirty="0" err="1" smtClean="0">
                <a:solidFill>
                  <a:srgbClr val="FF0000"/>
                </a:solidFill>
              </a:rPr>
              <a:t>Sinusoidal</a:t>
            </a:r>
            <a:r>
              <a:rPr lang="tr-TR" sz="2400" b="1" dirty="0" smtClean="0">
                <a:solidFill>
                  <a:srgbClr val="FF0000"/>
                </a:solidFill>
              </a:rPr>
              <a:t> </a:t>
            </a:r>
            <a:r>
              <a:rPr lang="tr-TR" sz="2400" b="1" dirty="0" err="1" smtClean="0">
                <a:solidFill>
                  <a:srgbClr val="FF0000"/>
                </a:solidFill>
              </a:rPr>
              <a:t>Input</a:t>
            </a:r>
            <a:endParaRPr lang="en-US" sz="2400" b="1" dirty="0">
              <a:solidFill>
                <a:srgbClr val="FF0000"/>
              </a:solidFill>
            </a:endParaRPr>
          </a:p>
        </p:txBody>
      </p:sp>
      <p:sp>
        <p:nvSpPr>
          <p:cNvPr id="17" name="TextBox 16"/>
          <p:cNvSpPr txBox="1"/>
          <p:nvPr/>
        </p:nvSpPr>
        <p:spPr>
          <a:xfrm>
            <a:off x="0" y="6531732"/>
            <a:ext cx="12192000" cy="338554"/>
          </a:xfrm>
          <a:prstGeom prst="rect">
            <a:avLst/>
          </a:prstGeom>
          <a:solidFill>
            <a:srgbClr val="0070C0"/>
          </a:solidFill>
        </p:spPr>
        <p:txBody>
          <a:bodyPr wrap="square" rtlCol="0" anchor="ctr" anchorCtr="0">
            <a:spAutoFit/>
          </a:bodyPr>
          <a:lstStyle/>
          <a:p>
            <a:r>
              <a:rPr lang="tr-TR" sz="1600" dirty="0" smtClean="0">
                <a:solidFill>
                  <a:schemeClr val="bg1"/>
                </a:solidFill>
              </a:rPr>
              <a:t>                                                                             IKCU\</a:t>
            </a:r>
            <a:r>
              <a:rPr lang="tr-TR" sz="1600" dirty="0" err="1" smtClean="0">
                <a:solidFill>
                  <a:schemeClr val="bg1"/>
                </a:solidFill>
              </a:rPr>
              <a:t>Mechatronics</a:t>
            </a:r>
            <a:r>
              <a:rPr lang="tr-TR" sz="1600" dirty="0" smtClean="0">
                <a:solidFill>
                  <a:schemeClr val="bg1"/>
                </a:solidFill>
              </a:rPr>
              <a:t> </a:t>
            </a:r>
            <a:r>
              <a:rPr lang="tr-TR" sz="1600" dirty="0" err="1" smtClean="0">
                <a:solidFill>
                  <a:schemeClr val="bg1"/>
                </a:solidFill>
              </a:rPr>
              <a:t>Engineering</a:t>
            </a:r>
            <a:r>
              <a:rPr lang="tr-TR" sz="1600" dirty="0" smtClean="0">
                <a:solidFill>
                  <a:schemeClr val="bg1"/>
                </a:solidFill>
              </a:rPr>
              <a:t>\MEE212 </a:t>
            </a:r>
            <a:r>
              <a:rPr lang="tr-TR" sz="1600" dirty="0" err="1" smtClean="0">
                <a:solidFill>
                  <a:schemeClr val="bg1"/>
                </a:solidFill>
              </a:rPr>
              <a:t>Electric</a:t>
            </a:r>
            <a:r>
              <a:rPr lang="tr-TR" sz="1600" dirty="0" smtClean="0">
                <a:solidFill>
                  <a:schemeClr val="bg1"/>
                </a:solidFill>
              </a:rPr>
              <a:t> </a:t>
            </a:r>
            <a:r>
              <a:rPr lang="tr-TR" sz="1600" dirty="0" err="1" smtClean="0">
                <a:solidFill>
                  <a:schemeClr val="bg1"/>
                </a:solidFill>
              </a:rPr>
              <a:t>Circuits</a:t>
            </a:r>
            <a:r>
              <a:rPr lang="tr-TR" sz="1600" dirty="0" smtClean="0">
                <a:solidFill>
                  <a:schemeClr val="bg1"/>
                </a:solidFill>
              </a:rPr>
              <a:t>			</a:t>
            </a:r>
            <a:r>
              <a:rPr lang="tr-TR" sz="1600" dirty="0" err="1" smtClean="0">
                <a:solidFill>
                  <a:schemeClr val="bg1"/>
                </a:solidFill>
              </a:rPr>
              <a:t>Dr.Levent</a:t>
            </a:r>
            <a:r>
              <a:rPr lang="tr-TR" sz="1600" dirty="0" smtClean="0">
                <a:solidFill>
                  <a:schemeClr val="bg1"/>
                </a:solidFill>
              </a:rPr>
              <a:t> ÇETİN</a:t>
            </a:r>
            <a:endParaRPr lang="tr-TR" sz="1600" dirty="0">
              <a:solidFill>
                <a:schemeClr val="bg1"/>
              </a:solidFill>
            </a:endParaRPr>
          </a:p>
        </p:txBody>
      </p:sp>
      <p:pic>
        <p:nvPicPr>
          <p:cNvPr id="7" name="Picture 2" descr="Phasor Diagram of a Sine Wave"/>
          <p:cNvPicPr>
            <a:picLocks noChangeAspect="1" noChangeArrowheads="1"/>
          </p:cNvPicPr>
          <p:nvPr/>
        </p:nvPicPr>
        <p:blipFill>
          <a:blip r:embed="rId2" cstate="print"/>
          <a:srcRect/>
          <a:stretch>
            <a:fillRect/>
          </a:stretch>
        </p:blipFill>
        <p:spPr bwMode="auto">
          <a:xfrm>
            <a:off x="990512" y="4023495"/>
            <a:ext cx="3732505" cy="1926001"/>
          </a:xfrm>
          <a:prstGeom prst="rect">
            <a:avLst/>
          </a:prstGeom>
          <a:noFill/>
        </p:spPr>
      </p:pic>
      <p:pic>
        <p:nvPicPr>
          <p:cNvPr id="3" name="Picture 2"/>
          <p:cNvPicPr>
            <a:picLocks noChangeAspect="1"/>
          </p:cNvPicPr>
          <p:nvPr/>
        </p:nvPicPr>
        <p:blipFill>
          <a:blip r:embed="rId3"/>
          <a:stretch>
            <a:fillRect/>
          </a:stretch>
        </p:blipFill>
        <p:spPr>
          <a:xfrm>
            <a:off x="6015176" y="424941"/>
            <a:ext cx="3742430" cy="1796366"/>
          </a:xfrm>
          <a:prstGeom prst="rect">
            <a:avLst/>
          </a:prstGeom>
        </p:spPr>
      </p:pic>
      <p:pic>
        <p:nvPicPr>
          <p:cNvPr id="5" name="Picture 4"/>
          <p:cNvPicPr>
            <a:picLocks noChangeAspect="1"/>
          </p:cNvPicPr>
          <p:nvPr/>
        </p:nvPicPr>
        <p:blipFill>
          <a:blip r:embed="rId4"/>
          <a:stretch>
            <a:fillRect/>
          </a:stretch>
        </p:blipFill>
        <p:spPr>
          <a:xfrm>
            <a:off x="770897" y="546196"/>
            <a:ext cx="4171737" cy="2477468"/>
          </a:xfrm>
          <a:prstGeom prst="rect">
            <a:avLst/>
          </a:prstGeom>
        </p:spPr>
      </p:pic>
      <p:sp>
        <p:nvSpPr>
          <p:cNvPr id="9" name="TextBox 8"/>
          <p:cNvSpPr txBox="1"/>
          <p:nvPr/>
        </p:nvSpPr>
        <p:spPr>
          <a:xfrm>
            <a:off x="1670579" y="3133971"/>
            <a:ext cx="3052438" cy="369332"/>
          </a:xfrm>
          <a:prstGeom prst="rect">
            <a:avLst/>
          </a:prstGeom>
          <a:noFill/>
        </p:spPr>
        <p:txBody>
          <a:bodyPr wrap="square" rtlCol="0">
            <a:spAutoFit/>
          </a:bodyPr>
          <a:lstStyle/>
          <a:p>
            <a:r>
              <a:rPr lang="tr-TR" dirty="0" err="1" smtClean="0"/>
              <a:t>Phase</a:t>
            </a:r>
            <a:r>
              <a:rPr lang="tr-TR" dirty="0" smtClean="0"/>
              <a:t> is 45</a:t>
            </a:r>
            <a:r>
              <a:rPr lang="tr-TR" dirty="0" smtClean="0">
                <a:sym typeface="Symbol" panose="05050102010706020507" pitchFamily="18" charset="2"/>
              </a:rPr>
              <a:t> </a:t>
            </a:r>
            <a:r>
              <a:rPr lang="tr-TR" dirty="0" err="1" smtClean="0"/>
              <a:t>from</a:t>
            </a:r>
            <a:r>
              <a:rPr lang="tr-TR" dirty="0" smtClean="0"/>
              <a:t> B </a:t>
            </a:r>
            <a:r>
              <a:rPr lang="tr-TR" dirty="0" err="1" smtClean="0"/>
              <a:t>to</a:t>
            </a:r>
            <a:r>
              <a:rPr lang="tr-TR" dirty="0" smtClean="0"/>
              <a:t> A</a:t>
            </a:r>
            <a:endParaRPr lang="en-US" dirty="0"/>
          </a:p>
        </p:txBody>
      </p:sp>
      <p:pic>
        <p:nvPicPr>
          <p:cNvPr id="10" name="Picture 9"/>
          <p:cNvPicPr>
            <a:picLocks noChangeAspect="1"/>
          </p:cNvPicPr>
          <p:nvPr/>
        </p:nvPicPr>
        <p:blipFill>
          <a:blip r:embed="rId5"/>
          <a:stretch>
            <a:fillRect/>
          </a:stretch>
        </p:blipFill>
        <p:spPr>
          <a:xfrm>
            <a:off x="6404262" y="2581018"/>
            <a:ext cx="3933825" cy="1495425"/>
          </a:xfrm>
          <a:prstGeom prst="rect">
            <a:avLst/>
          </a:prstGeom>
        </p:spPr>
      </p:pic>
      <p:pic>
        <p:nvPicPr>
          <p:cNvPr id="11" name="Picture 10"/>
          <p:cNvPicPr>
            <a:picLocks noChangeAspect="1"/>
          </p:cNvPicPr>
          <p:nvPr/>
        </p:nvPicPr>
        <p:blipFill>
          <a:blip r:embed="rId6"/>
          <a:stretch>
            <a:fillRect/>
          </a:stretch>
        </p:blipFill>
        <p:spPr>
          <a:xfrm>
            <a:off x="8677439" y="4696042"/>
            <a:ext cx="2419350" cy="1571625"/>
          </a:xfrm>
          <a:prstGeom prst="rect">
            <a:avLst/>
          </a:prstGeom>
        </p:spPr>
      </p:pic>
      <p:sp>
        <p:nvSpPr>
          <p:cNvPr id="12" name="Rectangle 11"/>
          <p:cNvSpPr/>
          <p:nvPr/>
        </p:nvSpPr>
        <p:spPr>
          <a:xfrm>
            <a:off x="6233541" y="4650643"/>
            <a:ext cx="2443898" cy="1754326"/>
          </a:xfrm>
          <a:prstGeom prst="rect">
            <a:avLst/>
          </a:prstGeom>
        </p:spPr>
        <p:txBody>
          <a:bodyPr wrap="square">
            <a:spAutoFit/>
          </a:bodyPr>
          <a:lstStyle/>
          <a:p>
            <a:r>
              <a:rPr lang="en-US" dirty="0">
                <a:solidFill>
                  <a:srgbClr val="333333"/>
                </a:solidFill>
              </a:rPr>
              <a:t>the waveforms are frozen at </a:t>
            </a:r>
            <a:r>
              <a:rPr lang="en-US" dirty="0" smtClean="0">
                <a:solidFill>
                  <a:srgbClr val="333333"/>
                </a:solidFill>
              </a:rPr>
              <a:t>time</a:t>
            </a:r>
            <a:r>
              <a:rPr lang="tr-TR" dirty="0" smtClean="0">
                <a:solidFill>
                  <a:srgbClr val="333333"/>
                </a:solidFill>
              </a:rPr>
              <a:t> </a:t>
            </a:r>
            <a:r>
              <a:rPr lang="en-US" dirty="0" smtClean="0">
                <a:solidFill>
                  <a:srgbClr val="5078B4"/>
                </a:solidFill>
              </a:rPr>
              <a:t>t</a:t>
            </a:r>
            <a:r>
              <a:rPr lang="en-US" dirty="0">
                <a:solidFill>
                  <a:srgbClr val="5078B4"/>
                </a:solidFill>
              </a:rPr>
              <a:t> = 30</a:t>
            </a:r>
            <a:r>
              <a:rPr lang="en-US" baseline="30000" dirty="0">
                <a:solidFill>
                  <a:srgbClr val="5078B4"/>
                </a:solidFill>
              </a:rPr>
              <a:t>o</a:t>
            </a:r>
            <a:r>
              <a:rPr lang="en-US" dirty="0">
                <a:solidFill>
                  <a:srgbClr val="333333"/>
                </a:solidFill>
              </a:rPr>
              <a:t>, the corresponding </a:t>
            </a:r>
            <a:r>
              <a:rPr lang="en-US" dirty="0" err="1">
                <a:solidFill>
                  <a:srgbClr val="333333"/>
                </a:solidFill>
              </a:rPr>
              <a:t>phasor</a:t>
            </a:r>
            <a:r>
              <a:rPr lang="en-US" dirty="0">
                <a:solidFill>
                  <a:srgbClr val="333333"/>
                </a:solidFill>
              </a:rPr>
              <a:t> diagram would look like the one shown on the right</a:t>
            </a:r>
            <a:r>
              <a:rPr lang="en-US" dirty="0" smtClean="0">
                <a:solidFill>
                  <a:srgbClr val="333333"/>
                </a:solidFill>
              </a:rPr>
              <a:t>.</a:t>
            </a:r>
            <a:endParaRPr lang="en-US" dirty="0"/>
          </a:p>
        </p:txBody>
      </p:sp>
      <p:sp>
        <p:nvSpPr>
          <p:cNvPr id="13" name="Rectangle 12"/>
          <p:cNvSpPr/>
          <p:nvPr/>
        </p:nvSpPr>
        <p:spPr>
          <a:xfrm>
            <a:off x="6988717" y="4189408"/>
            <a:ext cx="5203283" cy="369332"/>
          </a:xfrm>
          <a:prstGeom prst="rect">
            <a:avLst/>
          </a:prstGeom>
        </p:spPr>
        <p:txBody>
          <a:bodyPr wrap="square">
            <a:spAutoFit/>
          </a:bodyPr>
          <a:lstStyle/>
          <a:p>
            <a:r>
              <a:rPr lang="en-US" b="1" dirty="0"/>
              <a:t>the current </a:t>
            </a:r>
            <a:r>
              <a:rPr lang="en-US" b="1" dirty="0" err="1"/>
              <a:t>phasor</a:t>
            </a:r>
            <a:r>
              <a:rPr lang="en-US" b="1" dirty="0"/>
              <a:t> lags behind the voltage </a:t>
            </a:r>
            <a:r>
              <a:rPr lang="en-US" b="1" dirty="0" err="1"/>
              <a:t>phasor</a:t>
            </a:r>
            <a:r>
              <a:rPr lang="en-US" b="1" dirty="0"/>
              <a:t> </a:t>
            </a:r>
          </a:p>
        </p:txBody>
      </p:sp>
      <p:sp>
        <p:nvSpPr>
          <p:cNvPr id="15" name="Rectangle 14"/>
          <p:cNvSpPr/>
          <p:nvPr/>
        </p:nvSpPr>
        <p:spPr>
          <a:xfrm>
            <a:off x="6306329" y="2259050"/>
            <a:ext cx="5203283" cy="369332"/>
          </a:xfrm>
          <a:prstGeom prst="rect">
            <a:avLst/>
          </a:prstGeom>
        </p:spPr>
        <p:txBody>
          <a:bodyPr wrap="square">
            <a:spAutoFit/>
          </a:bodyPr>
          <a:lstStyle/>
          <a:p>
            <a:r>
              <a:rPr lang="en-US" b="1" dirty="0"/>
              <a:t>the </a:t>
            </a:r>
            <a:r>
              <a:rPr lang="tr-TR" b="1" dirty="0" err="1" smtClean="0"/>
              <a:t>voltage</a:t>
            </a:r>
            <a:r>
              <a:rPr lang="en-US" b="1" dirty="0" smtClean="0"/>
              <a:t> </a:t>
            </a:r>
            <a:r>
              <a:rPr lang="en-US" b="1" dirty="0" err="1"/>
              <a:t>phasor</a:t>
            </a:r>
            <a:r>
              <a:rPr lang="en-US" b="1" dirty="0"/>
              <a:t> </a:t>
            </a:r>
            <a:r>
              <a:rPr lang="en-US" b="1" dirty="0" smtClean="0"/>
              <a:t>l</a:t>
            </a:r>
            <a:r>
              <a:rPr lang="tr-TR" b="1" dirty="0" err="1" smtClean="0"/>
              <a:t>eads</a:t>
            </a:r>
            <a:r>
              <a:rPr lang="en-US" b="1" dirty="0" smtClean="0"/>
              <a:t> </a:t>
            </a:r>
            <a:r>
              <a:rPr lang="en-US" b="1" dirty="0"/>
              <a:t>the </a:t>
            </a:r>
            <a:r>
              <a:rPr lang="tr-TR" b="1" dirty="0" err="1" smtClean="0"/>
              <a:t>current</a:t>
            </a:r>
            <a:r>
              <a:rPr lang="en-US" b="1" dirty="0" smtClean="0"/>
              <a:t> </a:t>
            </a:r>
            <a:r>
              <a:rPr lang="en-US" b="1" dirty="0" err="1"/>
              <a:t>phasor</a:t>
            </a:r>
            <a:r>
              <a:rPr lang="en-US" b="1" dirty="0"/>
              <a:t> </a:t>
            </a:r>
          </a:p>
        </p:txBody>
      </p:sp>
    </p:spTree>
    <p:extLst>
      <p:ext uri="{BB962C8B-B14F-4D97-AF65-F5344CB8AC3E}">
        <p14:creationId xmlns:p14="http://schemas.microsoft.com/office/powerpoint/2010/main" val="238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1665</Words>
  <Application>Microsoft Office PowerPoint</Application>
  <PresentationFormat>Widescreen</PresentationFormat>
  <Paragraphs>144</Paragraphs>
  <Slides>18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18</vt:i4>
      </vt:variant>
    </vt:vector>
  </HeadingPairs>
  <TitlesOfParts>
    <vt:vector size="28" baseType="lpstr">
      <vt:lpstr>Arial</vt:lpstr>
      <vt:lpstr>Calibri</vt:lpstr>
      <vt:lpstr>Calibri Light</vt:lpstr>
      <vt:lpstr>Symbol</vt:lpstr>
      <vt:lpstr>Times New Roman</vt:lpstr>
      <vt:lpstr>Wingdings</vt:lpstr>
      <vt:lpstr>Office Theme</vt:lpstr>
      <vt:lpstr>Denklem</vt:lpstr>
      <vt:lpstr>Equation</vt:lpstr>
      <vt:lpstr>Microsoft Equation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LCetin</dc:creator>
  <cp:lastModifiedBy>LCetin</cp:lastModifiedBy>
  <cp:revision>140</cp:revision>
  <dcterms:created xsi:type="dcterms:W3CDTF">2016-01-24T18:19:04Z</dcterms:created>
  <dcterms:modified xsi:type="dcterms:W3CDTF">2016-04-03T08:35:46Z</dcterms:modified>
</cp:coreProperties>
</file>