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8" r:id="rId11"/>
    <p:sldId id="299" r:id="rId12"/>
    <p:sldId id="297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6" r:id="rId29"/>
    <p:sldId id="315" r:id="rId30"/>
    <p:sldId id="317" r:id="rId31"/>
    <p:sldId id="318" r:id="rId32"/>
    <p:sldId id="319" r:id="rId33"/>
    <p:sldId id="320" r:id="rId34"/>
    <p:sldId id="321" r:id="rId35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Orta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til Yok, Kılavuz Yok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23.10.2013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23.10.2013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23.10.2013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itle"/>
          <p:cNvSpPr>
            <a:spLocks noGrp="1"/>
          </p:cNvSpPr>
          <p:nvPr>
            <p:ph type="title"/>
          </p:nvPr>
        </p:nvSpPr>
        <p:spPr>
          <a:xfrm>
            <a:off x="1828800" y="350838"/>
            <a:ext cx="6934200" cy="563562"/>
          </a:xfrm>
        </p:spPr>
        <p:txBody>
          <a:bodyPr/>
          <a:lstStyle/>
          <a:p>
            <a:r>
              <a:rPr lang="tr-TR" smtClean="0"/>
              <a:t>Click to edit Master title style</a:t>
            </a:r>
            <a:endParaRPr lang="tr-TR"/>
          </a:p>
        </p:txBody>
      </p:sp>
      <p:sp>
        <p:nvSpPr>
          <p:cNvPr id="3" name="2 Table Placeholder"/>
          <p:cNvSpPr>
            <a:spLocks noGrp="1"/>
          </p:cNvSpPr>
          <p:nvPr>
            <p:ph type="tbl" idx="1"/>
          </p:nvPr>
        </p:nvSpPr>
        <p:spPr>
          <a:xfrm>
            <a:off x="533400" y="1219200"/>
            <a:ext cx="8305800" cy="4724400"/>
          </a:xfrm>
        </p:spPr>
        <p:txBody>
          <a:bodyPr/>
          <a:lstStyle/>
          <a:p>
            <a:r>
              <a:rPr lang="tr-TR" smtClean="0"/>
              <a:t>Click icon to add table</a:t>
            </a:r>
            <a:endParaRPr lang="tr-TR"/>
          </a:p>
        </p:txBody>
      </p:sp>
      <p:sp>
        <p:nvSpPr>
          <p:cNvPr id="4" name="3 Date Placeholder"/>
          <p:cNvSpPr>
            <a:spLocks noGrp="1"/>
          </p:cNvSpPr>
          <p:nvPr>
            <p:ph type="dt" sz="half" idx="10"/>
          </p:nvPr>
        </p:nvSpPr>
        <p:spPr>
          <a:xfrm>
            <a:off x="304800" y="65532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07.10.2011</a:t>
            </a:r>
            <a:endParaRPr lang="en-US"/>
          </a:p>
        </p:txBody>
      </p:sp>
      <p:sp>
        <p:nvSpPr>
          <p:cNvPr id="5" name="4 Footer Placeholder"/>
          <p:cNvSpPr>
            <a:spLocks noGrp="1"/>
          </p:cNvSpPr>
          <p:nvPr>
            <p:ph type="ftr" sz="quarter" idx="11"/>
          </p:nvPr>
        </p:nvSpPr>
        <p:spPr>
          <a:xfrm>
            <a:off x="6072198" y="6538890"/>
            <a:ext cx="3071802" cy="31911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tr-TR" dirty="0" smtClean="0"/>
              <a:t>http://people.deu.edu.tr/aytac.goren</a:t>
            </a:r>
            <a:endParaRPr lang="en-US" dirty="0"/>
          </a:p>
        </p:txBody>
      </p:sp>
      <p:sp>
        <p:nvSpPr>
          <p:cNvPr id="6" name="5 Slide Number Placeholder"/>
          <p:cNvSpPr>
            <a:spLocks noGrp="1"/>
          </p:cNvSpPr>
          <p:nvPr>
            <p:ph type="sldNum" sz="quarter" idx="12"/>
          </p:nvPr>
        </p:nvSpPr>
        <p:spPr>
          <a:xfrm>
            <a:off x="2971800" y="65532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98E4391-ECA2-4571-873E-2268FA2E9B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23.10.2013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23.10.2013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23.10.2013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23.10.2013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23.10.2013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23.10.2013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23.10.2013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23.10.2013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23.10.2013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71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5.png"/><Relationship Id="rId7" Type="http://schemas.openxmlformats.org/officeDocument/2006/relationships/image" Target="../media/image72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7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65.png"/><Relationship Id="rId7" Type="http://schemas.openxmlformats.org/officeDocument/2006/relationships/image" Target="../media/image76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6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65.png"/><Relationship Id="rId7" Type="http://schemas.openxmlformats.org/officeDocument/2006/relationships/image" Target="../media/image7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7.png"/><Relationship Id="rId9" Type="http://schemas.openxmlformats.org/officeDocument/2006/relationships/image" Target="../media/image7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0" y="-24"/>
            <a:ext cx="9144000" cy="928694"/>
          </a:xfrm>
        </p:spPr>
        <p:txBody>
          <a:bodyPr>
            <a:normAutofit/>
          </a:bodyPr>
          <a:lstStyle/>
          <a:p>
            <a:pPr algn="l"/>
            <a:r>
              <a:rPr lang="tr-TR" sz="2800" dirty="0" smtClean="0">
                <a:solidFill>
                  <a:srgbClr val="FF0000"/>
                </a:solidFill>
              </a:rPr>
              <a:t>EEE 2015 ELECTRICS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0" y="4000504"/>
            <a:ext cx="9144000" cy="857256"/>
          </a:xfrm>
        </p:spPr>
        <p:txBody>
          <a:bodyPr>
            <a:normAutofit/>
          </a:bodyPr>
          <a:lstStyle/>
          <a:p>
            <a:pPr algn="r"/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L03 AC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Circuit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Analysis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&amp;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Power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Calculations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2 Alt Başlık"/>
          <p:cNvSpPr txBox="1">
            <a:spLocks/>
          </p:cNvSpPr>
          <p:nvPr/>
        </p:nvSpPr>
        <p:spPr>
          <a:xfrm>
            <a:off x="0" y="6500834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tr-T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Levent ÇETİN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2" name="2 Alt Başlık"/>
          <p:cNvSpPr txBox="1">
            <a:spLocks/>
          </p:cNvSpPr>
          <p:nvPr/>
        </p:nvSpPr>
        <p:spPr>
          <a:xfrm>
            <a:off x="0" y="-24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algn="r"/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L02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Alternating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Voltage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and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Current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2 Alt Başlık"/>
          <p:cNvSpPr txBox="1">
            <a:spLocks/>
          </p:cNvSpPr>
          <p:nvPr/>
        </p:nvSpPr>
        <p:spPr>
          <a:xfrm>
            <a:off x="-32" y="285728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AC</a:t>
            </a:r>
            <a:r>
              <a:rPr lang="tr-TR" sz="2000" dirty="0" smtClean="0">
                <a:solidFill>
                  <a:srgbClr val="FF0000"/>
                </a:solidFill>
              </a:rPr>
              <a:t> </a:t>
            </a:r>
            <a:r>
              <a:rPr lang="tr-TR" sz="2000" dirty="0" err="1" smtClean="0">
                <a:solidFill>
                  <a:srgbClr val="FF0000"/>
                </a:solidFill>
              </a:rPr>
              <a:t>circuit</a:t>
            </a:r>
            <a:r>
              <a:rPr lang="tr-TR" sz="2000" dirty="0" smtClean="0">
                <a:solidFill>
                  <a:srgbClr val="FF0000"/>
                </a:solidFill>
              </a:rPr>
              <a:t> –RC in </a:t>
            </a:r>
            <a:r>
              <a:rPr lang="tr-TR" sz="2000" dirty="0" err="1" smtClean="0">
                <a:solidFill>
                  <a:srgbClr val="FF0000"/>
                </a:solidFill>
              </a:rPr>
              <a:t>series</a:t>
            </a:r>
            <a:endParaRPr lang="tr-TR" sz="2000" dirty="0" smtClean="0">
              <a:solidFill>
                <a:srgbClr val="FF0000"/>
              </a:solidFill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714356"/>
            <a:ext cx="4929222" cy="1756389"/>
          </a:xfrm>
          <a:prstGeom prst="rect">
            <a:avLst/>
          </a:prstGeom>
          <a:noFill/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0650" y="2476512"/>
            <a:ext cx="4361844" cy="1609728"/>
          </a:xfrm>
          <a:prstGeom prst="rect">
            <a:avLst/>
          </a:prstGeom>
          <a:noFill/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80367" y="4086240"/>
            <a:ext cx="4748955" cy="21288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2 Alt Başlık"/>
          <p:cNvSpPr txBox="1">
            <a:spLocks/>
          </p:cNvSpPr>
          <p:nvPr/>
        </p:nvSpPr>
        <p:spPr>
          <a:xfrm>
            <a:off x="0" y="6500834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tr-T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Levent ÇETİN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2" name="2 Alt Başlık"/>
          <p:cNvSpPr txBox="1">
            <a:spLocks/>
          </p:cNvSpPr>
          <p:nvPr/>
        </p:nvSpPr>
        <p:spPr>
          <a:xfrm>
            <a:off x="0" y="-24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algn="r"/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L02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Alternating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Voltage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and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Current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2 Alt Başlık"/>
          <p:cNvSpPr txBox="1">
            <a:spLocks/>
          </p:cNvSpPr>
          <p:nvPr/>
        </p:nvSpPr>
        <p:spPr>
          <a:xfrm>
            <a:off x="-32" y="285728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AC</a:t>
            </a:r>
            <a:r>
              <a:rPr lang="tr-TR" sz="2000" dirty="0" smtClean="0">
                <a:solidFill>
                  <a:srgbClr val="FF0000"/>
                </a:solidFill>
              </a:rPr>
              <a:t> </a:t>
            </a:r>
            <a:r>
              <a:rPr lang="tr-TR" sz="2000" dirty="0" err="1" smtClean="0">
                <a:solidFill>
                  <a:srgbClr val="FF0000"/>
                </a:solidFill>
              </a:rPr>
              <a:t>circuit</a:t>
            </a:r>
            <a:r>
              <a:rPr lang="tr-TR" sz="2000" dirty="0" smtClean="0">
                <a:solidFill>
                  <a:srgbClr val="FF0000"/>
                </a:solidFill>
              </a:rPr>
              <a:t> –RC in </a:t>
            </a:r>
            <a:r>
              <a:rPr lang="tr-TR" sz="2000" dirty="0" err="1" smtClean="0">
                <a:solidFill>
                  <a:srgbClr val="FF0000"/>
                </a:solidFill>
              </a:rPr>
              <a:t>series</a:t>
            </a:r>
            <a:endParaRPr lang="tr-TR" sz="2000" dirty="0" smtClean="0">
              <a:solidFill>
                <a:srgbClr val="FF0000"/>
              </a:solidFill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714356"/>
            <a:ext cx="4929222" cy="1756389"/>
          </a:xfrm>
          <a:prstGeom prst="rect">
            <a:avLst/>
          </a:prstGeom>
          <a:noFill/>
        </p:spPr>
      </p:pic>
      <p:pic>
        <p:nvPicPr>
          <p:cNvPr id="2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2571744"/>
            <a:ext cx="4300786" cy="2114553"/>
          </a:xfrm>
          <a:prstGeom prst="rect">
            <a:avLst/>
          </a:prstGeom>
          <a:noFill/>
        </p:spPr>
      </p:pic>
      <p:sp>
        <p:nvSpPr>
          <p:cNvPr id="15" name="14 Dikdörtgen"/>
          <p:cNvSpPr/>
          <p:nvPr/>
        </p:nvSpPr>
        <p:spPr>
          <a:xfrm>
            <a:off x="214282" y="4863124"/>
            <a:ext cx="87154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As it can be considered easily, the phase shift is 79.325 degrees in this circuit whereas in the circuit that has only one capacitor it was 90 degrees. </a:t>
            </a:r>
            <a:endParaRPr lang="tr-TR" dirty="0" smtClean="0"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The </a:t>
            </a:r>
            <a:r>
              <a:rPr lang="en-US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current and the voltage on the resistor is on the same phase as it is mentioned. However, the current on a capacitor leads voltage by 90 degrees.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2 Alt Başlık"/>
          <p:cNvSpPr txBox="1">
            <a:spLocks/>
          </p:cNvSpPr>
          <p:nvPr/>
        </p:nvSpPr>
        <p:spPr>
          <a:xfrm>
            <a:off x="0" y="6500834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tr-T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Levent ÇETİN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2" name="2 Alt Başlık"/>
          <p:cNvSpPr txBox="1">
            <a:spLocks/>
          </p:cNvSpPr>
          <p:nvPr/>
        </p:nvSpPr>
        <p:spPr>
          <a:xfrm>
            <a:off x="0" y="-24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algn="r"/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L02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Alternating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Voltage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and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Current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2 Alt Başlık"/>
          <p:cNvSpPr txBox="1">
            <a:spLocks/>
          </p:cNvSpPr>
          <p:nvPr/>
        </p:nvSpPr>
        <p:spPr>
          <a:xfrm>
            <a:off x="-32" y="285728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AC</a:t>
            </a:r>
            <a:r>
              <a:rPr lang="tr-TR" sz="2000" dirty="0" smtClean="0">
                <a:solidFill>
                  <a:srgbClr val="FF0000"/>
                </a:solidFill>
              </a:rPr>
              <a:t> </a:t>
            </a:r>
            <a:r>
              <a:rPr lang="tr-TR" sz="2000" dirty="0" err="1" smtClean="0">
                <a:solidFill>
                  <a:srgbClr val="FF0000"/>
                </a:solidFill>
              </a:rPr>
              <a:t>circuit</a:t>
            </a:r>
            <a:r>
              <a:rPr lang="tr-TR" sz="2000" dirty="0" smtClean="0">
                <a:solidFill>
                  <a:srgbClr val="FF0000"/>
                </a:solidFill>
              </a:rPr>
              <a:t> –RC in </a:t>
            </a:r>
            <a:r>
              <a:rPr lang="tr-TR" sz="2000" dirty="0" err="1" smtClean="0">
                <a:solidFill>
                  <a:srgbClr val="FF0000"/>
                </a:solidFill>
              </a:rPr>
              <a:t>parallel</a:t>
            </a:r>
            <a:endParaRPr lang="tr-TR" sz="2000" dirty="0" smtClean="0">
              <a:solidFill>
                <a:srgbClr val="FF0000"/>
              </a:solidFill>
            </a:endParaRPr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642919"/>
            <a:ext cx="4000528" cy="1590686"/>
          </a:xfrm>
          <a:prstGeom prst="rect">
            <a:avLst/>
          </a:prstGeom>
          <a:noFill/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1928802"/>
            <a:ext cx="5286412" cy="1892666"/>
          </a:xfrm>
          <a:prstGeom prst="rect">
            <a:avLst/>
          </a:prstGeom>
          <a:noFill/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1209" y="3929066"/>
            <a:ext cx="5865435" cy="25003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2 Alt Başlık"/>
          <p:cNvSpPr txBox="1">
            <a:spLocks/>
          </p:cNvSpPr>
          <p:nvPr/>
        </p:nvSpPr>
        <p:spPr>
          <a:xfrm>
            <a:off x="0" y="6500834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tr-T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Levent ÇETİN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2" name="2 Alt Başlık"/>
          <p:cNvSpPr txBox="1">
            <a:spLocks/>
          </p:cNvSpPr>
          <p:nvPr/>
        </p:nvSpPr>
        <p:spPr>
          <a:xfrm>
            <a:off x="0" y="-24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algn="r"/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L02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Alternating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Voltage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and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Current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2 Alt Başlık"/>
          <p:cNvSpPr txBox="1">
            <a:spLocks/>
          </p:cNvSpPr>
          <p:nvPr/>
        </p:nvSpPr>
        <p:spPr>
          <a:xfrm>
            <a:off x="-32" y="285728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AC</a:t>
            </a:r>
            <a:r>
              <a:rPr lang="tr-TR" sz="2000" dirty="0" smtClean="0">
                <a:solidFill>
                  <a:srgbClr val="FF0000"/>
                </a:solidFill>
              </a:rPr>
              <a:t> </a:t>
            </a:r>
            <a:r>
              <a:rPr lang="tr-TR" sz="2000" dirty="0" err="1" smtClean="0">
                <a:solidFill>
                  <a:srgbClr val="FF0000"/>
                </a:solidFill>
              </a:rPr>
              <a:t>circuit</a:t>
            </a:r>
            <a:r>
              <a:rPr lang="tr-TR" sz="2000" dirty="0" smtClean="0">
                <a:solidFill>
                  <a:srgbClr val="FF0000"/>
                </a:solidFill>
              </a:rPr>
              <a:t> –RC in </a:t>
            </a:r>
            <a:r>
              <a:rPr lang="tr-TR" sz="2000" dirty="0" err="1" smtClean="0">
                <a:solidFill>
                  <a:srgbClr val="FF0000"/>
                </a:solidFill>
              </a:rPr>
              <a:t>parallel</a:t>
            </a:r>
            <a:endParaRPr lang="tr-TR" sz="2000" dirty="0" smtClean="0">
              <a:solidFill>
                <a:srgbClr val="FF0000"/>
              </a:solidFill>
            </a:endParaRPr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642919"/>
            <a:ext cx="4000528" cy="1590686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1500174"/>
            <a:ext cx="5214974" cy="2875905"/>
          </a:xfrm>
          <a:prstGeom prst="rect">
            <a:avLst/>
          </a:prstGeom>
          <a:noFill/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73442" y="4346704"/>
            <a:ext cx="5398888" cy="24398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2 Alt Başlık"/>
          <p:cNvSpPr txBox="1">
            <a:spLocks/>
          </p:cNvSpPr>
          <p:nvPr/>
        </p:nvSpPr>
        <p:spPr>
          <a:xfrm>
            <a:off x="0" y="6500834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tr-T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Levent ÇETİN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2" name="2 Alt Başlık"/>
          <p:cNvSpPr txBox="1">
            <a:spLocks/>
          </p:cNvSpPr>
          <p:nvPr/>
        </p:nvSpPr>
        <p:spPr>
          <a:xfrm>
            <a:off x="0" y="-24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algn="r"/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L02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Alternating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Voltage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and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Current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2 Alt Başlık"/>
          <p:cNvSpPr txBox="1">
            <a:spLocks/>
          </p:cNvSpPr>
          <p:nvPr/>
        </p:nvSpPr>
        <p:spPr>
          <a:xfrm>
            <a:off x="-32" y="285728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AC</a:t>
            </a:r>
            <a:r>
              <a:rPr lang="tr-TR" sz="2000" dirty="0" smtClean="0">
                <a:solidFill>
                  <a:srgbClr val="FF0000"/>
                </a:solidFill>
              </a:rPr>
              <a:t> </a:t>
            </a:r>
            <a:r>
              <a:rPr lang="tr-TR" sz="2000" dirty="0" err="1" smtClean="0">
                <a:solidFill>
                  <a:srgbClr val="FF0000"/>
                </a:solidFill>
              </a:rPr>
              <a:t>circuit</a:t>
            </a:r>
            <a:r>
              <a:rPr lang="tr-TR" sz="2000" dirty="0" smtClean="0">
                <a:solidFill>
                  <a:srgbClr val="FF0000"/>
                </a:solidFill>
              </a:rPr>
              <a:t> –RC in </a:t>
            </a:r>
            <a:r>
              <a:rPr lang="tr-TR" sz="2000" dirty="0" err="1" smtClean="0">
                <a:solidFill>
                  <a:srgbClr val="FF0000"/>
                </a:solidFill>
              </a:rPr>
              <a:t>parallel</a:t>
            </a:r>
            <a:endParaRPr lang="tr-TR" sz="2000" dirty="0" smtClean="0">
              <a:solidFill>
                <a:srgbClr val="FF0000"/>
              </a:solidFill>
            </a:endParaRPr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642919"/>
            <a:ext cx="4000528" cy="1590686"/>
          </a:xfrm>
          <a:prstGeom prst="rect">
            <a:avLst/>
          </a:prstGeom>
          <a:noFill/>
        </p:spPr>
      </p:pic>
      <p:pic>
        <p:nvPicPr>
          <p:cNvPr id="18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2346476"/>
            <a:ext cx="5765326" cy="34399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2 Alt Başlık"/>
          <p:cNvSpPr txBox="1">
            <a:spLocks/>
          </p:cNvSpPr>
          <p:nvPr/>
        </p:nvSpPr>
        <p:spPr>
          <a:xfrm>
            <a:off x="0" y="6500834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tr-T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Levent ÇETİN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2" name="2 Alt Başlık"/>
          <p:cNvSpPr txBox="1">
            <a:spLocks/>
          </p:cNvSpPr>
          <p:nvPr/>
        </p:nvSpPr>
        <p:spPr>
          <a:xfrm>
            <a:off x="0" y="-24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algn="r"/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L02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Alternating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Voltage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and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Current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2 Alt Başlık"/>
          <p:cNvSpPr txBox="1">
            <a:spLocks/>
          </p:cNvSpPr>
          <p:nvPr/>
        </p:nvSpPr>
        <p:spPr>
          <a:xfrm>
            <a:off x="-32" y="285728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AC</a:t>
            </a:r>
            <a:r>
              <a:rPr lang="tr-TR" sz="2000" dirty="0" smtClean="0">
                <a:solidFill>
                  <a:srgbClr val="FF0000"/>
                </a:solidFill>
              </a:rPr>
              <a:t> </a:t>
            </a:r>
            <a:r>
              <a:rPr lang="tr-TR" sz="2000" dirty="0" err="1" smtClean="0">
                <a:solidFill>
                  <a:srgbClr val="FF0000"/>
                </a:solidFill>
              </a:rPr>
              <a:t>circuit</a:t>
            </a:r>
            <a:r>
              <a:rPr lang="tr-TR" sz="2000" dirty="0" smtClean="0">
                <a:solidFill>
                  <a:srgbClr val="FF0000"/>
                </a:solidFill>
              </a:rPr>
              <a:t> –RLC in </a:t>
            </a:r>
            <a:r>
              <a:rPr lang="tr-TR" sz="2000" dirty="0" err="1" smtClean="0">
                <a:solidFill>
                  <a:srgbClr val="FF0000"/>
                </a:solidFill>
              </a:rPr>
              <a:t>series</a:t>
            </a:r>
            <a:endParaRPr lang="tr-TR" sz="2000" dirty="0" smtClean="0">
              <a:solidFill>
                <a:srgbClr val="FF0000"/>
              </a:solidFill>
            </a:endParaRPr>
          </a:p>
        </p:txBody>
      </p:sp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785794"/>
            <a:ext cx="3918990" cy="2467512"/>
          </a:xfrm>
          <a:prstGeom prst="rect">
            <a:avLst/>
          </a:prstGeom>
          <a:noFill/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928670"/>
            <a:ext cx="2734736" cy="3500462"/>
          </a:xfrm>
          <a:prstGeom prst="rect">
            <a:avLst/>
          </a:prstGeom>
          <a:noFill/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3438" y="4714884"/>
            <a:ext cx="4000528" cy="18184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2 Alt Başlık"/>
          <p:cNvSpPr txBox="1">
            <a:spLocks/>
          </p:cNvSpPr>
          <p:nvPr/>
        </p:nvSpPr>
        <p:spPr>
          <a:xfrm>
            <a:off x="0" y="6500834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tr-T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Levent ÇETİN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2" name="2 Alt Başlık"/>
          <p:cNvSpPr txBox="1">
            <a:spLocks/>
          </p:cNvSpPr>
          <p:nvPr/>
        </p:nvSpPr>
        <p:spPr>
          <a:xfrm>
            <a:off x="0" y="-24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algn="r"/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L02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Alternating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Voltage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and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Current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2 Alt Başlık"/>
          <p:cNvSpPr txBox="1">
            <a:spLocks/>
          </p:cNvSpPr>
          <p:nvPr/>
        </p:nvSpPr>
        <p:spPr>
          <a:xfrm>
            <a:off x="-32" y="285728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AC</a:t>
            </a:r>
            <a:r>
              <a:rPr lang="tr-TR" sz="2000" dirty="0" smtClean="0">
                <a:solidFill>
                  <a:srgbClr val="FF0000"/>
                </a:solidFill>
              </a:rPr>
              <a:t> </a:t>
            </a:r>
            <a:r>
              <a:rPr lang="tr-TR" sz="2000" dirty="0" err="1" smtClean="0">
                <a:solidFill>
                  <a:srgbClr val="FF0000"/>
                </a:solidFill>
              </a:rPr>
              <a:t>circuit</a:t>
            </a:r>
            <a:r>
              <a:rPr lang="tr-TR" sz="2000" dirty="0" smtClean="0">
                <a:solidFill>
                  <a:srgbClr val="FF0000"/>
                </a:solidFill>
              </a:rPr>
              <a:t> –RLC in </a:t>
            </a:r>
            <a:r>
              <a:rPr lang="tr-TR" sz="2000" dirty="0" err="1" smtClean="0">
                <a:solidFill>
                  <a:srgbClr val="FF0000"/>
                </a:solidFill>
              </a:rPr>
              <a:t>series</a:t>
            </a:r>
            <a:endParaRPr lang="tr-TR" sz="2000" dirty="0" smtClean="0">
              <a:solidFill>
                <a:srgbClr val="FF0000"/>
              </a:solidFill>
            </a:endParaRPr>
          </a:p>
        </p:txBody>
      </p:sp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785794"/>
            <a:ext cx="2143140" cy="1349384"/>
          </a:xfrm>
          <a:prstGeom prst="rect">
            <a:avLst/>
          </a:prstGeom>
          <a:noFill/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0298" y="642918"/>
            <a:ext cx="5471846" cy="1428760"/>
          </a:xfrm>
          <a:prstGeom prst="rect">
            <a:avLst/>
          </a:prstGeom>
          <a:noFill/>
        </p:spPr>
      </p:pic>
      <p:pic>
        <p:nvPicPr>
          <p:cNvPr id="18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0298" y="2049651"/>
            <a:ext cx="5643602" cy="2022291"/>
          </a:xfrm>
          <a:prstGeom prst="rect">
            <a:avLst/>
          </a:prstGeom>
          <a:noFill/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00298" y="4118992"/>
            <a:ext cx="5643602" cy="23818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2 Alt Başlık"/>
          <p:cNvSpPr txBox="1">
            <a:spLocks/>
          </p:cNvSpPr>
          <p:nvPr/>
        </p:nvSpPr>
        <p:spPr>
          <a:xfrm>
            <a:off x="0" y="6500834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tr-T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Levent ÇETİN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2" name="2 Alt Başlık"/>
          <p:cNvSpPr txBox="1">
            <a:spLocks/>
          </p:cNvSpPr>
          <p:nvPr/>
        </p:nvSpPr>
        <p:spPr>
          <a:xfrm>
            <a:off x="0" y="-24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algn="r"/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L02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Alternating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Voltage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and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Current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2 Alt Başlık"/>
          <p:cNvSpPr txBox="1">
            <a:spLocks/>
          </p:cNvSpPr>
          <p:nvPr/>
        </p:nvSpPr>
        <p:spPr>
          <a:xfrm>
            <a:off x="-32" y="285728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AC</a:t>
            </a:r>
            <a:r>
              <a:rPr lang="tr-TR" sz="2000" dirty="0" smtClean="0">
                <a:solidFill>
                  <a:srgbClr val="FF0000"/>
                </a:solidFill>
              </a:rPr>
              <a:t> </a:t>
            </a:r>
            <a:r>
              <a:rPr lang="tr-TR" sz="2000" dirty="0" err="1" smtClean="0">
                <a:solidFill>
                  <a:srgbClr val="FF0000"/>
                </a:solidFill>
              </a:rPr>
              <a:t>circuit</a:t>
            </a:r>
            <a:r>
              <a:rPr lang="tr-TR" sz="2000" dirty="0" smtClean="0">
                <a:solidFill>
                  <a:srgbClr val="FF0000"/>
                </a:solidFill>
              </a:rPr>
              <a:t> –RLC in </a:t>
            </a:r>
            <a:r>
              <a:rPr lang="tr-TR" sz="2000" dirty="0" err="1" smtClean="0">
                <a:solidFill>
                  <a:srgbClr val="FF0000"/>
                </a:solidFill>
              </a:rPr>
              <a:t>series</a:t>
            </a:r>
            <a:endParaRPr lang="tr-TR" sz="2000" dirty="0" smtClean="0">
              <a:solidFill>
                <a:srgbClr val="FF0000"/>
              </a:solidFill>
            </a:endParaRPr>
          </a:p>
        </p:txBody>
      </p:sp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785794"/>
            <a:ext cx="2143140" cy="1349384"/>
          </a:xfrm>
          <a:prstGeom prst="rect">
            <a:avLst/>
          </a:prstGeom>
          <a:noFill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785794"/>
            <a:ext cx="5605651" cy="1928826"/>
          </a:xfrm>
          <a:prstGeom prst="rect">
            <a:avLst/>
          </a:prstGeom>
          <a:noFill/>
        </p:spPr>
      </p:pic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39093" y="2786058"/>
            <a:ext cx="5504807" cy="2214578"/>
          </a:xfrm>
          <a:prstGeom prst="rect">
            <a:avLst/>
          </a:prstGeom>
          <a:noFill/>
        </p:spPr>
      </p:pic>
      <p:sp>
        <p:nvSpPr>
          <p:cNvPr id="15" name="14 Dikdörtgen"/>
          <p:cNvSpPr/>
          <p:nvPr/>
        </p:nvSpPr>
        <p:spPr>
          <a:xfrm>
            <a:off x="285720" y="5086191"/>
            <a:ext cx="87154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It should be considered that the amplitude of the voltage on the capacitor is greater than the voltage supplied to the circuit. </a:t>
            </a:r>
            <a:r>
              <a:rPr lang="en-US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The </a:t>
            </a:r>
            <a:r>
              <a:rPr lang="en-US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influence of the impedance in the whole circuit is smaller than the influence of impedance of any single component. This case causes higher voltages on single components. </a:t>
            </a:r>
            <a:endParaRPr lang="en-US" dirty="0"/>
          </a:p>
        </p:txBody>
      </p:sp>
      <p:pic>
        <p:nvPicPr>
          <p:cNvPr id="16" name="Picture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7158" y="3500438"/>
            <a:ext cx="1974287" cy="13573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2 Alt Başlık"/>
          <p:cNvSpPr txBox="1">
            <a:spLocks/>
          </p:cNvSpPr>
          <p:nvPr/>
        </p:nvSpPr>
        <p:spPr>
          <a:xfrm>
            <a:off x="0" y="6500834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tr-T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Levent ÇETİN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2" name="2 Alt Başlık"/>
          <p:cNvSpPr txBox="1">
            <a:spLocks/>
          </p:cNvSpPr>
          <p:nvPr/>
        </p:nvSpPr>
        <p:spPr>
          <a:xfrm>
            <a:off x="0" y="-24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algn="r"/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L02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Alternating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Voltage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and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Current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2 Alt Başlık"/>
          <p:cNvSpPr txBox="1">
            <a:spLocks/>
          </p:cNvSpPr>
          <p:nvPr/>
        </p:nvSpPr>
        <p:spPr>
          <a:xfrm>
            <a:off x="-32" y="285728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AC</a:t>
            </a:r>
            <a:r>
              <a:rPr lang="tr-TR" sz="2000" dirty="0" smtClean="0">
                <a:solidFill>
                  <a:srgbClr val="FF0000"/>
                </a:solidFill>
              </a:rPr>
              <a:t> </a:t>
            </a:r>
            <a:r>
              <a:rPr lang="tr-TR" sz="2000" dirty="0" err="1" smtClean="0">
                <a:solidFill>
                  <a:srgbClr val="FF0000"/>
                </a:solidFill>
              </a:rPr>
              <a:t>circuit</a:t>
            </a:r>
            <a:r>
              <a:rPr lang="tr-TR" sz="2000" dirty="0" smtClean="0">
                <a:solidFill>
                  <a:srgbClr val="FF0000"/>
                </a:solidFill>
              </a:rPr>
              <a:t> –RLC in paralel</a:t>
            </a:r>
            <a:endParaRPr lang="tr-TR" sz="2000" dirty="0" smtClean="0">
              <a:solidFill>
                <a:srgbClr val="FF0000"/>
              </a:solidFill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9" y="714356"/>
            <a:ext cx="3729064" cy="1285884"/>
          </a:xfrm>
          <a:prstGeom prst="rect">
            <a:avLst/>
          </a:prstGeom>
          <a:noFill/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785794"/>
            <a:ext cx="4028182" cy="1357322"/>
          </a:xfrm>
          <a:prstGeom prst="rect">
            <a:avLst/>
          </a:prstGeom>
          <a:noFill/>
        </p:spPr>
      </p:pic>
      <p:pic>
        <p:nvPicPr>
          <p:cNvPr id="19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85918" y="2143116"/>
            <a:ext cx="5388642" cy="1433517"/>
          </a:xfrm>
          <a:prstGeom prst="rect">
            <a:avLst/>
          </a:prstGeom>
          <a:noFill/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00166" y="3857628"/>
            <a:ext cx="6040867" cy="2063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2 Alt Başlık"/>
          <p:cNvSpPr txBox="1">
            <a:spLocks/>
          </p:cNvSpPr>
          <p:nvPr/>
        </p:nvSpPr>
        <p:spPr>
          <a:xfrm>
            <a:off x="0" y="6500834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tr-T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Levent ÇETİN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2" name="2 Alt Başlık"/>
          <p:cNvSpPr txBox="1">
            <a:spLocks/>
          </p:cNvSpPr>
          <p:nvPr/>
        </p:nvSpPr>
        <p:spPr>
          <a:xfrm>
            <a:off x="0" y="-24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algn="r"/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L02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Alternating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Voltage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and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Current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2 Alt Başlık"/>
          <p:cNvSpPr txBox="1">
            <a:spLocks/>
          </p:cNvSpPr>
          <p:nvPr/>
        </p:nvSpPr>
        <p:spPr>
          <a:xfrm>
            <a:off x="-32" y="285728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AC</a:t>
            </a:r>
            <a:r>
              <a:rPr lang="tr-TR" sz="2000" dirty="0" smtClean="0">
                <a:solidFill>
                  <a:srgbClr val="FF0000"/>
                </a:solidFill>
              </a:rPr>
              <a:t> </a:t>
            </a:r>
            <a:r>
              <a:rPr lang="tr-TR" sz="2000" dirty="0" err="1" smtClean="0">
                <a:solidFill>
                  <a:srgbClr val="FF0000"/>
                </a:solidFill>
              </a:rPr>
              <a:t>circuit</a:t>
            </a:r>
            <a:r>
              <a:rPr lang="tr-TR" sz="2000" dirty="0" smtClean="0">
                <a:solidFill>
                  <a:srgbClr val="FF0000"/>
                </a:solidFill>
              </a:rPr>
              <a:t> –RLC in paralel</a:t>
            </a:r>
            <a:endParaRPr lang="tr-TR" sz="2000" dirty="0" smtClean="0">
              <a:solidFill>
                <a:srgbClr val="FF0000"/>
              </a:solidFill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9" y="714356"/>
            <a:ext cx="2928957" cy="1009985"/>
          </a:xfrm>
          <a:prstGeom prst="rect">
            <a:avLst/>
          </a:prstGeom>
          <a:noFill/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1500174"/>
            <a:ext cx="5958090" cy="2548739"/>
          </a:xfrm>
          <a:prstGeom prst="rect">
            <a:avLst/>
          </a:prstGeom>
          <a:noFill/>
        </p:spPr>
      </p:pic>
      <p:pic>
        <p:nvPicPr>
          <p:cNvPr id="16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71669" y="4233868"/>
            <a:ext cx="5965801" cy="16240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6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8" name="2 Alt Başlık"/>
          <p:cNvSpPr txBox="1">
            <a:spLocks/>
          </p:cNvSpPr>
          <p:nvPr/>
        </p:nvSpPr>
        <p:spPr>
          <a:xfrm>
            <a:off x="0" y="-24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algn="r"/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L02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Alternating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Voltage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and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Current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2 Alt Başlık"/>
          <p:cNvSpPr txBox="1">
            <a:spLocks/>
          </p:cNvSpPr>
          <p:nvPr/>
        </p:nvSpPr>
        <p:spPr>
          <a:xfrm>
            <a:off x="-32" y="285728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Behaviors of Basic Circuit Components under AC</a:t>
            </a:r>
            <a:endParaRPr lang="tr-TR" sz="2000" dirty="0" smtClean="0">
              <a:solidFill>
                <a:srgbClr val="FF0000"/>
              </a:solidFill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714488"/>
            <a:ext cx="6858049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1214414" y="1214422"/>
            <a:ext cx="14287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Resistor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(R)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" name="19 Resim" descr="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079" y="3214686"/>
            <a:ext cx="2160285" cy="2214578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Rectangle 1"/>
          <p:cNvSpPr>
            <a:spLocks noChangeArrowheads="1"/>
          </p:cNvSpPr>
          <p:nvPr/>
        </p:nvSpPr>
        <p:spPr bwMode="auto">
          <a:xfrm>
            <a:off x="3428992" y="1071546"/>
            <a:ext cx="150019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Coil (L)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smtClean="0">
                <a:latin typeface="Calibri" pitchFamily="34" charset="0"/>
                <a:cs typeface="Calibri" pitchFamily="34" charset="0"/>
              </a:rPr>
              <a:t>(Inductor)</a:t>
            </a:r>
            <a:endParaRPr kumimoji="0" lang="en-US" sz="20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1"/>
          <p:cNvSpPr>
            <a:spLocks noChangeArrowheads="1"/>
          </p:cNvSpPr>
          <p:nvPr/>
        </p:nvSpPr>
        <p:spPr bwMode="auto">
          <a:xfrm>
            <a:off x="5572132" y="1071546"/>
            <a:ext cx="171451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Capacitor(C)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smtClean="0">
                <a:latin typeface="Calibri" pitchFamily="34" charset="0"/>
                <a:cs typeface="Calibri" pitchFamily="34" charset="0"/>
              </a:rPr>
              <a:t>(Condenser)</a:t>
            </a:r>
            <a:endParaRPr kumimoji="0" lang="en-US" sz="20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1" name="30 Resim" descr="coil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0364" y="3214686"/>
            <a:ext cx="2357454" cy="2214577"/>
          </a:xfrm>
          <a:prstGeom prst="rect">
            <a:avLst/>
          </a:prstGeom>
        </p:spPr>
      </p:pic>
      <p:pic>
        <p:nvPicPr>
          <p:cNvPr id="32" name="31 Resim" descr="capacitor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5322099" y="3250405"/>
            <a:ext cx="2214578" cy="2143140"/>
          </a:xfrm>
          <a:prstGeom prst="rect">
            <a:avLst/>
          </a:prstGeom>
        </p:spPr>
      </p:pic>
      <p:sp>
        <p:nvSpPr>
          <p:cNvPr id="17" name="2 Alt Başlık"/>
          <p:cNvSpPr txBox="1">
            <a:spLocks/>
          </p:cNvSpPr>
          <p:nvPr/>
        </p:nvSpPr>
        <p:spPr>
          <a:xfrm>
            <a:off x="0" y="6500834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tr-T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Levent ÇETİN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/>
      <p:bldP spid="3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2 Alt Başlık"/>
          <p:cNvSpPr txBox="1">
            <a:spLocks/>
          </p:cNvSpPr>
          <p:nvPr/>
        </p:nvSpPr>
        <p:spPr>
          <a:xfrm>
            <a:off x="0" y="6500834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tr-T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Levent ÇETİN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2" name="2 Alt Başlık"/>
          <p:cNvSpPr txBox="1">
            <a:spLocks/>
          </p:cNvSpPr>
          <p:nvPr/>
        </p:nvSpPr>
        <p:spPr>
          <a:xfrm>
            <a:off x="0" y="-24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algn="r"/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L02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Alternating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Voltage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and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Current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2 Alt Başlık"/>
          <p:cNvSpPr txBox="1">
            <a:spLocks/>
          </p:cNvSpPr>
          <p:nvPr/>
        </p:nvSpPr>
        <p:spPr>
          <a:xfrm>
            <a:off x="-32" y="285728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AC</a:t>
            </a:r>
            <a:r>
              <a:rPr lang="tr-TR" sz="2000" dirty="0" smtClean="0">
                <a:solidFill>
                  <a:srgbClr val="FF0000"/>
                </a:solidFill>
              </a:rPr>
              <a:t> </a:t>
            </a:r>
            <a:r>
              <a:rPr lang="tr-TR" sz="2000" dirty="0" err="1" smtClean="0">
                <a:solidFill>
                  <a:srgbClr val="FF0000"/>
                </a:solidFill>
              </a:rPr>
              <a:t>circuit</a:t>
            </a:r>
            <a:r>
              <a:rPr lang="tr-TR" sz="2000" dirty="0" smtClean="0">
                <a:solidFill>
                  <a:srgbClr val="FF0000"/>
                </a:solidFill>
              </a:rPr>
              <a:t> –</a:t>
            </a:r>
            <a:r>
              <a:rPr lang="tr-TR" sz="2000" dirty="0" err="1" smtClean="0">
                <a:solidFill>
                  <a:srgbClr val="FF0000"/>
                </a:solidFill>
              </a:rPr>
              <a:t>Complex</a:t>
            </a:r>
            <a:r>
              <a:rPr lang="tr-TR" sz="2000" dirty="0" smtClean="0">
                <a:solidFill>
                  <a:srgbClr val="FF0000"/>
                </a:solidFill>
              </a:rPr>
              <a:t> </a:t>
            </a:r>
            <a:r>
              <a:rPr lang="tr-TR" sz="2000" dirty="0" err="1" smtClean="0">
                <a:solidFill>
                  <a:srgbClr val="FF0000"/>
                </a:solidFill>
              </a:rPr>
              <a:t>Circuit</a:t>
            </a:r>
            <a:endParaRPr lang="tr-TR" sz="2000" dirty="0" smtClean="0">
              <a:solidFill>
                <a:srgbClr val="FF0000"/>
              </a:solidFill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714356"/>
            <a:ext cx="3676629" cy="1972359"/>
          </a:xfrm>
          <a:prstGeom prst="rect">
            <a:avLst/>
          </a:prstGeom>
          <a:noFill/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3000372"/>
            <a:ext cx="3429024" cy="2606058"/>
          </a:xfrm>
          <a:prstGeom prst="rect">
            <a:avLst/>
          </a:prstGeom>
          <a:noFill/>
        </p:spPr>
      </p:pic>
      <p:pic>
        <p:nvPicPr>
          <p:cNvPr id="19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3143248"/>
            <a:ext cx="3816172" cy="17145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2 Alt Başlık"/>
          <p:cNvSpPr txBox="1">
            <a:spLocks/>
          </p:cNvSpPr>
          <p:nvPr/>
        </p:nvSpPr>
        <p:spPr>
          <a:xfrm>
            <a:off x="0" y="6500834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tr-T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Levent ÇETİN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2" name="2 Alt Başlık"/>
          <p:cNvSpPr txBox="1">
            <a:spLocks/>
          </p:cNvSpPr>
          <p:nvPr/>
        </p:nvSpPr>
        <p:spPr>
          <a:xfrm>
            <a:off x="0" y="-24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algn="r"/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L02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Alternating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Voltage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and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Current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2 Alt Başlık"/>
          <p:cNvSpPr txBox="1">
            <a:spLocks/>
          </p:cNvSpPr>
          <p:nvPr/>
        </p:nvSpPr>
        <p:spPr>
          <a:xfrm>
            <a:off x="-32" y="285728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AC</a:t>
            </a:r>
            <a:r>
              <a:rPr lang="tr-TR" sz="2000" dirty="0" smtClean="0">
                <a:solidFill>
                  <a:srgbClr val="FF0000"/>
                </a:solidFill>
              </a:rPr>
              <a:t> </a:t>
            </a:r>
            <a:r>
              <a:rPr lang="tr-TR" sz="2000" dirty="0" err="1" smtClean="0">
                <a:solidFill>
                  <a:srgbClr val="FF0000"/>
                </a:solidFill>
              </a:rPr>
              <a:t>circuit</a:t>
            </a:r>
            <a:r>
              <a:rPr lang="tr-TR" sz="2000" dirty="0" smtClean="0">
                <a:solidFill>
                  <a:srgbClr val="FF0000"/>
                </a:solidFill>
              </a:rPr>
              <a:t> –</a:t>
            </a:r>
            <a:r>
              <a:rPr lang="tr-TR" sz="2000" dirty="0" err="1" smtClean="0">
                <a:solidFill>
                  <a:srgbClr val="FF0000"/>
                </a:solidFill>
              </a:rPr>
              <a:t>Complex</a:t>
            </a:r>
            <a:r>
              <a:rPr lang="tr-TR" sz="2000" dirty="0" smtClean="0">
                <a:solidFill>
                  <a:srgbClr val="FF0000"/>
                </a:solidFill>
              </a:rPr>
              <a:t> </a:t>
            </a:r>
            <a:r>
              <a:rPr lang="tr-TR" sz="2000" dirty="0" err="1" smtClean="0">
                <a:solidFill>
                  <a:srgbClr val="FF0000"/>
                </a:solidFill>
              </a:rPr>
              <a:t>Circuit</a:t>
            </a:r>
            <a:endParaRPr lang="tr-TR" sz="2000" dirty="0" smtClean="0">
              <a:solidFill>
                <a:srgbClr val="FF0000"/>
              </a:solidFill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3" y="714357"/>
            <a:ext cx="2428892" cy="1303000"/>
          </a:xfrm>
          <a:prstGeom prst="rect">
            <a:avLst/>
          </a:prstGeom>
          <a:noFill/>
        </p:spPr>
      </p:pic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26" y="714356"/>
            <a:ext cx="5857884" cy="1401483"/>
          </a:xfrm>
          <a:prstGeom prst="rect">
            <a:avLst/>
          </a:prstGeom>
          <a:noFill/>
        </p:spPr>
      </p:pic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214282" y="2214554"/>
            <a:ext cx="864399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The calculation of impedance in this circuit should be completed step by step. </a:t>
            </a:r>
            <a:endParaRPr lang="tr-TR" dirty="0" smtClean="0"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First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, serial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connection branch of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C</a:t>
            </a:r>
            <a:r>
              <a:rPr kumimoji="0" lang="en-US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2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and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L</a:t>
            </a:r>
            <a:r>
              <a:rPr lang="en-US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, </a:t>
            </a:r>
            <a:endParaRPr lang="tr-TR" dirty="0" smtClean="0"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afterwards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the parallel branch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of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resistor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and last the serial capacitor effects should be calculated.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02241" y="3166777"/>
            <a:ext cx="4541527" cy="33340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2 Alt Başlık"/>
          <p:cNvSpPr txBox="1">
            <a:spLocks/>
          </p:cNvSpPr>
          <p:nvPr/>
        </p:nvSpPr>
        <p:spPr>
          <a:xfrm>
            <a:off x="0" y="6500834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tr-T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Levent ÇETİN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2" name="2 Alt Başlık"/>
          <p:cNvSpPr txBox="1">
            <a:spLocks/>
          </p:cNvSpPr>
          <p:nvPr/>
        </p:nvSpPr>
        <p:spPr>
          <a:xfrm>
            <a:off x="0" y="-24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algn="r"/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L02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Alternating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Voltage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and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Current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2 Alt Başlık"/>
          <p:cNvSpPr txBox="1">
            <a:spLocks/>
          </p:cNvSpPr>
          <p:nvPr/>
        </p:nvSpPr>
        <p:spPr>
          <a:xfrm>
            <a:off x="-32" y="285728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AC</a:t>
            </a:r>
            <a:r>
              <a:rPr lang="tr-TR" sz="2000" dirty="0" smtClean="0">
                <a:solidFill>
                  <a:srgbClr val="FF0000"/>
                </a:solidFill>
              </a:rPr>
              <a:t> </a:t>
            </a:r>
            <a:r>
              <a:rPr lang="tr-TR" sz="2000" dirty="0" err="1" smtClean="0">
                <a:solidFill>
                  <a:srgbClr val="FF0000"/>
                </a:solidFill>
              </a:rPr>
              <a:t>circuit</a:t>
            </a:r>
            <a:r>
              <a:rPr lang="tr-TR" sz="2000" dirty="0" smtClean="0">
                <a:solidFill>
                  <a:srgbClr val="FF0000"/>
                </a:solidFill>
              </a:rPr>
              <a:t> –</a:t>
            </a:r>
            <a:r>
              <a:rPr lang="tr-TR" sz="2000" dirty="0" err="1" smtClean="0">
                <a:solidFill>
                  <a:srgbClr val="FF0000"/>
                </a:solidFill>
              </a:rPr>
              <a:t>Complex</a:t>
            </a:r>
            <a:r>
              <a:rPr lang="tr-TR" sz="2000" dirty="0" smtClean="0">
                <a:solidFill>
                  <a:srgbClr val="FF0000"/>
                </a:solidFill>
              </a:rPr>
              <a:t> </a:t>
            </a:r>
            <a:r>
              <a:rPr lang="tr-TR" sz="2000" dirty="0" err="1" smtClean="0">
                <a:solidFill>
                  <a:srgbClr val="FF0000"/>
                </a:solidFill>
              </a:rPr>
              <a:t>Circuit</a:t>
            </a:r>
            <a:endParaRPr lang="tr-TR" sz="2000" dirty="0" smtClean="0">
              <a:solidFill>
                <a:srgbClr val="FF0000"/>
              </a:solidFill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3" y="714357"/>
            <a:ext cx="2428892" cy="1303000"/>
          </a:xfrm>
          <a:prstGeom prst="rect">
            <a:avLst/>
          </a:prstGeom>
          <a:noFill/>
        </p:spPr>
      </p:pic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3000364" y="785794"/>
            <a:ext cx="58579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dirty="0" err="1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Calculate</a:t>
            </a:r>
            <a:r>
              <a:rPr lang="tr-TR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current</a:t>
            </a:r>
            <a:r>
              <a:rPr lang="tr-TR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drawn</a:t>
            </a:r>
            <a:r>
              <a:rPr lang="tr-TR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from</a:t>
            </a:r>
            <a:r>
              <a:rPr lang="tr-TR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source</a:t>
            </a:r>
            <a:r>
              <a:rPr lang="tr-TR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and</a:t>
            </a:r>
            <a:r>
              <a:rPr lang="tr-TR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passing</a:t>
            </a:r>
            <a:r>
              <a:rPr lang="tr-TR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through</a:t>
            </a:r>
            <a:r>
              <a:rPr lang="tr-TR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 C</a:t>
            </a:r>
            <a:r>
              <a:rPr lang="tr-TR" baseline="-25000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1</a:t>
            </a:r>
            <a:r>
              <a:rPr lang="tr-TR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26" y="1071546"/>
            <a:ext cx="4363823" cy="2545563"/>
          </a:xfrm>
          <a:prstGeom prst="rect">
            <a:avLst/>
          </a:prstGeom>
          <a:noFill/>
        </p:spPr>
      </p:pic>
      <p:pic>
        <p:nvPicPr>
          <p:cNvPr id="19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7" y="4333890"/>
            <a:ext cx="4600589" cy="2166944"/>
          </a:xfrm>
          <a:prstGeom prst="rect">
            <a:avLst/>
          </a:prstGeom>
          <a:noFill/>
        </p:spPr>
      </p:pic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3071802" y="3845486"/>
            <a:ext cx="58579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dirty="0" err="1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Same</a:t>
            </a:r>
            <a:r>
              <a:rPr lang="tr-TR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current</a:t>
            </a:r>
            <a:r>
              <a:rPr lang="tr-TR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tr-TR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is </a:t>
            </a:r>
            <a:r>
              <a:rPr lang="tr-TR" dirty="0" err="1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passing</a:t>
            </a:r>
            <a:r>
              <a:rPr lang="tr-TR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through</a:t>
            </a:r>
            <a:r>
              <a:rPr lang="tr-TR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 L-C</a:t>
            </a:r>
            <a:r>
              <a:rPr lang="tr-TR" baseline="-25000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2</a:t>
            </a:r>
            <a:r>
              <a:rPr lang="tr-TR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branch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1000108"/>
            <a:ext cx="4609534" cy="2580309"/>
          </a:xfrm>
          <a:prstGeom prst="rect">
            <a:avLst/>
          </a:prstGeom>
          <a:noFill/>
        </p:spPr>
      </p:pic>
      <p:sp>
        <p:nvSpPr>
          <p:cNvPr id="10" name="2 Alt Başlık"/>
          <p:cNvSpPr txBox="1">
            <a:spLocks/>
          </p:cNvSpPr>
          <p:nvPr/>
        </p:nvSpPr>
        <p:spPr>
          <a:xfrm>
            <a:off x="0" y="6500834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tr-T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Levent ÇETİN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2" name="2 Alt Başlık"/>
          <p:cNvSpPr txBox="1">
            <a:spLocks/>
          </p:cNvSpPr>
          <p:nvPr/>
        </p:nvSpPr>
        <p:spPr>
          <a:xfrm>
            <a:off x="0" y="-24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algn="r"/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L02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Alternating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Voltage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and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Current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2 Alt Başlık"/>
          <p:cNvSpPr txBox="1">
            <a:spLocks/>
          </p:cNvSpPr>
          <p:nvPr/>
        </p:nvSpPr>
        <p:spPr>
          <a:xfrm>
            <a:off x="-32" y="285728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AC</a:t>
            </a:r>
            <a:r>
              <a:rPr lang="tr-TR" sz="2000" dirty="0" smtClean="0">
                <a:solidFill>
                  <a:srgbClr val="FF0000"/>
                </a:solidFill>
              </a:rPr>
              <a:t> </a:t>
            </a:r>
            <a:r>
              <a:rPr lang="tr-TR" sz="2000" dirty="0" err="1" smtClean="0">
                <a:solidFill>
                  <a:srgbClr val="FF0000"/>
                </a:solidFill>
              </a:rPr>
              <a:t>circuit</a:t>
            </a:r>
            <a:r>
              <a:rPr lang="tr-TR" sz="2000" dirty="0" smtClean="0">
                <a:solidFill>
                  <a:srgbClr val="FF0000"/>
                </a:solidFill>
              </a:rPr>
              <a:t> –</a:t>
            </a:r>
            <a:r>
              <a:rPr lang="tr-TR" sz="2000" dirty="0" err="1" smtClean="0">
                <a:solidFill>
                  <a:srgbClr val="FF0000"/>
                </a:solidFill>
              </a:rPr>
              <a:t>Complex</a:t>
            </a:r>
            <a:r>
              <a:rPr lang="tr-TR" sz="2000" dirty="0" smtClean="0">
                <a:solidFill>
                  <a:srgbClr val="FF0000"/>
                </a:solidFill>
              </a:rPr>
              <a:t> </a:t>
            </a:r>
            <a:r>
              <a:rPr lang="tr-TR" sz="2000" dirty="0" err="1" smtClean="0">
                <a:solidFill>
                  <a:srgbClr val="FF0000"/>
                </a:solidFill>
              </a:rPr>
              <a:t>Circuit</a:t>
            </a:r>
            <a:endParaRPr lang="tr-TR" sz="2000" dirty="0" smtClean="0">
              <a:solidFill>
                <a:srgbClr val="FF0000"/>
              </a:solidFill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3" y="714357"/>
            <a:ext cx="2428892" cy="1303000"/>
          </a:xfrm>
          <a:prstGeom prst="rect">
            <a:avLst/>
          </a:prstGeom>
          <a:noFill/>
        </p:spPr>
      </p:pic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2928926" y="785794"/>
            <a:ext cx="58579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dirty="0" err="1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Voltage</a:t>
            </a:r>
            <a:r>
              <a:rPr lang="tr-TR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drop</a:t>
            </a:r>
            <a:r>
              <a:rPr lang="tr-TR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 on </a:t>
            </a:r>
            <a:r>
              <a:rPr lang="tr-TR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L-C</a:t>
            </a:r>
            <a:r>
              <a:rPr lang="tr-TR" baseline="-25000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2</a:t>
            </a:r>
            <a:r>
              <a:rPr lang="tr-TR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branch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2928926" y="3631172"/>
            <a:ext cx="58579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dirty="0" err="1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Same</a:t>
            </a:r>
            <a:r>
              <a:rPr lang="tr-TR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Voltage</a:t>
            </a:r>
            <a:r>
              <a:rPr lang="tr-TR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drops</a:t>
            </a:r>
            <a:r>
              <a:rPr lang="tr-TR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 on </a:t>
            </a:r>
            <a:r>
              <a:rPr lang="tr-TR" dirty="0" err="1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parallel</a:t>
            </a:r>
            <a:r>
              <a:rPr lang="tr-TR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 R</a:t>
            </a:r>
            <a:r>
              <a:rPr lang="tr-TR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branch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14612" y="4026599"/>
            <a:ext cx="5121750" cy="24027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2 Alt Başlık"/>
          <p:cNvSpPr txBox="1">
            <a:spLocks/>
          </p:cNvSpPr>
          <p:nvPr/>
        </p:nvSpPr>
        <p:spPr>
          <a:xfrm>
            <a:off x="0" y="6500834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tr-T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Levent ÇETİN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2" name="2 Alt Başlık"/>
          <p:cNvSpPr txBox="1">
            <a:spLocks/>
          </p:cNvSpPr>
          <p:nvPr/>
        </p:nvSpPr>
        <p:spPr>
          <a:xfrm>
            <a:off x="0" y="-24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algn="r"/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L02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Alternating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Voltage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and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Current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2 Alt Başlık"/>
          <p:cNvSpPr txBox="1">
            <a:spLocks/>
          </p:cNvSpPr>
          <p:nvPr/>
        </p:nvSpPr>
        <p:spPr>
          <a:xfrm>
            <a:off x="-32" y="285728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AC</a:t>
            </a:r>
            <a:r>
              <a:rPr lang="tr-TR" sz="2000" dirty="0" smtClean="0">
                <a:solidFill>
                  <a:srgbClr val="FF0000"/>
                </a:solidFill>
              </a:rPr>
              <a:t> </a:t>
            </a:r>
            <a:r>
              <a:rPr lang="tr-TR" sz="2000" dirty="0" err="1" smtClean="0">
                <a:solidFill>
                  <a:srgbClr val="FF0000"/>
                </a:solidFill>
              </a:rPr>
              <a:t>circuit</a:t>
            </a:r>
            <a:r>
              <a:rPr lang="tr-TR" sz="2000" dirty="0" smtClean="0">
                <a:solidFill>
                  <a:srgbClr val="FF0000"/>
                </a:solidFill>
              </a:rPr>
              <a:t> –</a:t>
            </a:r>
            <a:r>
              <a:rPr lang="tr-TR" sz="2000" dirty="0" err="1" smtClean="0">
                <a:solidFill>
                  <a:srgbClr val="FF0000"/>
                </a:solidFill>
              </a:rPr>
              <a:t>Complex</a:t>
            </a:r>
            <a:r>
              <a:rPr lang="tr-TR" sz="2000" dirty="0" smtClean="0">
                <a:solidFill>
                  <a:srgbClr val="FF0000"/>
                </a:solidFill>
              </a:rPr>
              <a:t> </a:t>
            </a:r>
            <a:r>
              <a:rPr lang="tr-TR" sz="2000" dirty="0" err="1" smtClean="0">
                <a:solidFill>
                  <a:srgbClr val="FF0000"/>
                </a:solidFill>
              </a:rPr>
              <a:t>Circuit</a:t>
            </a:r>
            <a:endParaRPr lang="tr-TR" sz="2000" dirty="0" smtClean="0">
              <a:solidFill>
                <a:srgbClr val="FF0000"/>
              </a:solidFill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3" y="714357"/>
            <a:ext cx="2428892" cy="1303000"/>
          </a:xfrm>
          <a:prstGeom prst="rect">
            <a:avLst/>
          </a:prstGeom>
          <a:noFill/>
        </p:spPr>
      </p:pic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214686"/>
            <a:ext cx="3071834" cy="734928"/>
          </a:xfrm>
          <a:prstGeom prst="rect">
            <a:avLst/>
          </a:prstGeom>
          <a:noFill/>
        </p:spPr>
      </p:pic>
      <p:pic>
        <p:nvPicPr>
          <p:cNvPr id="18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00364" y="785794"/>
            <a:ext cx="4179123" cy="2357454"/>
          </a:xfrm>
          <a:prstGeom prst="rect">
            <a:avLst/>
          </a:prstGeom>
          <a:noFill/>
        </p:spPr>
      </p:pic>
      <p:pic>
        <p:nvPicPr>
          <p:cNvPr id="19" name="Picture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86018" y="3656984"/>
            <a:ext cx="6357982" cy="26295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2 Alt Başlık"/>
          <p:cNvSpPr txBox="1">
            <a:spLocks/>
          </p:cNvSpPr>
          <p:nvPr/>
        </p:nvSpPr>
        <p:spPr>
          <a:xfrm>
            <a:off x="0" y="6500834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tr-T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Levent ÇETİN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2" name="2 Alt Başlık"/>
          <p:cNvSpPr txBox="1">
            <a:spLocks/>
          </p:cNvSpPr>
          <p:nvPr/>
        </p:nvSpPr>
        <p:spPr>
          <a:xfrm>
            <a:off x="0" y="-24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algn="r"/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L02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Alternating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Voltage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and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Current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2 Alt Başlık"/>
          <p:cNvSpPr txBox="1">
            <a:spLocks/>
          </p:cNvSpPr>
          <p:nvPr/>
        </p:nvSpPr>
        <p:spPr>
          <a:xfrm>
            <a:off x="-32" y="285728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tr-TR" sz="2000" dirty="0" err="1" smtClean="0">
                <a:solidFill>
                  <a:srgbClr val="FF0000"/>
                </a:solidFill>
              </a:rPr>
              <a:t>Power</a:t>
            </a:r>
            <a:r>
              <a:rPr lang="tr-TR" sz="2000" dirty="0" smtClean="0">
                <a:solidFill>
                  <a:srgbClr val="FF0000"/>
                </a:solidFill>
              </a:rPr>
              <a:t> in </a:t>
            </a:r>
            <a:r>
              <a:rPr lang="en-US" sz="2000" dirty="0" smtClean="0">
                <a:solidFill>
                  <a:srgbClr val="FF0000"/>
                </a:solidFill>
              </a:rPr>
              <a:t>AC</a:t>
            </a:r>
            <a:r>
              <a:rPr lang="tr-TR" sz="2000" dirty="0" smtClean="0">
                <a:solidFill>
                  <a:srgbClr val="FF0000"/>
                </a:solidFill>
              </a:rPr>
              <a:t> </a:t>
            </a:r>
            <a:r>
              <a:rPr lang="tr-TR" sz="2000" dirty="0" err="1" smtClean="0">
                <a:solidFill>
                  <a:srgbClr val="FF0000"/>
                </a:solidFill>
              </a:rPr>
              <a:t>circuit</a:t>
            </a:r>
            <a:endParaRPr lang="tr-TR" sz="2000" dirty="0" smtClean="0">
              <a:solidFill>
                <a:srgbClr val="FF0000"/>
              </a:solidFill>
            </a:endParaRPr>
          </a:p>
        </p:txBody>
      </p:sp>
      <p:sp>
        <p:nvSpPr>
          <p:cNvPr id="16" name="15 Dikdörtgen"/>
          <p:cNvSpPr/>
          <p:nvPr/>
        </p:nvSpPr>
        <p:spPr>
          <a:xfrm>
            <a:off x="214282" y="642918"/>
            <a:ext cx="87154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Since it was mentioned, there is a phase shift between current and voltage in AC circuits. The reason is the </a:t>
            </a:r>
            <a:r>
              <a:rPr lang="tr-TR" sz="2000" dirty="0" err="1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complex</a:t>
            </a:r>
            <a:r>
              <a:rPr lang="tr-TR" sz="2000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tr-TR" sz="2000" dirty="0" err="1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number</a:t>
            </a:r>
            <a:r>
              <a:rPr lang="tr-TR" sz="2000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impedance </a:t>
            </a:r>
            <a:r>
              <a:rPr lang="en-US" sz="2000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as it was stated. </a:t>
            </a:r>
            <a:endParaRPr lang="tr-TR" sz="2000" dirty="0" smtClean="0"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tr-TR" sz="2000" dirty="0" err="1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So</a:t>
            </a:r>
            <a:r>
              <a:rPr lang="tr-TR" sz="2000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tr-TR" sz="2000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t</a:t>
            </a:r>
            <a:r>
              <a:rPr lang="en-US" sz="2000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here </a:t>
            </a:r>
            <a:r>
              <a:rPr lang="en-US" sz="2000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are three definitions in AC circuits which are related with power. </a:t>
            </a:r>
            <a:endParaRPr lang="tr-TR" sz="2000" dirty="0" smtClean="0"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These are: 	</a:t>
            </a:r>
            <a:endParaRPr lang="tr-TR" sz="2000" dirty="0" smtClean="0"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	True power (active power),</a:t>
            </a:r>
            <a:r>
              <a:rPr lang="tr-TR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	Reactive power,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	Apparent power.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 descr="File:Complex Impedance.sv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3667140"/>
            <a:ext cx="1905000" cy="1905000"/>
          </a:xfrm>
          <a:prstGeom prst="rect">
            <a:avLst/>
          </a:prstGeom>
          <a:noFill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364" y="3879430"/>
            <a:ext cx="2876546" cy="1835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86446" y="4022306"/>
            <a:ext cx="2786082" cy="1533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19 Metin kutusu"/>
          <p:cNvSpPr txBox="1"/>
          <p:nvPr/>
        </p:nvSpPr>
        <p:spPr>
          <a:xfrm>
            <a:off x="214282" y="3143248"/>
            <a:ext cx="385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Impedance</a:t>
            </a:r>
            <a:r>
              <a:rPr lang="tr-TR" dirty="0" smtClean="0"/>
              <a:t> </a:t>
            </a:r>
            <a:r>
              <a:rPr lang="tr-TR" dirty="0" err="1" smtClean="0"/>
              <a:t>Calculations</a:t>
            </a:r>
            <a:r>
              <a:rPr lang="tr-TR" dirty="0" smtClean="0"/>
              <a:t>:</a:t>
            </a:r>
            <a:endParaRPr lang="en-US" dirty="0"/>
          </a:p>
        </p:txBody>
      </p:sp>
      <p:sp>
        <p:nvSpPr>
          <p:cNvPr id="21" name="20 Metin kutusu"/>
          <p:cNvSpPr txBox="1"/>
          <p:nvPr/>
        </p:nvSpPr>
        <p:spPr>
          <a:xfrm>
            <a:off x="3143240" y="5702874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Inductive</a:t>
            </a:r>
            <a:r>
              <a:rPr lang="tr-TR" dirty="0" smtClean="0"/>
              <a:t> </a:t>
            </a:r>
            <a:r>
              <a:rPr lang="tr-TR" dirty="0" err="1" smtClean="0"/>
              <a:t>Circuit</a:t>
            </a:r>
            <a:endParaRPr lang="en-US" dirty="0"/>
          </a:p>
        </p:txBody>
      </p:sp>
      <p:sp>
        <p:nvSpPr>
          <p:cNvPr id="25" name="24 Metin kutusu"/>
          <p:cNvSpPr txBox="1"/>
          <p:nvPr/>
        </p:nvSpPr>
        <p:spPr>
          <a:xfrm>
            <a:off x="6143636" y="5715016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Capacitive</a:t>
            </a:r>
            <a:r>
              <a:rPr lang="tr-TR" dirty="0" smtClean="0"/>
              <a:t> </a:t>
            </a:r>
            <a:r>
              <a:rPr lang="tr-TR" dirty="0" err="1" smtClean="0"/>
              <a:t>Circuit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2 Alt Başlık"/>
          <p:cNvSpPr txBox="1">
            <a:spLocks/>
          </p:cNvSpPr>
          <p:nvPr/>
        </p:nvSpPr>
        <p:spPr>
          <a:xfrm>
            <a:off x="0" y="6500834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tr-T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Levent ÇETİN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2" name="2 Alt Başlık"/>
          <p:cNvSpPr txBox="1">
            <a:spLocks/>
          </p:cNvSpPr>
          <p:nvPr/>
        </p:nvSpPr>
        <p:spPr>
          <a:xfrm>
            <a:off x="0" y="-24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algn="r"/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L02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Alternating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Voltage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and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Current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2 Alt Başlık"/>
          <p:cNvSpPr txBox="1">
            <a:spLocks/>
          </p:cNvSpPr>
          <p:nvPr/>
        </p:nvSpPr>
        <p:spPr>
          <a:xfrm>
            <a:off x="-32" y="285728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tr-TR" sz="2000" dirty="0" err="1" smtClean="0">
                <a:solidFill>
                  <a:srgbClr val="FF0000"/>
                </a:solidFill>
              </a:rPr>
              <a:t>Power</a:t>
            </a:r>
            <a:r>
              <a:rPr lang="tr-TR" sz="2000" dirty="0" smtClean="0">
                <a:solidFill>
                  <a:srgbClr val="FF0000"/>
                </a:solidFill>
              </a:rPr>
              <a:t> in </a:t>
            </a:r>
            <a:r>
              <a:rPr lang="en-US" sz="2000" dirty="0" smtClean="0">
                <a:solidFill>
                  <a:srgbClr val="FF0000"/>
                </a:solidFill>
              </a:rPr>
              <a:t>AC</a:t>
            </a:r>
            <a:r>
              <a:rPr lang="tr-TR" sz="2000" dirty="0" smtClean="0">
                <a:solidFill>
                  <a:srgbClr val="FF0000"/>
                </a:solidFill>
              </a:rPr>
              <a:t> </a:t>
            </a:r>
            <a:r>
              <a:rPr lang="tr-TR" sz="2000" dirty="0" err="1" smtClean="0">
                <a:solidFill>
                  <a:srgbClr val="FF0000"/>
                </a:solidFill>
              </a:rPr>
              <a:t>circuit</a:t>
            </a:r>
            <a:endParaRPr lang="tr-TR" sz="2000" dirty="0" smtClean="0">
              <a:solidFill>
                <a:srgbClr val="FF0000"/>
              </a:solidFill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857232"/>
            <a:ext cx="4357718" cy="992591"/>
          </a:xfrm>
          <a:prstGeom prst="rect">
            <a:avLst/>
          </a:prstGeom>
          <a:noFill/>
        </p:spPr>
      </p:pic>
      <p:pic>
        <p:nvPicPr>
          <p:cNvPr id="1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8" y="571480"/>
            <a:ext cx="2644415" cy="1857388"/>
          </a:xfrm>
          <a:prstGeom prst="rect">
            <a:avLst/>
          </a:prstGeom>
          <a:noFill/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2661483"/>
            <a:ext cx="4357718" cy="981831"/>
          </a:xfrm>
          <a:prstGeom prst="rect">
            <a:avLst/>
          </a:prstGeom>
          <a:noFill/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29256" y="2778517"/>
            <a:ext cx="2820901" cy="1864929"/>
          </a:xfrm>
          <a:prstGeom prst="rect">
            <a:avLst/>
          </a:prstGeom>
          <a:noFill/>
        </p:spPr>
      </p:pic>
      <p:pic>
        <p:nvPicPr>
          <p:cNvPr id="29" name="Picture 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4284" y="3786190"/>
            <a:ext cx="4438944" cy="10001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2 Alt Başlık"/>
          <p:cNvSpPr txBox="1">
            <a:spLocks/>
          </p:cNvSpPr>
          <p:nvPr/>
        </p:nvSpPr>
        <p:spPr>
          <a:xfrm>
            <a:off x="0" y="6500834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tr-T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Levent ÇETİN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2" name="2 Alt Başlık"/>
          <p:cNvSpPr txBox="1">
            <a:spLocks/>
          </p:cNvSpPr>
          <p:nvPr/>
        </p:nvSpPr>
        <p:spPr>
          <a:xfrm>
            <a:off x="0" y="-24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algn="r"/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L02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Alternating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Voltage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and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Current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2 Alt Başlık"/>
          <p:cNvSpPr txBox="1">
            <a:spLocks/>
          </p:cNvSpPr>
          <p:nvPr/>
        </p:nvSpPr>
        <p:spPr>
          <a:xfrm>
            <a:off x="-32" y="285728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tr-TR" sz="2000" dirty="0" err="1" smtClean="0">
                <a:solidFill>
                  <a:srgbClr val="FF0000"/>
                </a:solidFill>
              </a:rPr>
              <a:t>Power</a:t>
            </a:r>
            <a:r>
              <a:rPr lang="tr-TR" sz="2000" dirty="0" smtClean="0">
                <a:solidFill>
                  <a:srgbClr val="FF0000"/>
                </a:solidFill>
              </a:rPr>
              <a:t> in </a:t>
            </a:r>
            <a:r>
              <a:rPr lang="en-US" sz="2000" dirty="0" smtClean="0">
                <a:solidFill>
                  <a:srgbClr val="FF0000"/>
                </a:solidFill>
              </a:rPr>
              <a:t>AC</a:t>
            </a:r>
            <a:r>
              <a:rPr lang="tr-TR" sz="2000" dirty="0" smtClean="0">
                <a:solidFill>
                  <a:srgbClr val="FF0000"/>
                </a:solidFill>
              </a:rPr>
              <a:t> </a:t>
            </a:r>
            <a:r>
              <a:rPr lang="tr-TR" sz="2000" dirty="0" err="1" smtClean="0">
                <a:solidFill>
                  <a:srgbClr val="FF0000"/>
                </a:solidFill>
              </a:rPr>
              <a:t>circuit</a:t>
            </a:r>
            <a:endParaRPr lang="tr-TR" sz="2000" dirty="0" smtClean="0">
              <a:solidFill>
                <a:srgbClr val="FF0000"/>
              </a:solidFill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857232"/>
            <a:ext cx="4357718" cy="992591"/>
          </a:xfrm>
          <a:prstGeom prst="rect">
            <a:avLst/>
          </a:prstGeom>
          <a:noFill/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661483"/>
            <a:ext cx="4357718" cy="981831"/>
          </a:xfrm>
          <a:prstGeom prst="rect">
            <a:avLst/>
          </a:prstGeom>
          <a:noFill/>
        </p:spPr>
      </p:pic>
      <p:pic>
        <p:nvPicPr>
          <p:cNvPr id="29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4" y="3786190"/>
            <a:ext cx="4438944" cy="1000132"/>
          </a:xfrm>
          <a:prstGeom prst="rect">
            <a:avLst/>
          </a:prstGeom>
          <a:noFill/>
        </p:spPr>
      </p:pic>
      <p:sp>
        <p:nvSpPr>
          <p:cNvPr id="16" name="15 Dikdörtgen"/>
          <p:cNvSpPr/>
          <p:nvPr/>
        </p:nvSpPr>
        <p:spPr>
          <a:xfrm>
            <a:off x="4572000" y="785794"/>
            <a:ext cx="435771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The power quantities are scalar quantities. </a:t>
            </a:r>
          </a:p>
          <a:p>
            <a:pPr lvl="0"/>
            <a:r>
              <a:rPr lang="en-US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if </a:t>
            </a:r>
            <a:r>
              <a:rPr lang="en-US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we </a:t>
            </a:r>
            <a:r>
              <a:rPr lang="en-US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consider </a:t>
            </a:r>
            <a:r>
              <a:rPr lang="en-US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the 90 degrees of direction angle between the resistor and the reactance and </a:t>
            </a:r>
            <a:r>
              <a:rPr lang="en-US" u="sng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phase shift  </a:t>
            </a:r>
            <a:r>
              <a:rPr lang="en-US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in the circuit. </a:t>
            </a:r>
            <a:endParaRPr lang="tr-TR" dirty="0" smtClean="0"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lvl="0"/>
            <a:r>
              <a:rPr lang="en-US" b="1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This</a:t>
            </a:r>
            <a:r>
              <a:rPr lang="tr-TR" b="1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tr-TR" b="1" dirty="0" err="1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perpendicular</a:t>
            </a:r>
            <a:r>
              <a:rPr lang="en-US" b="1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en-US" b="1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triangle is called as ‘Power Triangle</a:t>
            </a:r>
            <a:endParaRPr lang="en-US" b="1" dirty="0"/>
          </a:p>
        </p:txBody>
      </p:sp>
      <p:pic>
        <p:nvPicPr>
          <p:cNvPr id="17" name="Picture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29190" y="2500307"/>
            <a:ext cx="2864755" cy="2357454"/>
          </a:xfrm>
          <a:prstGeom prst="rect">
            <a:avLst/>
          </a:prstGeom>
          <a:noFill/>
        </p:spPr>
      </p:pic>
      <p:sp>
        <p:nvSpPr>
          <p:cNvPr id="20" name="19 Dikdörtgen"/>
          <p:cNvSpPr/>
          <p:nvPr/>
        </p:nvSpPr>
        <p:spPr>
          <a:xfrm>
            <a:off x="214282" y="4817946"/>
            <a:ext cx="87154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tr-TR" dirty="0" smtClean="0"/>
              <a:t>A</a:t>
            </a:r>
            <a:r>
              <a:rPr lang="en-US" dirty="0" smtClean="0"/>
              <a:t> </a:t>
            </a:r>
            <a:r>
              <a:rPr lang="en-US" dirty="0" smtClean="0"/>
              <a:t>part of the power </a:t>
            </a:r>
            <a:r>
              <a:rPr lang="tr-TR" dirty="0" err="1" smtClean="0"/>
              <a:t>cannot</a:t>
            </a:r>
            <a:r>
              <a:rPr lang="tr-TR" dirty="0" smtClean="0"/>
              <a:t> be </a:t>
            </a:r>
            <a:r>
              <a:rPr lang="tr-TR" dirty="0" err="1" smtClean="0"/>
              <a:t>converted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electrical</a:t>
            </a:r>
            <a:r>
              <a:rPr lang="tr-TR" dirty="0" smtClean="0"/>
              <a:t> </a:t>
            </a:r>
            <a:r>
              <a:rPr lang="tr-TR" dirty="0" err="1" smtClean="0"/>
              <a:t>work</a:t>
            </a:r>
            <a:r>
              <a:rPr lang="en-US" dirty="0" smtClean="0"/>
              <a:t> </a:t>
            </a:r>
            <a:r>
              <a:rPr lang="en-US" dirty="0" smtClean="0"/>
              <a:t>in an AC circuit. </a:t>
            </a:r>
            <a:endParaRPr lang="tr-TR" dirty="0" smtClean="0"/>
          </a:p>
          <a:p>
            <a:pPr lvl="0"/>
            <a:r>
              <a:rPr lang="en-US" dirty="0" smtClean="0"/>
              <a:t>The </a:t>
            </a:r>
            <a:r>
              <a:rPr lang="en-US" dirty="0" smtClean="0"/>
              <a:t>generated effective power is just as the true power.  </a:t>
            </a:r>
          </a:p>
          <a:p>
            <a:pPr lvl="0"/>
            <a:r>
              <a:rPr lang="en-US" b="1" dirty="0" smtClean="0"/>
              <a:t>Power factor </a:t>
            </a:r>
            <a:r>
              <a:rPr lang="en-US" dirty="0" smtClean="0"/>
              <a:t>is the cosine of the angle between the true and apparent powers (</a:t>
            </a:r>
            <a:r>
              <a:rPr lang="en-US" dirty="0" err="1" smtClean="0"/>
              <a:t>cos</a:t>
            </a:r>
            <a:r>
              <a:rPr lang="en-US" dirty="0" smtClean="0">
                <a:sym typeface="Symbol"/>
              </a:rPr>
              <a:t></a:t>
            </a:r>
            <a:r>
              <a:rPr lang="en-US" dirty="0" smtClean="0"/>
              <a:t>).  </a:t>
            </a:r>
            <a:endParaRPr lang="tr-TR" dirty="0" smtClean="0"/>
          </a:p>
          <a:p>
            <a:pPr lvl="0"/>
            <a:r>
              <a:rPr lang="en-US" dirty="0" smtClean="0"/>
              <a:t>This </a:t>
            </a:r>
            <a:r>
              <a:rPr lang="en-US" dirty="0" smtClean="0"/>
              <a:t>value is equal to 1 in only circuits those have just resistors. But if there is a reactance, then the value is between 0 and 1.</a:t>
            </a:r>
          </a:p>
          <a:p>
            <a:pPr lvl="0"/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2 Alt Başlık"/>
          <p:cNvSpPr txBox="1">
            <a:spLocks/>
          </p:cNvSpPr>
          <p:nvPr/>
        </p:nvSpPr>
        <p:spPr>
          <a:xfrm>
            <a:off x="0" y="6500834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tr-T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Levent ÇETİN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2" name="2 Alt Başlık"/>
          <p:cNvSpPr txBox="1">
            <a:spLocks/>
          </p:cNvSpPr>
          <p:nvPr/>
        </p:nvSpPr>
        <p:spPr>
          <a:xfrm>
            <a:off x="0" y="-24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algn="r"/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L02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Alternating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Voltage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and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Current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2 Alt Başlık"/>
          <p:cNvSpPr txBox="1">
            <a:spLocks/>
          </p:cNvSpPr>
          <p:nvPr/>
        </p:nvSpPr>
        <p:spPr>
          <a:xfrm>
            <a:off x="-32" y="285728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tr-TR" sz="2000" dirty="0" err="1" smtClean="0">
                <a:solidFill>
                  <a:srgbClr val="FF0000"/>
                </a:solidFill>
              </a:rPr>
              <a:t>Power</a:t>
            </a:r>
            <a:r>
              <a:rPr lang="tr-TR" sz="2000" dirty="0" smtClean="0">
                <a:solidFill>
                  <a:srgbClr val="FF0000"/>
                </a:solidFill>
              </a:rPr>
              <a:t> in </a:t>
            </a:r>
            <a:r>
              <a:rPr lang="en-US" sz="2000" dirty="0" smtClean="0">
                <a:solidFill>
                  <a:srgbClr val="FF0000"/>
                </a:solidFill>
              </a:rPr>
              <a:t>AC</a:t>
            </a:r>
            <a:r>
              <a:rPr lang="tr-TR" sz="2000" dirty="0" smtClean="0">
                <a:solidFill>
                  <a:srgbClr val="FF0000"/>
                </a:solidFill>
              </a:rPr>
              <a:t> </a:t>
            </a:r>
            <a:r>
              <a:rPr lang="tr-TR" sz="2000" dirty="0" err="1" smtClean="0">
                <a:solidFill>
                  <a:srgbClr val="FF0000"/>
                </a:solidFill>
              </a:rPr>
              <a:t>circuit</a:t>
            </a:r>
            <a:endParaRPr lang="tr-TR" sz="2000" dirty="0" smtClean="0">
              <a:solidFill>
                <a:srgbClr val="FF0000"/>
              </a:solidFill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857232"/>
            <a:ext cx="2786082" cy="634607"/>
          </a:xfrm>
          <a:prstGeom prst="rect">
            <a:avLst/>
          </a:prstGeom>
          <a:noFill/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5719" y="857232"/>
            <a:ext cx="2853603" cy="642941"/>
          </a:xfrm>
          <a:prstGeom prst="rect">
            <a:avLst/>
          </a:prstGeom>
          <a:noFill/>
        </p:spPr>
      </p:pic>
      <p:pic>
        <p:nvPicPr>
          <p:cNvPr id="29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0760" y="857232"/>
            <a:ext cx="2857520" cy="643824"/>
          </a:xfrm>
          <a:prstGeom prst="rect">
            <a:avLst/>
          </a:prstGeom>
          <a:noFill/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5" y="1785926"/>
            <a:ext cx="3407195" cy="3643338"/>
          </a:xfrm>
          <a:prstGeom prst="rect">
            <a:avLst/>
          </a:prstGeom>
          <a:noFill/>
        </p:spPr>
      </p:pic>
      <p:pic>
        <p:nvPicPr>
          <p:cNvPr id="21" name="Picture 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43372" y="2285992"/>
            <a:ext cx="2714644" cy="1541126"/>
          </a:xfrm>
          <a:prstGeom prst="rect">
            <a:avLst/>
          </a:prstGeom>
          <a:noFill/>
        </p:spPr>
      </p:pic>
      <p:sp>
        <p:nvSpPr>
          <p:cNvPr id="25" name="24 Dikdörtgen"/>
          <p:cNvSpPr/>
          <p:nvPr/>
        </p:nvSpPr>
        <p:spPr>
          <a:xfrm>
            <a:off x="4000528" y="450593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The power factor value shows that the </a:t>
            </a:r>
            <a:r>
              <a:rPr lang="en-US" b="1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70.5 % of the power used from the grid is served for the purpose.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2 Alt Başlık"/>
          <p:cNvSpPr txBox="1">
            <a:spLocks/>
          </p:cNvSpPr>
          <p:nvPr/>
        </p:nvSpPr>
        <p:spPr>
          <a:xfrm>
            <a:off x="0" y="6500834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tr-T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Levent ÇETİN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2" name="2 Alt Başlık"/>
          <p:cNvSpPr txBox="1">
            <a:spLocks/>
          </p:cNvSpPr>
          <p:nvPr/>
        </p:nvSpPr>
        <p:spPr>
          <a:xfrm>
            <a:off x="0" y="-24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algn="r"/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L02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Alternating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Voltage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and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Current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2 Alt Başlık"/>
          <p:cNvSpPr txBox="1">
            <a:spLocks/>
          </p:cNvSpPr>
          <p:nvPr/>
        </p:nvSpPr>
        <p:spPr>
          <a:xfrm>
            <a:off x="-32" y="285728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tr-TR" sz="2000" dirty="0" err="1" smtClean="0">
                <a:solidFill>
                  <a:srgbClr val="FF0000"/>
                </a:solidFill>
              </a:rPr>
              <a:t>Compensation</a:t>
            </a:r>
            <a:r>
              <a:rPr lang="tr-TR" sz="2000" dirty="0" smtClean="0">
                <a:solidFill>
                  <a:srgbClr val="FF0000"/>
                </a:solidFill>
              </a:rPr>
              <a:t> </a:t>
            </a:r>
            <a:r>
              <a:rPr lang="tr-TR" sz="2000" dirty="0" smtClean="0">
                <a:solidFill>
                  <a:srgbClr val="FF0000"/>
                </a:solidFill>
              </a:rPr>
              <a:t>in </a:t>
            </a:r>
            <a:r>
              <a:rPr lang="en-US" sz="2000" dirty="0" smtClean="0">
                <a:solidFill>
                  <a:srgbClr val="FF0000"/>
                </a:solidFill>
              </a:rPr>
              <a:t>AC</a:t>
            </a:r>
            <a:r>
              <a:rPr lang="tr-TR" sz="2000" dirty="0" smtClean="0">
                <a:solidFill>
                  <a:srgbClr val="FF0000"/>
                </a:solidFill>
              </a:rPr>
              <a:t> </a:t>
            </a:r>
            <a:r>
              <a:rPr lang="tr-TR" sz="2000" dirty="0" err="1" smtClean="0">
                <a:solidFill>
                  <a:srgbClr val="FF0000"/>
                </a:solidFill>
              </a:rPr>
              <a:t>circuit</a:t>
            </a:r>
            <a:endParaRPr lang="tr-TR" sz="2000" dirty="0" smtClean="0">
              <a:solidFill>
                <a:srgbClr val="FF0000"/>
              </a:solidFill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857232"/>
            <a:ext cx="2786082" cy="634607"/>
          </a:xfrm>
          <a:prstGeom prst="rect">
            <a:avLst/>
          </a:prstGeom>
          <a:noFill/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5719" y="857232"/>
            <a:ext cx="2853603" cy="642941"/>
          </a:xfrm>
          <a:prstGeom prst="rect">
            <a:avLst/>
          </a:prstGeom>
          <a:noFill/>
        </p:spPr>
      </p:pic>
      <p:pic>
        <p:nvPicPr>
          <p:cNvPr id="29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0760" y="857232"/>
            <a:ext cx="2857520" cy="643824"/>
          </a:xfrm>
          <a:prstGeom prst="rect">
            <a:avLst/>
          </a:prstGeom>
          <a:noFill/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5" y="1785926"/>
            <a:ext cx="2805925" cy="3000396"/>
          </a:xfrm>
          <a:prstGeom prst="rect">
            <a:avLst/>
          </a:prstGeom>
          <a:noFill/>
        </p:spPr>
      </p:pic>
      <p:pic>
        <p:nvPicPr>
          <p:cNvPr id="21" name="Picture 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0034" y="5000636"/>
            <a:ext cx="2428892" cy="1378902"/>
          </a:xfrm>
          <a:prstGeom prst="rect">
            <a:avLst/>
          </a:prstGeom>
          <a:noFill/>
        </p:spPr>
      </p:pic>
      <p:sp>
        <p:nvSpPr>
          <p:cNvPr id="25" name="24 Dikdörtgen"/>
          <p:cNvSpPr/>
          <p:nvPr/>
        </p:nvSpPr>
        <p:spPr>
          <a:xfrm>
            <a:off x="3714744" y="178592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The power factor value shows that the </a:t>
            </a:r>
            <a:r>
              <a:rPr lang="en-US" b="1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70.5 % of the power used from the grid is served for the purpose. </a:t>
            </a:r>
            <a:endParaRPr lang="en-US" dirty="0"/>
          </a:p>
        </p:txBody>
      </p:sp>
      <p:sp>
        <p:nvSpPr>
          <p:cNvPr id="28" name="27 Dikdörtgen"/>
          <p:cNvSpPr/>
          <p:nvPr/>
        </p:nvSpPr>
        <p:spPr>
          <a:xfrm>
            <a:off x="3714712" y="2928934"/>
            <a:ext cx="521500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This situation is not wanted. </a:t>
            </a:r>
            <a:endParaRPr lang="tr-TR" dirty="0" smtClean="0"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So, in circuit design stage, it must be noted that the power factor is approximately equal to 1.  </a:t>
            </a:r>
            <a:endParaRPr lang="tr-TR" dirty="0" smtClean="0"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endParaRPr lang="tr-TR" dirty="0" smtClean="0"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For </a:t>
            </a:r>
            <a:r>
              <a:rPr lang="en-US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this reason, the capacitive and inductive </a:t>
            </a:r>
            <a:r>
              <a:rPr lang="en-US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r</a:t>
            </a:r>
            <a:r>
              <a:rPr lang="tr-TR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e</a:t>
            </a:r>
            <a:r>
              <a:rPr lang="en-US" dirty="0" err="1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actance</a:t>
            </a:r>
            <a:r>
              <a:rPr lang="en-US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values should </a:t>
            </a:r>
            <a:r>
              <a:rPr lang="en-US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be</a:t>
            </a:r>
            <a:r>
              <a:rPr lang="tr-TR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approximately</a:t>
            </a:r>
            <a:r>
              <a:rPr lang="tr-TR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equal to each other</a:t>
            </a:r>
            <a:r>
              <a:rPr lang="en-US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.</a:t>
            </a:r>
            <a:endParaRPr lang="tr-TR" dirty="0" smtClean="0"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endParaRPr lang="tr-TR" dirty="0" smtClean="0"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If this is not possible, a capacitor or an inductor should be externally added to the circuit. </a:t>
            </a:r>
            <a:r>
              <a:rPr lang="en-US" b="1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This improvement is called as compensation.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6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8" name="2 Alt Başlık"/>
          <p:cNvSpPr txBox="1">
            <a:spLocks/>
          </p:cNvSpPr>
          <p:nvPr/>
        </p:nvSpPr>
        <p:spPr>
          <a:xfrm>
            <a:off x="0" y="-24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algn="r"/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L02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Alternating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Voltage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and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Current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2 Alt Başlık"/>
          <p:cNvSpPr txBox="1">
            <a:spLocks/>
          </p:cNvSpPr>
          <p:nvPr/>
        </p:nvSpPr>
        <p:spPr>
          <a:xfrm>
            <a:off x="-32" y="285728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AC</a:t>
            </a:r>
            <a:r>
              <a:rPr lang="tr-TR" sz="2000" dirty="0" smtClean="0">
                <a:solidFill>
                  <a:srgbClr val="FF0000"/>
                </a:solidFill>
              </a:rPr>
              <a:t> </a:t>
            </a:r>
            <a:r>
              <a:rPr lang="tr-TR" sz="2000" dirty="0" err="1" smtClean="0">
                <a:solidFill>
                  <a:srgbClr val="FF0000"/>
                </a:solidFill>
              </a:rPr>
              <a:t>circuit</a:t>
            </a:r>
            <a:r>
              <a:rPr lang="tr-TR" sz="2000" dirty="0" smtClean="0">
                <a:solidFill>
                  <a:srgbClr val="FF0000"/>
                </a:solidFill>
              </a:rPr>
              <a:t> –RL in </a:t>
            </a:r>
            <a:r>
              <a:rPr lang="tr-TR" sz="2000" dirty="0" err="1" smtClean="0">
                <a:solidFill>
                  <a:srgbClr val="FF0000"/>
                </a:solidFill>
              </a:rPr>
              <a:t>series</a:t>
            </a:r>
            <a:endParaRPr lang="tr-TR" sz="2000" dirty="0" smtClean="0">
              <a:solidFill>
                <a:srgbClr val="FF0000"/>
              </a:solidFill>
            </a:endParaRPr>
          </a:p>
        </p:txBody>
      </p:sp>
      <p:sp>
        <p:nvSpPr>
          <p:cNvPr id="10" name="2 Alt Başlık"/>
          <p:cNvSpPr txBox="1">
            <a:spLocks/>
          </p:cNvSpPr>
          <p:nvPr/>
        </p:nvSpPr>
        <p:spPr>
          <a:xfrm>
            <a:off x="0" y="6500834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tr-T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Levent ÇETİN</a:t>
            </a:r>
          </a:p>
        </p:txBody>
      </p:sp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5" y="785794"/>
            <a:ext cx="5143535" cy="19160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12" name="Object 3"/>
          <p:cNvGraphicFramePr>
            <a:graphicFrameLocks noChangeAspect="1"/>
          </p:cNvGraphicFramePr>
          <p:nvPr/>
        </p:nvGraphicFramePr>
        <p:xfrm>
          <a:off x="6773605" y="2857496"/>
          <a:ext cx="2156113" cy="414342"/>
        </p:xfrm>
        <a:graphic>
          <a:graphicData uri="http://schemas.openxmlformats.org/presentationml/2006/ole">
            <p:oleObj spid="_x0000_s1026" name="Denklem" r:id="rId4" imgW="1041120" imgH="203040" progId="Equation.3">
              <p:embed/>
            </p:oleObj>
          </a:graphicData>
        </a:graphic>
      </p:graphicFrame>
      <p:graphicFrame>
        <p:nvGraphicFramePr>
          <p:cNvPr id="13" name="Object 2"/>
          <p:cNvGraphicFramePr>
            <a:graphicFrameLocks noChangeAspect="1"/>
          </p:cNvGraphicFramePr>
          <p:nvPr/>
        </p:nvGraphicFramePr>
        <p:xfrm>
          <a:off x="3500430" y="3771895"/>
          <a:ext cx="5455146" cy="442923"/>
        </p:xfrm>
        <a:graphic>
          <a:graphicData uri="http://schemas.openxmlformats.org/presentationml/2006/ole">
            <p:oleObj spid="_x0000_s1027" name="Denklem" r:id="rId5" imgW="2463480" imgH="203040" progId="Equation.3">
              <p:embed/>
            </p:oleObj>
          </a:graphicData>
        </a:graphic>
      </p:graphicFrame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214282" y="2643182"/>
            <a:ext cx="37147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Inductive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kumimoji="0" lang="tr-T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reactance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of </a:t>
            </a:r>
            <a:r>
              <a:rPr kumimoji="0" lang="tr-T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the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kumimoji="0" lang="tr-T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coil</a:t>
            </a:r>
            <a:endParaRPr kumimoji="0" lang="tr-T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285720" y="3214686"/>
            <a:ext cx="75009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Th</a:t>
            </a:r>
            <a:r>
              <a:rPr lang="tr-TR" sz="2000" dirty="0" err="1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e</a:t>
            </a:r>
            <a:r>
              <a:rPr lang="tr-TR" sz="2000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 total </a:t>
            </a:r>
            <a:r>
              <a:rPr lang="tr-TR" sz="2000" dirty="0" err="1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effect</a:t>
            </a:r>
            <a:r>
              <a:rPr lang="tr-TR" sz="2000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 is </a:t>
            </a:r>
            <a:r>
              <a:rPr lang="tr-TR" sz="2000" dirty="0" err="1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called</a:t>
            </a:r>
            <a:r>
              <a:rPr lang="tr-TR" sz="2000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 as</a:t>
            </a:r>
            <a:r>
              <a:rPr lang="tr-TR" sz="2000" b="1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tr-TR" sz="2000" b="1" dirty="0" err="1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impedance</a:t>
            </a:r>
            <a:r>
              <a:rPr lang="tr-TR" sz="2000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. </a:t>
            </a:r>
            <a:endParaRPr kumimoji="0" lang="tr-T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357158" y="4218161"/>
          <a:ext cx="755636" cy="782475"/>
        </p:xfrm>
        <a:graphic>
          <a:graphicData uri="http://schemas.openxmlformats.org/presentationml/2006/ole">
            <p:oleObj spid="_x0000_s1028" name="Denklem" r:id="rId6" imgW="355320" imgH="368280" progId="Equation.3">
              <p:embed/>
            </p:oleObj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4091306" y="4286256"/>
          <a:ext cx="4766974" cy="762020"/>
        </p:xfrm>
        <a:graphic>
          <a:graphicData uri="http://schemas.openxmlformats.org/presentationml/2006/ole">
            <p:oleObj spid="_x0000_s1030" name="Denklem" r:id="rId7" imgW="2286000" imgH="3682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2 Alt Başlık"/>
          <p:cNvSpPr txBox="1">
            <a:spLocks/>
          </p:cNvSpPr>
          <p:nvPr/>
        </p:nvSpPr>
        <p:spPr>
          <a:xfrm>
            <a:off x="0" y="6500834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tr-T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Levent ÇETİN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2" name="2 Alt Başlık"/>
          <p:cNvSpPr txBox="1">
            <a:spLocks/>
          </p:cNvSpPr>
          <p:nvPr/>
        </p:nvSpPr>
        <p:spPr>
          <a:xfrm>
            <a:off x="0" y="-24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algn="r"/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L02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Alternating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Voltage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and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Current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2 Alt Başlık"/>
          <p:cNvSpPr txBox="1">
            <a:spLocks/>
          </p:cNvSpPr>
          <p:nvPr/>
        </p:nvSpPr>
        <p:spPr>
          <a:xfrm>
            <a:off x="-32" y="285728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tr-TR" sz="2000" dirty="0" err="1" smtClean="0">
                <a:solidFill>
                  <a:srgbClr val="FF0000"/>
                </a:solidFill>
              </a:rPr>
              <a:t>Compensation</a:t>
            </a:r>
            <a:r>
              <a:rPr lang="tr-TR" sz="2000" dirty="0" smtClean="0">
                <a:solidFill>
                  <a:srgbClr val="FF0000"/>
                </a:solidFill>
              </a:rPr>
              <a:t> in </a:t>
            </a:r>
            <a:r>
              <a:rPr lang="en-US" sz="2000" dirty="0" smtClean="0">
                <a:solidFill>
                  <a:srgbClr val="FF0000"/>
                </a:solidFill>
              </a:rPr>
              <a:t>AC</a:t>
            </a:r>
            <a:r>
              <a:rPr lang="tr-TR" sz="2000" dirty="0" smtClean="0">
                <a:solidFill>
                  <a:srgbClr val="FF0000"/>
                </a:solidFill>
              </a:rPr>
              <a:t> </a:t>
            </a:r>
            <a:r>
              <a:rPr lang="tr-TR" sz="2000" dirty="0" err="1" smtClean="0">
                <a:solidFill>
                  <a:srgbClr val="FF0000"/>
                </a:solidFill>
              </a:rPr>
              <a:t>circuit</a:t>
            </a:r>
            <a:endParaRPr lang="tr-TR" sz="2000" dirty="0" smtClean="0">
              <a:solidFill>
                <a:srgbClr val="FF0000"/>
              </a:solidFill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857232"/>
            <a:ext cx="2786082" cy="634607"/>
          </a:xfrm>
          <a:prstGeom prst="rect">
            <a:avLst/>
          </a:prstGeom>
          <a:noFill/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5719" y="857232"/>
            <a:ext cx="2853603" cy="642941"/>
          </a:xfrm>
          <a:prstGeom prst="rect">
            <a:avLst/>
          </a:prstGeom>
          <a:noFill/>
        </p:spPr>
      </p:pic>
      <p:pic>
        <p:nvPicPr>
          <p:cNvPr id="29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0760" y="857232"/>
            <a:ext cx="2857520" cy="643824"/>
          </a:xfrm>
          <a:prstGeom prst="rect">
            <a:avLst/>
          </a:prstGeom>
          <a:noFill/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5" y="1785926"/>
            <a:ext cx="2805925" cy="3000396"/>
          </a:xfrm>
          <a:prstGeom prst="rect">
            <a:avLst/>
          </a:prstGeom>
          <a:noFill/>
        </p:spPr>
      </p:pic>
      <p:pic>
        <p:nvPicPr>
          <p:cNvPr id="21" name="Picture 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0034" y="5000636"/>
            <a:ext cx="2428892" cy="1378902"/>
          </a:xfrm>
          <a:prstGeom prst="rect">
            <a:avLst/>
          </a:prstGeom>
          <a:noFill/>
        </p:spPr>
      </p:pic>
      <p:sp>
        <p:nvSpPr>
          <p:cNvPr id="25" name="24 Dikdörtgen"/>
          <p:cNvSpPr/>
          <p:nvPr/>
        </p:nvSpPr>
        <p:spPr>
          <a:xfrm>
            <a:off x="3714744" y="178592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err="1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The</a:t>
            </a:r>
            <a:r>
              <a:rPr lang="tr-TR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circuit</a:t>
            </a:r>
            <a:r>
              <a:rPr lang="tr-TR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 is </a:t>
            </a:r>
            <a:r>
              <a:rPr lang="tr-TR" dirty="0" err="1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inductive</a:t>
            </a:r>
            <a:r>
              <a:rPr lang="tr-TR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so</a:t>
            </a:r>
            <a:r>
              <a:rPr lang="tr-TR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 a </a:t>
            </a:r>
            <a:r>
              <a:rPr lang="tr-TR" b="1" dirty="0" err="1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parallel</a:t>
            </a:r>
            <a:r>
              <a:rPr lang="tr-TR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capacitor</a:t>
            </a:r>
            <a:r>
              <a:rPr lang="tr-TR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should</a:t>
            </a:r>
            <a:r>
              <a:rPr lang="tr-TR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 be </a:t>
            </a:r>
            <a:r>
              <a:rPr lang="tr-TR" dirty="0" err="1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added</a:t>
            </a:r>
            <a:r>
              <a:rPr lang="tr-TR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so</a:t>
            </a:r>
            <a:r>
              <a:rPr lang="tr-TR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that</a:t>
            </a:r>
            <a:r>
              <a:rPr lang="tr-TR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the</a:t>
            </a:r>
            <a:r>
              <a:rPr lang="tr-TR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 total </a:t>
            </a:r>
            <a:r>
              <a:rPr lang="tr-TR" dirty="0" err="1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reactance</a:t>
            </a:r>
            <a:r>
              <a:rPr lang="tr-TR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 of </a:t>
            </a:r>
            <a:r>
              <a:rPr lang="tr-TR" dirty="0" err="1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the</a:t>
            </a:r>
            <a:r>
              <a:rPr lang="tr-TR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circuit</a:t>
            </a:r>
            <a:r>
              <a:rPr lang="tr-TR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becomes</a:t>
            </a:r>
            <a:r>
              <a:rPr lang="tr-TR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approximately</a:t>
            </a:r>
            <a:r>
              <a:rPr lang="tr-TR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zero</a:t>
            </a:r>
            <a:endParaRPr lang="en-US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857619" y="2786058"/>
            <a:ext cx="2101943" cy="3143272"/>
          </a:xfrm>
          <a:prstGeom prst="rect">
            <a:avLst/>
          </a:prstGeom>
          <a:noFill/>
        </p:spPr>
      </p:pic>
      <p:sp>
        <p:nvSpPr>
          <p:cNvPr id="34" name="33 Dikdörtgen"/>
          <p:cNvSpPr/>
          <p:nvPr/>
        </p:nvSpPr>
        <p:spPr>
          <a:xfrm>
            <a:off x="6286512" y="2786058"/>
            <a:ext cx="207170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In</a:t>
            </a:r>
            <a:r>
              <a:rPr lang="tr-TR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parallel</a:t>
            </a:r>
            <a:r>
              <a:rPr lang="tr-TR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branches</a:t>
            </a:r>
            <a:r>
              <a:rPr lang="tr-TR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voltage</a:t>
            </a:r>
            <a:r>
              <a:rPr lang="tr-TR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 is </a:t>
            </a:r>
            <a:r>
              <a:rPr lang="tr-TR" dirty="0" err="1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constant</a:t>
            </a:r>
            <a:r>
              <a:rPr lang="tr-TR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so</a:t>
            </a:r>
            <a:r>
              <a:rPr lang="tr-TR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the</a:t>
            </a:r>
            <a:r>
              <a:rPr lang="tr-TR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necessary</a:t>
            </a:r>
            <a:r>
              <a:rPr lang="tr-TR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reactance</a:t>
            </a:r>
            <a:r>
              <a:rPr lang="tr-TR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value</a:t>
            </a:r>
            <a:r>
              <a:rPr lang="tr-TR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 can be </a:t>
            </a:r>
            <a:r>
              <a:rPr lang="tr-TR" dirty="0" err="1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calculated</a:t>
            </a:r>
            <a:r>
              <a:rPr lang="tr-TR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using</a:t>
            </a:r>
            <a:r>
              <a:rPr lang="tr-TR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voltage</a:t>
            </a:r>
            <a:r>
              <a:rPr lang="tr-TR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based</a:t>
            </a:r>
            <a:r>
              <a:rPr lang="tr-TR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power</a:t>
            </a:r>
            <a:r>
              <a:rPr lang="tr-TR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formula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2 Alt Başlık"/>
          <p:cNvSpPr txBox="1">
            <a:spLocks/>
          </p:cNvSpPr>
          <p:nvPr/>
        </p:nvSpPr>
        <p:spPr>
          <a:xfrm>
            <a:off x="0" y="6500834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tr-T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Levent ÇETİN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2" name="2 Alt Başlık"/>
          <p:cNvSpPr txBox="1">
            <a:spLocks/>
          </p:cNvSpPr>
          <p:nvPr/>
        </p:nvSpPr>
        <p:spPr>
          <a:xfrm>
            <a:off x="0" y="-24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algn="r"/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L02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Alternating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Voltage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and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Current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2 Alt Başlık"/>
          <p:cNvSpPr txBox="1">
            <a:spLocks/>
          </p:cNvSpPr>
          <p:nvPr/>
        </p:nvSpPr>
        <p:spPr>
          <a:xfrm>
            <a:off x="-32" y="285728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tr-TR" sz="2000" dirty="0" err="1" smtClean="0">
                <a:solidFill>
                  <a:srgbClr val="FF0000"/>
                </a:solidFill>
              </a:rPr>
              <a:t>Compensation</a:t>
            </a:r>
            <a:r>
              <a:rPr lang="tr-TR" sz="2000" dirty="0" smtClean="0">
                <a:solidFill>
                  <a:srgbClr val="FF0000"/>
                </a:solidFill>
              </a:rPr>
              <a:t> in </a:t>
            </a:r>
            <a:r>
              <a:rPr lang="en-US" sz="2000" dirty="0" smtClean="0">
                <a:solidFill>
                  <a:srgbClr val="FF0000"/>
                </a:solidFill>
              </a:rPr>
              <a:t>AC</a:t>
            </a:r>
            <a:r>
              <a:rPr lang="tr-TR" sz="2000" dirty="0" smtClean="0">
                <a:solidFill>
                  <a:srgbClr val="FF0000"/>
                </a:solidFill>
              </a:rPr>
              <a:t> </a:t>
            </a:r>
            <a:r>
              <a:rPr lang="tr-TR" sz="2000" dirty="0" err="1" smtClean="0">
                <a:solidFill>
                  <a:srgbClr val="FF0000"/>
                </a:solidFill>
              </a:rPr>
              <a:t>circuit</a:t>
            </a:r>
            <a:endParaRPr lang="tr-TR" sz="2000" dirty="0" smtClean="0">
              <a:solidFill>
                <a:srgbClr val="FF0000"/>
              </a:solidFill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857232"/>
            <a:ext cx="2786082" cy="634607"/>
          </a:xfrm>
          <a:prstGeom prst="rect">
            <a:avLst/>
          </a:prstGeom>
          <a:noFill/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5719" y="857232"/>
            <a:ext cx="2853603" cy="642941"/>
          </a:xfrm>
          <a:prstGeom prst="rect">
            <a:avLst/>
          </a:prstGeom>
          <a:noFill/>
        </p:spPr>
      </p:pic>
      <p:pic>
        <p:nvPicPr>
          <p:cNvPr id="29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0760" y="857232"/>
            <a:ext cx="2857520" cy="643824"/>
          </a:xfrm>
          <a:prstGeom prst="rect">
            <a:avLst/>
          </a:prstGeom>
          <a:noFill/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5" y="1785926"/>
            <a:ext cx="2805925" cy="3000396"/>
          </a:xfrm>
          <a:prstGeom prst="rect">
            <a:avLst/>
          </a:prstGeom>
          <a:noFill/>
        </p:spPr>
      </p:pic>
      <p:pic>
        <p:nvPicPr>
          <p:cNvPr id="21" name="Picture 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0034" y="5000636"/>
            <a:ext cx="2428892" cy="1378902"/>
          </a:xfrm>
          <a:prstGeom prst="rect">
            <a:avLst/>
          </a:prstGeom>
          <a:noFill/>
        </p:spPr>
      </p:pic>
      <p:sp>
        <p:nvSpPr>
          <p:cNvPr id="28" name="27 Metin kutusu"/>
          <p:cNvSpPr txBox="1"/>
          <p:nvPr/>
        </p:nvSpPr>
        <p:spPr>
          <a:xfrm>
            <a:off x="3857620" y="2000240"/>
            <a:ext cx="5072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calculated</a:t>
            </a:r>
            <a:r>
              <a:rPr lang="tr-TR" dirty="0" smtClean="0"/>
              <a:t> </a:t>
            </a:r>
            <a:r>
              <a:rPr lang="tr-TR" dirty="0" err="1" smtClean="0"/>
              <a:t>reactance</a:t>
            </a:r>
            <a:r>
              <a:rPr lang="tr-TR" dirty="0" smtClean="0"/>
              <a:t> </a:t>
            </a:r>
            <a:r>
              <a:rPr lang="tr-TR" dirty="0" err="1" smtClean="0"/>
              <a:t>value</a:t>
            </a:r>
            <a:r>
              <a:rPr lang="tr-TR" dirty="0" smtClean="0"/>
              <a:t> is </a:t>
            </a:r>
            <a:r>
              <a:rPr lang="tr-TR" dirty="0" err="1" smtClean="0"/>
              <a:t>used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find</a:t>
            </a:r>
            <a:r>
              <a:rPr lang="tr-TR" dirty="0" smtClean="0"/>
              <a:t> </a:t>
            </a:r>
            <a:r>
              <a:rPr lang="tr-TR" dirty="0" err="1" smtClean="0"/>
              <a:t>capacitor</a:t>
            </a:r>
            <a:r>
              <a:rPr lang="tr-TR" dirty="0" smtClean="0"/>
              <a:t> </a:t>
            </a:r>
            <a:r>
              <a:rPr lang="tr-TR" dirty="0" err="1" smtClean="0"/>
              <a:t>value</a:t>
            </a:r>
            <a:r>
              <a:rPr lang="tr-TR" dirty="0" smtClean="0"/>
              <a:t> </a:t>
            </a:r>
            <a:endParaRPr lang="en-US" dirty="0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786181" y="2786058"/>
            <a:ext cx="2148433" cy="2071702"/>
          </a:xfrm>
          <a:prstGeom prst="rect">
            <a:avLst/>
          </a:prstGeom>
          <a:noFill/>
        </p:spPr>
      </p:pic>
      <p:pic>
        <p:nvPicPr>
          <p:cNvPr id="36" name="Picture 1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714744" y="4936450"/>
            <a:ext cx="3071834" cy="12786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2 Alt Başlık"/>
          <p:cNvSpPr txBox="1">
            <a:spLocks/>
          </p:cNvSpPr>
          <p:nvPr/>
        </p:nvSpPr>
        <p:spPr>
          <a:xfrm>
            <a:off x="0" y="6500834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tr-T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Levent ÇETİN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2" name="2 Alt Başlık"/>
          <p:cNvSpPr txBox="1">
            <a:spLocks/>
          </p:cNvSpPr>
          <p:nvPr/>
        </p:nvSpPr>
        <p:spPr>
          <a:xfrm>
            <a:off x="0" y="-24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algn="r"/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L02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Alternating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Voltage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and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Current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2 Alt Başlık"/>
          <p:cNvSpPr txBox="1">
            <a:spLocks/>
          </p:cNvSpPr>
          <p:nvPr/>
        </p:nvSpPr>
        <p:spPr>
          <a:xfrm>
            <a:off x="-32" y="285728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tr-TR" sz="2000" dirty="0" err="1" smtClean="0">
                <a:solidFill>
                  <a:srgbClr val="FF0000"/>
                </a:solidFill>
              </a:rPr>
              <a:t>Compensation</a:t>
            </a:r>
            <a:r>
              <a:rPr lang="tr-TR" sz="2000" dirty="0" smtClean="0">
                <a:solidFill>
                  <a:srgbClr val="FF0000"/>
                </a:solidFill>
              </a:rPr>
              <a:t> in </a:t>
            </a:r>
            <a:r>
              <a:rPr lang="en-US" sz="2000" dirty="0" smtClean="0">
                <a:solidFill>
                  <a:srgbClr val="FF0000"/>
                </a:solidFill>
              </a:rPr>
              <a:t>AC</a:t>
            </a:r>
            <a:r>
              <a:rPr lang="tr-TR" sz="2000" dirty="0" smtClean="0">
                <a:solidFill>
                  <a:srgbClr val="FF0000"/>
                </a:solidFill>
              </a:rPr>
              <a:t> </a:t>
            </a:r>
            <a:r>
              <a:rPr lang="tr-TR" sz="2000" dirty="0" err="1" smtClean="0">
                <a:solidFill>
                  <a:srgbClr val="FF0000"/>
                </a:solidFill>
              </a:rPr>
              <a:t>circuit</a:t>
            </a:r>
            <a:endParaRPr lang="tr-TR" sz="2000" dirty="0" smtClean="0">
              <a:solidFill>
                <a:srgbClr val="FF0000"/>
              </a:solidFill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857232"/>
            <a:ext cx="2786082" cy="634607"/>
          </a:xfrm>
          <a:prstGeom prst="rect">
            <a:avLst/>
          </a:prstGeom>
          <a:noFill/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5719" y="857232"/>
            <a:ext cx="2853603" cy="642941"/>
          </a:xfrm>
          <a:prstGeom prst="rect">
            <a:avLst/>
          </a:prstGeom>
          <a:noFill/>
        </p:spPr>
      </p:pic>
      <p:pic>
        <p:nvPicPr>
          <p:cNvPr id="29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0760" y="857232"/>
            <a:ext cx="2857520" cy="643824"/>
          </a:xfrm>
          <a:prstGeom prst="rect">
            <a:avLst/>
          </a:prstGeom>
          <a:noFill/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5" y="1785926"/>
            <a:ext cx="2805925" cy="3000396"/>
          </a:xfrm>
          <a:prstGeom prst="rect">
            <a:avLst/>
          </a:prstGeom>
          <a:noFill/>
        </p:spPr>
      </p:pic>
      <p:pic>
        <p:nvPicPr>
          <p:cNvPr id="21" name="Picture 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0034" y="5000636"/>
            <a:ext cx="2428892" cy="1378902"/>
          </a:xfrm>
          <a:prstGeom prst="rect">
            <a:avLst/>
          </a:prstGeom>
          <a:noFill/>
        </p:spPr>
      </p:pic>
      <p:sp>
        <p:nvSpPr>
          <p:cNvPr id="25" name="24 Dikdörtgen"/>
          <p:cNvSpPr/>
          <p:nvPr/>
        </p:nvSpPr>
        <p:spPr>
          <a:xfrm>
            <a:off x="3643306" y="1857364"/>
            <a:ext cx="50720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The capacitor value found is not a </a:t>
            </a:r>
            <a:r>
              <a:rPr lang="en-US" dirty="0" err="1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standart</a:t>
            </a:r>
            <a:r>
              <a:rPr lang="en-US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 value for capacitors, so the closest </a:t>
            </a:r>
            <a:r>
              <a:rPr lang="en-US" dirty="0" err="1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standart</a:t>
            </a:r>
            <a:r>
              <a:rPr lang="en-US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 value </a:t>
            </a:r>
            <a:r>
              <a:rPr lang="en-US" dirty="0" err="1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shold</a:t>
            </a:r>
            <a:r>
              <a:rPr lang="en-US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 be chosen (22 µF) and connected in parallel with the circuit.</a:t>
            </a:r>
            <a:endParaRPr lang="en-US" dirty="0"/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609815" y="3071810"/>
            <a:ext cx="4605523" cy="28194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2 Alt Başlık"/>
          <p:cNvSpPr txBox="1">
            <a:spLocks/>
          </p:cNvSpPr>
          <p:nvPr/>
        </p:nvSpPr>
        <p:spPr>
          <a:xfrm>
            <a:off x="0" y="6500834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tr-T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Levent ÇETİN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2" name="2 Alt Başlık"/>
          <p:cNvSpPr txBox="1">
            <a:spLocks/>
          </p:cNvSpPr>
          <p:nvPr/>
        </p:nvSpPr>
        <p:spPr>
          <a:xfrm>
            <a:off x="0" y="-24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algn="r"/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L02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Alternating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Voltage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and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Current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2 Alt Başlık"/>
          <p:cNvSpPr txBox="1">
            <a:spLocks/>
          </p:cNvSpPr>
          <p:nvPr/>
        </p:nvSpPr>
        <p:spPr>
          <a:xfrm>
            <a:off x="-32" y="285728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tr-TR" sz="2000" dirty="0" err="1" smtClean="0">
                <a:solidFill>
                  <a:srgbClr val="FF0000"/>
                </a:solidFill>
              </a:rPr>
              <a:t>Compensation</a:t>
            </a:r>
            <a:r>
              <a:rPr lang="tr-TR" sz="2000" dirty="0" smtClean="0">
                <a:solidFill>
                  <a:srgbClr val="FF0000"/>
                </a:solidFill>
              </a:rPr>
              <a:t> in </a:t>
            </a:r>
            <a:r>
              <a:rPr lang="en-US" sz="2000" dirty="0" smtClean="0">
                <a:solidFill>
                  <a:srgbClr val="FF0000"/>
                </a:solidFill>
              </a:rPr>
              <a:t>AC</a:t>
            </a:r>
            <a:r>
              <a:rPr lang="tr-TR" sz="2000" dirty="0" smtClean="0">
                <a:solidFill>
                  <a:srgbClr val="FF0000"/>
                </a:solidFill>
              </a:rPr>
              <a:t> </a:t>
            </a:r>
            <a:r>
              <a:rPr lang="tr-TR" sz="2000" dirty="0" err="1" smtClean="0">
                <a:solidFill>
                  <a:srgbClr val="FF0000"/>
                </a:solidFill>
              </a:rPr>
              <a:t>circuit</a:t>
            </a:r>
            <a:endParaRPr lang="tr-TR" sz="2000" dirty="0" smtClean="0">
              <a:solidFill>
                <a:srgbClr val="FF0000"/>
              </a:solidFill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857232"/>
            <a:ext cx="2786082" cy="634607"/>
          </a:xfrm>
          <a:prstGeom prst="rect">
            <a:avLst/>
          </a:prstGeom>
          <a:noFill/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5719" y="857232"/>
            <a:ext cx="2853603" cy="642941"/>
          </a:xfrm>
          <a:prstGeom prst="rect">
            <a:avLst/>
          </a:prstGeom>
          <a:noFill/>
        </p:spPr>
      </p:pic>
      <p:pic>
        <p:nvPicPr>
          <p:cNvPr id="29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0760" y="857232"/>
            <a:ext cx="2857520" cy="643824"/>
          </a:xfrm>
          <a:prstGeom prst="rect">
            <a:avLst/>
          </a:prstGeom>
          <a:noFill/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957" y="1571612"/>
            <a:ext cx="3734225" cy="2286016"/>
          </a:xfrm>
          <a:prstGeom prst="rect">
            <a:avLst/>
          </a:prstGeom>
          <a:noFill/>
        </p:spPr>
      </p:pic>
      <p:pic>
        <p:nvPicPr>
          <p:cNvPr id="35" name="Picture 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01843" y="1857364"/>
            <a:ext cx="4456371" cy="1017214"/>
          </a:xfrm>
          <a:prstGeom prst="rect">
            <a:avLst/>
          </a:prstGeom>
          <a:noFill/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857620" y="3143248"/>
            <a:ext cx="3956566" cy="714380"/>
          </a:xfrm>
          <a:prstGeom prst="rect">
            <a:avLst/>
          </a:prstGeom>
          <a:noFill/>
        </p:spPr>
      </p:pic>
      <p:pic>
        <p:nvPicPr>
          <p:cNvPr id="37" name="Picture 1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929058" y="4071942"/>
            <a:ext cx="2746549" cy="1571636"/>
          </a:xfrm>
          <a:prstGeom prst="rect">
            <a:avLst/>
          </a:prstGeom>
          <a:noFill/>
        </p:spPr>
      </p:pic>
      <p:sp>
        <p:nvSpPr>
          <p:cNvPr id="38" name="37 Dikdörtgen"/>
          <p:cNvSpPr/>
          <p:nvPr/>
        </p:nvSpPr>
        <p:spPr>
          <a:xfrm>
            <a:off x="3929058" y="5711627"/>
            <a:ext cx="49292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this improvement made the power factor closer to 1. Besides, the current is decreased.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2 Alt Başlık"/>
          <p:cNvSpPr txBox="1">
            <a:spLocks/>
          </p:cNvSpPr>
          <p:nvPr/>
        </p:nvSpPr>
        <p:spPr>
          <a:xfrm>
            <a:off x="0" y="6500834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tr-T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Levent ÇETİN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2" name="2 Alt Başlık"/>
          <p:cNvSpPr txBox="1">
            <a:spLocks/>
          </p:cNvSpPr>
          <p:nvPr/>
        </p:nvSpPr>
        <p:spPr>
          <a:xfrm>
            <a:off x="0" y="-24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algn="r"/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L02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Alternating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Voltage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and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Current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2 Alt Başlık"/>
          <p:cNvSpPr txBox="1">
            <a:spLocks/>
          </p:cNvSpPr>
          <p:nvPr/>
        </p:nvSpPr>
        <p:spPr>
          <a:xfrm>
            <a:off x="-32" y="285728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tr-TR" sz="2000" dirty="0" err="1" smtClean="0">
                <a:solidFill>
                  <a:srgbClr val="FF0000"/>
                </a:solidFill>
              </a:rPr>
              <a:t>Compensation</a:t>
            </a:r>
            <a:r>
              <a:rPr lang="tr-TR" sz="2000" dirty="0" smtClean="0">
                <a:solidFill>
                  <a:srgbClr val="FF0000"/>
                </a:solidFill>
              </a:rPr>
              <a:t> in </a:t>
            </a:r>
            <a:r>
              <a:rPr lang="en-US" sz="2000" dirty="0" smtClean="0">
                <a:solidFill>
                  <a:srgbClr val="FF0000"/>
                </a:solidFill>
              </a:rPr>
              <a:t>AC</a:t>
            </a:r>
            <a:r>
              <a:rPr lang="tr-TR" sz="2000" dirty="0" smtClean="0">
                <a:solidFill>
                  <a:srgbClr val="FF0000"/>
                </a:solidFill>
              </a:rPr>
              <a:t> </a:t>
            </a:r>
            <a:r>
              <a:rPr lang="tr-TR" sz="2000" dirty="0" err="1" smtClean="0">
                <a:solidFill>
                  <a:srgbClr val="FF0000"/>
                </a:solidFill>
              </a:rPr>
              <a:t>circuit</a:t>
            </a:r>
            <a:endParaRPr lang="tr-TR" sz="2000" dirty="0" smtClean="0">
              <a:solidFill>
                <a:srgbClr val="FF0000"/>
              </a:solidFill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857232"/>
            <a:ext cx="2786082" cy="634607"/>
          </a:xfrm>
          <a:prstGeom prst="rect">
            <a:avLst/>
          </a:prstGeom>
          <a:noFill/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5719" y="857232"/>
            <a:ext cx="2853603" cy="642941"/>
          </a:xfrm>
          <a:prstGeom prst="rect">
            <a:avLst/>
          </a:prstGeom>
          <a:noFill/>
        </p:spPr>
      </p:pic>
      <p:pic>
        <p:nvPicPr>
          <p:cNvPr id="29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0760" y="857232"/>
            <a:ext cx="2857520" cy="643824"/>
          </a:xfrm>
          <a:prstGeom prst="rect">
            <a:avLst/>
          </a:prstGeom>
          <a:noFill/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5" y="1785926"/>
            <a:ext cx="2805925" cy="3000396"/>
          </a:xfrm>
          <a:prstGeom prst="rect">
            <a:avLst/>
          </a:prstGeom>
          <a:noFill/>
        </p:spPr>
      </p:pic>
      <p:pic>
        <p:nvPicPr>
          <p:cNvPr id="21" name="Picture 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0034" y="5000636"/>
            <a:ext cx="2428892" cy="1378902"/>
          </a:xfrm>
          <a:prstGeom prst="rect">
            <a:avLst/>
          </a:prstGeom>
          <a:noFill/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500430" y="1785926"/>
            <a:ext cx="3571900" cy="2186644"/>
          </a:xfrm>
          <a:prstGeom prst="rect">
            <a:avLst/>
          </a:prstGeom>
          <a:noFill/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82610" y="4929199"/>
            <a:ext cx="3956566" cy="714380"/>
          </a:xfrm>
          <a:prstGeom prst="rect">
            <a:avLst/>
          </a:prstGeom>
          <a:noFill/>
        </p:spPr>
      </p:pic>
      <p:pic>
        <p:nvPicPr>
          <p:cNvPr id="37" name="Picture 1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397451" y="4786322"/>
            <a:ext cx="2746549" cy="15716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2 Alt Başlık"/>
          <p:cNvSpPr txBox="1">
            <a:spLocks/>
          </p:cNvSpPr>
          <p:nvPr/>
        </p:nvSpPr>
        <p:spPr>
          <a:xfrm>
            <a:off x="0" y="6500834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tr-T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Levent ÇETİN</a:t>
            </a:r>
          </a:p>
        </p:txBody>
      </p:sp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5" y="785794"/>
            <a:ext cx="5143535" cy="19160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8" y="785794"/>
            <a:ext cx="3286148" cy="1799557"/>
          </a:xfrm>
          <a:prstGeom prst="rect">
            <a:avLst/>
          </a:prstGeom>
          <a:noFill/>
        </p:spPr>
      </p:pic>
      <p:pic>
        <p:nvPicPr>
          <p:cNvPr id="19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8845" y="2928934"/>
            <a:ext cx="3100213" cy="1571636"/>
          </a:xfrm>
          <a:prstGeom prst="rect">
            <a:avLst/>
          </a:prstGeom>
          <a:noFill/>
        </p:spPr>
      </p:pic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00562" y="2928934"/>
            <a:ext cx="4008510" cy="2214578"/>
          </a:xfrm>
          <a:prstGeom prst="rect">
            <a:avLst/>
          </a:prstGeom>
          <a:noFill/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5786" y="5072074"/>
            <a:ext cx="5143536" cy="1359785"/>
          </a:xfrm>
          <a:prstGeom prst="rect">
            <a:avLst/>
          </a:prstGeom>
          <a:noFill/>
        </p:spPr>
      </p:pic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2" name="2 Alt Başlık"/>
          <p:cNvSpPr txBox="1">
            <a:spLocks/>
          </p:cNvSpPr>
          <p:nvPr/>
        </p:nvSpPr>
        <p:spPr>
          <a:xfrm>
            <a:off x="0" y="-24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algn="r"/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L02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Alternating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Voltage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and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Current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2 Alt Başlık"/>
          <p:cNvSpPr txBox="1">
            <a:spLocks/>
          </p:cNvSpPr>
          <p:nvPr/>
        </p:nvSpPr>
        <p:spPr>
          <a:xfrm>
            <a:off x="-32" y="285728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AC</a:t>
            </a:r>
            <a:r>
              <a:rPr lang="tr-TR" sz="2000" dirty="0" smtClean="0">
                <a:solidFill>
                  <a:srgbClr val="FF0000"/>
                </a:solidFill>
              </a:rPr>
              <a:t> </a:t>
            </a:r>
            <a:r>
              <a:rPr lang="tr-TR" sz="2000" dirty="0" err="1" smtClean="0">
                <a:solidFill>
                  <a:srgbClr val="FF0000"/>
                </a:solidFill>
              </a:rPr>
              <a:t>circuit</a:t>
            </a:r>
            <a:r>
              <a:rPr lang="tr-TR" sz="2000" dirty="0" smtClean="0">
                <a:solidFill>
                  <a:srgbClr val="FF0000"/>
                </a:solidFill>
              </a:rPr>
              <a:t> –RL in </a:t>
            </a:r>
            <a:r>
              <a:rPr lang="tr-TR" sz="2000" dirty="0" err="1" smtClean="0">
                <a:solidFill>
                  <a:srgbClr val="FF0000"/>
                </a:solidFill>
              </a:rPr>
              <a:t>series</a:t>
            </a:r>
            <a:endParaRPr lang="tr-TR" sz="20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2 Alt Başlık"/>
          <p:cNvSpPr txBox="1">
            <a:spLocks/>
          </p:cNvSpPr>
          <p:nvPr/>
        </p:nvSpPr>
        <p:spPr>
          <a:xfrm>
            <a:off x="0" y="6500834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tr-T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Levent ÇETİN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2" name="2 Alt Başlık"/>
          <p:cNvSpPr txBox="1">
            <a:spLocks/>
          </p:cNvSpPr>
          <p:nvPr/>
        </p:nvSpPr>
        <p:spPr>
          <a:xfrm>
            <a:off x="0" y="-24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algn="r"/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L02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Alternating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Voltage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and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Current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2 Alt Başlık"/>
          <p:cNvSpPr txBox="1">
            <a:spLocks/>
          </p:cNvSpPr>
          <p:nvPr/>
        </p:nvSpPr>
        <p:spPr>
          <a:xfrm>
            <a:off x="-32" y="285728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AC</a:t>
            </a:r>
            <a:r>
              <a:rPr lang="tr-TR" sz="2000" dirty="0" smtClean="0">
                <a:solidFill>
                  <a:srgbClr val="FF0000"/>
                </a:solidFill>
              </a:rPr>
              <a:t> </a:t>
            </a:r>
            <a:r>
              <a:rPr lang="tr-TR" sz="2000" dirty="0" err="1" smtClean="0">
                <a:solidFill>
                  <a:srgbClr val="FF0000"/>
                </a:solidFill>
              </a:rPr>
              <a:t>circuit</a:t>
            </a:r>
            <a:r>
              <a:rPr lang="tr-TR" sz="2000" dirty="0" smtClean="0">
                <a:solidFill>
                  <a:srgbClr val="FF0000"/>
                </a:solidFill>
              </a:rPr>
              <a:t> –RL in </a:t>
            </a:r>
            <a:r>
              <a:rPr lang="tr-TR" sz="2000" dirty="0" err="1" smtClean="0">
                <a:solidFill>
                  <a:srgbClr val="FF0000"/>
                </a:solidFill>
              </a:rPr>
              <a:t>parallel</a:t>
            </a:r>
            <a:endParaRPr lang="tr-TR" sz="2000" dirty="0" smtClean="0">
              <a:solidFill>
                <a:srgbClr val="FF0000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714356"/>
            <a:ext cx="5000628" cy="1934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85786" y="2619389"/>
            <a:ext cx="7517493" cy="3309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2 Alt Başlık"/>
          <p:cNvSpPr txBox="1">
            <a:spLocks/>
          </p:cNvSpPr>
          <p:nvPr/>
        </p:nvSpPr>
        <p:spPr>
          <a:xfrm>
            <a:off x="0" y="6500834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tr-T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Levent ÇETİN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2" name="2 Alt Başlık"/>
          <p:cNvSpPr txBox="1">
            <a:spLocks/>
          </p:cNvSpPr>
          <p:nvPr/>
        </p:nvSpPr>
        <p:spPr>
          <a:xfrm>
            <a:off x="0" y="-24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algn="r"/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L02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Alternating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Voltage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and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Current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2 Alt Başlık"/>
          <p:cNvSpPr txBox="1">
            <a:spLocks/>
          </p:cNvSpPr>
          <p:nvPr/>
        </p:nvSpPr>
        <p:spPr>
          <a:xfrm>
            <a:off x="-32" y="285728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AC</a:t>
            </a:r>
            <a:r>
              <a:rPr lang="tr-TR" sz="2000" dirty="0" smtClean="0">
                <a:solidFill>
                  <a:srgbClr val="FF0000"/>
                </a:solidFill>
              </a:rPr>
              <a:t> </a:t>
            </a:r>
            <a:r>
              <a:rPr lang="tr-TR" sz="2000" dirty="0" err="1" smtClean="0">
                <a:solidFill>
                  <a:srgbClr val="FF0000"/>
                </a:solidFill>
              </a:rPr>
              <a:t>circuit</a:t>
            </a:r>
            <a:r>
              <a:rPr lang="tr-TR" sz="2000" dirty="0" smtClean="0">
                <a:solidFill>
                  <a:srgbClr val="FF0000"/>
                </a:solidFill>
              </a:rPr>
              <a:t> –RL in </a:t>
            </a:r>
            <a:r>
              <a:rPr lang="tr-TR" sz="2000" dirty="0" err="1" smtClean="0">
                <a:solidFill>
                  <a:srgbClr val="FF0000"/>
                </a:solidFill>
              </a:rPr>
              <a:t>parallel</a:t>
            </a:r>
            <a:endParaRPr lang="tr-TR" sz="2000" dirty="0" smtClean="0">
              <a:solidFill>
                <a:srgbClr val="FF0000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714356"/>
            <a:ext cx="5000628" cy="1934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217538" y="2643182"/>
            <a:ext cx="6426296" cy="3643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2 Alt Başlık"/>
          <p:cNvSpPr txBox="1">
            <a:spLocks/>
          </p:cNvSpPr>
          <p:nvPr/>
        </p:nvSpPr>
        <p:spPr>
          <a:xfrm>
            <a:off x="0" y="6500834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tr-T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Levent ÇETİN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2" name="2 Alt Başlık"/>
          <p:cNvSpPr txBox="1">
            <a:spLocks/>
          </p:cNvSpPr>
          <p:nvPr/>
        </p:nvSpPr>
        <p:spPr>
          <a:xfrm>
            <a:off x="0" y="-24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algn="r"/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L02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Alternating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Voltage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and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Current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2 Alt Başlık"/>
          <p:cNvSpPr txBox="1">
            <a:spLocks/>
          </p:cNvSpPr>
          <p:nvPr/>
        </p:nvSpPr>
        <p:spPr>
          <a:xfrm>
            <a:off x="-32" y="285728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AC</a:t>
            </a:r>
            <a:r>
              <a:rPr lang="tr-TR" sz="2000" dirty="0" smtClean="0">
                <a:solidFill>
                  <a:srgbClr val="FF0000"/>
                </a:solidFill>
              </a:rPr>
              <a:t> </a:t>
            </a:r>
            <a:r>
              <a:rPr lang="tr-TR" sz="2000" dirty="0" err="1" smtClean="0">
                <a:solidFill>
                  <a:srgbClr val="FF0000"/>
                </a:solidFill>
              </a:rPr>
              <a:t>circuit</a:t>
            </a:r>
            <a:r>
              <a:rPr lang="tr-TR" sz="2000" dirty="0" smtClean="0">
                <a:solidFill>
                  <a:srgbClr val="FF0000"/>
                </a:solidFill>
              </a:rPr>
              <a:t> –RL in </a:t>
            </a:r>
            <a:r>
              <a:rPr lang="tr-TR" sz="2000" dirty="0" err="1" smtClean="0">
                <a:solidFill>
                  <a:srgbClr val="FF0000"/>
                </a:solidFill>
              </a:rPr>
              <a:t>parallel</a:t>
            </a:r>
            <a:endParaRPr lang="tr-TR" sz="2000" dirty="0" smtClean="0">
              <a:solidFill>
                <a:srgbClr val="FF0000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714356"/>
            <a:ext cx="5000628" cy="1934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42910" y="2643182"/>
            <a:ext cx="7772454" cy="342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2 Alt Başlık"/>
          <p:cNvSpPr txBox="1">
            <a:spLocks/>
          </p:cNvSpPr>
          <p:nvPr/>
        </p:nvSpPr>
        <p:spPr>
          <a:xfrm>
            <a:off x="0" y="6500834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tr-T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Levent ÇETİN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2" name="2 Alt Başlık"/>
          <p:cNvSpPr txBox="1">
            <a:spLocks/>
          </p:cNvSpPr>
          <p:nvPr/>
        </p:nvSpPr>
        <p:spPr>
          <a:xfrm>
            <a:off x="0" y="-24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algn="r"/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L02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Alternating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Voltage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and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Current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2 Alt Başlık"/>
          <p:cNvSpPr txBox="1">
            <a:spLocks/>
          </p:cNvSpPr>
          <p:nvPr/>
        </p:nvSpPr>
        <p:spPr>
          <a:xfrm>
            <a:off x="-32" y="285728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AC</a:t>
            </a:r>
            <a:r>
              <a:rPr lang="tr-TR" sz="2000" dirty="0" smtClean="0">
                <a:solidFill>
                  <a:srgbClr val="FF0000"/>
                </a:solidFill>
              </a:rPr>
              <a:t> </a:t>
            </a:r>
            <a:r>
              <a:rPr lang="tr-TR" sz="2000" dirty="0" err="1" smtClean="0">
                <a:solidFill>
                  <a:srgbClr val="FF0000"/>
                </a:solidFill>
              </a:rPr>
              <a:t>circuit</a:t>
            </a:r>
            <a:r>
              <a:rPr lang="tr-TR" sz="2000" dirty="0" smtClean="0">
                <a:solidFill>
                  <a:srgbClr val="FF0000"/>
                </a:solidFill>
              </a:rPr>
              <a:t> –RL in </a:t>
            </a:r>
            <a:r>
              <a:rPr lang="tr-TR" sz="2000" dirty="0" err="1" smtClean="0">
                <a:solidFill>
                  <a:srgbClr val="FF0000"/>
                </a:solidFill>
              </a:rPr>
              <a:t>parallel</a:t>
            </a:r>
            <a:endParaRPr lang="tr-TR" sz="2000" dirty="0" smtClean="0">
              <a:solidFill>
                <a:srgbClr val="FF0000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714356"/>
            <a:ext cx="5000628" cy="1934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5038" y="2643182"/>
            <a:ext cx="6508796" cy="36611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2 Alt Başlık"/>
          <p:cNvSpPr txBox="1">
            <a:spLocks/>
          </p:cNvSpPr>
          <p:nvPr/>
        </p:nvSpPr>
        <p:spPr>
          <a:xfrm>
            <a:off x="0" y="6500834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tr-T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Levent ÇETİN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2" name="2 Alt Başlık"/>
          <p:cNvSpPr txBox="1">
            <a:spLocks/>
          </p:cNvSpPr>
          <p:nvPr/>
        </p:nvSpPr>
        <p:spPr>
          <a:xfrm>
            <a:off x="0" y="-24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algn="r"/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L02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Alternating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Voltage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and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Current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2 Alt Başlık"/>
          <p:cNvSpPr txBox="1">
            <a:spLocks/>
          </p:cNvSpPr>
          <p:nvPr/>
        </p:nvSpPr>
        <p:spPr>
          <a:xfrm>
            <a:off x="-32" y="285728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AC</a:t>
            </a:r>
            <a:r>
              <a:rPr lang="tr-TR" sz="2000" dirty="0" smtClean="0">
                <a:solidFill>
                  <a:srgbClr val="FF0000"/>
                </a:solidFill>
              </a:rPr>
              <a:t> </a:t>
            </a:r>
            <a:r>
              <a:rPr lang="tr-TR" sz="2000" dirty="0" err="1" smtClean="0">
                <a:solidFill>
                  <a:srgbClr val="FF0000"/>
                </a:solidFill>
              </a:rPr>
              <a:t>circuit</a:t>
            </a:r>
            <a:r>
              <a:rPr lang="tr-TR" sz="2000" dirty="0" smtClean="0">
                <a:solidFill>
                  <a:srgbClr val="FF0000"/>
                </a:solidFill>
              </a:rPr>
              <a:t> –RC in </a:t>
            </a:r>
            <a:r>
              <a:rPr lang="tr-TR" sz="2000" dirty="0" err="1" smtClean="0">
                <a:solidFill>
                  <a:srgbClr val="FF0000"/>
                </a:solidFill>
              </a:rPr>
              <a:t>series</a:t>
            </a:r>
            <a:endParaRPr lang="tr-TR" sz="2000" dirty="0" smtClean="0">
              <a:solidFill>
                <a:srgbClr val="FF0000"/>
              </a:solidFill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714356"/>
            <a:ext cx="4929222" cy="1756389"/>
          </a:xfrm>
          <a:prstGeom prst="rect">
            <a:avLst/>
          </a:prstGeom>
          <a:noFill/>
        </p:spPr>
      </p:pic>
      <p:graphicFrame>
        <p:nvGraphicFramePr>
          <p:cNvPr id="15" name="Object 3"/>
          <p:cNvGraphicFramePr>
            <a:graphicFrameLocks noChangeAspect="1"/>
          </p:cNvGraphicFramePr>
          <p:nvPr/>
        </p:nvGraphicFramePr>
        <p:xfrm>
          <a:off x="928662" y="3214686"/>
          <a:ext cx="1472581" cy="417505"/>
        </p:xfrm>
        <a:graphic>
          <a:graphicData uri="http://schemas.openxmlformats.org/presentationml/2006/ole">
            <p:oleObj spid="_x0000_s3074" name="Denklem" r:id="rId4" imgW="660240" imgH="190440" progId="Equation.3">
              <p:embed/>
            </p:oleObj>
          </a:graphicData>
        </a:graphic>
      </p:graphicFrame>
      <p:graphicFrame>
        <p:nvGraphicFramePr>
          <p:cNvPr id="16" name="Object 2"/>
          <p:cNvGraphicFramePr>
            <a:graphicFrameLocks noChangeAspect="1"/>
          </p:cNvGraphicFramePr>
          <p:nvPr/>
        </p:nvGraphicFramePr>
        <p:xfrm>
          <a:off x="928662" y="2656138"/>
          <a:ext cx="2500330" cy="453449"/>
        </p:xfrm>
        <a:graphic>
          <a:graphicData uri="http://schemas.openxmlformats.org/presentationml/2006/ole">
            <p:oleObj spid="_x0000_s3075" name="Denklem" r:id="rId5" imgW="1130040" imgH="203040" progId="Equation.3">
              <p:embed/>
            </p:oleObj>
          </a:graphicData>
        </a:graphic>
      </p:graphicFrame>
      <p:graphicFrame>
        <p:nvGraphicFramePr>
          <p:cNvPr id="17" name="Object 1"/>
          <p:cNvGraphicFramePr>
            <a:graphicFrameLocks noChangeAspect="1"/>
          </p:cNvGraphicFramePr>
          <p:nvPr/>
        </p:nvGraphicFramePr>
        <p:xfrm>
          <a:off x="928662" y="3721116"/>
          <a:ext cx="5379455" cy="422264"/>
        </p:xfrm>
        <a:graphic>
          <a:graphicData uri="http://schemas.openxmlformats.org/presentationml/2006/ole">
            <p:oleObj spid="_x0000_s3076" name="Denklem" r:id="rId6" imgW="2628720" imgH="203040" progId="Equation.3">
              <p:embed/>
            </p:oleObj>
          </a:graphicData>
        </a:graphic>
      </p:graphicFrame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57224" y="4286256"/>
            <a:ext cx="2786082" cy="2056394"/>
          </a:xfrm>
          <a:prstGeom prst="rect">
            <a:avLst/>
          </a:prstGeom>
          <a:noFill/>
        </p:spPr>
      </p:pic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671911" y="4214818"/>
            <a:ext cx="5257807" cy="21907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1077</Words>
  <Application>Microsoft Office PowerPoint</Application>
  <PresentationFormat>Ekran Gösterisi (4:3)</PresentationFormat>
  <Paragraphs>147</Paragraphs>
  <Slides>34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Katıştırılmış OLE Hizmet Programları</vt:lpstr>
      </vt:variant>
      <vt:variant>
        <vt:i4>1</vt:i4>
      </vt:variant>
      <vt:variant>
        <vt:lpstr>Slayt Başlıkları</vt:lpstr>
      </vt:variant>
      <vt:variant>
        <vt:i4>34</vt:i4>
      </vt:variant>
    </vt:vector>
  </HeadingPairs>
  <TitlesOfParts>
    <vt:vector size="36" baseType="lpstr">
      <vt:lpstr>Ofis Teması</vt:lpstr>
      <vt:lpstr>Microsoft Equation 3.0</vt:lpstr>
      <vt:lpstr>EEE 2015 ELECTRICS</vt:lpstr>
      <vt:lpstr>Slayt 2</vt:lpstr>
      <vt:lpstr>Slayt 3</vt:lpstr>
      <vt:lpstr>Slayt 4</vt:lpstr>
      <vt:lpstr>Slayt 5</vt:lpstr>
      <vt:lpstr>Slayt 6</vt:lpstr>
      <vt:lpstr>Slayt 7</vt:lpstr>
      <vt:lpstr>Slayt 8</vt:lpstr>
      <vt:lpstr>Slayt 9</vt:lpstr>
      <vt:lpstr>Slayt 10</vt:lpstr>
      <vt:lpstr>Slayt 11</vt:lpstr>
      <vt:lpstr>Slayt 12</vt:lpstr>
      <vt:lpstr>Slayt 13</vt:lpstr>
      <vt:lpstr>Slayt 14</vt:lpstr>
      <vt:lpstr>Slayt 15</vt:lpstr>
      <vt:lpstr>Slayt 16</vt:lpstr>
      <vt:lpstr>Slayt 17</vt:lpstr>
      <vt:lpstr>Slayt 18</vt:lpstr>
      <vt:lpstr>Slayt 19</vt:lpstr>
      <vt:lpstr>Slayt 20</vt:lpstr>
      <vt:lpstr>Slayt 21</vt:lpstr>
      <vt:lpstr>Slayt 22</vt:lpstr>
      <vt:lpstr>Slayt 23</vt:lpstr>
      <vt:lpstr>Slayt 24</vt:lpstr>
      <vt:lpstr>Slayt 25</vt:lpstr>
      <vt:lpstr>Slayt 26</vt:lpstr>
      <vt:lpstr>Slayt 27</vt:lpstr>
      <vt:lpstr>Slayt 28</vt:lpstr>
      <vt:lpstr>Slayt 29</vt:lpstr>
      <vt:lpstr>Slayt 30</vt:lpstr>
      <vt:lpstr>Slayt 31</vt:lpstr>
      <vt:lpstr>Slayt 32</vt:lpstr>
      <vt:lpstr>Slayt 33</vt:lpstr>
      <vt:lpstr>Slayt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 3017 System Modelling and Analysis</dc:title>
  <dc:creator>levent</dc:creator>
  <cp:lastModifiedBy>Levent Çetin</cp:lastModifiedBy>
  <cp:revision>148</cp:revision>
  <dcterms:created xsi:type="dcterms:W3CDTF">2013-07-08T16:35:53Z</dcterms:created>
  <dcterms:modified xsi:type="dcterms:W3CDTF">2013-10-23T21:24:58Z</dcterms:modified>
</cp:coreProperties>
</file>