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5.jpg" ContentType="image/jpeg"/>
  <Override PartName="/ppt/media/image9.jpg" ContentType="image/jpeg"/>
  <Override PartName="/ppt/media/image10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1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12" r:id="rId2"/>
    <p:sldId id="322" r:id="rId3"/>
    <p:sldId id="331" r:id="rId4"/>
    <p:sldId id="308" r:id="rId5"/>
    <p:sldId id="341" r:id="rId6"/>
    <p:sldId id="342" r:id="rId7"/>
    <p:sldId id="310" r:id="rId8"/>
    <p:sldId id="340" r:id="rId9"/>
    <p:sldId id="264" r:id="rId10"/>
    <p:sldId id="334" r:id="rId11"/>
    <p:sldId id="266" r:id="rId12"/>
    <p:sldId id="332" r:id="rId13"/>
    <p:sldId id="327" r:id="rId14"/>
    <p:sldId id="325" r:id="rId15"/>
    <p:sldId id="335" r:id="rId16"/>
    <p:sldId id="343" r:id="rId17"/>
    <p:sldId id="273" r:id="rId18"/>
    <p:sldId id="333" r:id="rId19"/>
    <p:sldId id="274" r:id="rId20"/>
    <p:sldId id="275" r:id="rId21"/>
    <p:sldId id="279" r:id="rId22"/>
    <p:sldId id="281" r:id="rId23"/>
    <p:sldId id="328" r:id="rId24"/>
    <p:sldId id="288" r:id="rId25"/>
    <p:sldId id="294" r:id="rId26"/>
    <p:sldId id="329" r:id="rId27"/>
    <p:sldId id="344" r:id="rId28"/>
    <p:sldId id="297" r:id="rId29"/>
    <p:sldId id="345" r:id="rId30"/>
    <p:sldId id="338" r:id="rId31"/>
    <p:sldId id="300" r:id="rId32"/>
    <p:sldId id="339" r:id="rId33"/>
    <p:sldId id="317" r:id="rId34"/>
  </p:sldIdLst>
  <p:sldSz cx="12192000" cy="6858000"/>
  <p:notesSz cx="12192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45" autoAdjust="0"/>
    <p:restoredTop sz="86455" autoAdjust="0"/>
  </p:normalViewPr>
  <p:slideViewPr>
    <p:cSldViewPr>
      <p:cViewPr>
        <p:scale>
          <a:sx n="100" d="100"/>
          <a:sy n="100" d="100"/>
        </p:scale>
        <p:origin x="184" y="24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419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15828-F616-45EE-B1FB-A45419B5AB58}" type="datetimeFigureOut">
              <a:rPr lang="tr-TR" smtClean="0"/>
              <a:t>29.11.2017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475C7-5C0A-4927-B2BD-C1CA01EE53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749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75C7-5C0A-4927-B2BD-C1CA01EE532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1583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75C7-5C0A-4927-B2BD-C1CA01EE532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214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75C7-5C0A-4927-B2BD-C1CA01EE532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29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75C7-5C0A-4927-B2BD-C1CA01EE532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0170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75C7-5C0A-4927-B2BD-C1CA01EE532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6592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75C7-5C0A-4927-B2BD-C1CA01EE5329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2109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475C7-5C0A-4927-B2BD-C1CA01EE5329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7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0BBC4-FE6C-4F27-B2FC-2D377B4AC77F}" type="datetime1">
              <a:rPr lang="en-US" smtClean="0"/>
              <a:t>11/29/17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DDDD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DDDDD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428F-66EF-4138-9F3C-31709DD9C6AE}" type="datetime1">
              <a:rPr lang="en-US" smtClean="0"/>
              <a:t>11/29/17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DDDD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BD41F-1EA1-4602-9544-82B1212FE70F}" type="datetime1">
              <a:rPr lang="en-US" smtClean="0"/>
              <a:t>11/29/17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DDDD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0235-C0EA-4353-8C60-DB3E089BED1F}" type="datetime1">
              <a:rPr lang="en-US" smtClean="0"/>
              <a:t>11/29/17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C6B7B-7548-4F4D-AE41-27FA744A0F9D}" type="datetime1">
              <a:rPr lang="en-US" smtClean="0"/>
              <a:t>11/29/17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5666" y="692145"/>
            <a:ext cx="10360666" cy="715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DDDD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1393" y="1870706"/>
            <a:ext cx="10189212" cy="387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DDDDDD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B157-43C6-4B04-82AA-E79106FEB9DC}" type="datetime1">
              <a:rPr lang="en-US" smtClean="0"/>
              <a:t>11/29/17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pring.io/project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</a:t>
            </a:fld>
            <a:endParaRPr lang="tr-TR" dirty="0"/>
          </a:p>
        </p:txBody>
      </p:sp>
      <p:sp>
        <p:nvSpPr>
          <p:cNvPr id="7" name="object 3"/>
          <p:cNvSpPr txBox="1"/>
          <p:nvPr/>
        </p:nvSpPr>
        <p:spPr>
          <a:xfrm>
            <a:off x="1057276" y="1143000"/>
            <a:ext cx="4495800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javac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HelloWorld.java</a:t>
            </a:r>
            <a:endParaRPr lang="en-US" spc="-5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Java </a:t>
            </a: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ölüyormuş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 , </a:t>
            </a: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doğru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 mu ?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Hangi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alanlarda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Java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kullanılır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?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</a:rPr>
              <a:t>Java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'</a:t>
            </a:r>
            <a:r>
              <a:rPr lang="tr-TR" spc="-5" dirty="0" err="1" smtClean="0">
                <a:solidFill>
                  <a:srgbClr val="DDDDDD"/>
                </a:solidFill>
                <a:latin typeface="Corbel"/>
                <a:cs typeface="Corbel"/>
              </a:rPr>
              <a:t>nın</a:t>
            </a: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</a:rPr>
              <a:t> arkasındaki karanlık güçler k</a:t>
            </a: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imler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 ?</a:t>
            </a:r>
            <a:endParaRPr lang="tr-TR" spc="-5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</a:rPr>
              <a:t>Java zor mu ?</a:t>
            </a: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  <a:sym typeface="Wingdings"/>
              </a:rPr>
              <a:t></a:t>
            </a:r>
            <a:r>
              <a:rPr lang="tr-TR" spc="-5" dirty="0">
                <a:solidFill>
                  <a:srgbClr val="DDDDDD"/>
                </a:solidFill>
                <a:latin typeface="Corbel"/>
                <a:cs typeface="Corbel"/>
              </a:rPr>
              <a:t>	</a:t>
            </a:r>
            <a:endParaRPr lang="tr-TR" spc="-5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</a:rPr>
              <a:t>Nasıl öğrenebilirim ? 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it-IT" spc="-5" dirty="0" smtClean="0">
                <a:solidFill>
                  <a:srgbClr val="DDDDDD"/>
                </a:solidFill>
                <a:latin typeface="Corbel"/>
                <a:cs typeface="Corbel"/>
              </a:rPr>
              <a:t>Java SE ve GUI </a:t>
            </a:r>
            <a:r>
              <a:rPr lang="it-IT" spc="-5" dirty="0" err="1" smtClean="0">
                <a:solidFill>
                  <a:srgbClr val="DDDDDD"/>
                </a:solidFill>
                <a:latin typeface="Corbel"/>
                <a:cs typeface="Corbel"/>
              </a:rPr>
              <a:t>yeterli</a:t>
            </a:r>
            <a:r>
              <a:rPr lang="it-IT" spc="-5" dirty="0" smtClean="0">
                <a:solidFill>
                  <a:srgbClr val="DDDDDD"/>
                </a:solidFill>
                <a:latin typeface="Corbel"/>
                <a:cs typeface="Corbel"/>
              </a:rPr>
              <a:t> mi ?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tr-TR" spc="-5" dirty="0" err="1">
                <a:solidFill>
                  <a:srgbClr val="DDDDDD"/>
                </a:solidFill>
                <a:latin typeface="Corbel"/>
                <a:cs typeface="Corbel"/>
              </a:rPr>
              <a:t>Oracle</a:t>
            </a:r>
            <a:r>
              <a:rPr lang="tr-TR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</a:rPr>
              <a:t>Sertifikaları</a:t>
            </a:r>
            <a:endParaRPr lang="it-IT" spc="-5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</a:rPr>
              <a:t>Java SE </a:t>
            </a:r>
            <a:r>
              <a:rPr lang="tr-TR" spc="-5" dirty="0" err="1" smtClean="0">
                <a:solidFill>
                  <a:srgbClr val="DDDDDD"/>
                </a:solidFill>
                <a:latin typeface="Corbel"/>
                <a:cs typeface="Corbel"/>
              </a:rPr>
              <a:t>oğrendik</a:t>
            </a: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</a:rPr>
              <a:t> , peki sonra ?</a:t>
            </a:r>
            <a:endParaRPr lang="en-US" spc="-5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Java EE </a:t>
            </a: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nedir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 ? </a:t>
            </a: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Kaç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tane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 Java </a:t>
            </a: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var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  <a:sym typeface="Wingdings"/>
              </a:rPr>
              <a:t> ?</a:t>
            </a:r>
            <a:endParaRPr lang="en-US" spc="-5" dirty="0" smtClean="0">
              <a:solidFill>
                <a:srgbClr val="DDDDDD"/>
              </a:solidFill>
              <a:latin typeface="Corbel"/>
              <a:cs typeface="Corbel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5943600" y="1143000"/>
            <a:ext cx="4495800" cy="4678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Servlet &amp; JSP &amp; EL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JSF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</a:rPr>
              <a:t>ORM </a:t>
            </a:r>
            <a:r>
              <a:rPr lang="tr-TR" spc="-5" dirty="0">
                <a:solidFill>
                  <a:srgbClr val="DDDDDD"/>
                </a:solidFill>
                <a:latin typeface="Corbel"/>
                <a:cs typeface="Corbel"/>
              </a:rPr>
              <a:t>&amp; </a:t>
            </a: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</a:rPr>
              <a:t>JPA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&amp; Hibernate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Web Service</a:t>
            </a:r>
            <a:endParaRPr lang="tr-TR" spc="-5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Spring  &amp; Spring MVC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Java </a:t>
            </a: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projeleri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nerede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calışmakta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 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solidFill>
                  <a:schemeClr val="bg2"/>
                </a:solidFill>
              </a:rPr>
              <a:t>Takım </a:t>
            </a:r>
            <a:r>
              <a:rPr lang="tr-TR" dirty="0">
                <a:solidFill>
                  <a:schemeClr val="bg2"/>
                </a:solidFill>
              </a:rPr>
              <a:t>olarak aynı ürün/proje üzerinde nasıl çalışılıyor </a:t>
            </a:r>
            <a:r>
              <a:rPr lang="tr-TR" dirty="0" smtClean="0">
                <a:solidFill>
                  <a:schemeClr val="bg2"/>
                </a:solidFill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err="1" smtClean="0">
                <a:solidFill>
                  <a:schemeClr val="bg2"/>
                </a:solidFill>
              </a:rPr>
              <a:t>Integrated</a:t>
            </a:r>
            <a:r>
              <a:rPr lang="tr-TR" dirty="0" smtClean="0">
                <a:solidFill>
                  <a:schemeClr val="bg2"/>
                </a:solidFill>
              </a:rPr>
              <a:t> </a:t>
            </a:r>
            <a:r>
              <a:rPr lang="tr-TR" dirty="0" err="1">
                <a:solidFill>
                  <a:schemeClr val="bg2"/>
                </a:solidFill>
              </a:rPr>
              <a:t>development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 smtClean="0">
                <a:solidFill>
                  <a:schemeClr val="bg2"/>
                </a:solidFill>
              </a:rPr>
              <a:t>environment</a:t>
            </a:r>
            <a:r>
              <a:rPr lang="tr-TR" dirty="0" smtClean="0">
                <a:solidFill>
                  <a:schemeClr val="bg2"/>
                </a:solidFill>
              </a:rPr>
              <a:t>(IDE)</a:t>
            </a:r>
            <a:endParaRPr lang="tr-TR" dirty="0">
              <a:solidFill>
                <a:schemeClr val="bg2"/>
              </a:solidFill>
            </a:endParaRP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en-US" spc="-5" dirty="0" err="1" smtClean="0">
                <a:solidFill>
                  <a:srgbClr val="DDDDDD"/>
                </a:solidFill>
                <a:latin typeface="Corbel"/>
                <a:cs typeface="Corbel"/>
              </a:rPr>
              <a:t>Herkes</a:t>
            </a:r>
            <a:r>
              <a:rPr lang="en-US" spc="-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deneyimli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eleman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arıyor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,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nasıl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iş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pc="-5" dirty="0" err="1">
                <a:solidFill>
                  <a:srgbClr val="DDDDDD"/>
                </a:solidFill>
                <a:latin typeface="Corbel"/>
                <a:cs typeface="Corbel"/>
              </a:rPr>
              <a:t>bulacağız</a:t>
            </a:r>
            <a:r>
              <a:rPr lang="en-US" spc="-5" dirty="0">
                <a:solidFill>
                  <a:srgbClr val="DDDDDD"/>
                </a:solidFill>
                <a:latin typeface="Corbel"/>
                <a:cs typeface="Corbel"/>
              </a:rPr>
              <a:t> ?</a:t>
            </a:r>
            <a:endParaRPr lang="en-US" spc="-5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</a:rPr>
              <a:t>Neden bizi işe alsınlar ?</a:t>
            </a:r>
          </a:p>
          <a:p>
            <a:pPr marL="298450" indent="-285750">
              <a:lnSpc>
                <a:spcPts val="3025"/>
              </a:lnSpc>
              <a:buClr>
                <a:srgbClr val="FFFFFF"/>
              </a:buClr>
              <a:buFont typeface="Arial" pitchFamily="34" charset="0"/>
              <a:buChar char="•"/>
              <a:tabLst>
                <a:tab pos="240029" algn="l"/>
              </a:tabLst>
            </a:pP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</a:rPr>
              <a:t>Bir </a:t>
            </a:r>
            <a:r>
              <a:rPr lang="tr-TR" spc="-5" dirty="0" err="1" smtClean="0">
                <a:solidFill>
                  <a:srgbClr val="DDDDDD"/>
                </a:solidFill>
                <a:latin typeface="Corbel"/>
                <a:cs typeface="Corbel"/>
              </a:rPr>
              <a:t>developer’ın</a:t>
            </a:r>
            <a:r>
              <a:rPr lang="tr-TR" spc="-5" dirty="0" smtClean="0">
                <a:solidFill>
                  <a:srgbClr val="DDDDDD"/>
                </a:solidFill>
                <a:latin typeface="Corbel"/>
                <a:cs typeface="Corbel"/>
              </a:rPr>
              <a:t> günlüğü</a:t>
            </a:r>
          </a:p>
        </p:txBody>
      </p:sp>
    </p:spTree>
    <p:extLst>
      <p:ext uri="{BB962C8B-B14F-4D97-AF65-F5344CB8AC3E}">
        <p14:creationId xmlns:p14="http://schemas.microsoft.com/office/powerpoint/2010/main" val="21582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 flipH="1" flipV="1">
            <a:off x="1327376" y="1265552"/>
            <a:ext cx="6420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7983" y="1752600"/>
            <a:ext cx="182993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7510" y="1120832"/>
            <a:ext cx="8733789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spc="-5" dirty="0">
                <a:solidFill>
                  <a:srgbClr val="DDDDDD"/>
                </a:solidFill>
                <a:latin typeface="Corbel"/>
                <a:cs typeface="Corbel"/>
              </a:rPr>
              <a:t>Java </a:t>
            </a:r>
            <a:r>
              <a:rPr sz="3200" dirty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sz="3200" spc="-5" dirty="0">
                <a:solidFill>
                  <a:srgbClr val="DDDDDD"/>
                </a:solidFill>
                <a:latin typeface="Corbel"/>
                <a:cs typeface="Corbel"/>
              </a:rPr>
              <a:t>gücünü sadece Oracle </a:t>
            </a:r>
            <a:r>
              <a:rPr sz="3200" spc="-10" dirty="0">
                <a:solidFill>
                  <a:srgbClr val="DDDDDD"/>
                </a:solidFill>
                <a:latin typeface="Corbel"/>
                <a:cs typeface="Corbel"/>
              </a:rPr>
              <a:t>şirketinden </a:t>
            </a:r>
            <a:r>
              <a:rPr sz="3200" spc="-5" dirty="0">
                <a:solidFill>
                  <a:srgbClr val="DDDDDD"/>
                </a:solidFill>
                <a:latin typeface="Corbel"/>
                <a:cs typeface="Corbel"/>
              </a:rPr>
              <a:t>mi </a:t>
            </a:r>
            <a:r>
              <a:rPr sz="3200" spc="-10" dirty="0">
                <a:solidFill>
                  <a:srgbClr val="DDDDDD"/>
                </a:solidFill>
                <a:latin typeface="Corbel"/>
                <a:cs typeface="Corbel"/>
              </a:rPr>
              <a:t>alıyor</a:t>
            </a:r>
            <a:r>
              <a:rPr sz="3200" spc="-15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3200" dirty="0" smtClean="0">
                <a:solidFill>
                  <a:srgbClr val="DDDDDD"/>
                </a:solidFill>
                <a:latin typeface="Corbel"/>
                <a:cs typeface="Corbel"/>
              </a:rPr>
              <a:t>?  </a:t>
            </a:r>
            <a:endParaRPr lang="en-US" sz="320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12700" marR="5080">
              <a:lnSpc>
                <a:spcPct val="100000"/>
              </a:lnSpc>
            </a:pPr>
            <a:r>
              <a:rPr sz="3200" spc="-5" dirty="0" smtClean="0">
                <a:solidFill>
                  <a:srgbClr val="DDDDDD"/>
                </a:solidFill>
                <a:latin typeface="Corbel"/>
                <a:cs typeface="Corbel"/>
              </a:rPr>
              <a:t>Java'nın </a:t>
            </a:r>
            <a:r>
              <a:rPr sz="3200" spc="-10" dirty="0">
                <a:solidFill>
                  <a:srgbClr val="DDDDDD"/>
                </a:solidFill>
                <a:latin typeface="Corbel"/>
                <a:cs typeface="Corbel"/>
              </a:rPr>
              <a:t>arkasında </a:t>
            </a:r>
            <a:r>
              <a:rPr sz="3200" spc="-5" dirty="0">
                <a:solidFill>
                  <a:srgbClr val="DDDDDD"/>
                </a:solidFill>
                <a:latin typeface="Corbel"/>
                <a:cs typeface="Corbel"/>
              </a:rPr>
              <a:t>hangi </a:t>
            </a:r>
            <a:r>
              <a:rPr sz="3200" spc="-10" dirty="0" smtClean="0">
                <a:solidFill>
                  <a:srgbClr val="DDDDDD"/>
                </a:solidFill>
                <a:latin typeface="Corbel"/>
                <a:cs typeface="Corbel"/>
              </a:rPr>
              <a:t>şirketler/vakıflar </a:t>
            </a:r>
            <a:r>
              <a:rPr sz="3200" spc="-5" dirty="0">
                <a:solidFill>
                  <a:srgbClr val="DDDDDD"/>
                </a:solidFill>
                <a:latin typeface="Corbel"/>
                <a:cs typeface="Corbel"/>
              </a:rPr>
              <a:t>var </a:t>
            </a:r>
            <a:r>
              <a:rPr sz="3200" dirty="0" smtClean="0">
                <a:solidFill>
                  <a:srgbClr val="DDDDDD"/>
                </a:solidFill>
                <a:latin typeface="Corbel"/>
                <a:cs typeface="Corbel"/>
              </a:rPr>
              <a:t>?</a:t>
            </a:r>
            <a:endParaRPr lang="en-US" sz="320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12700" marR="5080">
              <a:lnSpc>
                <a:spcPct val="100000"/>
              </a:lnSpc>
            </a:pPr>
            <a:endParaRPr sz="3200" dirty="0">
              <a:latin typeface="Corbel"/>
              <a:cs typeface="Corbel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10</a:t>
            </a:fld>
            <a:endParaRPr lang="tr-TR" dirty="0"/>
          </a:p>
        </p:txBody>
      </p:sp>
      <p:sp>
        <p:nvSpPr>
          <p:cNvPr id="9" name="object 2"/>
          <p:cNvSpPr/>
          <p:nvPr/>
        </p:nvSpPr>
        <p:spPr>
          <a:xfrm>
            <a:off x="1415486" y="2239648"/>
            <a:ext cx="8138159" cy="4069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93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err="1" smtClean="0"/>
              <a:t>Topluluklar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05561" y="197865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561" y="271017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5561" y="3441697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5561" y="4179568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9411" y="1870706"/>
            <a:ext cx="4434205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JCP </a:t>
            </a:r>
            <a:r>
              <a:rPr sz="2800" dirty="0">
                <a:solidFill>
                  <a:srgbClr val="DDDDDD"/>
                </a:solidFill>
                <a:latin typeface="Corbel"/>
                <a:cs typeface="Corbel"/>
              </a:rPr>
              <a:t>;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Java Community</a:t>
            </a:r>
            <a:r>
              <a:rPr sz="2800" spc="-229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Process</a:t>
            </a:r>
            <a:endParaRPr sz="28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DDDDDD"/>
                </a:solidFill>
                <a:latin typeface="Corbel"/>
                <a:cs typeface="Corbel"/>
              </a:rPr>
              <a:t>https://jcp.org/en/home/index</a:t>
            </a:r>
            <a:endParaRPr sz="20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Apache Software</a:t>
            </a:r>
            <a:r>
              <a:rPr sz="2800" spc="-16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Foundation</a:t>
            </a:r>
            <a:endParaRPr sz="28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lang="en-US" sz="2000" spc="-10" dirty="0">
                <a:solidFill>
                  <a:srgbClr val="DDDDDD"/>
                </a:solidFill>
                <a:latin typeface="Corbel"/>
                <a:cs typeface="Corbel"/>
              </a:rPr>
              <a:t>http://www.apache.org/foundation/</a:t>
            </a:r>
            <a:endParaRPr lang="en-US" sz="2000" spc="-1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800" spc="-10" dirty="0" smtClean="0">
                <a:solidFill>
                  <a:srgbClr val="DDDDDD"/>
                </a:solidFill>
                <a:latin typeface="Corbel"/>
                <a:cs typeface="Corbel"/>
              </a:rPr>
              <a:t>Eclipse</a:t>
            </a:r>
            <a:r>
              <a:rPr sz="2800" spc="-7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Foundation</a:t>
            </a:r>
            <a:endParaRPr sz="28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tr-TR" sz="2000" spc="-25" dirty="0">
                <a:solidFill>
                  <a:srgbClr val="DDDDDD"/>
                </a:solidFill>
                <a:latin typeface="Corbel"/>
                <a:cs typeface="Corbel"/>
              </a:rPr>
              <a:t>https://</a:t>
            </a:r>
            <a:r>
              <a:rPr lang="tr-TR" sz="2000" spc="-25" dirty="0" smtClean="0">
                <a:solidFill>
                  <a:srgbClr val="DDDDDD"/>
                </a:solidFill>
                <a:latin typeface="Corbel"/>
                <a:cs typeface="Corbel"/>
              </a:rPr>
              <a:t>eclipse.org/org/foundation/</a:t>
            </a:r>
            <a:endParaRPr lang="en-US" sz="2000" spc="-25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25" dirty="0" smtClean="0">
                <a:solidFill>
                  <a:srgbClr val="DDDDDD"/>
                </a:solidFill>
                <a:latin typeface="Corbel"/>
                <a:cs typeface="Corbel"/>
              </a:rPr>
              <a:t>Red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Hat</a:t>
            </a:r>
            <a:r>
              <a:rPr sz="2800" spc="-13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Community</a:t>
            </a:r>
            <a:endParaRPr sz="28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http://community.redhat.com/</a:t>
            </a: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11</a:t>
            </a:fld>
            <a:endParaRPr lang="tr-TR" dirty="0"/>
          </a:p>
        </p:txBody>
      </p:sp>
      <p:sp>
        <p:nvSpPr>
          <p:cNvPr id="9" name="Dikdörtgen 16"/>
          <p:cNvSpPr/>
          <p:nvPr/>
        </p:nvSpPr>
        <p:spPr>
          <a:xfrm>
            <a:off x="6400800" y="1723870"/>
            <a:ext cx="11049000" cy="383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482219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Oracle</a:t>
            </a:r>
            <a:r>
              <a:rPr lang="tr-TR" sz="2400" spc="-10" dirty="0" smtClean="0">
                <a:solidFill>
                  <a:srgbClr val="DDDDDD"/>
                </a:solidFill>
                <a:latin typeface="Corbel"/>
                <a:cs typeface="Corbel"/>
              </a:rPr>
              <a:t>  </a:t>
            </a:r>
          </a:p>
          <a:p>
            <a:pPr marL="298450" marR="482219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25" dirty="0" err="1" smtClean="0">
                <a:solidFill>
                  <a:srgbClr val="DDDDDD"/>
                </a:solidFill>
                <a:latin typeface="Corbel"/>
                <a:cs typeface="Corbel"/>
              </a:rPr>
              <a:t>Red</a:t>
            </a:r>
            <a:r>
              <a:rPr lang="tr-TR" sz="2400" spc="-9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Hat</a:t>
            </a:r>
            <a:endParaRPr lang="tr-TR" sz="2400" dirty="0" smtClean="0">
              <a:latin typeface="Corbel"/>
              <a:cs typeface="Corbel"/>
            </a:endParaRPr>
          </a:p>
          <a:p>
            <a:pPr marL="298450" marR="482219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 smtClean="0">
                <a:solidFill>
                  <a:srgbClr val="DDDDDD"/>
                </a:solidFill>
                <a:latin typeface="Corbel"/>
                <a:cs typeface="Corbel"/>
              </a:rPr>
              <a:t>Cisco</a:t>
            </a:r>
            <a:r>
              <a:rPr lang="tr-TR" sz="2400" spc="-14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err="1" smtClean="0">
                <a:solidFill>
                  <a:srgbClr val="DDDDDD"/>
                </a:solidFill>
                <a:latin typeface="Corbel"/>
                <a:cs typeface="Corbel"/>
              </a:rPr>
              <a:t>Systems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  </a:t>
            </a:r>
          </a:p>
          <a:p>
            <a:pPr marL="298450" marR="482219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 smtClean="0">
                <a:solidFill>
                  <a:srgbClr val="DDDDDD"/>
                </a:solidFill>
                <a:latin typeface="Corbel"/>
                <a:cs typeface="Corbel"/>
              </a:rPr>
              <a:t>IBM</a:t>
            </a:r>
            <a:endParaRPr lang="tr-TR" sz="2400" dirty="0" smtClean="0">
              <a:latin typeface="Corbel"/>
              <a:cs typeface="Corbel"/>
            </a:endParaRPr>
          </a:p>
          <a:p>
            <a:pPr marL="298450" marR="482219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V</a:t>
            </a:r>
            <a:r>
              <a:rPr lang="tr-TR" sz="2400" spc="-15" dirty="0" err="1" smtClean="0">
                <a:solidFill>
                  <a:srgbClr val="DDDDDD"/>
                </a:solidFill>
                <a:latin typeface="Corbel"/>
                <a:cs typeface="Corbel"/>
              </a:rPr>
              <a:t>M</a:t>
            </a:r>
            <a:r>
              <a:rPr lang="tr-TR" sz="24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W</a:t>
            </a:r>
            <a:r>
              <a:rPr lang="tr-TR" sz="2400" spc="-5" dirty="0" err="1" smtClean="0">
                <a:solidFill>
                  <a:srgbClr val="DDDDDD"/>
                </a:solidFill>
                <a:latin typeface="Corbel"/>
                <a:cs typeface="Corbel"/>
              </a:rPr>
              <a:t>a</a:t>
            </a:r>
            <a:r>
              <a:rPr lang="tr-TR" sz="24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r</a:t>
            </a:r>
            <a:r>
              <a:rPr lang="tr-TR" sz="2400" dirty="0" err="1" smtClean="0">
                <a:solidFill>
                  <a:srgbClr val="DDDDDD"/>
                </a:solidFill>
                <a:latin typeface="Corbel"/>
                <a:cs typeface="Corbel"/>
              </a:rPr>
              <a:t>e</a:t>
            </a:r>
            <a:r>
              <a:rPr lang="tr-TR" sz="240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dirty="0" smtClean="0">
                <a:solidFill>
                  <a:srgbClr val="DDDDDD"/>
                </a:solidFill>
                <a:latin typeface="Times New Roman"/>
                <a:cs typeface="Times New Roman"/>
              </a:rPr>
              <a:t> </a:t>
            </a:r>
          </a:p>
          <a:p>
            <a:pPr marL="298450" marR="482219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 err="1" smtClean="0">
                <a:solidFill>
                  <a:srgbClr val="DDDDDD"/>
                </a:solidFill>
                <a:latin typeface="Corbel" pitchFamily="34" charset="0"/>
                <a:cs typeface="Times New Roman"/>
              </a:rPr>
              <a:t>Apache</a:t>
            </a:r>
            <a:r>
              <a:rPr lang="tr-TR" sz="2400" spc="-5" dirty="0" smtClean="0">
                <a:solidFill>
                  <a:srgbClr val="DDDDDD"/>
                </a:solidFill>
                <a:latin typeface="Corbel" pitchFamily="34" charset="0"/>
                <a:cs typeface="Times New Roman"/>
              </a:rPr>
              <a:t> Software Foundation</a:t>
            </a:r>
          </a:p>
          <a:p>
            <a:pPr marL="298450" marR="482219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Google</a:t>
            </a:r>
            <a:endParaRPr lang="tr-TR" sz="2400" dirty="0" smtClean="0">
              <a:latin typeface="Corbel"/>
              <a:cs typeface="Corbel"/>
            </a:endParaRPr>
          </a:p>
          <a:p>
            <a:pPr marL="298450" marR="482219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Hewlett</a:t>
            </a:r>
            <a:r>
              <a:rPr lang="tr-TR" sz="2400" spc="-6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10" dirty="0" smtClean="0">
                <a:solidFill>
                  <a:srgbClr val="DDDDDD"/>
                </a:solidFill>
                <a:latin typeface="Corbel"/>
                <a:cs typeface="Corbel"/>
              </a:rPr>
              <a:t>Packard  </a:t>
            </a:r>
          </a:p>
          <a:p>
            <a:pPr marL="298450" marR="482219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Siemens</a:t>
            </a:r>
            <a:r>
              <a:rPr lang="tr-TR" sz="2400" spc="-22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15" dirty="0" smtClean="0">
                <a:solidFill>
                  <a:srgbClr val="DDDDDD"/>
                </a:solidFill>
                <a:latin typeface="Corbel"/>
                <a:cs typeface="Corbel"/>
              </a:rPr>
              <a:t>AG</a:t>
            </a:r>
            <a:endParaRPr lang="tr-TR" sz="2400" dirty="0" smtClean="0">
              <a:latin typeface="Corbel"/>
              <a:cs typeface="Corbel"/>
            </a:endParaRPr>
          </a:p>
          <a:p>
            <a:pPr marL="298450" indent="-285750">
              <a:lnSpc>
                <a:spcPts val="3250"/>
              </a:lnSpc>
              <a:buFont typeface="Arial" pitchFamily="34" charset="0"/>
              <a:buChar char="•"/>
            </a:pPr>
            <a:r>
              <a:rPr lang="tr-TR" sz="2400" spc="-5" dirty="0" err="1" smtClean="0">
                <a:solidFill>
                  <a:srgbClr val="DDDDDD"/>
                </a:solidFill>
                <a:latin typeface="Corbel"/>
                <a:cs typeface="Corbel"/>
              </a:rPr>
              <a:t>https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://</a:t>
            </a:r>
            <a:r>
              <a:rPr lang="tr-TR" sz="2400" spc="-5" dirty="0" err="1" smtClean="0">
                <a:solidFill>
                  <a:srgbClr val="DDDDDD"/>
                </a:solidFill>
                <a:latin typeface="Corbel"/>
                <a:cs typeface="Corbel"/>
              </a:rPr>
              <a:t>jcp.org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/en/</a:t>
            </a:r>
            <a:r>
              <a:rPr lang="tr-TR" sz="2400" spc="-5" dirty="0" err="1" smtClean="0">
                <a:solidFill>
                  <a:srgbClr val="DDDDDD"/>
                </a:solidFill>
                <a:latin typeface="Corbel"/>
                <a:cs typeface="Corbel"/>
              </a:rPr>
              <a:t>participation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/</a:t>
            </a:r>
            <a:r>
              <a:rPr lang="tr-TR" sz="2400" spc="-5" dirty="0" err="1" smtClean="0">
                <a:solidFill>
                  <a:srgbClr val="DDDDDD"/>
                </a:solidFill>
                <a:latin typeface="Corbel"/>
                <a:cs typeface="Corbel"/>
              </a:rPr>
              <a:t>members</a:t>
            </a:r>
            <a:endParaRPr lang="tr-TR" sz="2400" dirty="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42653"/>
            <a:ext cx="1036066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25"/>
              </a:lnSpc>
              <a:buClr>
                <a:srgbClr val="FFFFFF"/>
              </a:buClr>
              <a:tabLst>
                <a:tab pos="240029" algn="l"/>
              </a:tabLst>
            </a:pPr>
            <a:r>
              <a:rPr lang="tr-TR" spc="-5" dirty="0" smtClean="0"/>
              <a:t>Java zor mu ? </a:t>
            </a:r>
            <a:r>
              <a:rPr lang="tr-TR" spc="-5" dirty="0" smtClean="0">
                <a:sym typeface="Wingdings"/>
              </a:rPr>
              <a:t> </a:t>
            </a:r>
            <a:endParaRPr lang="tr-TR" spc="-5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12</a:t>
            </a:fld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83" y="1297138"/>
            <a:ext cx="6413500" cy="525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13</a:t>
            </a:fld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62705"/>
            <a:ext cx="5042210" cy="5216502"/>
          </a:xfrm>
          <a:prstGeom prst="rect">
            <a:avLst/>
          </a:prstGeom>
        </p:spPr>
      </p:pic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899160" y="842653"/>
            <a:ext cx="794004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25"/>
              </a:lnSpc>
              <a:buClr>
                <a:srgbClr val="FFFFFF"/>
              </a:buClr>
              <a:tabLst>
                <a:tab pos="240029" algn="l"/>
              </a:tabLst>
            </a:pPr>
            <a:r>
              <a:rPr lang="tr-TR" spc="-5" dirty="0" smtClean="0"/>
              <a:t>Hak</a:t>
            </a:r>
            <a:r>
              <a:rPr lang="en-US" spc="-5" dirty="0" err="1" smtClean="0"/>
              <a:t>ikaten</a:t>
            </a:r>
            <a:r>
              <a:rPr lang="en-US" spc="-5" dirty="0" smtClean="0"/>
              <a:t> </a:t>
            </a:r>
            <a:r>
              <a:rPr lang="en-US" spc="-5" dirty="0" err="1" smtClean="0"/>
              <a:t>zor</a:t>
            </a:r>
            <a:r>
              <a:rPr lang="en-US" spc="-5" dirty="0" smtClean="0"/>
              <a:t> mu ? </a:t>
            </a:r>
            <a:endParaRPr lang="tr-TR" spc="-5" dirty="0"/>
          </a:p>
        </p:txBody>
      </p:sp>
      <p:sp>
        <p:nvSpPr>
          <p:cNvPr id="6" name="TextBox 5"/>
          <p:cNvSpPr txBox="1"/>
          <p:nvPr/>
        </p:nvSpPr>
        <p:spPr>
          <a:xfrm>
            <a:off x="5340626" y="1007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dirty="0" smtClean="0"/>
              <a:t>Nasıl öğrenebilirim ?</a:t>
            </a:r>
            <a:endParaRPr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14</a:t>
            </a:fld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990600" y="1752600"/>
            <a:ext cx="9220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ts val="3350"/>
              </a:lnSpc>
              <a:buFont typeface="Arial" charset="0"/>
              <a:buChar char="•"/>
            </a:pPr>
            <a:r>
              <a:rPr lang="tr-TR" sz="3600" dirty="0" err="1" smtClean="0">
                <a:solidFill>
                  <a:srgbClr val="DDDDDD"/>
                </a:solidFill>
                <a:latin typeface="Corbel"/>
                <a:cs typeface="Corbel"/>
              </a:rPr>
              <a:t>Tutorial</a:t>
            </a:r>
            <a:r>
              <a:rPr lang="tr-TR" sz="360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3600" dirty="0" err="1" smtClean="0">
                <a:solidFill>
                  <a:srgbClr val="DDDDDD"/>
                </a:solidFill>
                <a:latin typeface="Corbel"/>
                <a:cs typeface="Corbel"/>
              </a:rPr>
              <a:t>lar</a:t>
            </a:r>
            <a:endParaRPr lang="tr-TR" sz="360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355600" indent="-342900">
              <a:lnSpc>
                <a:spcPts val="3350"/>
              </a:lnSpc>
              <a:buFont typeface="Arial" charset="0"/>
              <a:buChar char="•"/>
            </a:pPr>
            <a:r>
              <a:rPr lang="tr-TR" sz="3600" dirty="0" smtClean="0">
                <a:solidFill>
                  <a:srgbClr val="DDDDDD"/>
                </a:solidFill>
                <a:latin typeface="Corbel"/>
                <a:cs typeface="Corbel"/>
              </a:rPr>
              <a:t>Video </a:t>
            </a:r>
            <a:r>
              <a:rPr lang="tr-TR" sz="3600" dirty="0" err="1" smtClean="0">
                <a:solidFill>
                  <a:srgbClr val="DDDDDD"/>
                </a:solidFill>
                <a:latin typeface="Corbel"/>
                <a:cs typeface="Corbel"/>
              </a:rPr>
              <a:t>lar</a:t>
            </a:r>
            <a:endParaRPr lang="tr-TR" sz="360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355600" indent="-342900">
              <a:lnSpc>
                <a:spcPts val="3350"/>
              </a:lnSpc>
              <a:buFont typeface="Arial" charset="0"/>
              <a:buChar char="•"/>
            </a:pPr>
            <a:r>
              <a:rPr lang="tr-TR" sz="3600" dirty="0">
                <a:solidFill>
                  <a:srgbClr val="DDDDDD"/>
                </a:solidFill>
                <a:latin typeface="Corbel"/>
                <a:cs typeface="Corbel"/>
              </a:rPr>
              <a:t>İ</a:t>
            </a:r>
            <a:r>
              <a:rPr lang="tr-TR" sz="3600" dirty="0" smtClean="0">
                <a:solidFill>
                  <a:srgbClr val="DDDDDD"/>
                </a:solidFill>
                <a:latin typeface="Corbel"/>
                <a:cs typeface="Corbel"/>
              </a:rPr>
              <a:t>yi kitaplar. </a:t>
            </a:r>
          </a:p>
          <a:p>
            <a:pPr marL="355600" indent="-342900">
              <a:lnSpc>
                <a:spcPts val="3350"/>
              </a:lnSpc>
              <a:buFont typeface="Arial" charset="0"/>
              <a:buChar char="•"/>
            </a:pPr>
            <a:r>
              <a:rPr lang="tr-TR" sz="3600" dirty="0" smtClean="0">
                <a:solidFill>
                  <a:srgbClr val="DDDDDD"/>
                </a:solidFill>
                <a:latin typeface="Corbel"/>
                <a:cs typeface="Corbel"/>
              </a:rPr>
              <a:t>Teknik dokumanlar. ( </a:t>
            </a:r>
            <a:r>
              <a:rPr lang="tr-TR" sz="3600" dirty="0" err="1" smtClean="0">
                <a:solidFill>
                  <a:srgbClr val="DDDDDD"/>
                </a:solidFill>
                <a:latin typeface="Corbel"/>
                <a:cs typeface="Corbel"/>
              </a:rPr>
              <a:t>Specifications</a:t>
            </a:r>
            <a:r>
              <a:rPr lang="tr-TR" sz="3600" dirty="0" smtClean="0">
                <a:solidFill>
                  <a:srgbClr val="DDDDDD"/>
                </a:solidFill>
                <a:latin typeface="Corbel"/>
                <a:cs typeface="Corbel"/>
              </a:rPr>
              <a:t>) </a:t>
            </a:r>
          </a:p>
          <a:p>
            <a:pPr marL="355600" indent="-342900">
              <a:lnSpc>
                <a:spcPts val="3350"/>
              </a:lnSpc>
              <a:buFont typeface="Arial" charset="0"/>
              <a:buChar char="•"/>
            </a:pPr>
            <a:r>
              <a:rPr lang="tr-TR" sz="3600" dirty="0" smtClean="0">
                <a:solidFill>
                  <a:srgbClr val="DDDDDD"/>
                </a:solidFill>
                <a:latin typeface="Corbel"/>
                <a:cs typeface="Corbel"/>
              </a:rPr>
              <a:t>Kod pratiği , Proje</a:t>
            </a:r>
          </a:p>
          <a:p>
            <a:pPr marL="355600" indent="-342900">
              <a:lnSpc>
                <a:spcPts val="3350"/>
              </a:lnSpc>
              <a:buFont typeface="Arial" charset="0"/>
              <a:buChar char="•"/>
            </a:pPr>
            <a:r>
              <a:rPr lang="tr-TR" sz="3600" dirty="0" smtClean="0">
                <a:solidFill>
                  <a:srgbClr val="DDDDDD"/>
                </a:solidFill>
                <a:latin typeface="Corbel"/>
                <a:cs typeface="Corbel"/>
              </a:rPr>
              <a:t>Yaz, çiz. Düşün.</a:t>
            </a:r>
          </a:p>
          <a:p>
            <a:pPr marL="355600" indent="-342900">
              <a:lnSpc>
                <a:spcPts val="3350"/>
              </a:lnSpc>
              <a:buFont typeface="Arial" charset="0"/>
              <a:buChar char="•"/>
            </a:pPr>
            <a:r>
              <a:rPr lang="tr-TR" sz="3600" dirty="0" smtClean="0">
                <a:solidFill>
                  <a:srgbClr val="DDDDDD"/>
                </a:solidFill>
                <a:latin typeface="Corbel"/>
                <a:cs typeface="Corbel"/>
              </a:rPr>
              <a:t>Anlat. Paylaş. Öğret.</a:t>
            </a:r>
          </a:p>
          <a:p>
            <a:pPr marL="355600" indent="-342900">
              <a:lnSpc>
                <a:spcPts val="3350"/>
              </a:lnSpc>
              <a:buFont typeface="Arial" charset="0"/>
              <a:buChar char="•"/>
            </a:pPr>
            <a:r>
              <a:rPr lang="tr-TR" sz="3600" dirty="0" smtClean="0">
                <a:solidFill>
                  <a:srgbClr val="DDDDDD"/>
                </a:solidFill>
                <a:latin typeface="Corbel"/>
                <a:cs typeface="Corbel"/>
              </a:rPr>
              <a:t>Tekrar , revizyon.</a:t>
            </a:r>
            <a:endParaRPr lang="tr-TR" sz="360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sz="280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sz="280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sz="280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sz="28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952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Java </a:t>
            </a:r>
            <a:r>
              <a:rPr dirty="0"/>
              <a:t>SE ve </a:t>
            </a:r>
            <a:r>
              <a:rPr spc="-5" dirty="0"/>
              <a:t>GUI yeterli mi</a:t>
            </a:r>
            <a:r>
              <a:rPr spc="-360" dirty="0"/>
              <a:t> </a:t>
            </a:r>
            <a:r>
              <a:rPr dirty="0"/>
              <a:t>?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15</a:t>
            </a:fld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990600" y="1752600"/>
            <a:ext cx="9220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Java </a:t>
            </a:r>
            <a:r>
              <a:rPr lang="tr-TR" sz="2400" dirty="0">
                <a:solidFill>
                  <a:srgbClr val="DDDDDD"/>
                </a:solidFill>
                <a:latin typeface="Corbel"/>
                <a:cs typeface="Corbel"/>
              </a:rPr>
              <a:t>SE 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bilgisi</a:t>
            </a:r>
            <a:r>
              <a:rPr lang="tr-TR" sz="2400" spc="-20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yeterli  </a:t>
            </a:r>
            <a:r>
              <a:rPr lang="tr-TR" sz="2400" spc="-10" dirty="0">
                <a:solidFill>
                  <a:srgbClr val="DDDDDD"/>
                </a:solidFill>
                <a:latin typeface="Corbel"/>
                <a:cs typeface="Corbel"/>
              </a:rPr>
              <a:t>olacak 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mıdır</a:t>
            </a:r>
            <a:r>
              <a:rPr lang="tr-TR" sz="2400" spc="-8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dirty="0" smtClean="0">
                <a:solidFill>
                  <a:srgbClr val="DDDDDD"/>
                </a:solidFill>
                <a:latin typeface="Corbel"/>
                <a:cs typeface="Corbel"/>
              </a:rPr>
              <a:t>?</a:t>
            </a:r>
            <a:endParaRPr lang="tr-TR" sz="2400" dirty="0"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Applet </a:t>
            </a:r>
            <a:r>
              <a:rPr lang="tr-TR" sz="2400" dirty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Swing </a:t>
            </a:r>
            <a:r>
              <a:rPr lang="tr-TR" sz="2400" dirty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lang="tr-TR" sz="2400" spc="-5" dirty="0" err="1" smtClean="0">
                <a:solidFill>
                  <a:srgbClr val="DDDDDD"/>
                </a:solidFill>
                <a:latin typeface="Corbel"/>
                <a:cs typeface="Corbel"/>
              </a:rPr>
              <a:t>JavaFX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dirty="0" smtClean="0">
                <a:solidFill>
                  <a:srgbClr val="DDDDDD"/>
                </a:solidFill>
                <a:latin typeface="Corbel"/>
                <a:cs typeface="Corbel"/>
              </a:rPr>
              <a:t>?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Önce 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iyi bir Java SE bilgisi</a:t>
            </a:r>
          </a:p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Bina temelden yapılır , çatıdan değil (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framework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)</a:t>
            </a:r>
          </a:p>
          <a:p>
            <a:pPr marL="12700">
              <a:lnSpc>
                <a:spcPts val="3350"/>
              </a:lnSpc>
            </a:pPr>
            <a:endParaRPr lang="tr-TR" sz="240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dirty="0">
              <a:latin typeface="Corbel"/>
              <a:cs typeface="Corbe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765300"/>
            <a:ext cx="2798064" cy="287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Oracle </a:t>
            </a:r>
            <a:r>
              <a:rPr lang="en-US" spc="-5" dirty="0" err="1" smtClean="0"/>
              <a:t>Sertifikaları</a:t>
            </a:r>
            <a:r>
              <a:rPr lang="en-US" spc="-5" dirty="0" smtClean="0"/>
              <a:t> , Java SE</a:t>
            </a:r>
            <a:endParaRPr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16</a:t>
            </a:fld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990600" y="1752600"/>
            <a:ext cx="922020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2400" spc="-5" dirty="0" err="1" smtClean="0">
                <a:solidFill>
                  <a:srgbClr val="DDDDDD"/>
                </a:solidFill>
                <a:latin typeface="Corbel"/>
                <a:cs typeface="Corbel"/>
              </a:rPr>
              <a:t>Oracle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err="1" smtClean="0">
                <a:solidFill>
                  <a:srgbClr val="DDDDDD"/>
                </a:solidFill>
                <a:latin typeface="Corbel"/>
                <a:cs typeface="Corbel"/>
              </a:rPr>
              <a:t>Certified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err="1" smtClean="0">
                <a:solidFill>
                  <a:srgbClr val="DDDDDD"/>
                </a:solidFill>
                <a:latin typeface="Corbel"/>
                <a:cs typeface="Corbel"/>
              </a:rPr>
              <a:t>Associate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 , Java SE 8 Programmer</a:t>
            </a:r>
            <a:endParaRPr lang="tr-TR" sz="2400" dirty="0"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r>
              <a:rPr lang="tr-TR" sz="2400" spc="-5" dirty="0" err="1" smtClean="0">
                <a:solidFill>
                  <a:srgbClr val="DDDDDD"/>
                </a:solidFill>
                <a:latin typeface="Corbel"/>
                <a:cs typeface="Corbel"/>
              </a:rPr>
              <a:t>Oracle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err="1" smtClean="0">
                <a:solidFill>
                  <a:srgbClr val="DDDDDD"/>
                </a:solidFill>
                <a:latin typeface="Corbel"/>
                <a:cs typeface="Corbel"/>
              </a:rPr>
              <a:t>Certified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 Professional , Java SE 8 Programmer</a:t>
            </a: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Tecrübeli değilim ama temel bilgim sağlamdır.</a:t>
            </a: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İş görüşmelerinde sorular kolayca cevaplanabilir.</a:t>
            </a: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Motivasyon , Hedef , Özgüven</a:t>
            </a: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DDDDDD"/>
                </a:solidFill>
                <a:latin typeface="Corbel"/>
                <a:cs typeface="Corbel"/>
              </a:rPr>
              <a:t>http://</a:t>
            </a:r>
            <a:r>
              <a:rPr lang="tr-TR" sz="2000" dirty="0" err="1">
                <a:solidFill>
                  <a:srgbClr val="DDDDDD"/>
                </a:solidFill>
                <a:latin typeface="Corbel"/>
                <a:cs typeface="Corbel"/>
              </a:rPr>
              <a:t>www.injavawetrust.com</a:t>
            </a:r>
            <a:r>
              <a:rPr lang="tr-TR" sz="2000" dirty="0">
                <a:solidFill>
                  <a:srgbClr val="DDDDDD"/>
                </a:solidFill>
                <a:latin typeface="Corbel"/>
                <a:cs typeface="Corbel"/>
              </a:rPr>
              <a:t>/</a:t>
            </a:r>
            <a:r>
              <a:rPr lang="tr-TR" sz="2000" dirty="0" err="1">
                <a:solidFill>
                  <a:srgbClr val="DDDDDD"/>
                </a:solidFill>
                <a:latin typeface="Corbel"/>
                <a:cs typeface="Corbel"/>
              </a:rPr>
              <a:t>onerilersertifikaegitim</a:t>
            </a:r>
            <a:r>
              <a:rPr lang="tr-TR" sz="2000" dirty="0">
                <a:solidFill>
                  <a:srgbClr val="DDDDDD"/>
                </a:solidFill>
                <a:latin typeface="Corbel"/>
                <a:cs typeface="Corbel"/>
              </a:rPr>
              <a:t>/</a:t>
            </a:r>
            <a:r>
              <a:rPr lang="tr-TR" sz="2000" dirty="0" err="1">
                <a:solidFill>
                  <a:srgbClr val="DDDDDD"/>
                </a:solidFill>
                <a:latin typeface="Corbel"/>
                <a:cs typeface="Corbel"/>
              </a:rPr>
              <a:t>oracle</a:t>
            </a:r>
            <a:r>
              <a:rPr lang="tr-TR" sz="2000" dirty="0">
                <a:solidFill>
                  <a:srgbClr val="DDDDDD"/>
                </a:solidFill>
                <a:latin typeface="Corbel"/>
                <a:cs typeface="Corbel"/>
              </a:rPr>
              <a:t>-sertifika-</a:t>
            </a:r>
            <a:r>
              <a:rPr lang="tr-TR" sz="2000" dirty="0" err="1">
                <a:solidFill>
                  <a:srgbClr val="DDDDDD"/>
                </a:solidFill>
                <a:latin typeface="Corbel"/>
                <a:cs typeface="Corbel"/>
              </a:rPr>
              <a:t>sinavlari</a:t>
            </a:r>
            <a:r>
              <a:rPr lang="tr-TR" sz="2000" dirty="0">
                <a:solidFill>
                  <a:srgbClr val="DDDDDD"/>
                </a:solidFill>
                <a:latin typeface="Corbel"/>
                <a:cs typeface="Corbel"/>
              </a:rPr>
              <a:t>/</a:t>
            </a: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indent="-285750">
              <a:lnSpc>
                <a:spcPts val="3350"/>
              </a:lnSpc>
              <a:buFont typeface="Arial" panose="020B0604020202020204" pitchFamily="34" charset="0"/>
              <a:buChar char="•"/>
            </a:pPr>
            <a:endParaRPr lang="tr-TR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282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Java SE </a:t>
            </a:r>
            <a:r>
              <a:rPr lang="en-US" spc="-5" dirty="0" err="1" smtClean="0"/>
              <a:t>öğrendik</a:t>
            </a:r>
            <a:r>
              <a:rPr lang="en-US" spc="-5" dirty="0"/>
              <a:t> </a:t>
            </a:r>
            <a:r>
              <a:rPr lang="en-US" spc="-5" dirty="0" smtClean="0"/>
              <a:t>, </a:t>
            </a:r>
            <a:r>
              <a:rPr lang="en-US" spc="-5" dirty="0" err="1" smtClean="0"/>
              <a:t>peki</a:t>
            </a:r>
            <a:r>
              <a:rPr lang="en-US" spc="-5" dirty="0" smtClean="0"/>
              <a:t> </a:t>
            </a:r>
            <a:r>
              <a:rPr lang="en-US" spc="-5" dirty="0" err="1" smtClean="0"/>
              <a:t>sıradaki</a:t>
            </a:r>
            <a:r>
              <a:rPr lang="en-US" spc="-5" dirty="0" smtClean="0"/>
              <a:t> </a:t>
            </a:r>
            <a:r>
              <a:rPr lang="en-US" spc="-5" dirty="0" err="1" smtClean="0"/>
              <a:t>nedir</a:t>
            </a:r>
            <a:r>
              <a:rPr lang="en-US" spc="-5" dirty="0" smtClean="0"/>
              <a:t> ?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629411" y="1870706"/>
            <a:ext cx="911161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2826385" indent="-457200">
              <a:lnSpc>
                <a:spcPct val="100000"/>
              </a:lnSpc>
              <a:buFont typeface="Arial" charset="0"/>
              <a:buChar char="•"/>
            </a:pP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Java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EE/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Enterprise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Edition </a:t>
            </a:r>
            <a:endParaRPr lang="en-US" sz="2800" spc="-1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469900" marR="2826385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Spring</a:t>
            </a:r>
            <a:endParaRPr lang="tr-TR" sz="2800" spc="-1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469900" marR="2826385" indent="-457200">
              <a:lnSpc>
                <a:spcPct val="100000"/>
              </a:lnSpc>
              <a:buFont typeface="Arial" charset="0"/>
              <a:buChar char="•"/>
            </a:pPr>
            <a:r>
              <a:rPr lang="tr-TR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Android</a:t>
            </a:r>
            <a:r>
              <a:rPr lang="tr-TR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/Mobile</a:t>
            </a:r>
            <a:endParaRPr lang="tr-TR" sz="2800" spc="-5" dirty="0">
              <a:solidFill>
                <a:srgbClr val="DDDDDD"/>
              </a:solidFill>
              <a:latin typeface="Corbel"/>
              <a:cs typeface="Corbel"/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17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Java</a:t>
            </a:r>
            <a:r>
              <a:rPr spc="-95" dirty="0"/>
              <a:t> </a:t>
            </a:r>
            <a:r>
              <a:rPr spc="-5" dirty="0" smtClean="0"/>
              <a:t>EE</a:t>
            </a:r>
            <a:r>
              <a:rPr lang="en-US" spc="-5" dirty="0" smtClean="0"/>
              <a:t> nedir ? </a:t>
            </a:r>
            <a:r>
              <a:rPr lang="en-US" spc="-5" dirty="0" err="1" smtClean="0"/>
              <a:t>Kaç</a:t>
            </a:r>
            <a:r>
              <a:rPr lang="en-US" spc="-5" dirty="0" smtClean="0"/>
              <a:t> </a:t>
            </a:r>
            <a:r>
              <a:rPr lang="en-US" spc="-5" dirty="0" err="1" smtClean="0"/>
              <a:t>tane</a:t>
            </a:r>
            <a:r>
              <a:rPr lang="en-US" spc="-5" dirty="0" smtClean="0"/>
              <a:t> Java </a:t>
            </a:r>
            <a:r>
              <a:rPr lang="en-US" spc="-5" dirty="0" err="1" smtClean="0"/>
              <a:t>var</a:t>
            </a:r>
            <a:r>
              <a:rPr lang="en-US" spc="-5" dirty="0" smtClean="0"/>
              <a:t> </a:t>
            </a:r>
            <a:r>
              <a:rPr lang="en-US" spc="-5" dirty="0" smtClean="0">
                <a:sym typeface="Wingdings"/>
              </a:rPr>
              <a:t>? 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05561" y="197865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561" y="240537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5561" y="283209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5561" y="3685537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9411" y="1870706"/>
            <a:ext cx="9111615" cy="3516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826385">
              <a:lnSpc>
                <a:spcPct val="100000"/>
              </a:lnSpc>
            </a:pP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Java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EE/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Enterprise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Edition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eski adıyla J2EE  Java </a:t>
            </a:r>
            <a:r>
              <a:rPr sz="2800" dirty="0">
                <a:solidFill>
                  <a:srgbClr val="DDDDDD"/>
                </a:solidFill>
                <a:latin typeface="Corbel"/>
                <a:cs typeface="Corbel"/>
              </a:rPr>
              <a:t>SE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platformu üzerine inşa</a:t>
            </a:r>
            <a:r>
              <a:rPr sz="2800" spc="-15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spc="-20" dirty="0">
                <a:solidFill>
                  <a:srgbClr val="DDDDDD"/>
                </a:solidFill>
                <a:latin typeface="Corbel"/>
                <a:cs typeface="Corbel"/>
              </a:rPr>
              <a:t>edilmiştir.</a:t>
            </a:r>
            <a:endParaRPr sz="2800" dirty="0">
              <a:latin typeface="Corbel"/>
              <a:cs typeface="Corbel"/>
            </a:endParaRPr>
          </a:p>
          <a:p>
            <a:pPr marL="12700" marR="5080">
              <a:lnSpc>
                <a:spcPts val="3360"/>
              </a:lnSpc>
              <a:spcBef>
                <a:spcPts val="100"/>
              </a:spcBef>
            </a:pPr>
            <a:r>
              <a:rPr sz="2800" spc="-15" dirty="0" smtClean="0">
                <a:solidFill>
                  <a:srgbClr val="DDDDDD"/>
                </a:solidFill>
                <a:latin typeface="Corbel"/>
                <a:cs typeface="Corbel"/>
              </a:rPr>
              <a:t>Reliable</a:t>
            </a:r>
            <a:r>
              <a:rPr lang="en-US" sz="2800" spc="-15" dirty="0" smtClean="0">
                <a:solidFill>
                  <a:srgbClr val="DDDDDD"/>
                </a:solidFill>
                <a:latin typeface="Corbel"/>
                <a:cs typeface="Corbel"/>
              </a:rPr>
              <a:t>/güvenilir</a:t>
            </a:r>
            <a:r>
              <a:rPr sz="2800" spc="-1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dirty="0" smtClean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sz="2800" spc="-10" dirty="0" smtClean="0">
                <a:solidFill>
                  <a:srgbClr val="DDDDDD"/>
                </a:solidFill>
                <a:latin typeface="Corbel"/>
                <a:cs typeface="Corbel"/>
              </a:rPr>
              <a:t>large-scale</a:t>
            </a:r>
            <a:r>
              <a:rPr lang="tr-TR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/büyük ölçekli</a:t>
            </a:r>
            <a:r>
              <a:rPr sz="2800" spc="-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dirty="0" smtClean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sz="2800" spc="-5" dirty="0" smtClean="0">
                <a:solidFill>
                  <a:srgbClr val="DDDDDD"/>
                </a:solidFill>
                <a:latin typeface="Corbel"/>
                <a:cs typeface="Corbel"/>
              </a:rPr>
              <a:t>secure</a:t>
            </a:r>
            <a:r>
              <a:rPr lang="tr-TR" sz="2800" spc="-5" dirty="0" smtClean="0">
                <a:solidFill>
                  <a:srgbClr val="DDDDDD"/>
                </a:solidFill>
                <a:latin typeface="Corbel"/>
                <a:cs typeface="Corbel"/>
              </a:rPr>
              <a:t>/güvenli</a:t>
            </a:r>
            <a:r>
              <a:rPr sz="2800" spc="-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dirty="0" smtClean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sz="2800" spc="-5" dirty="0" smtClean="0">
                <a:solidFill>
                  <a:srgbClr val="DDDDDD"/>
                </a:solidFill>
                <a:latin typeface="Corbel"/>
                <a:cs typeface="Corbel"/>
              </a:rPr>
              <a:t>multi-tiered</a:t>
            </a:r>
            <a:r>
              <a:rPr lang="en-US" sz="2800" spc="-5" dirty="0" smtClean="0">
                <a:solidFill>
                  <a:srgbClr val="DDDDDD"/>
                </a:solidFill>
                <a:latin typeface="Corbel"/>
                <a:cs typeface="Corbel"/>
              </a:rPr>
              <a:t>/</a:t>
            </a:r>
            <a:r>
              <a:rPr lang="tr-TR" sz="2800" spc="-5" dirty="0" smtClean="0">
                <a:solidFill>
                  <a:srgbClr val="DDDDDD"/>
                </a:solidFill>
                <a:latin typeface="Corbel"/>
                <a:cs typeface="Corbel"/>
              </a:rPr>
              <a:t>çok katmanlı </a:t>
            </a:r>
            <a:r>
              <a:rPr sz="2800" spc="-5" dirty="0" smtClean="0">
                <a:solidFill>
                  <a:srgbClr val="DDDDDD"/>
                </a:solidFill>
                <a:latin typeface="Corbel"/>
                <a:cs typeface="Corbel"/>
              </a:rPr>
              <a:t>projeler geliştirmek  için</a:t>
            </a:r>
            <a:r>
              <a:rPr sz="2800" spc="-10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spc="-20" dirty="0" smtClean="0">
                <a:solidFill>
                  <a:srgbClr val="DDDDDD"/>
                </a:solidFill>
                <a:latin typeface="Corbel"/>
                <a:cs typeface="Corbel"/>
              </a:rPr>
              <a:t>kullanılır.</a:t>
            </a:r>
            <a:endParaRPr lang="tr-TR" sz="2800" spc="-2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12700" marR="5080">
              <a:lnSpc>
                <a:spcPts val="3360"/>
              </a:lnSpc>
              <a:spcBef>
                <a:spcPts val="100"/>
              </a:spcBef>
            </a:pPr>
            <a:r>
              <a:rPr lang="tr-TR" sz="2800" spc="-5" dirty="0">
                <a:solidFill>
                  <a:srgbClr val="DDDDDD"/>
                </a:solidFill>
                <a:latin typeface="Corbel"/>
                <a:cs typeface="Corbel"/>
              </a:rPr>
              <a:t>Java </a:t>
            </a:r>
            <a:r>
              <a:rPr lang="tr-TR" sz="2800" spc="-10" dirty="0">
                <a:solidFill>
                  <a:srgbClr val="DDDDDD"/>
                </a:solidFill>
                <a:latin typeface="Corbel"/>
                <a:cs typeface="Corbel"/>
              </a:rPr>
              <a:t>EE </a:t>
            </a:r>
            <a:r>
              <a:rPr lang="tr-TR" sz="2800" spc="-5" dirty="0">
                <a:solidFill>
                  <a:srgbClr val="DDDDDD"/>
                </a:solidFill>
                <a:latin typeface="Corbel"/>
                <a:cs typeface="Corbel"/>
              </a:rPr>
              <a:t>bir </a:t>
            </a:r>
            <a:r>
              <a:rPr lang="tr-TR" sz="2800" spc="-20" dirty="0">
                <a:solidFill>
                  <a:srgbClr val="DDDDDD"/>
                </a:solidFill>
                <a:latin typeface="Corbel"/>
                <a:cs typeface="Corbel"/>
              </a:rPr>
              <a:t>platformdur. </a:t>
            </a:r>
            <a:endParaRPr lang="tr-TR" sz="2800" spc="-2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12700" marR="5080">
              <a:lnSpc>
                <a:spcPts val="3360"/>
              </a:lnSpc>
              <a:spcBef>
                <a:spcPts val="100"/>
              </a:spcBef>
            </a:pPr>
            <a:r>
              <a:rPr lang="tr-TR" sz="2800" dirty="0">
                <a:solidFill>
                  <a:schemeClr val="bg2"/>
                </a:solidFill>
                <a:latin typeface="Corbel"/>
                <a:cs typeface="Corbel"/>
              </a:rPr>
              <a:t>Java EE ,</a:t>
            </a:r>
            <a:r>
              <a:rPr lang="tr-TR" sz="2800" dirty="0" err="1" smtClean="0">
                <a:solidFill>
                  <a:schemeClr val="bg2"/>
                </a:solidFill>
                <a:latin typeface="Corbel"/>
                <a:cs typeface="Corbel"/>
              </a:rPr>
              <a:t>enterprise</a:t>
            </a:r>
            <a:r>
              <a:rPr lang="tr-TR" sz="2800" dirty="0" smtClean="0">
                <a:solidFill>
                  <a:schemeClr val="bg2"/>
                </a:solidFill>
                <a:latin typeface="Corbel"/>
                <a:cs typeface="Corbel"/>
              </a:rPr>
              <a:t>/kurumsal </a:t>
            </a:r>
            <a:r>
              <a:rPr lang="tr-TR" sz="2800" dirty="0">
                <a:solidFill>
                  <a:schemeClr val="bg2"/>
                </a:solidFill>
                <a:latin typeface="Corbel"/>
                <a:cs typeface="Corbel"/>
              </a:rPr>
              <a:t>uygulamalar için her biri farklı amaca hizmet eden yapılardan </a:t>
            </a:r>
            <a:r>
              <a:rPr lang="tr-TR" sz="2800" dirty="0" err="1" smtClean="0">
                <a:solidFill>
                  <a:schemeClr val="bg2"/>
                </a:solidFill>
                <a:latin typeface="Corbel"/>
                <a:cs typeface="Corbel"/>
              </a:rPr>
              <a:t>framework</a:t>
            </a:r>
            <a:r>
              <a:rPr lang="tr-TR" sz="2800" dirty="0" smtClean="0">
                <a:solidFill>
                  <a:schemeClr val="bg2"/>
                </a:solidFill>
                <a:latin typeface="Corbel"/>
                <a:cs typeface="Corbel"/>
              </a:rPr>
              <a:t>/</a:t>
            </a:r>
            <a:r>
              <a:rPr lang="tr-TR" sz="2800" dirty="0" err="1" smtClean="0">
                <a:solidFill>
                  <a:schemeClr val="bg2"/>
                </a:solidFill>
                <a:latin typeface="Corbel"/>
                <a:cs typeface="Corbel"/>
              </a:rPr>
              <a:t>speclerden</a:t>
            </a:r>
            <a:r>
              <a:rPr lang="tr-TR" sz="2800" dirty="0" smtClean="0">
                <a:solidFill>
                  <a:schemeClr val="bg2"/>
                </a:solidFill>
                <a:latin typeface="Corbel"/>
                <a:cs typeface="Corbel"/>
              </a:rPr>
              <a:t> oluşmaktadır.</a:t>
            </a:r>
            <a:endParaRPr sz="2800" dirty="0" smtClean="0">
              <a:solidFill>
                <a:schemeClr val="bg2"/>
              </a:solidFill>
              <a:latin typeface="Corbel"/>
              <a:cs typeface="Corbel"/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18</a:t>
            </a:fld>
            <a:endParaRPr lang="tr-TR" dirty="0"/>
          </a:p>
        </p:txBody>
      </p:sp>
      <p:sp>
        <p:nvSpPr>
          <p:cNvPr id="12" name="object 6"/>
          <p:cNvSpPr txBox="1"/>
          <p:nvPr/>
        </p:nvSpPr>
        <p:spPr>
          <a:xfrm flipH="1">
            <a:off x="1305562" y="4192265"/>
            <a:ext cx="14541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94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Java</a:t>
            </a:r>
            <a:r>
              <a:rPr spc="-95" dirty="0"/>
              <a:t> </a:t>
            </a:r>
            <a:r>
              <a:rPr spc="-5" dirty="0" smtClean="0"/>
              <a:t>EE</a:t>
            </a:r>
            <a:endParaRPr spc="-5" dirty="0"/>
          </a:p>
        </p:txBody>
      </p:sp>
      <p:pic>
        <p:nvPicPr>
          <p:cNvPr id="15362" name="Picture 2" descr="C:\Users\Levent\Desktop\jsr 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62125"/>
            <a:ext cx="9067800" cy="399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19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</p:spPr>
        <p:txBody>
          <a:bodyPr/>
          <a:lstStyle/>
          <a:p>
            <a:r>
              <a:rPr lang="tr-TR" dirty="0" err="1" smtClean="0"/>
              <a:t>javac</a:t>
            </a:r>
            <a:r>
              <a:rPr lang="tr-TR" dirty="0" smtClean="0"/>
              <a:t> HelloWorld.java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</a:t>
            </a:fld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66" y="1600200"/>
            <a:ext cx="97409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Servlet </a:t>
            </a:r>
            <a:r>
              <a:rPr dirty="0"/>
              <a:t>&amp;</a:t>
            </a:r>
            <a:r>
              <a:rPr spc="-170" dirty="0"/>
              <a:t> </a:t>
            </a:r>
            <a:r>
              <a:rPr dirty="0" smtClean="0"/>
              <a:t>JSP</a:t>
            </a:r>
            <a:r>
              <a:rPr lang="tr-TR" dirty="0" smtClean="0"/>
              <a:t> &amp; EL</a:t>
            </a:r>
            <a:endParaRPr dirty="0"/>
          </a:p>
        </p:txBody>
      </p:sp>
      <p:sp>
        <p:nvSpPr>
          <p:cNvPr id="12" name="Dikdörtgen 11"/>
          <p:cNvSpPr/>
          <p:nvPr/>
        </p:nvSpPr>
        <p:spPr>
          <a:xfrm>
            <a:off x="990600" y="1652873"/>
            <a:ext cx="10439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800" spc="-5" dirty="0">
                <a:solidFill>
                  <a:srgbClr val="DDDDDD"/>
                </a:solidFill>
                <a:latin typeface="Corbel"/>
                <a:cs typeface="Corbel"/>
              </a:rPr>
              <a:t>Java EE giriş için ideal.</a:t>
            </a:r>
          </a:p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800" spc="-5" dirty="0">
                <a:solidFill>
                  <a:srgbClr val="DDDDDD"/>
                </a:solidFill>
                <a:latin typeface="Corbel"/>
                <a:cs typeface="Corbel"/>
              </a:rPr>
              <a:t>Hızlı şekilde öğrenmeye elverişli.</a:t>
            </a:r>
          </a:p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800" spc="-5" dirty="0" err="1">
                <a:solidFill>
                  <a:srgbClr val="DDDDDD"/>
                </a:solidFill>
                <a:latin typeface="Corbel"/>
                <a:cs typeface="Corbel"/>
              </a:rPr>
              <a:t>Web'in</a:t>
            </a:r>
            <a:r>
              <a:rPr lang="tr-TR" sz="2800" spc="-5" dirty="0">
                <a:solidFill>
                  <a:srgbClr val="DDDDDD"/>
                </a:solidFill>
                <a:latin typeface="Corbel"/>
                <a:cs typeface="Corbel"/>
              </a:rPr>
              <a:t> temel kavramlarını öğrenmek için uygun.</a:t>
            </a:r>
          </a:p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800" spc="-5" dirty="0" err="1" smtClean="0">
                <a:solidFill>
                  <a:srgbClr val="DDDDDD"/>
                </a:solidFill>
                <a:latin typeface="Corbel"/>
                <a:cs typeface="Corbel"/>
              </a:rPr>
              <a:t>Servlet</a:t>
            </a:r>
            <a:r>
              <a:rPr lang="en-US" sz="2800" spc="-5" dirty="0" smtClean="0">
                <a:solidFill>
                  <a:srgbClr val="DDDDDD"/>
                </a:solidFill>
                <a:latin typeface="Corbel"/>
                <a:cs typeface="Corbel"/>
              </a:rPr>
              <a:t>’</a:t>
            </a:r>
            <a:r>
              <a:rPr lang="tr-TR" sz="2800" spc="-5" dirty="0" err="1" smtClean="0">
                <a:solidFill>
                  <a:srgbClr val="DDDDDD"/>
                </a:solidFill>
                <a:latin typeface="Corbel"/>
                <a:cs typeface="Corbel"/>
              </a:rPr>
              <a:t>ler</a:t>
            </a:r>
            <a:r>
              <a:rPr lang="tr-TR" sz="2800" spc="-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800" spc="-5" dirty="0">
                <a:solidFill>
                  <a:srgbClr val="DDDDDD"/>
                </a:solidFill>
                <a:latin typeface="Corbel"/>
                <a:cs typeface="Corbel"/>
              </a:rPr>
              <a:t>bildiğimiz Java sınıflarıdır.  </a:t>
            </a:r>
            <a:endParaRPr lang="en-US" sz="2800" spc="-5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800" spc="-5" dirty="0" smtClean="0">
                <a:solidFill>
                  <a:srgbClr val="DDDDDD"/>
                </a:solidFill>
                <a:latin typeface="Corbel"/>
                <a:cs typeface="Corbel"/>
              </a:rPr>
              <a:t>JSP ve EL </a:t>
            </a:r>
            <a:r>
              <a:rPr lang="tr-TR" sz="2800" spc="-5" dirty="0">
                <a:solidFill>
                  <a:srgbClr val="DDDDDD"/>
                </a:solidFill>
                <a:latin typeface="Corbel"/>
                <a:cs typeface="Corbel"/>
              </a:rPr>
              <a:t>gramerini öğrenmek </a:t>
            </a:r>
            <a:r>
              <a:rPr lang="tr-TR" sz="2800" spc="-5" dirty="0" smtClean="0">
                <a:solidFill>
                  <a:srgbClr val="DDDDDD"/>
                </a:solidFill>
                <a:latin typeface="Corbel"/>
                <a:cs typeface="Corbel"/>
              </a:rPr>
              <a:t>kolaydır</a:t>
            </a:r>
            <a:r>
              <a:rPr lang="tr-TR" sz="2800" spc="-5" dirty="0">
                <a:solidFill>
                  <a:srgbClr val="DDDDDD"/>
                </a:solidFill>
                <a:latin typeface="Corbel"/>
                <a:cs typeface="Corbel"/>
              </a:rPr>
              <a:t>.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20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JSF </a:t>
            </a:r>
            <a:r>
              <a:rPr dirty="0"/>
              <a:t>( </a:t>
            </a:r>
            <a:r>
              <a:rPr spc="-5" dirty="0"/>
              <a:t>Java Server</a:t>
            </a:r>
            <a:r>
              <a:rPr spc="-250" dirty="0"/>
              <a:t> </a:t>
            </a:r>
            <a:r>
              <a:rPr spc="-5" dirty="0"/>
              <a:t>Faces)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990600" y="1447800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Component-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Oriented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/Component </a:t>
            </a:r>
            <a:r>
              <a:rPr lang="tr-TR" sz="2400" spc="-5" dirty="0" err="1">
                <a:solidFill>
                  <a:srgbClr val="DDDDDD"/>
                </a:solidFill>
                <a:latin typeface="Corbel"/>
                <a:cs typeface="Corbel"/>
              </a:rPr>
              <a:t>Based</a:t>
            </a:r>
            <a:r>
              <a:rPr lang="tr-TR" sz="2400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</a:p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spc="-5" dirty="0" err="1" smtClean="0">
                <a:solidFill>
                  <a:srgbClr val="DDDDDD"/>
                </a:solidFill>
                <a:latin typeface="Corbel"/>
                <a:cs typeface="Corbel"/>
              </a:rPr>
              <a:t>Swing’in</a:t>
            </a:r>
            <a:r>
              <a:rPr lang="en-US" sz="2400" spc="-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lang="en-US" sz="2400" spc="-5" dirty="0" smtClean="0">
                <a:solidFill>
                  <a:srgbClr val="DDDDDD"/>
                </a:solidFill>
                <a:latin typeface="Corbel"/>
                <a:cs typeface="Corbel"/>
              </a:rPr>
              <a:t>Browser  </a:t>
            </a:r>
            <a:r>
              <a:rPr lang="en-US" sz="2400" spc="-5" dirty="0" err="1">
                <a:solidFill>
                  <a:srgbClr val="DDDDDD"/>
                </a:solidFill>
                <a:latin typeface="Corbel"/>
                <a:cs typeface="Corbel"/>
              </a:rPr>
              <a:t>Versiyonu</a:t>
            </a:r>
            <a:r>
              <a:rPr lang="en-US" sz="2400" spc="-5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400" spc="-5" dirty="0" err="1">
                <a:solidFill>
                  <a:srgbClr val="DDDDDD"/>
                </a:solidFill>
                <a:latin typeface="Corbel"/>
                <a:cs typeface="Corbel"/>
              </a:rPr>
              <a:t>olarak</a:t>
            </a:r>
            <a:r>
              <a:rPr lang="en-US" sz="2400" spc="-5" dirty="0">
                <a:solidFill>
                  <a:srgbClr val="DDDDDD"/>
                </a:solidFill>
                <a:latin typeface="Corbel"/>
                <a:cs typeface="Corbel"/>
              </a:rPr>
              <a:t> d</a:t>
            </a:r>
            <a:r>
              <a:rPr lang="tr-TR" sz="2400" spc="-5" dirty="0" err="1" smtClean="0">
                <a:solidFill>
                  <a:srgbClr val="DDDDDD"/>
                </a:solidFill>
                <a:latin typeface="Corbel"/>
                <a:cs typeface="Corbel"/>
              </a:rPr>
              <a:t>üşünebiliriz</a:t>
            </a:r>
            <a:r>
              <a:rPr lang="tr-TR" sz="2400" spc="-5" dirty="0" smtClean="0">
                <a:solidFill>
                  <a:srgbClr val="DDDDDD"/>
                </a:solidFill>
                <a:latin typeface="Corbel"/>
                <a:cs typeface="Corbel"/>
              </a:rPr>
              <a:t>.</a:t>
            </a:r>
          </a:p>
          <a:p>
            <a:pPr marL="298450" marR="282638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 err="1" smtClean="0">
                <a:solidFill>
                  <a:srgbClr val="DDDDDD"/>
                </a:solidFill>
                <a:latin typeface="Corbel"/>
                <a:cs typeface="Corbel"/>
              </a:rPr>
              <a:t>Primefaces</a:t>
            </a:r>
            <a:endParaRPr lang="tr-TR" sz="2400" spc="-5" dirty="0">
              <a:solidFill>
                <a:srgbClr val="DDDDDD"/>
              </a:solidFill>
              <a:latin typeface="Corbel"/>
              <a:cs typeface="Corbel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21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ORM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120" dirty="0" smtClean="0"/>
              <a:t>JPA</a:t>
            </a:r>
            <a:r>
              <a:rPr lang="en-US" spc="-120" dirty="0" smtClean="0"/>
              <a:t> &amp; Hibernate</a:t>
            </a:r>
            <a:endParaRPr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305561" y="197865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9411" y="1870706"/>
            <a:ext cx="904938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Object Relational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Mapping </a:t>
            </a:r>
            <a:r>
              <a:rPr sz="2800" dirty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Java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objeleri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ile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ilişkisel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veritabanı 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arasındaki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bağlantıyı </a:t>
            </a:r>
            <a:r>
              <a:rPr sz="2800" dirty="0">
                <a:solidFill>
                  <a:srgbClr val="DDDDDD"/>
                </a:solidFill>
                <a:latin typeface="Corbel"/>
                <a:cs typeface="Corbel"/>
              </a:rPr>
              <a:t>ve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yönetimi sağlayan bir</a:t>
            </a:r>
            <a:r>
              <a:rPr sz="2800" spc="-3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spc="-20" dirty="0">
                <a:solidFill>
                  <a:srgbClr val="DDDDDD"/>
                </a:solidFill>
                <a:latin typeface="Corbel"/>
                <a:cs typeface="Corbel"/>
              </a:rPr>
              <a:t>tekniktir</a:t>
            </a:r>
            <a:r>
              <a:rPr sz="2800" spc="-20" dirty="0" smtClean="0">
                <a:solidFill>
                  <a:srgbClr val="DDDDDD"/>
                </a:solidFill>
                <a:latin typeface="Corbel"/>
                <a:cs typeface="Corbel"/>
              </a:rPr>
              <a:t>.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22</a:t>
            </a:fld>
            <a:endParaRPr lang="tr-TR" dirty="0"/>
          </a:p>
        </p:txBody>
      </p:sp>
      <p:sp>
        <p:nvSpPr>
          <p:cNvPr id="10" name="object 3"/>
          <p:cNvSpPr/>
          <p:nvPr/>
        </p:nvSpPr>
        <p:spPr>
          <a:xfrm>
            <a:off x="2110740" y="2971616"/>
            <a:ext cx="6667500" cy="3418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Web Service</a:t>
            </a:r>
            <a:endParaRPr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305561" y="197865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561" y="283209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9411" y="1870706"/>
            <a:ext cx="9049385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Web </a:t>
            </a:r>
            <a:r>
              <a:rPr lang="en-US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Service’leri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farkli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uygulamaların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birlikte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çalışmalarına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olanak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sağlar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. (interoperating)</a:t>
            </a:r>
          </a:p>
          <a:p>
            <a:pPr marL="12700" marR="5080">
              <a:lnSpc>
                <a:spcPct val="100000"/>
              </a:lnSpc>
            </a:pP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JAX-RS </a:t>
            </a:r>
            <a:r>
              <a:rPr lang="en-US" sz="2800" spc="-10" dirty="0">
                <a:solidFill>
                  <a:srgbClr val="DDDDDD"/>
                </a:solidFill>
                <a:latin typeface="Corbel"/>
                <a:cs typeface="Corbel"/>
              </a:rPr>
              <a:t>, Java API for </a:t>
            </a:r>
            <a:r>
              <a:rPr lang="en-US" sz="28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RESTFul</a:t>
            </a:r>
            <a:r>
              <a:rPr lang="en-US" sz="2800" spc="-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en-US" sz="2800" spc="-10" dirty="0">
                <a:solidFill>
                  <a:srgbClr val="DDDDDD"/>
                </a:solidFill>
                <a:latin typeface="Corbel"/>
                <a:cs typeface="Corbel"/>
              </a:rPr>
              <a:t>Web Services </a:t>
            </a:r>
          </a:p>
          <a:p>
            <a:pPr marL="12700" marR="5080">
              <a:lnSpc>
                <a:spcPct val="100000"/>
              </a:lnSpc>
            </a:pPr>
            <a:r>
              <a:rPr lang="en-US" sz="2800" spc="-10" dirty="0">
                <a:solidFill>
                  <a:srgbClr val="DDDDDD"/>
                </a:solidFill>
                <a:latin typeface="Corbel"/>
                <a:cs typeface="Corbel"/>
              </a:rPr>
              <a:t>JAX-WS ,Java API for XML Web Services </a:t>
            </a:r>
            <a:endParaRPr lang="tr-TR" sz="2800" dirty="0">
              <a:solidFill>
                <a:srgbClr val="DDDDDD"/>
              </a:solidFill>
              <a:latin typeface="Corbel"/>
              <a:cs typeface="Corbel"/>
            </a:endParaRPr>
          </a:p>
          <a:p>
            <a:pPr marL="12700" marR="5080">
              <a:lnSpc>
                <a:spcPct val="100000"/>
              </a:lnSpc>
            </a:pPr>
            <a:endParaRPr lang="tr-TR" dirty="0">
              <a:solidFill>
                <a:srgbClr val="DDDDDD"/>
              </a:solidFill>
              <a:latin typeface="Corbel"/>
              <a:cs typeface="Corbel"/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8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dirty="0"/>
              <a:t>pr</a:t>
            </a:r>
            <a:r>
              <a:rPr spc="-5" dirty="0"/>
              <a:t>i</a:t>
            </a:r>
            <a:r>
              <a:rPr spc="5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5561" y="197865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561" y="283209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5561" y="3258817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5561" y="3685537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5561" y="4112257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5561" y="4542788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1001393" y="1870706"/>
            <a:ext cx="10189212" cy="3452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715" marR="33020">
              <a:lnSpc>
                <a:spcPct val="100000"/>
              </a:lnSpc>
            </a:pPr>
            <a:r>
              <a:rPr spc="-5" dirty="0"/>
              <a:t>Spring </a:t>
            </a:r>
            <a:r>
              <a:rPr dirty="0"/>
              <a:t>, </a:t>
            </a:r>
            <a:r>
              <a:rPr spc="-5" dirty="0"/>
              <a:t>Java uygulamaları </a:t>
            </a:r>
            <a:r>
              <a:rPr spc="-10" dirty="0"/>
              <a:t>(application) </a:t>
            </a:r>
            <a:r>
              <a:rPr spc="-5" dirty="0"/>
              <a:t>geliştirmek için </a:t>
            </a:r>
            <a:r>
              <a:rPr spc="-5" dirty="0" err="1"/>
              <a:t>kullanılan</a:t>
            </a:r>
            <a:r>
              <a:rPr spc="-5" dirty="0"/>
              <a:t>  </a:t>
            </a:r>
            <a:r>
              <a:rPr lang="tr-TR" spc="-5" dirty="0" err="1" smtClean="0"/>
              <a:t>lightweight</a:t>
            </a:r>
            <a:r>
              <a:rPr lang="tr-TR" spc="-5" dirty="0" smtClean="0"/>
              <a:t> </a:t>
            </a:r>
            <a:r>
              <a:rPr spc="-5" dirty="0" err="1" smtClean="0"/>
              <a:t>bir</a:t>
            </a:r>
            <a:r>
              <a:rPr spc="-30" dirty="0" smtClean="0"/>
              <a:t> </a:t>
            </a:r>
            <a:r>
              <a:rPr spc="-20" dirty="0"/>
              <a:t>frameworktur.</a:t>
            </a:r>
          </a:p>
          <a:p>
            <a:pPr marL="640715">
              <a:lnSpc>
                <a:spcPts val="3350"/>
              </a:lnSpc>
            </a:pPr>
            <a:r>
              <a:rPr spc="-25" dirty="0" smtClean="0"/>
              <a:t>Rod </a:t>
            </a:r>
            <a:r>
              <a:rPr spc="-5" dirty="0" smtClean="0"/>
              <a:t>Johnson </a:t>
            </a:r>
            <a:r>
              <a:rPr dirty="0" smtClean="0"/>
              <a:t>,</a:t>
            </a:r>
            <a:r>
              <a:rPr spc="-135" dirty="0" smtClean="0"/>
              <a:t> </a:t>
            </a:r>
            <a:r>
              <a:rPr spc="-35" dirty="0" smtClean="0"/>
              <a:t>2002</a:t>
            </a:r>
          </a:p>
          <a:p>
            <a:pPr marL="640715">
              <a:lnSpc>
                <a:spcPct val="100000"/>
              </a:lnSpc>
            </a:pPr>
            <a:r>
              <a:rPr spc="-5" dirty="0" smtClean="0"/>
              <a:t>Spring </a:t>
            </a:r>
            <a:r>
              <a:rPr spc="-5" dirty="0"/>
              <a:t>simplifies</a:t>
            </a:r>
            <a:r>
              <a:rPr u="heavy" spc="-5" dirty="0"/>
              <a:t> </a:t>
            </a:r>
            <a:r>
              <a:rPr spc="-5" dirty="0"/>
              <a:t>Java Development</a:t>
            </a:r>
            <a:r>
              <a:rPr spc="-120" dirty="0"/>
              <a:t> </a:t>
            </a:r>
            <a:r>
              <a:rPr dirty="0"/>
              <a:t>!</a:t>
            </a:r>
          </a:p>
          <a:p>
            <a:pPr marL="640715" marR="5080">
              <a:lnSpc>
                <a:spcPct val="100000"/>
              </a:lnSpc>
            </a:pPr>
            <a:r>
              <a:rPr spc="-5" dirty="0"/>
              <a:t>Spring </a:t>
            </a:r>
            <a:r>
              <a:rPr dirty="0"/>
              <a:t>, </a:t>
            </a:r>
            <a:r>
              <a:rPr spc="-5" dirty="0"/>
              <a:t>Java EE platformuna karşı alternatif olarak </a:t>
            </a:r>
            <a:r>
              <a:rPr spc="-15" dirty="0"/>
              <a:t>geliştirilmiştir.  </a:t>
            </a:r>
            <a:r>
              <a:rPr spc="-5" dirty="0"/>
              <a:t>Spring bir </a:t>
            </a:r>
            <a:r>
              <a:rPr spc="-10" dirty="0"/>
              <a:t>çok </a:t>
            </a:r>
            <a:r>
              <a:rPr spc="-5" dirty="0"/>
              <a:t>ürün için entegrasyon desteği </a:t>
            </a:r>
            <a:r>
              <a:rPr spc="-30" dirty="0"/>
              <a:t>sağlar. </a:t>
            </a:r>
            <a:r>
              <a:rPr lang="tr-TR" spc="-30" dirty="0" smtClean="0"/>
              <a:t>https</a:t>
            </a:r>
            <a:r>
              <a:rPr lang="tr-TR" spc="-30" dirty="0"/>
              <a:t>://spring.io/projects</a:t>
            </a:r>
          </a:p>
          <a:p>
            <a:pPr marL="640715" marR="5080">
              <a:lnSpc>
                <a:spcPct val="100000"/>
              </a:lnSpc>
            </a:pPr>
            <a:endParaRPr spc="-5" dirty="0">
              <a:hlinkClick r:id="rId3"/>
            </a:endParaRPr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24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Spring</a:t>
            </a:r>
            <a:r>
              <a:rPr spc="-80" dirty="0"/>
              <a:t> </a:t>
            </a:r>
            <a:r>
              <a:rPr spc="-15" dirty="0"/>
              <a:t>MVC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5561" y="197865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5561" y="240537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5561" y="2832096"/>
            <a:ext cx="14541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9411" y="1870706"/>
            <a:ext cx="7672705" cy="131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4315">
              <a:lnSpc>
                <a:spcPct val="100000"/>
              </a:lnSpc>
            </a:pP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Spring </a:t>
            </a:r>
            <a:r>
              <a:rPr sz="2800" spc="-15" dirty="0">
                <a:solidFill>
                  <a:srgbClr val="DDDDDD"/>
                </a:solidFill>
                <a:latin typeface="Corbel"/>
                <a:cs typeface="Corbel"/>
              </a:rPr>
              <a:t>MVC </a:t>
            </a:r>
            <a:r>
              <a:rPr sz="2800" dirty="0">
                <a:solidFill>
                  <a:srgbClr val="DDDDDD"/>
                </a:solidFill>
                <a:latin typeface="Corbel"/>
                <a:cs typeface="Corbel"/>
              </a:rPr>
              <a:t>,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Spring Framework 'un bir</a:t>
            </a:r>
            <a:r>
              <a:rPr sz="2800" spc="-11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spc="-20" dirty="0">
                <a:solidFill>
                  <a:srgbClr val="DDDDDD"/>
                </a:solidFill>
                <a:latin typeface="Corbel"/>
                <a:cs typeface="Corbel"/>
              </a:rPr>
              <a:t>modülüdür.  </a:t>
            </a:r>
            <a:r>
              <a:rPr sz="2800" spc="-45" dirty="0">
                <a:solidFill>
                  <a:srgbClr val="DDDDDD"/>
                </a:solidFill>
                <a:latin typeface="Corbel"/>
                <a:cs typeface="Corbel"/>
              </a:rPr>
              <a:t>Web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tabanlı projeler</a:t>
            </a:r>
            <a:r>
              <a:rPr sz="2800" spc="-3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geliştirebiliriz.</a:t>
            </a:r>
            <a:endParaRPr sz="2800" dirty="0">
              <a:latin typeface="Corbel"/>
              <a:cs typeface="Corbel"/>
            </a:endParaRPr>
          </a:p>
          <a:p>
            <a:pPr marL="12700" marR="5080">
              <a:lnSpc>
                <a:spcPts val="3360"/>
              </a:lnSpc>
              <a:spcBef>
                <a:spcPts val="100"/>
              </a:spcBef>
            </a:pPr>
            <a:r>
              <a:rPr sz="2800" spc="-40" dirty="0">
                <a:solidFill>
                  <a:srgbClr val="DDDDDD"/>
                </a:solidFill>
                <a:latin typeface="Corbel"/>
                <a:cs typeface="Corbel"/>
              </a:rPr>
              <a:t>Tomcat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gibi bir Servlet </a:t>
            </a:r>
            <a:r>
              <a:rPr sz="2800" spc="-10" dirty="0">
                <a:solidFill>
                  <a:srgbClr val="DDDDDD"/>
                </a:solidFill>
                <a:latin typeface="Corbel"/>
                <a:cs typeface="Corbel"/>
              </a:rPr>
              <a:t>Container </a:t>
            </a:r>
            <a:r>
              <a:rPr sz="2800" spc="-5" dirty="0">
                <a:solidFill>
                  <a:srgbClr val="DDDDDD"/>
                </a:solidFill>
                <a:latin typeface="Corbel"/>
                <a:cs typeface="Corbel"/>
              </a:rPr>
              <a:t>üzerinde </a:t>
            </a:r>
            <a:r>
              <a:rPr sz="2800" spc="-20" dirty="0">
                <a:solidFill>
                  <a:srgbClr val="DDDDDD"/>
                </a:solidFill>
                <a:latin typeface="Corbel"/>
                <a:cs typeface="Corbel"/>
              </a:rPr>
              <a:t>calışabilir.  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25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49071" y="6059173"/>
            <a:ext cx="88830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https://</a:t>
            </a:r>
            <a:r>
              <a:rPr lang="en-US" spc="-10" dirty="0" err="1">
                <a:solidFill>
                  <a:srgbClr val="FFFFFF"/>
                </a:solidFill>
                <a:latin typeface="Arial"/>
                <a:cs typeface="Arial"/>
              </a:rPr>
              <a:t>zeroturnaround.com</a:t>
            </a: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pc="-10" dirty="0" err="1">
                <a:solidFill>
                  <a:srgbClr val="FFFFFF"/>
                </a:solidFill>
                <a:latin typeface="Arial"/>
                <a:cs typeface="Arial"/>
              </a:rPr>
              <a:t>rebellabs</a:t>
            </a: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/java-web-frameworks-index-by-</a:t>
            </a:r>
            <a:r>
              <a:rPr lang="en-US" spc="-10" dirty="0" err="1">
                <a:solidFill>
                  <a:srgbClr val="FFFFFF"/>
                </a:solidFill>
                <a:latin typeface="Arial"/>
                <a:cs typeface="Arial"/>
              </a:rPr>
              <a:t>rebellabs</a:t>
            </a: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26</a:t>
            </a:fld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49" y="228600"/>
            <a:ext cx="6819900" cy="5626100"/>
          </a:xfrm>
          <a:prstGeom prst="rect">
            <a:avLst/>
          </a:prstGeom>
        </p:spPr>
      </p:pic>
      <p:sp>
        <p:nvSpPr>
          <p:cNvPr id="8" name="object 3"/>
          <p:cNvSpPr txBox="1"/>
          <p:nvPr/>
        </p:nvSpPr>
        <p:spPr>
          <a:xfrm>
            <a:off x="8439859" y="1977091"/>
            <a:ext cx="3367219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  <a:latin typeface="Arial"/>
                <a:cs typeface="Arial"/>
              </a:rPr>
              <a:t>Here are the services we used for the popularity ranking.</a:t>
            </a:r>
          </a:p>
          <a:p>
            <a:pPr marL="12700">
              <a:lnSpc>
                <a:spcPct val="100000"/>
              </a:lnSpc>
            </a:pPr>
            <a:endParaRPr lang="en-US" dirty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dirty="0" err="1" smtClean="0">
                <a:solidFill>
                  <a:schemeClr val="bg2"/>
                </a:solidFill>
                <a:latin typeface="Arial"/>
                <a:cs typeface="Arial"/>
              </a:rPr>
              <a:t>StackOverflow</a:t>
            </a:r>
            <a:endParaRPr lang="en-US" dirty="0" smtClean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chemeClr val="bg2"/>
                </a:solidFill>
                <a:latin typeface="Arial"/>
                <a:cs typeface="Arial"/>
              </a:rPr>
              <a:t>LinkedIn</a:t>
            </a:r>
          </a:p>
          <a:p>
            <a:pPr marL="12700">
              <a:lnSpc>
                <a:spcPct val="100000"/>
              </a:lnSpc>
            </a:pPr>
            <a:r>
              <a:rPr lang="en-US" dirty="0" err="1" smtClean="0">
                <a:solidFill>
                  <a:schemeClr val="bg2"/>
                </a:solidFill>
                <a:latin typeface="Arial"/>
                <a:cs typeface="Arial"/>
              </a:rPr>
              <a:t>GitHub</a:t>
            </a:r>
            <a:endParaRPr lang="en-US" dirty="0" smtClean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chemeClr val="bg2"/>
                </a:solidFill>
                <a:latin typeface="Arial"/>
                <a:cs typeface="Arial"/>
              </a:rPr>
              <a:t>Google </a:t>
            </a:r>
            <a:r>
              <a:rPr lang="en-US" dirty="0">
                <a:solidFill>
                  <a:schemeClr val="bg2"/>
                </a:solidFill>
                <a:latin typeface="Arial"/>
                <a:cs typeface="Arial"/>
              </a:rPr>
              <a:t>search</a:t>
            </a:r>
            <a:endParaRPr sz="1800" dirty="0">
              <a:solidFill>
                <a:schemeClr val="bg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8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71600" y="5562600"/>
            <a:ext cx="88830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https://</a:t>
            </a:r>
            <a:r>
              <a:rPr lang="en-US" spc="-10" dirty="0" err="1">
                <a:solidFill>
                  <a:srgbClr val="FFFFFF"/>
                </a:solidFill>
                <a:latin typeface="Arial"/>
                <a:cs typeface="Arial"/>
              </a:rPr>
              <a:t>plumbr.io</a:t>
            </a: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/blog/java/most-popular-java-application-servers-2017-edition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27</a:t>
            </a:fld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57200"/>
            <a:ext cx="862684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Version</a:t>
            </a:r>
            <a:r>
              <a:rPr spc="-229" dirty="0" smtClean="0"/>
              <a:t> </a:t>
            </a:r>
            <a:r>
              <a:rPr spc="-5" dirty="0" smtClean="0"/>
              <a:t>Control</a:t>
            </a:r>
            <a:r>
              <a:rPr lang="tr-TR" spc="-5" dirty="0" smtClean="0"/>
              <a:t> </a:t>
            </a:r>
            <a:r>
              <a:rPr lang="tr-TR" spc="-5" dirty="0" err="1" smtClean="0"/>
              <a:t>System</a:t>
            </a:r>
            <a:endParaRPr spc="-5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28</a:t>
            </a:fld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1019174" y="1828800"/>
            <a:ext cx="9877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2000" dirty="0" smtClean="0">
                <a:solidFill>
                  <a:schemeClr val="bg2"/>
                </a:solidFill>
              </a:rPr>
              <a:t>Takım olarak </a:t>
            </a:r>
            <a:r>
              <a:rPr lang="tr-TR" sz="2000" dirty="0">
                <a:solidFill>
                  <a:schemeClr val="bg2"/>
                </a:solidFill>
              </a:rPr>
              <a:t>aynı </a:t>
            </a:r>
            <a:r>
              <a:rPr lang="tr-TR" sz="2000" dirty="0" smtClean="0">
                <a:solidFill>
                  <a:schemeClr val="bg2"/>
                </a:solidFill>
              </a:rPr>
              <a:t>ürün/proje üzerinde </a:t>
            </a:r>
            <a:r>
              <a:rPr lang="tr-TR" sz="2000" dirty="0">
                <a:solidFill>
                  <a:schemeClr val="bg2"/>
                </a:solidFill>
              </a:rPr>
              <a:t>nasıl çalışılıyor </a:t>
            </a:r>
            <a:r>
              <a:rPr lang="tr-TR" sz="2000" dirty="0" smtClean="0">
                <a:solidFill>
                  <a:schemeClr val="bg2"/>
                </a:solidFill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2000" dirty="0" smtClean="0">
                <a:solidFill>
                  <a:schemeClr val="bg2"/>
                </a:solidFill>
              </a:rPr>
              <a:t>Birlikte </a:t>
            </a:r>
            <a:r>
              <a:rPr lang="tr-TR" sz="2000" dirty="0">
                <a:solidFill>
                  <a:schemeClr val="bg2"/>
                </a:solidFill>
              </a:rPr>
              <a:t>nasıl </a:t>
            </a:r>
            <a:r>
              <a:rPr lang="tr-TR" sz="2000" dirty="0" smtClean="0">
                <a:solidFill>
                  <a:schemeClr val="bg2"/>
                </a:solidFill>
              </a:rPr>
              <a:t>ürün/proje </a:t>
            </a:r>
            <a:r>
              <a:rPr lang="tr-TR" sz="2000" dirty="0">
                <a:solidFill>
                  <a:schemeClr val="bg2"/>
                </a:solidFill>
              </a:rPr>
              <a:t>geliştirilir </a:t>
            </a:r>
            <a:r>
              <a:rPr lang="tr-TR" sz="2000" dirty="0" smtClean="0">
                <a:solidFill>
                  <a:schemeClr val="bg2"/>
                </a:solidFill>
              </a:rPr>
              <a:t>?</a:t>
            </a:r>
          </a:p>
        </p:txBody>
      </p:sp>
      <p:pic>
        <p:nvPicPr>
          <p:cNvPr id="13" name="Picture 3" descr="C:\Users\Levent\Desktop\git-has-won-640x6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52600"/>
            <a:ext cx="4049511" cy="395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ayt Numarası Yer Tutucusu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29</a:t>
            </a:fld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914400" y="5981313"/>
            <a:ext cx="98774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1600" dirty="0" err="1">
                <a:solidFill>
                  <a:schemeClr val="bg2"/>
                </a:solidFill>
              </a:rPr>
              <a:t>https</a:t>
            </a:r>
            <a:r>
              <a:rPr lang="tr-TR" sz="1600" dirty="0">
                <a:solidFill>
                  <a:schemeClr val="bg2"/>
                </a:solidFill>
              </a:rPr>
              <a:t>://</a:t>
            </a:r>
            <a:r>
              <a:rPr lang="tr-TR" sz="1600" dirty="0" err="1">
                <a:solidFill>
                  <a:schemeClr val="bg2"/>
                </a:solidFill>
              </a:rPr>
              <a:t>zeroturnaround.com</a:t>
            </a:r>
            <a:r>
              <a:rPr lang="tr-TR" sz="1600" dirty="0">
                <a:solidFill>
                  <a:schemeClr val="bg2"/>
                </a:solidFill>
              </a:rPr>
              <a:t>/</a:t>
            </a:r>
            <a:r>
              <a:rPr lang="tr-TR" sz="1600" dirty="0" err="1">
                <a:solidFill>
                  <a:schemeClr val="bg2"/>
                </a:solidFill>
              </a:rPr>
              <a:t>rebellabs</a:t>
            </a:r>
            <a:r>
              <a:rPr lang="tr-TR" sz="1600" dirty="0">
                <a:solidFill>
                  <a:schemeClr val="bg2"/>
                </a:solidFill>
              </a:rPr>
              <a:t>/developer-productivity-report-2017-why-do-you-use-java-tools-you-use/</a:t>
            </a:r>
            <a:endParaRPr lang="tr-TR" sz="1600" dirty="0" smtClean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1000"/>
            <a:ext cx="6237590" cy="54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9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ölüyormuş</a:t>
            </a:r>
            <a:r>
              <a:rPr lang="en-US" dirty="0" smtClean="0"/>
              <a:t> , </a:t>
            </a:r>
            <a:r>
              <a:rPr lang="en-US" dirty="0" err="1" smtClean="0"/>
              <a:t>doğru</a:t>
            </a:r>
            <a:r>
              <a:rPr lang="en-US" dirty="0" smtClean="0"/>
              <a:t> mu ? </a:t>
            </a:r>
            <a:r>
              <a:rPr lang="en-US" dirty="0" smtClean="0">
                <a:sym typeface="Wingdings"/>
              </a:rPr>
              <a:t>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0753" y="2057400"/>
            <a:ext cx="9895204" cy="2400657"/>
          </a:xfrm>
        </p:spPr>
        <p:txBody>
          <a:bodyPr/>
          <a:lstStyle/>
          <a:p>
            <a:r>
              <a:rPr lang="en-US" sz="3200" dirty="0" smtClean="0"/>
              <a:t>Java SE 7 , 2011				Java EE 6 , 2009</a:t>
            </a:r>
            <a:endParaRPr lang="en-US" sz="3200" dirty="0"/>
          </a:p>
          <a:p>
            <a:r>
              <a:rPr lang="en-US" sz="3200" dirty="0" smtClean="0"/>
              <a:t>Java SE 8 , 2014				Java EE 7 , 2013</a:t>
            </a:r>
          </a:p>
          <a:p>
            <a:r>
              <a:rPr lang="en-US" sz="3200" dirty="0" smtClean="0"/>
              <a:t>Java SE 9 , 2017				Java EE 8, 2017</a:t>
            </a:r>
          </a:p>
          <a:p>
            <a:endParaRPr lang="en-US" sz="3200" dirty="0"/>
          </a:p>
          <a:p>
            <a:r>
              <a:rPr lang="en-US" dirty="0"/>
              <a:t>Java is still not </a:t>
            </a:r>
            <a:r>
              <a:rPr lang="en-US" dirty="0" smtClean="0"/>
              <a:t>dead and </a:t>
            </a:r>
            <a:r>
              <a:rPr lang="en-US" dirty="0"/>
              <a:t>people are starting to figure that </a:t>
            </a:r>
            <a:r>
              <a:rPr lang="en-US" dirty="0" smtClean="0"/>
              <a:t>out.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77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z="3600" spc="-5" dirty="0"/>
              <a:t>Herkes deneyimli eleman arıyor , nasıl iş bulacağız </a:t>
            </a:r>
            <a:r>
              <a:rPr lang="tr-TR" sz="3600" spc="-5" dirty="0" smtClean="0"/>
              <a:t>? </a:t>
            </a:r>
            <a:r>
              <a:rPr lang="tr-TR" sz="3600" spc="-5" dirty="0" smtClean="0">
                <a:sym typeface="Wingdings"/>
              </a:rPr>
              <a:t></a:t>
            </a:r>
            <a:endParaRPr sz="36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30</a:t>
            </a:fld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143000" y="1752600"/>
            <a:ext cx="108204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2564765" indent="-285750">
              <a:lnSpc>
                <a:spcPct val="99900"/>
              </a:lnSpc>
              <a:buFont typeface="Arial" pitchFamily="34" charset="0"/>
              <a:buChar char="•"/>
            </a:pPr>
            <a:r>
              <a:rPr lang="tr-TR" sz="2400" spc="-20" dirty="0" err="1" smtClean="0">
                <a:solidFill>
                  <a:srgbClr val="DDDDDD"/>
                </a:solidFill>
                <a:latin typeface="Corbel"/>
                <a:cs typeface="Corbel"/>
              </a:rPr>
              <a:t>Github</a:t>
            </a:r>
            <a:endParaRPr lang="tr-TR" sz="2400" spc="-2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2564765" indent="-285750">
              <a:lnSpc>
                <a:spcPct val="99900"/>
              </a:lnSpc>
              <a:buFont typeface="Arial" pitchFamily="34" charset="0"/>
              <a:buChar char="•"/>
            </a:pPr>
            <a:r>
              <a:rPr lang="tr-TR" sz="2400" spc="-20" dirty="0" err="1" smtClean="0">
                <a:solidFill>
                  <a:srgbClr val="DDDDDD"/>
                </a:solidFill>
                <a:latin typeface="Corbel"/>
                <a:cs typeface="Corbel"/>
              </a:rPr>
              <a:t>Blog</a:t>
            </a:r>
            <a:endParaRPr lang="tr-TR" sz="2400" spc="-2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0" dirty="0" smtClean="0">
                <a:solidFill>
                  <a:srgbClr val="DDDDDD"/>
                </a:solidFill>
                <a:latin typeface="Corbel"/>
                <a:cs typeface="Corbel"/>
              </a:rPr>
              <a:t>Okul dışı ekstra projeler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 smtClean="0">
                <a:solidFill>
                  <a:srgbClr val="DDDDDD"/>
                </a:solidFill>
                <a:latin typeface="Corbel"/>
                <a:cs typeface="Corbel"/>
              </a:rPr>
              <a:t>İyi staj , ekstra staj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Part</a:t>
            </a:r>
            <a:r>
              <a:rPr lang="tr-TR" sz="2400" spc="-10" dirty="0" smtClean="0">
                <a:solidFill>
                  <a:srgbClr val="DDDDDD"/>
                </a:solidFill>
                <a:latin typeface="Corbel"/>
                <a:cs typeface="Corbel"/>
              </a:rPr>
              <a:t> time çalışmak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 smtClean="0">
                <a:solidFill>
                  <a:srgbClr val="DDDDDD"/>
                </a:solidFill>
                <a:latin typeface="Corbel"/>
                <a:cs typeface="Corbel"/>
              </a:rPr>
              <a:t>Etkinlikler , çevreyi genişletmek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 smtClean="0">
                <a:solidFill>
                  <a:srgbClr val="DDDDDD"/>
                </a:solidFill>
                <a:latin typeface="Corbel"/>
                <a:cs typeface="Corbel"/>
              </a:rPr>
              <a:t>Firmaları takip etmek (alım dönemleri , başvurular </a:t>
            </a:r>
            <a:r>
              <a:rPr lang="tr-TR" sz="24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vs</a:t>
            </a:r>
            <a:r>
              <a:rPr lang="tr-TR" sz="2400" spc="-10" dirty="0" smtClean="0">
                <a:solidFill>
                  <a:srgbClr val="DDDDDD"/>
                </a:solidFill>
                <a:latin typeface="Corbel"/>
                <a:cs typeface="Corbel"/>
              </a:rPr>
              <a:t>)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 smtClean="0">
                <a:solidFill>
                  <a:srgbClr val="DDDDDD"/>
                </a:solidFill>
                <a:latin typeface="Corbel"/>
                <a:cs typeface="Corbel"/>
              </a:rPr>
              <a:t>Torpil </a:t>
            </a:r>
            <a:r>
              <a:rPr lang="tr-TR" sz="2400" spc="-10" dirty="0" smtClean="0">
                <a:solidFill>
                  <a:srgbClr val="DDDDDD"/>
                </a:solidFill>
                <a:latin typeface="Corbel"/>
                <a:cs typeface="Corbel"/>
                <a:sym typeface="Wingdings"/>
              </a:rPr>
              <a:t>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http://</a:t>
            </a:r>
            <a:r>
              <a:rPr lang="tr-TR" sz="2000" spc="-10" dirty="0" err="1">
                <a:solidFill>
                  <a:srgbClr val="DDDDDD"/>
                </a:solidFill>
                <a:latin typeface="Corbel"/>
                <a:cs typeface="Corbel"/>
              </a:rPr>
              <a:t>www.injavawetrust.com</a:t>
            </a: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/</a:t>
            </a:r>
            <a:r>
              <a:rPr lang="tr-TR" sz="2000" spc="-10" dirty="0" err="1">
                <a:solidFill>
                  <a:srgbClr val="DDDDDD"/>
                </a:solidFill>
                <a:latin typeface="Corbel"/>
                <a:cs typeface="Corbel"/>
              </a:rPr>
              <a:t>sektorden-oneriler</a:t>
            </a: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/</a:t>
            </a:r>
            <a:endParaRPr lang="tr-TR" sz="2000" spc="-10" dirty="0" smtClean="0">
              <a:solidFill>
                <a:srgbClr val="DDDDDD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163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pc="-5" dirty="0" smtClean="0"/>
              <a:t>Neden bizi işe alsınlar ?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410200" y="1600200"/>
            <a:ext cx="5715000" cy="4333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31</a:t>
            </a:fld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143000" y="175260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98450" marR="2564765" indent="-285750">
              <a:lnSpc>
                <a:spcPct val="99900"/>
              </a:lnSpc>
              <a:buFont typeface="Arial" pitchFamily="34" charset="0"/>
              <a:buChar char="•"/>
            </a:pP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Motivasyon  </a:t>
            </a:r>
            <a:endParaRPr lang="tr-TR" sz="2000" spc="-1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2564765" indent="-285750">
              <a:lnSpc>
                <a:spcPct val="99900"/>
              </a:lnSpc>
              <a:buFont typeface="Arial" pitchFamily="34" charset="0"/>
              <a:buChar char="•"/>
            </a:pPr>
            <a:r>
              <a:rPr lang="tr-TR" sz="2000" spc="-20" dirty="0" smtClean="0">
                <a:solidFill>
                  <a:srgbClr val="DDDDDD"/>
                </a:solidFill>
                <a:latin typeface="Corbel"/>
                <a:cs typeface="Corbel"/>
              </a:rPr>
              <a:t>Performans  </a:t>
            </a:r>
          </a:p>
          <a:p>
            <a:pPr marL="298450" marR="2564765" indent="-285750">
              <a:lnSpc>
                <a:spcPct val="99900"/>
              </a:lnSpc>
              <a:buFont typeface="Arial" pitchFamily="34" charset="0"/>
              <a:buChar char="•"/>
            </a:pPr>
            <a:r>
              <a:rPr lang="tr-TR" sz="2000" spc="-5" dirty="0" smtClean="0">
                <a:solidFill>
                  <a:srgbClr val="DDDDDD"/>
                </a:solidFill>
                <a:latin typeface="Corbel"/>
                <a:cs typeface="Corbel"/>
              </a:rPr>
              <a:t>Problem</a:t>
            </a:r>
            <a:r>
              <a:rPr lang="tr-TR" sz="2000" spc="-85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çözme</a:t>
            </a:r>
            <a:endParaRPr lang="tr-TR" sz="2000" dirty="0">
              <a:latin typeface="Corbel"/>
              <a:cs typeface="Corbel"/>
            </a:endParaRP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50" dirty="0">
                <a:solidFill>
                  <a:srgbClr val="DDDDDD"/>
                </a:solidFill>
                <a:latin typeface="Corbel"/>
                <a:cs typeface="Corbel"/>
              </a:rPr>
              <a:t>Takım </a:t>
            </a:r>
            <a:r>
              <a:rPr lang="tr-TR" sz="2000" spc="-5" dirty="0">
                <a:solidFill>
                  <a:srgbClr val="DDDDDD"/>
                </a:solidFill>
                <a:latin typeface="Corbel"/>
                <a:cs typeface="Corbel"/>
              </a:rPr>
              <a:t>oyuncusu </a:t>
            </a: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olmak  </a:t>
            </a:r>
            <a:endParaRPr lang="tr-TR" sz="2000" spc="-1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5" dirty="0" smtClean="0">
                <a:solidFill>
                  <a:srgbClr val="DDDDDD"/>
                </a:solidFill>
                <a:latin typeface="Corbel"/>
                <a:cs typeface="Corbel"/>
              </a:rPr>
              <a:t>İş</a:t>
            </a:r>
            <a:r>
              <a:rPr lang="tr-TR" sz="2000" spc="-110" dirty="0" smtClean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000" spc="-5" dirty="0">
                <a:solidFill>
                  <a:srgbClr val="DDDDDD"/>
                </a:solidFill>
                <a:latin typeface="Corbel"/>
                <a:cs typeface="Corbel"/>
              </a:rPr>
              <a:t>bitiricilik</a:t>
            </a:r>
            <a:endParaRPr lang="tr-TR" sz="2000" dirty="0">
              <a:latin typeface="Corbel"/>
              <a:cs typeface="Corbel"/>
            </a:endParaRPr>
          </a:p>
          <a:p>
            <a:pPr marL="298450" marR="508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5" dirty="0">
                <a:solidFill>
                  <a:srgbClr val="DDDDDD"/>
                </a:solidFill>
                <a:latin typeface="Corbel"/>
                <a:cs typeface="Corbel"/>
              </a:rPr>
              <a:t>Kurum kültürüne uyum </a:t>
            </a: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sağlamak  </a:t>
            </a:r>
            <a:endParaRPr lang="tr-TR" sz="2000" spc="-1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508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 smtClean="0">
                <a:solidFill>
                  <a:srgbClr val="DDDDDD"/>
                </a:solidFill>
                <a:latin typeface="Corbel"/>
                <a:cs typeface="Corbel"/>
              </a:rPr>
              <a:t>İşi </a:t>
            </a:r>
            <a:r>
              <a:rPr lang="tr-TR" sz="2000" spc="-5" dirty="0">
                <a:solidFill>
                  <a:srgbClr val="DDDDDD"/>
                </a:solidFill>
                <a:latin typeface="Corbel"/>
                <a:cs typeface="Corbel"/>
              </a:rPr>
              <a:t>s</a:t>
            </a:r>
            <a:r>
              <a:rPr lang="tr-TR" sz="2000" spc="-5" dirty="0" smtClean="0">
                <a:solidFill>
                  <a:srgbClr val="DDDDDD"/>
                </a:solidFill>
                <a:latin typeface="Corbel"/>
                <a:cs typeface="Corbel"/>
              </a:rPr>
              <a:t>ahiplenmek</a:t>
            </a:r>
            <a:endParaRPr lang="tr-TR" sz="2000" dirty="0">
              <a:latin typeface="Corbel"/>
              <a:cs typeface="Corbel"/>
            </a:endParaRPr>
          </a:p>
          <a:p>
            <a:pPr marL="298450" marR="126111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5" dirty="0" smtClean="0">
                <a:solidFill>
                  <a:srgbClr val="DDDDDD"/>
                </a:solidFill>
                <a:latin typeface="Corbel"/>
                <a:cs typeface="Corbel"/>
              </a:rPr>
              <a:t>Sorumluluk </a:t>
            </a: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sahibi olmak  </a:t>
            </a:r>
            <a:endParaRPr lang="tr-TR" sz="2000" spc="-10" dirty="0" smtClean="0">
              <a:solidFill>
                <a:srgbClr val="DDDDDD"/>
              </a:solidFill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z="4000" spc="-5" dirty="0" smtClean="0"/>
              <a:t>Bir </a:t>
            </a:r>
            <a:r>
              <a:rPr lang="tr-TR" sz="4000" spc="-5" dirty="0" err="1" smtClean="0"/>
              <a:t>Developer’ın</a:t>
            </a:r>
            <a:r>
              <a:rPr lang="tr-TR" sz="4000" spc="-5" dirty="0" smtClean="0"/>
              <a:t> günlüğü</a:t>
            </a:r>
            <a:endParaRPr sz="4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32</a:t>
            </a:fld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143000" y="1752600"/>
            <a:ext cx="8763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 smtClean="0">
                <a:solidFill>
                  <a:srgbClr val="DDDDDD"/>
                </a:solidFill>
                <a:latin typeface="Corbel"/>
                <a:cs typeface="Corbel"/>
              </a:rPr>
              <a:t>İşi bulduk peki bir </a:t>
            </a:r>
            <a:r>
              <a:rPr lang="tr-TR" sz="20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developer’ın</a:t>
            </a:r>
            <a:r>
              <a:rPr lang="tr-TR" sz="2000" spc="-10" dirty="0" smtClean="0">
                <a:solidFill>
                  <a:srgbClr val="DDDDDD"/>
                </a:solidFill>
                <a:latin typeface="Corbel"/>
                <a:cs typeface="Corbel"/>
              </a:rPr>
              <a:t> günü nasıl geçer ?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 smtClean="0">
                <a:solidFill>
                  <a:srgbClr val="DDDDDD"/>
                </a:solidFill>
                <a:latin typeface="Corbel"/>
                <a:cs typeface="Corbel"/>
              </a:rPr>
              <a:t>Kahvaltı ! </a:t>
            </a:r>
            <a:r>
              <a:rPr lang="tr-TR" sz="2000" spc="-10" dirty="0" smtClean="0">
                <a:solidFill>
                  <a:srgbClr val="DDDDDD"/>
                </a:solidFill>
                <a:latin typeface="Corbel"/>
                <a:cs typeface="Corbel"/>
                <a:sym typeface="Wingdings"/>
              </a:rPr>
              <a:t> </a:t>
            </a:r>
            <a:endParaRPr lang="tr-TR" sz="2000" spc="-1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 smtClean="0">
                <a:solidFill>
                  <a:srgbClr val="DDDDDD"/>
                </a:solidFill>
                <a:latin typeface="Corbel"/>
                <a:cs typeface="Corbel"/>
              </a:rPr>
              <a:t>Çay kahve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 smtClean="0">
                <a:solidFill>
                  <a:srgbClr val="DDDDDD"/>
                </a:solidFill>
                <a:latin typeface="Corbel"/>
                <a:cs typeface="Corbel"/>
              </a:rPr>
              <a:t>Mailler (Acil bir konu problem var mı ? </a:t>
            </a:r>
            <a:r>
              <a:rPr lang="tr-TR" sz="20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Önceliklendirme</a:t>
            </a:r>
            <a:r>
              <a:rPr lang="tr-TR" sz="2000" spc="-10" dirty="0">
                <a:solidFill>
                  <a:srgbClr val="DDDDDD"/>
                </a:solidFill>
                <a:latin typeface="Corbel"/>
                <a:cs typeface="Corbel"/>
              </a:rPr>
              <a:t> </a:t>
            </a:r>
            <a:r>
              <a:rPr lang="tr-TR" sz="2000" spc="-10" dirty="0" smtClean="0">
                <a:solidFill>
                  <a:srgbClr val="DDDDDD"/>
                </a:solidFill>
                <a:latin typeface="Corbel"/>
                <a:cs typeface="Corbel"/>
              </a:rPr>
              <a:t>)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Jira</a:t>
            </a:r>
            <a:r>
              <a:rPr lang="tr-TR" sz="2000" spc="-10" dirty="0" smtClean="0">
                <a:solidFill>
                  <a:srgbClr val="DDDDDD"/>
                </a:solidFill>
                <a:latin typeface="Corbel"/>
                <a:cs typeface="Corbel"/>
              </a:rPr>
              <a:t> , </a:t>
            </a:r>
            <a:r>
              <a:rPr lang="tr-TR" sz="20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Bugfix</a:t>
            </a:r>
            <a:r>
              <a:rPr lang="tr-TR" sz="2000" spc="-10" dirty="0" smtClean="0">
                <a:solidFill>
                  <a:srgbClr val="DDDDDD"/>
                </a:solidFill>
                <a:latin typeface="Corbel"/>
                <a:cs typeface="Corbel"/>
              </a:rPr>
              <a:t> , yeni istekler geliştirmeler. ( Planlama)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 smtClean="0">
                <a:solidFill>
                  <a:srgbClr val="DDDDDD"/>
                </a:solidFill>
                <a:latin typeface="Corbel"/>
                <a:cs typeface="Corbel"/>
              </a:rPr>
              <a:t>Kod , test , dokümantasyon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 smtClean="0">
                <a:solidFill>
                  <a:srgbClr val="DDDDDD"/>
                </a:solidFill>
                <a:latin typeface="Corbel"/>
                <a:cs typeface="Corbel"/>
              </a:rPr>
              <a:t>Teknik analiz toplantıları ( Analiz , Tahmin)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 smtClean="0">
                <a:solidFill>
                  <a:srgbClr val="DDDDDD"/>
                </a:solidFill>
                <a:latin typeface="Corbel"/>
                <a:cs typeface="Corbel"/>
              </a:rPr>
              <a:t>Operasyon destek ( İletişim)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 smtClean="0">
                <a:solidFill>
                  <a:srgbClr val="DDDDDD"/>
                </a:solidFill>
                <a:latin typeface="Corbel"/>
                <a:cs typeface="Corbel"/>
              </a:rPr>
              <a:t>Takım içi destek (İletişim)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 smtClean="0">
                <a:solidFill>
                  <a:srgbClr val="DDDDDD"/>
                </a:solidFill>
                <a:latin typeface="Corbel"/>
                <a:cs typeface="Corbel"/>
              </a:rPr>
              <a:t>Versiyon takibi , paketler , </a:t>
            </a:r>
            <a:r>
              <a:rPr lang="tr-TR" sz="2000" spc="-10" dirty="0" err="1" smtClean="0">
                <a:solidFill>
                  <a:srgbClr val="DDDDDD"/>
                </a:solidFill>
                <a:latin typeface="Corbel"/>
                <a:cs typeface="Corbel"/>
              </a:rPr>
              <a:t>merge</a:t>
            </a:r>
            <a:r>
              <a:rPr lang="tr-TR" sz="2000" spc="-10" dirty="0" smtClean="0">
                <a:solidFill>
                  <a:srgbClr val="DDDDDD"/>
                </a:solidFill>
                <a:latin typeface="Corbel"/>
                <a:cs typeface="Corbel"/>
              </a:rPr>
              <a:t> (Sabır </a:t>
            </a:r>
            <a:r>
              <a:rPr lang="tr-TR" sz="2000" spc="-10" dirty="0" smtClean="0">
                <a:solidFill>
                  <a:srgbClr val="DDDDDD"/>
                </a:solidFill>
                <a:latin typeface="Corbel"/>
                <a:cs typeface="Corbel"/>
                <a:sym typeface="Wingdings"/>
              </a:rPr>
              <a:t>)</a:t>
            </a:r>
            <a:endParaRPr lang="tr-TR" sz="2000" spc="-1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000" spc="-10" dirty="0" smtClean="0">
                <a:solidFill>
                  <a:srgbClr val="DDDDDD"/>
                </a:solidFill>
                <a:latin typeface="Corbel"/>
                <a:cs typeface="Corbel"/>
              </a:rPr>
              <a:t>Aralarda çay kahve yine var </a:t>
            </a: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endParaRPr lang="tr-TR" sz="2000" spc="-10" dirty="0" smtClean="0">
              <a:solidFill>
                <a:srgbClr val="DDDDDD"/>
              </a:solidFill>
              <a:latin typeface="Corbel"/>
              <a:cs typeface="Corbel"/>
            </a:endParaRPr>
          </a:p>
          <a:p>
            <a:pPr marL="298450" marR="1517650" indent="-285750">
              <a:lnSpc>
                <a:spcPct val="100000"/>
              </a:lnSpc>
              <a:buFont typeface="Arial" pitchFamily="34" charset="0"/>
              <a:buChar char="•"/>
            </a:pPr>
            <a:endParaRPr lang="tr-TR" sz="2000" spc="-10" dirty="0" smtClean="0">
              <a:solidFill>
                <a:srgbClr val="DDDDDD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6179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</p:spPr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injavawetrust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870706"/>
            <a:ext cx="9895204" cy="3447098"/>
          </a:xfrm>
        </p:spPr>
        <p:txBody>
          <a:bodyPr/>
          <a:lstStyle/>
          <a:p>
            <a:r>
              <a:rPr lang="tr-TR" dirty="0" smtClean="0"/>
              <a:t>www.injavawetrust.com</a:t>
            </a:r>
            <a:endParaRPr lang="tr-TR" dirty="0"/>
          </a:p>
          <a:p>
            <a:r>
              <a:rPr lang="tr-TR" dirty="0" smtClean="0"/>
              <a:t>erguder.levent@gmail.com</a:t>
            </a:r>
          </a:p>
          <a:p>
            <a:r>
              <a:rPr lang="tr-TR" dirty="0" smtClean="0"/>
              <a:t>/leventerguder</a:t>
            </a:r>
            <a:endParaRPr lang="en-US" dirty="0" smtClean="0"/>
          </a:p>
          <a:p>
            <a:r>
              <a:rPr lang="en-US" dirty="0" smtClean="0"/>
              <a:t>/groups/</a:t>
            </a:r>
            <a:r>
              <a:rPr lang="en-US" dirty="0" err="1" smtClean="0"/>
              <a:t>injavawetrust</a:t>
            </a:r>
            <a:endParaRPr lang="en-US" dirty="0" smtClean="0"/>
          </a:p>
          <a:p>
            <a:r>
              <a:rPr lang="en-US" dirty="0" smtClean="0"/>
              <a:t>/groups/</a:t>
            </a:r>
            <a:r>
              <a:rPr lang="en-US" dirty="0" err="1" smtClean="0"/>
              <a:t>javaegitim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/>
              <a:t>l</a:t>
            </a:r>
            <a:r>
              <a:rPr lang="en-US" dirty="0" err="1" smtClean="0"/>
              <a:t>event.erguder</a:t>
            </a:r>
            <a:endParaRPr lang="en-US" dirty="0" smtClean="0"/>
          </a:p>
          <a:p>
            <a:r>
              <a:rPr lang="en-US" dirty="0" smtClean="0"/>
              <a:t>/in/</a:t>
            </a:r>
            <a:r>
              <a:rPr lang="en-US" dirty="0" err="1" smtClean="0"/>
              <a:t>injavawetrust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leventerguder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08" y="2398878"/>
            <a:ext cx="304762" cy="3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72" y="3244652"/>
            <a:ext cx="304762" cy="3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08" y="3668138"/>
            <a:ext cx="304762" cy="304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21" y="4513912"/>
            <a:ext cx="304762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05" y="4098645"/>
            <a:ext cx="304762" cy="3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308" y="1975392"/>
            <a:ext cx="304762" cy="3047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072" y="4929179"/>
            <a:ext cx="304762" cy="3047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597" y="2822364"/>
            <a:ext cx="304762" cy="304762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33</a:t>
            </a:fld>
            <a:endParaRPr lang="tr-TR" dirty="0"/>
          </a:p>
        </p:txBody>
      </p:sp>
      <p:sp>
        <p:nvSpPr>
          <p:cNvPr id="13" name="object 2"/>
          <p:cNvSpPr/>
          <p:nvPr/>
        </p:nvSpPr>
        <p:spPr>
          <a:xfrm>
            <a:off x="5562600" y="1839989"/>
            <a:ext cx="6076950" cy="3418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94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7010400" y="2514600"/>
            <a:ext cx="6709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pc="-10" dirty="0" smtClean="0">
                <a:solidFill>
                  <a:srgbClr val="FFFFFF"/>
                </a:solidFill>
                <a:latin typeface="Arial"/>
                <a:cs typeface="Arial"/>
              </a:rPr>
              <a:t>http://</a:t>
            </a:r>
            <a:r>
              <a:rPr lang="tr-TR" spc="-10" dirty="0" err="1" smtClean="0">
                <a:solidFill>
                  <a:srgbClr val="FFFFFF"/>
                </a:solidFill>
                <a:latin typeface="Arial"/>
                <a:cs typeface="Arial"/>
              </a:rPr>
              <a:t>pypl.github.io</a:t>
            </a:r>
            <a:r>
              <a:rPr lang="tr-TR" spc="-1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tr-TR" spc="-10" dirty="0" err="1" smtClean="0">
                <a:solidFill>
                  <a:srgbClr val="FFFFFF"/>
                </a:solidFill>
                <a:latin typeface="Arial"/>
                <a:cs typeface="Arial"/>
              </a:rPr>
              <a:t>PYPL.html</a:t>
            </a:r>
            <a:endParaRPr lang="tr-TR" dirty="0">
              <a:latin typeface="Arial"/>
              <a:cs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7010400" y="914400"/>
            <a:ext cx="449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The PYPL </a:t>
            </a:r>
            <a:r>
              <a:rPr lang="en-US" spc="-10" dirty="0" err="1">
                <a:solidFill>
                  <a:srgbClr val="FFFFFF"/>
                </a:solidFill>
                <a:latin typeface="Arial"/>
                <a:cs typeface="Arial"/>
              </a:rPr>
              <a:t>PopularitY</a:t>
            </a: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 of Programming Language Index is created by analyzing how often language tutorials are searched on Google.</a:t>
            </a:r>
            <a:endParaRPr lang="tr-TR" dirty="0">
              <a:latin typeface="Arial"/>
              <a:cs typeface="Arial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</a:t>
            </a:fld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09600"/>
            <a:ext cx="60579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7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600200" y="5070455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is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home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projects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in 337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tr-TR" spc="-10" dirty="0" err="1" smtClean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tr-TR" spc="-1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tr-TR" spc="-10" dirty="0" err="1" smtClean="0">
                <a:solidFill>
                  <a:srgbClr val="FFFFFF"/>
                </a:solidFill>
                <a:latin typeface="Arial"/>
                <a:cs typeface="Arial"/>
              </a:rPr>
              <a:t>https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://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octoverse.github.com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lang="tr-TR" dirty="0">
              <a:latin typeface="Arial"/>
              <a:cs typeface="Arial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</a:t>
            </a:fld>
            <a:endParaRPr lang="tr-T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57200"/>
            <a:ext cx="9283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524000" y="5257800"/>
            <a:ext cx="777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z="1600" spc="-10" dirty="0" smtClean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r>
              <a:rPr lang="tr-TR" sz="1600" spc="-10" dirty="0">
                <a:solidFill>
                  <a:srgbClr val="FFFFFF"/>
                </a:solidFill>
                <a:latin typeface="Arial"/>
                <a:cs typeface="Arial"/>
              </a:rPr>
              <a:t>://</a:t>
            </a:r>
            <a:r>
              <a:rPr lang="tr-TR" sz="1600" spc="-10" dirty="0" err="1">
                <a:solidFill>
                  <a:srgbClr val="FFFFFF"/>
                </a:solidFill>
                <a:latin typeface="Arial"/>
                <a:cs typeface="Arial"/>
              </a:rPr>
              <a:t>www.codingdojo.com</a:t>
            </a:r>
            <a:r>
              <a:rPr lang="tr-TR" sz="1600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tr-TR" sz="1600" spc="-10" dirty="0" err="1">
                <a:solidFill>
                  <a:srgbClr val="FFFFFF"/>
                </a:solidFill>
                <a:latin typeface="Arial"/>
                <a:cs typeface="Arial"/>
              </a:rPr>
              <a:t>blog</a:t>
            </a:r>
            <a:r>
              <a:rPr lang="tr-TR" sz="1600" spc="-10" dirty="0">
                <a:solidFill>
                  <a:srgbClr val="FFFFFF"/>
                </a:solidFill>
                <a:latin typeface="Arial"/>
                <a:cs typeface="Arial"/>
              </a:rPr>
              <a:t>/9-most-in-demand-programming-languages-of-2017</a:t>
            </a:r>
            <a:r>
              <a:rPr lang="tr-TR" sz="1600" spc="-1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lang="tr-TR" sz="1600" dirty="0">
              <a:latin typeface="Arial"/>
              <a:cs typeface="Arial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</a:t>
            </a:fld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457200"/>
            <a:ext cx="5928360" cy="45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7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133600" y="62484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https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://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stackoverflow.com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insights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tr-TR" spc="-10" dirty="0" err="1">
                <a:solidFill>
                  <a:srgbClr val="FFFFFF"/>
                </a:solidFill>
                <a:latin typeface="Arial"/>
                <a:cs typeface="Arial"/>
              </a:rPr>
              <a:t>survey</a:t>
            </a:r>
            <a:r>
              <a:rPr lang="tr-TR" spc="-10" dirty="0">
                <a:solidFill>
                  <a:srgbClr val="FFFFFF"/>
                </a:solidFill>
                <a:latin typeface="Arial"/>
                <a:cs typeface="Arial"/>
              </a:rPr>
              <a:t>/2017#technology</a:t>
            </a:r>
            <a:endParaRPr lang="tr-TR" dirty="0">
              <a:latin typeface="Arial"/>
              <a:cs typeface="Arial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</a:t>
            </a:fld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416" y="519192"/>
            <a:ext cx="78232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6" y="692145"/>
            <a:ext cx="1036066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err="1" smtClean="0"/>
              <a:t>Hangi</a:t>
            </a:r>
            <a:r>
              <a:rPr lang="en-US" spc="-5" dirty="0" smtClean="0"/>
              <a:t> </a:t>
            </a:r>
            <a:r>
              <a:rPr lang="en-US" spc="-5" dirty="0" err="1" smtClean="0"/>
              <a:t>alanlarda</a:t>
            </a:r>
            <a:r>
              <a:rPr lang="en-US" spc="-5" dirty="0"/>
              <a:t> </a:t>
            </a:r>
            <a:r>
              <a:rPr spc="-5" dirty="0" smtClean="0"/>
              <a:t>Java </a:t>
            </a:r>
            <a:r>
              <a:rPr spc="-5" dirty="0" err="1"/>
              <a:t>tercih</a:t>
            </a:r>
            <a:r>
              <a:rPr spc="-120" dirty="0"/>
              <a:t> </a:t>
            </a:r>
            <a:r>
              <a:rPr spc="-40" dirty="0" err="1" smtClean="0"/>
              <a:t>edilir</a:t>
            </a:r>
            <a:r>
              <a:rPr lang="en-US" spc="-40" dirty="0" smtClean="0"/>
              <a:t> ?</a:t>
            </a:r>
            <a:endParaRPr spc="-40" dirty="0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8</a:t>
            </a:fld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1066800" y="1905000"/>
            <a:ext cx="102095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90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T</a:t>
            </a:r>
            <a:r>
              <a:rPr lang="tr-TR" sz="2400" spc="-5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e</a:t>
            </a:r>
            <a:r>
              <a:rPr lang="tr-TR" sz="2400" spc="-10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l</a:t>
            </a:r>
            <a:r>
              <a:rPr lang="tr-TR" sz="2400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e</a:t>
            </a:r>
            <a:r>
              <a:rPr lang="tr-TR" sz="2400" spc="-75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k</a:t>
            </a:r>
            <a:r>
              <a:rPr lang="tr-TR" sz="2400" spc="-5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omu</a:t>
            </a:r>
            <a:r>
              <a:rPr lang="tr-TR" sz="2400" spc="-10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n</a:t>
            </a:r>
            <a:r>
              <a:rPr lang="tr-TR" sz="2400" spc="-5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ika</a:t>
            </a:r>
            <a:r>
              <a:rPr lang="tr-TR" sz="2400" spc="-15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s</a:t>
            </a:r>
            <a:r>
              <a:rPr lang="tr-TR" sz="2400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y</a:t>
            </a:r>
            <a:r>
              <a:rPr lang="tr-TR" sz="2400" spc="-5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o</a:t>
            </a:r>
            <a:r>
              <a:rPr lang="tr-TR" sz="2400" dirty="0" err="1">
                <a:solidFill>
                  <a:srgbClr val="DDDDDD"/>
                </a:solidFill>
                <a:latin typeface="Corbel" pitchFamily="34" charset="0"/>
                <a:cs typeface="Corbel"/>
              </a:rPr>
              <a:t>n</a:t>
            </a:r>
            <a:r>
              <a:rPr lang="tr-TR" sz="2400" dirty="0">
                <a:solidFill>
                  <a:srgbClr val="DDDDDD"/>
                </a:solidFill>
                <a:latin typeface="Corbel" pitchFamily="34" charset="0"/>
                <a:cs typeface="Corbel"/>
              </a:rPr>
              <a:t> </a:t>
            </a:r>
            <a:endParaRPr lang="tr-TR" sz="2400" dirty="0" smtClean="0">
              <a:solidFill>
                <a:srgbClr val="DDDDDD"/>
              </a:solidFill>
              <a:latin typeface="Corbel" pitchFamily="34" charset="0"/>
              <a:cs typeface="Corbel"/>
            </a:endParaRPr>
          </a:p>
          <a:p>
            <a:pPr marL="298450" marR="2054225" indent="-285750">
              <a:buFont typeface="Arial" pitchFamily="34" charset="0"/>
              <a:buChar char="•"/>
            </a:pPr>
            <a:r>
              <a:rPr lang="tr-TR" sz="2400" spc="-10" dirty="0">
                <a:solidFill>
                  <a:srgbClr val="DDDDDD"/>
                </a:solidFill>
                <a:latin typeface="Corbel" pitchFamily="34" charset="0"/>
                <a:cs typeface="Corbel"/>
              </a:rPr>
              <a:t>Bankacılık </a:t>
            </a:r>
            <a:r>
              <a:rPr lang="tr-TR" sz="2400" dirty="0">
                <a:solidFill>
                  <a:srgbClr val="DDDDDD"/>
                </a:solidFill>
                <a:latin typeface="Corbel" pitchFamily="34" charset="0"/>
                <a:cs typeface="Corbel"/>
              </a:rPr>
              <a:t>,</a:t>
            </a:r>
            <a:r>
              <a:rPr lang="tr-TR" sz="2400" spc="-65" dirty="0">
                <a:solidFill>
                  <a:srgbClr val="DDDDDD"/>
                </a:solidFill>
                <a:latin typeface="Corbel" pitchFamily="34" charset="0"/>
                <a:cs typeface="Corbel"/>
              </a:rPr>
              <a:t> </a:t>
            </a:r>
            <a:r>
              <a:rPr lang="tr-TR" sz="2400" spc="-5" dirty="0">
                <a:solidFill>
                  <a:srgbClr val="DDDDDD"/>
                </a:solidFill>
                <a:latin typeface="Corbel" pitchFamily="34" charset="0"/>
                <a:cs typeface="Corbel"/>
              </a:rPr>
              <a:t>Finans , </a:t>
            </a:r>
            <a:r>
              <a:rPr lang="tr-TR" sz="2400" spc="-5" dirty="0" smtClean="0">
                <a:solidFill>
                  <a:srgbClr val="DDDDDD"/>
                </a:solidFill>
                <a:latin typeface="Corbel" pitchFamily="34" charset="0"/>
                <a:cs typeface="Corbel"/>
              </a:rPr>
              <a:t>Sigortacılık</a:t>
            </a:r>
            <a:endParaRPr lang="tr-TR" sz="2400" dirty="0">
              <a:solidFill>
                <a:srgbClr val="DDDDDD"/>
              </a:solidFill>
              <a:latin typeface="Corbel" pitchFamily="34" charset="0"/>
              <a:cs typeface="Corbel"/>
            </a:endParaRP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 smtClean="0">
                <a:solidFill>
                  <a:srgbClr val="DDDDDD"/>
                </a:solidFill>
                <a:latin typeface="Corbel" pitchFamily="34" charset="0"/>
                <a:cs typeface="Corbel"/>
              </a:rPr>
              <a:t>Ödeme </a:t>
            </a:r>
            <a:r>
              <a:rPr lang="tr-TR" sz="2400" spc="-5" dirty="0">
                <a:solidFill>
                  <a:srgbClr val="DDDDDD"/>
                </a:solidFill>
                <a:latin typeface="Corbel" pitchFamily="34" charset="0"/>
                <a:cs typeface="Corbel"/>
              </a:rPr>
              <a:t>Sistemleri </a:t>
            </a:r>
            <a:r>
              <a:rPr lang="tr-TR" sz="2400" dirty="0">
                <a:solidFill>
                  <a:srgbClr val="DDDDDD"/>
                </a:solidFill>
                <a:latin typeface="Corbel" pitchFamily="34" charset="0"/>
                <a:cs typeface="Corbel"/>
              </a:rPr>
              <a:t>,</a:t>
            </a:r>
            <a:r>
              <a:rPr lang="tr-TR" sz="2400" spc="-100" dirty="0">
                <a:solidFill>
                  <a:srgbClr val="DDDDDD"/>
                </a:solidFill>
                <a:latin typeface="Corbel" pitchFamily="34" charset="0"/>
                <a:cs typeface="Corbel"/>
              </a:rPr>
              <a:t> </a:t>
            </a:r>
            <a:r>
              <a:rPr lang="tr-TR" sz="2400" spc="-100" dirty="0" smtClean="0">
                <a:solidFill>
                  <a:srgbClr val="DDDDDD"/>
                </a:solidFill>
                <a:latin typeface="Corbel" pitchFamily="34" charset="0"/>
                <a:cs typeface="Corbel"/>
              </a:rPr>
              <a:t>VPOS , POS</a:t>
            </a: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 smtClean="0">
                <a:solidFill>
                  <a:srgbClr val="DDDDDD"/>
                </a:solidFill>
                <a:latin typeface="Corbel" pitchFamily="34" charset="0"/>
                <a:cs typeface="Corbel"/>
              </a:rPr>
              <a:t>E-Commerce </a:t>
            </a: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 err="1" smtClean="0">
                <a:solidFill>
                  <a:srgbClr val="DDDDDD"/>
                </a:solidFill>
                <a:latin typeface="Corbel" pitchFamily="34" charset="0"/>
                <a:cs typeface="Corbel"/>
              </a:rPr>
              <a:t>Big</a:t>
            </a:r>
            <a:r>
              <a:rPr lang="tr-TR" sz="2400" spc="-10" dirty="0" smtClean="0">
                <a:solidFill>
                  <a:srgbClr val="DDDDDD"/>
                </a:solidFill>
                <a:latin typeface="Corbel" pitchFamily="34" charset="0"/>
                <a:cs typeface="Corbel"/>
              </a:rPr>
              <a:t> Data</a:t>
            </a: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dirty="0" err="1" smtClean="0">
                <a:solidFill>
                  <a:srgbClr val="DDDDDD"/>
                </a:solidFill>
                <a:latin typeface="Corbel" pitchFamily="34" charset="0"/>
                <a:cs typeface="Times New Roman"/>
              </a:rPr>
              <a:t>Airline</a:t>
            </a:r>
            <a:r>
              <a:rPr lang="tr-TR" sz="2400" dirty="0" smtClean="0">
                <a:solidFill>
                  <a:srgbClr val="DDDDDD"/>
                </a:solidFill>
                <a:latin typeface="Corbel" pitchFamily="34" charset="0"/>
                <a:cs typeface="Times New Roman"/>
              </a:rPr>
              <a:t>  Solutions </a:t>
            </a:r>
            <a:r>
              <a:rPr lang="en-US" sz="2400" dirty="0" smtClean="0">
                <a:solidFill>
                  <a:srgbClr val="DDDDDD"/>
                </a:solidFill>
                <a:latin typeface="Corbel" pitchFamily="34" charset="0"/>
                <a:cs typeface="Times New Roman"/>
              </a:rPr>
              <a:t> , Hospitality /Hotel</a:t>
            </a:r>
            <a:endParaRPr lang="tr-TR" sz="2400" dirty="0" smtClean="0">
              <a:latin typeface="Corbel" pitchFamily="34" charset="0"/>
              <a:cs typeface="Corbel"/>
            </a:endParaRP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 smtClean="0">
                <a:solidFill>
                  <a:srgbClr val="DDDDDD"/>
                </a:solidFill>
                <a:latin typeface="Corbel" pitchFamily="34" charset="0"/>
                <a:cs typeface="Corbel"/>
              </a:rPr>
              <a:t>Mobil </a:t>
            </a:r>
            <a:r>
              <a:rPr lang="tr-TR" sz="2400" spc="-10" dirty="0">
                <a:solidFill>
                  <a:srgbClr val="DDDDDD"/>
                </a:solidFill>
                <a:latin typeface="Corbel" pitchFamily="34" charset="0"/>
                <a:cs typeface="Corbel"/>
              </a:rPr>
              <a:t>Uygulamalar  </a:t>
            </a: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 smtClean="0">
                <a:solidFill>
                  <a:srgbClr val="DDDDDD"/>
                </a:solidFill>
                <a:latin typeface="Corbel" pitchFamily="34" charset="0"/>
                <a:cs typeface="Corbel"/>
              </a:rPr>
              <a:t>Kurumsal </a:t>
            </a:r>
            <a:r>
              <a:rPr lang="tr-TR" sz="2400" spc="-5" dirty="0">
                <a:solidFill>
                  <a:srgbClr val="DDDDDD"/>
                </a:solidFill>
                <a:latin typeface="Corbel" pitchFamily="34" charset="0"/>
                <a:cs typeface="Corbel"/>
              </a:rPr>
              <a:t>Çözümler  </a:t>
            </a:r>
            <a:endParaRPr lang="tr-TR" sz="2400" spc="-5" dirty="0" smtClean="0">
              <a:solidFill>
                <a:srgbClr val="DDDDDD"/>
              </a:solidFill>
              <a:latin typeface="Corbel" pitchFamily="34" charset="0"/>
              <a:cs typeface="Corbel"/>
            </a:endParaRP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 smtClean="0">
                <a:solidFill>
                  <a:srgbClr val="DDDDDD"/>
                </a:solidFill>
                <a:latin typeface="Corbel" pitchFamily="34" charset="0"/>
                <a:cs typeface="Corbel"/>
              </a:rPr>
              <a:t>Savunma Sanayi  , NASA</a:t>
            </a: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10" dirty="0" smtClean="0">
                <a:solidFill>
                  <a:srgbClr val="DDDDDD"/>
                </a:solidFill>
                <a:latin typeface="Corbel" pitchFamily="34" charset="0"/>
                <a:cs typeface="Corbel"/>
              </a:rPr>
              <a:t>Embedded</a:t>
            </a:r>
            <a:r>
              <a:rPr lang="tr-TR" sz="2400" spc="-140" dirty="0" smtClean="0">
                <a:solidFill>
                  <a:srgbClr val="DDDDDD"/>
                </a:solidFill>
                <a:latin typeface="Corbel" pitchFamily="34" charset="0"/>
                <a:cs typeface="Corbel"/>
              </a:rPr>
              <a:t> </a:t>
            </a:r>
            <a:r>
              <a:rPr lang="tr-TR" sz="2400" spc="-5" dirty="0" err="1" smtClean="0">
                <a:solidFill>
                  <a:srgbClr val="DDDDDD"/>
                </a:solidFill>
                <a:latin typeface="Corbel" pitchFamily="34" charset="0"/>
                <a:cs typeface="Corbel"/>
              </a:rPr>
              <a:t>Systems</a:t>
            </a:r>
            <a:endParaRPr lang="tr-TR" sz="2400" spc="-5" dirty="0" smtClean="0">
              <a:solidFill>
                <a:srgbClr val="DDDDDD"/>
              </a:solidFill>
              <a:latin typeface="Corbel" pitchFamily="34" charset="0"/>
              <a:cs typeface="Corbel"/>
            </a:endParaRPr>
          </a:p>
          <a:p>
            <a:pPr marL="298450" marR="2054225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400" spc="-5" dirty="0" smtClean="0">
                <a:solidFill>
                  <a:srgbClr val="DDDDDD"/>
                </a:solidFill>
                <a:latin typeface="Corbel" pitchFamily="34" charset="0"/>
                <a:cs typeface="Corbel"/>
              </a:rPr>
              <a:t>....</a:t>
            </a:r>
            <a:r>
              <a:rPr lang="tr-TR" sz="2400" spc="-5" dirty="0" err="1" smtClean="0">
                <a:solidFill>
                  <a:srgbClr val="DDDDDD"/>
                </a:solidFill>
                <a:latin typeface="Corbel" pitchFamily="34" charset="0"/>
                <a:cs typeface="Corbel"/>
              </a:rPr>
              <a:t>more</a:t>
            </a:r>
            <a:endParaRPr lang="tr-TR" sz="2400" dirty="0">
              <a:latin typeface="Corbel" pitchFamily="34" charset="0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107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42653"/>
            <a:ext cx="1036066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25"/>
              </a:lnSpc>
              <a:buClr>
                <a:srgbClr val="FFFFFF"/>
              </a:buClr>
              <a:tabLst>
                <a:tab pos="240029" algn="l"/>
              </a:tabLst>
            </a:pPr>
            <a:r>
              <a:rPr lang="tr-TR" spc="-5" dirty="0"/>
              <a:t>Java</a:t>
            </a:r>
            <a:r>
              <a:rPr lang="en-US" spc="-5" dirty="0"/>
              <a:t>'</a:t>
            </a:r>
            <a:r>
              <a:rPr lang="tr-TR" spc="-5" dirty="0" err="1"/>
              <a:t>nın</a:t>
            </a:r>
            <a:r>
              <a:rPr lang="tr-TR" spc="-5" dirty="0"/>
              <a:t> arkasındaki karanlık güçler k</a:t>
            </a:r>
            <a:r>
              <a:rPr lang="en-US" spc="-5" dirty="0" err="1"/>
              <a:t>imler</a:t>
            </a:r>
            <a:r>
              <a:rPr lang="en-US" spc="-5" dirty="0"/>
              <a:t> ?</a:t>
            </a:r>
            <a:endParaRPr lang="tr-TR" spc="-5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9</a:t>
            </a:fld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51280"/>
            <a:ext cx="7180943" cy="5026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1653</TotalTime>
  <Words>870</Words>
  <Application>Microsoft Macintosh PowerPoint</Application>
  <PresentationFormat>Widescreen</PresentationFormat>
  <Paragraphs>247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Corbel</vt:lpstr>
      <vt:lpstr>Times New Roman</vt:lpstr>
      <vt:lpstr>Wingdings</vt:lpstr>
      <vt:lpstr>Arial</vt:lpstr>
      <vt:lpstr>Office Theme</vt:lpstr>
      <vt:lpstr>PowerPoint Presentation</vt:lpstr>
      <vt:lpstr>javac HelloWorld.java</vt:lpstr>
      <vt:lpstr>Java ölüyormuş , doğru mu ? </vt:lpstr>
      <vt:lpstr>PowerPoint Presentation</vt:lpstr>
      <vt:lpstr>PowerPoint Presentation</vt:lpstr>
      <vt:lpstr>PowerPoint Presentation</vt:lpstr>
      <vt:lpstr>PowerPoint Presentation</vt:lpstr>
      <vt:lpstr>Hangi alanlarda Java tercih edilir ?</vt:lpstr>
      <vt:lpstr>Java'nın arkasındaki karanlık güçler kimler ?</vt:lpstr>
      <vt:lpstr>PowerPoint Presentation</vt:lpstr>
      <vt:lpstr>Topluluklar</vt:lpstr>
      <vt:lpstr>Java zor mu ?  </vt:lpstr>
      <vt:lpstr>Hakikaten zor mu ? </vt:lpstr>
      <vt:lpstr>Nasıl öğrenebilirim ?</vt:lpstr>
      <vt:lpstr>Java SE ve GUI yeterli mi ?</vt:lpstr>
      <vt:lpstr>Oracle Sertifikaları , Java SE</vt:lpstr>
      <vt:lpstr>Java SE öğrendik , peki sıradaki nedir ?</vt:lpstr>
      <vt:lpstr>Java EE nedir ? Kaç tane Java var ? </vt:lpstr>
      <vt:lpstr>Java EE</vt:lpstr>
      <vt:lpstr>Servlet &amp; JSP &amp; EL</vt:lpstr>
      <vt:lpstr>JSF ( Java Server Faces)</vt:lpstr>
      <vt:lpstr>ORM &amp; JPA &amp; Hibernate</vt:lpstr>
      <vt:lpstr>Web Service</vt:lpstr>
      <vt:lpstr>Spring</vt:lpstr>
      <vt:lpstr>Spring MVC</vt:lpstr>
      <vt:lpstr>PowerPoint Presentation</vt:lpstr>
      <vt:lpstr>PowerPoint Presentation</vt:lpstr>
      <vt:lpstr>Version Control System</vt:lpstr>
      <vt:lpstr>PowerPoint Presentation</vt:lpstr>
      <vt:lpstr>Herkes deneyimli eleman arıyor , nasıl iş bulacağız ? </vt:lpstr>
      <vt:lpstr>Neden bizi işe alsınlar ?</vt:lpstr>
      <vt:lpstr>Bir Developer’ın günlüğü</vt:lpstr>
      <vt:lpstr>#injavawetrust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whoami</dc:title>
  <cp:lastModifiedBy>Microsoft Office User</cp:lastModifiedBy>
  <cp:revision>306</cp:revision>
  <dcterms:created xsi:type="dcterms:W3CDTF">2016-12-05T21:14:52Z</dcterms:created>
  <dcterms:modified xsi:type="dcterms:W3CDTF">2017-11-29T20:51:58Z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2016-05-07T00:00:00Z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2016-12-05T00:00:00Z</vt:filetime>
  </property>
</Properties>
</file>