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7.jpg" ContentType="image/jpeg"/>
  <Override PartName="/ppt/media/image8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9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12" r:id="rId2"/>
    <p:sldId id="322" r:id="rId3"/>
    <p:sldId id="331" r:id="rId4"/>
    <p:sldId id="341" r:id="rId5"/>
    <p:sldId id="342" r:id="rId6"/>
    <p:sldId id="348" r:id="rId7"/>
    <p:sldId id="347" r:id="rId8"/>
    <p:sldId id="340" r:id="rId9"/>
    <p:sldId id="264" r:id="rId10"/>
    <p:sldId id="266" r:id="rId11"/>
    <p:sldId id="332" r:id="rId12"/>
    <p:sldId id="327" r:id="rId13"/>
    <p:sldId id="325" r:id="rId14"/>
    <p:sldId id="335" r:id="rId15"/>
    <p:sldId id="343" r:id="rId16"/>
    <p:sldId id="273" r:id="rId17"/>
    <p:sldId id="333" r:id="rId18"/>
    <p:sldId id="274" r:id="rId19"/>
    <p:sldId id="288" r:id="rId20"/>
    <p:sldId id="294" r:id="rId21"/>
    <p:sldId id="344" r:id="rId22"/>
    <p:sldId id="297" r:id="rId23"/>
    <p:sldId id="349" r:id="rId24"/>
    <p:sldId id="345" r:id="rId25"/>
    <p:sldId id="300" r:id="rId26"/>
    <p:sldId id="338" r:id="rId27"/>
    <p:sldId id="350" r:id="rId28"/>
    <p:sldId id="339" r:id="rId29"/>
    <p:sldId id="317" r:id="rId30"/>
  </p:sldIdLst>
  <p:sldSz cx="12192000" cy="6858000"/>
  <p:notesSz cx="12192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23" autoAdjust="0"/>
    <p:restoredTop sz="86591" autoAdjust="0"/>
  </p:normalViewPr>
  <p:slideViewPr>
    <p:cSldViewPr>
      <p:cViewPr varScale="1">
        <p:scale>
          <a:sx n="74" d="100"/>
          <a:sy n="74" d="100"/>
        </p:scale>
        <p:origin x="437" y="7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419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15828-F616-45EE-B1FB-A45419B5AB58}" type="datetimeFigureOut">
              <a:rPr lang="tr-TR" smtClean="0"/>
              <a:t>6.12.2018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475C7-5C0A-4927-B2BD-C1CA01EE53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749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75C7-5C0A-4927-B2BD-C1CA01EE532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189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75C7-5C0A-4927-B2BD-C1CA01EE532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1583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75C7-5C0A-4927-B2BD-C1CA01EE532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214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75C7-5C0A-4927-B2BD-C1CA01EE532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6296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75C7-5C0A-4927-B2BD-C1CA01EE532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0170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75C7-5C0A-4927-B2BD-C1CA01EE532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6592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75C7-5C0A-4927-B2BD-C1CA01EE5329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75C7-5C0A-4927-B2BD-C1CA01EE5329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48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0BBC4-FE6C-4F27-B2FC-2D377B4AC77F}" type="datetime1">
              <a:rPr lang="en-US" smtClean="0"/>
              <a:t>06-Dec-18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DDDDD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DDDDDD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428F-66EF-4138-9F3C-31709DD9C6AE}" type="datetime1">
              <a:rPr lang="en-US" smtClean="0"/>
              <a:t>06-Dec-18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DDDDD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BD41F-1EA1-4602-9544-82B1212FE70F}" type="datetime1">
              <a:rPr lang="en-US" smtClean="0"/>
              <a:t>06-Dec-18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DDDDD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0235-C0EA-4353-8C60-DB3E089BED1F}" type="datetime1">
              <a:rPr lang="en-US" smtClean="0"/>
              <a:t>06-Dec-18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C6B7B-7548-4F4D-AE41-27FA744A0F9D}" type="datetime1">
              <a:rPr lang="en-US" smtClean="0"/>
              <a:t>06-Dec-18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5666" y="692145"/>
            <a:ext cx="10360666" cy="715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DDDDDD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1393" y="1870706"/>
            <a:ext cx="10189212" cy="387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DDDDDD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DB157-43C6-4B04-82AA-E79106FEB9DC}" type="datetime1">
              <a:rPr lang="en-US" smtClean="0"/>
              <a:t>06-Dec-18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</a:t>
            </a:fld>
            <a:endParaRPr lang="tr-TR" dirty="0"/>
          </a:p>
        </p:txBody>
      </p:sp>
      <p:sp>
        <p:nvSpPr>
          <p:cNvPr id="7" name="object 3"/>
          <p:cNvSpPr txBox="1"/>
          <p:nvPr/>
        </p:nvSpPr>
        <p:spPr>
          <a:xfrm>
            <a:off x="1057276" y="1143000"/>
            <a:ext cx="4495800" cy="4616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HelloWorld 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Yatırım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tavsiyesidir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  <a:sym typeface="Wingdings"/>
              </a:rPr>
              <a:t></a:t>
            </a:r>
            <a:endParaRPr lang="en-US" spc="-5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&lt;X&gt;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geldi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Java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bitti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mi ?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Hangi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alanlarda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Java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kullanılır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?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tr-TR" spc="-5" dirty="0">
                <a:solidFill>
                  <a:srgbClr val="DDDDDD"/>
                </a:solidFill>
                <a:latin typeface="Corbel"/>
                <a:cs typeface="Corbel"/>
              </a:rPr>
              <a:t>Java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'</a:t>
            </a:r>
            <a:r>
              <a:rPr lang="tr-TR" spc="-5" dirty="0" err="1">
                <a:solidFill>
                  <a:srgbClr val="DDDDDD"/>
                </a:solidFill>
                <a:latin typeface="Corbel"/>
                <a:cs typeface="Corbel"/>
              </a:rPr>
              <a:t>nın</a:t>
            </a:r>
            <a:r>
              <a:rPr lang="tr-TR" spc="-5" dirty="0">
                <a:solidFill>
                  <a:srgbClr val="DDDDDD"/>
                </a:solidFill>
                <a:latin typeface="Corbel"/>
                <a:cs typeface="Corbel"/>
              </a:rPr>
              <a:t> arkasındaki karanlık güçler k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imler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?</a:t>
            </a:r>
            <a:endParaRPr lang="tr-TR" spc="-5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tr-TR" spc="-5" dirty="0">
                <a:solidFill>
                  <a:srgbClr val="DDDDDD"/>
                </a:solidFill>
                <a:latin typeface="Corbel"/>
                <a:cs typeface="Corbel"/>
              </a:rPr>
              <a:t>Java zor mu ?</a:t>
            </a:r>
            <a:r>
              <a:rPr lang="tr-TR" spc="-5" dirty="0">
                <a:solidFill>
                  <a:srgbClr val="DDDDDD"/>
                </a:solidFill>
                <a:latin typeface="Corbel"/>
                <a:cs typeface="Corbel"/>
                <a:sym typeface="Wingdings"/>
              </a:rPr>
              <a:t></a:t>
            </a:r>
            <a:r>
              <a:rPr lang="tr-TR" spc="-5" dirty="0">
                <a:solidFill>
                  <a:srgbClr val="DDDDDD"/>
                </a:solidFill>
                <a:latin typeface="Corbel"/>
                <a:cs typeface="Corbel"/>
              </a:rPr>
              <a:t>	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tr-TR" spc="-5" dirty="0">
                <a:solidFill>
                  <a:srgbClr val="DDDDDD"/>
                </a:solidFill>
                <a:latin typeface="Corbel"/>
                <a:cs typeface="Corbel"/>
              </a:rPr>
              <a:t>Nasıl öğrenebilirim ? 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it-IT" spc="-5" dirty="0">
                <a:solidFill>
                  <a:srgbClr val="DDDDDD"/>
                </a:solidFill>
                <a:latin typeface="Corbel"/>
                <a:cs typeface="Corbel"/>
              </a:rPr>
              <a:t>Java SE ve GUI </a:t>
            </a:r>
            <a:r>
              <a:rPr lang="it-IT" spc="-5" dirty="0" err="1">
                <a:solidFill>
                  <a:srgbClr val="DDDDDD"/>
                </a:solidFill>
                <a:latin typeface="Corbel"/>
                <a:cs typeface="Corbel"/>
              </a:rPr>
              <a:t>yeterli</a:t>
            </a:r>
            <a:r>
              <a:rPr lang="it-IT" spc="-5" dirty="0">
                <a:solidFill>
                  <a:srgbClr val="DDDDDD"/>
                </a:solidFill>
                <a:latin typeface="Corbel"/>
                <a:cs typeface="Corbel"/>
              </a:rPr>
              <a:t> mi ?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tr-TR" spc="-5" dirty="0" err="1">
                <a:solidFill>
                  <a:srgbClr val="DDDDDD"/>
                </a:solidFill>
                <a:latin typeface="Corbel"/>
                <a:cs typeface="Corbel"/>
              </a:rPr>
              <a:t>Oracle</a:t>
            </a:r>
            <a:r>
              <a:rPr lang="tr-TR" spc="-5" dirty="0">
                <a:solidFill>
                  <a:srgbClr val="DDDDDD"/>
                </a:solidFill>
                <a:latin typeface="Corbel"/>
                <a:cs typeface="Corbel"/>
              </a:rPr>
              <a:t> Sertifikaları</a:t>
            </a:r>
            <a:endParaRPr lang="it-IT" spc="-5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tr-TR" spc="-5" dirty="0">
                <a:solidFill>
                  <a:srgbClr val="DDDDDD"/>
                </a:solidFill>
                <a:latin typeface="Corbel"/>
                <a:cs typeface="Corbel"/>
              </a:rPr>
              <a:t>Java SE </a:t>
            </a:r>
            <a:r>
              <a:rPr lang="tr-TR" spc="-5" dirty="0" err="1">
                <a:solidFill>
                  <a:srgbClr val="DDDDDD"/>
                </a:solidFill>
                <a:latin typeface="Corbel"/>
                <a:cs typeface="Corbel"/>
              </a:rPr>
              <a:t>oğrendik</a:t>
            </a:r>
            <a:r>
              <a:rPr lang="tr-TR" spc="-5" dirty="0">
                <a:solidFill>
                  <a:srgbClr val="DDDDDD"/>
                </a:solidFill>
                <a:latin typeface="Corbel"/>
                <a:cs typeface="Corbel"/>
              </a:rPr>
              <a:t> , peki sonra ?</a:t>
            </a:r>
            <a:endParaRPr lang="en-US" spc="-5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Java EE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nedir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?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Kaç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tane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Java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var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 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  <a:sym typeface="Wingdings"/>
              </a:rPr>
              <a:t> ?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  <a:sym typeface="Wingdings"/>
              </a:rPr>
              <a:t>Java EE &amp; Spring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  <a:sym typeface="Wingdings"/>
              </a:rPr>
              <a:t>kariyer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  <a:sym typeface="Wingdings"/>
              </a:rPr>
              <a:t>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  <a:sym typeface="Wingdings"/>
              </a:rPr>
              <a:t>yolculuğu</a:t>
            </a:r>
            <a:endParaRPr lang="en-US" spc="-5" dirty="0">
              <a:solidFill>
                <a:srgbClr val="DDDDDD"/>
              </a:solidFill>
              <a:latin typeface="Corbel"/>
              <a:cs typeface="Corbel"/>
              <a:sym typeface="Wingdings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5943600" y="1143000"/>
            <a:ext cx="4495800" cy="205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Java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projeleri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nerede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calışmakta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>
                <a:solidFill>
                  <a:schemeClr val="bg2"/>
                </a:solidFill>
              </a:rPr>
              <a:t>Takım olarak aynı ürün/proje üzerinde nasıl çalışılıyor ?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Herkes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deneyimli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eleman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arıyor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.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tr-TR" spc="-5" dirty="0">
                <a:solidFill>
                  <a:srgbClr val="DDDDDD"/>
                </a:solidFill>
                <a:latin typeface="Corbel"/>
                <a:cs typeface="Corbel"/>
              </a:rPr>
              <a:t>Bir developer’ın günlüğü</a:t>
            </a:r>
            <a:endParaRPr lang="en-US" spc="-5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#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injavawetrust</a:t>
            </a:r>
            <a:endParaRPr lang="tr-TR" spc="-5" dirty="0">
              <a:solidFill>
                <a:srgbClr val="DDDDDD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5822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err="1"/>
              <a:t>Topluluklar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915667" y="1870706"/>
            <a:ext cx="514795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10" dirty="0">
                <a:solidFill>
                  <a:srgbClr val="DDDDDD"/>
                </a:solidFill>
                <a:latin typeface="Corbel"/>
                <a:cs typeface="Corbel"/>
              </a:rPr>
              <a:t>JCP </a:t>
            </a:r>
            <a:r>
              <a:rPr sz="2400" dirty="0">
                <a:solidFill>
                  <a:srgbClr val="DDDDDD"/>
                </a:solidFill>
                <a:latin typeface="Corbel"/>
                <a:cs typeface="Corbel"/>
              </a:rPr>
              <a:t>; </a:t>
            </a:r>
            <a:r>
              <a:rPr sz="2400" spc="-5" dirty="0">
                <a:solidFill>
                  <a:srgbClr val="DDDDDD"/>
                </a:solidFill>
                <a:latin typeface="Corbel"/>
                <a:cs typeface="Corbel"/>
              </a:rPr>
              <a:t>Java Community</a:t>
            </a:r>
            <a:r>
              <a:rPr sz="2400" spc="-229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DDDDDD"/>
                </a:solidFill>
                <a:latin typeface="Corbel"/>
                <a:cs typeface="Corbel"/>
              </a:rPr>
              <a:t>Process</a:t>
            </a:r>
            <a:endParaRPr lang="en-US" sz="24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DDDDDD"/>
                </a:solidFill>
                <a:latin typeface="Corbel"/>
                <a:cs typeface="Corbel"/>
              </a:rPr>
              <a:t>Apache Software</a:t>
            </a:r>
            <a:r>
              <a:rPr sz="2400" spc="-16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DDDDD"/>
                </a:solidFill>
                <a:latin typeface="Corbel"/>
                <a:cs typeface="Corbel"/>
              </a:rPr>
              <a:t>Foundation</a:t>
            </a:r>
            <a:endParaRPr lang="en-US" sz="24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10" dirty="0">
                <a:solidFill>
                  <a:srgbClr val="DDDDDD"/>
                </a:solidFill>
                <a:latin typeface="Corbel"/>
                <a:cs typeface="Corbel"/>
              </a:rPr>
              <a:t>Eclipse</a:t>
            </a:r>
            <a:r>
              <a:rPr sz="2400" spc="-7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DDDDDD"/>
                </a:solidFill>
                <a:latin typeface="Corbel"/>
                <a:cs typeface="Corbel"/>
              </a:rPr>
              <a:t>Foundation</a:t>
            </a:r>
            <a:endParaRPr lang="en-US" sz="2400" dirty="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25" dirty="0">
                <a:solidFill>
                  <a:srgbClr val="DDDDDD"/>
                </a:solidFill>
                <a:latin typeface="Corbel"/>
                <a:cs typeface="Corbel"/>
              </a:rPr>
              <a:t>Red </a:t>
            </a:r>
            <a:r>
              <a:rPr sz="2400" spc="-5" dirty="0">
                <a:solidFill>
                  <a:srgbClr val="DDDDDD"/>
                </a:solidFill>
                <a:latin typeface="Corbel"/>
                <a:cs typeface="Corbel"/>
              </a:rPr>
              <a:t>Hat</a:t>
            </a:r>
            <a:r>
              <a:rPr sz="2400" spc="-13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DDDDDD"/>
                </a:solidFill>
                <a:latin typeface="Corbel"/>
                <a:cs typeface="Corbel"/>
              </a:rPr>
              <a:t>Community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10</a:t>
            </a:fld>
            <a:endParaRPr lang="tr-TR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283E308E-451B-43FD-8227-971670F6A061}"/>
              </a:ext>
            </a:extLst>
          </p:cNvPr>
          <p:cNvSpPr txBox="1"/>
          <p:nvPr/>
        </p:nvSpPr>
        <p:spPr>
          <a:xfrm>
            <a:off x="6629400" y="1870706"/>
            <a:ext cx="5147950" cy="406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0" dirty="0">
                <a:solidFill>
                  <a:srgbClr val="DDDDDD"/>
                </a:solidFill>
                <a:latin typeface="Corbel"/>
                <a:cs typeface="Corbel"/>
              </a:rPr>
              <a:t>Oracle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0" dirty="0">
                <a:solidFill>
                  <a:srgbClr val="DDDDDD"/>
                </a:solidFill>
                <a:latin typeface="Corbel"/>
                <a:cs typeface="Corbel"/>
              </a:rPr>
              <a:t>Red Hat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0" dirty="0">
                <a:solidFill>
                  <a:srgbClr val="DDDDDD"/>
                </a:solidFill>
                <a:latin typeface="Corbel"/>
                <a:cs typeface="Corbel"/>
              </a:rPr>
              <a:t>IBM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0" dirty="0">
                <a:solidFill>
                  <a:srgbClr val="DDDDDD"/>
                </a:solidFill>
                <a:latin typeface="Corbel"/>
                <a:cs typeface="Corbel"/>
              </a:rPr>
              <a:t>VMWare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0" dirty="0">
                <a:solidFill>
                  <a:srgbClr val="DDDDDD"/>
                </a:solidFill>
                <a:latin typeface="Corbel"/>
                <a:cs typeface="Corbel"/>
              </a:rPr>
              <a:t>Google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0" dirty="0">
                <a:solidFill>
                  <a:srgbClr val="DDDDDD"/>
                </a:solidFill>
                <a:latin typeface="Corbel"/>
                <a:cs typeface="Corbel"/>
              </a:rPr>
              <a:t>SAP SE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0" dirty="0">
                <a:solidFill>
                  <a:srgbClr val="DDDDDD"/>
                </a:solidFill>
                <a:latin typeface="Corbel"/>
                <a:cs typeface="Corbel"/>
              </a:rPr>
              <a:t>HP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0" dirty="0">
                <a:solidFill>
                  <a:srgbClr val="DDDDDD"/>
                </a:solidFill>
                <a:latin typeface="Corbel"/>
                <a:cs typeface="Corbel"/>
              </a:rPr>
              <a:t>...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spc="-10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spc="-10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42653"/>
            <a:ext cx="1036066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25"/>
              </a:lnSpc>
              <a:buClr>
                <a:srgbClr val="FFFFFF"/>
              </a:buClr>
              <a:tabLst>
                <a:tab pos="240029" algn="l"/>
              </a:tabLst>
            </a:pPr>
            <a:r>
              <a:rPr lang="tr-TR" spc="-5" dirty="0"/>
              <a:t>Java zor mu ? </a:t>
            </a:r>
            <a:r>
              <a:rPr lang="tr-TR" spc="-5" dirty="0">
                <a:sym typeface="Wingdings"/>
              </a:rPr>
              <a:t> </a:t>
            </a:r>
            <a:endParaRPr lang="tr-TR" spc="-5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11</a:t>
            </a:fld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83" y="1297138"/>
            <a:ext cx="6413500" cy="525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7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12</a:t>
            </a:fld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62705"/>
            <a:ext cx="5042210" cy="5216502"/>
          </a:xfrm>
          <a:prstGeom prst="rect">
            <a:avLst/>
          </a:prstGeom>
        </p:spPr>
      </p:pic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899160" y="842653"/>
            <a:ext cx="794004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25"/>
              </a:lnSpc>
              <a:buClr>
                <a:srgbClr val="FFFFFF"/>
              </a:buClr>
              <a:tabLst>
                <a:tab pos="240029" algn="l"/>
              </a:tabLst>
            </a:pPr>
            <a:r>
              <a:rPr lang="tr-TR" spc="-5" dirty="0"/>
              <a:t>Hak</a:t>
            </a:r>
            <a:r>
              <a:rPr lang="en-US" spc="-5" dirty="0" err="1"/>
              <a:t>ikaten</a:t>
            </a:r>
            <a:r>
              <a:rPr lang="en-US" spc="-5" dirty="0"/>
              <a:t> </a:t>
            </a:r>
            <a:r>
              <a:rPr lang="en-US" spc="-5" dirty="0" err="1"/>
              <a:t>zor</a:t>
            </a:r>
            <a:r>
              <a:rPr lang="en-US" spc="-5" dirty="0"/>
              <a:t> mu ? </a:t>
            </a:r>
            <a:endParaRPr lang="tr-TR" spc="-5" dirty="0"/>
          </a:p>
        </p:txBody>
      </p:sp>
      <p:sp>
        <p:nvSpPr>
          <p:cNvPr id="6" name="TextBox 5"/>
          <p:cNvSpPr txBox="1"/>
          <p:nvPr/>
        </p:nvSpPr>
        <p:spPr>
          <a:xfrm>
            <a:off x="5340626" y="1007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6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dirty="0"/>
              <a:t>Nasıl öğrenebilirim ?</a:t>
            </a:r>
            <a:endParaRPr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13</a:t>
            </a:fld>
            <a:endParaRPr lang="tr-T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57D99-53C4-404C-B661-207EBD157595}"/>
              </a:ext>
            </a:extLst>
          </p:cNvPr>
          <p:cNvSpPr/>
          <p:nvPr/>
        </p:nvSpPr>
        <p:spPr>
          <a:xfrm>
            <a:off x="990600" y="1752600"/>
            <a:ext cx="9220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Tutorial lar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Video lar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İyi kitaplar. 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Teknik dokumanlar. ( Specifications) 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Kod pratiği , Proje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Yaz, çiz. Düşün.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Anlat. Paylaş. Öğret.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Tekrar , revizyon.</a:t>
            </a:r>
          </a:p>
        </p:txBody>
      </p:sp>
    </p:spTree>
    <p:extLst>
      <p:ext uri="{BB962C8B-B14F-4D97-AF65-F5344CB8AC3E}">
        <p14:creationId xmlns:p14="http://schemas.microsoft.com/office/powerpoint/2010/main" val="249526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Java </a:t>
            </a:r>
            <a:r>
              <a:rPr dirty="0"/>
              <a:t>SE ve </a:t>
            </a:r>
            <a:r>
              <a:rPr spc="-5" dirty="0"/>
              <a:t>GUI yeterli mi</a:t>
            </a:r>
            <a:r>
              <a:rPr spc="-360" dirty="0"/>
              <a:t> </a:t>
            </a:r>
            <a:r>
              <a:rPr dirty="0"/>
              <a:t>?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14</a:t>
            </a:fld>
            <a:endParaRPr lang="tr-TR" dirty="0"/>
          </a:p>
        </p:txBody>
      </p:sp>
      <p:sp>
        <p:nvSpPr>
          <p:cNvPr id="7" name="Rectangle 6"/>
          <p:cNvSpPr/>
          <p:nvPr/>
        </p:nvSpPr>
        <p:spPr>
          <a:xfrm>
            <a:off x="990600" y="1752600"/>
            <a:ext cx="92202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Java </a:t>
            </a:r>
            <a:r>
              <a:rPr lang="tr-TR" sz="2400" dirty="0">
                <a:solidFill>
                  <a:srgbClr val="DDDDDD"/>
                </a:solidFill>
                <a:latin typeface="Corbel"/>
                <a:cs typeface="Corbel"/>
              </a:rPr>
              <a:t>SE 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bilgisi</a:t>
            </a:r>
            <a:r>
              <a:rPr lang="tr-TR" sz="2400" spc="-20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yeterli  </a:t>
            </a:r>
            <a:r>
              <a:rPr lang="tr-TR" sz="2400" spc="-10" dirty="0">
                <a:solidFill>
                  <a:srgbClr val="DDDDDD"/>
                </a:solidFill>
                <a:latin typeface="Corbel"/>
                <a:cs typeface="Corbel"/>
              </a:rPr>
              <a:t>olacak 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mıdır</a:t>
            </a:r>
            <a:r>
              <a:rPr lang="tr-TR" sz="2400" spc="-8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dirty="0">
                <a:solidFill>
                  <a:srgbClr val="DDDDDD"/>
                </a:solidFill>
                <a:latin typeface="Corbel"/>
                <a:cs typeface="Corbel"/>
              </a:rPr>
              <a:t>?</a:t>
            </a:r>
            <a:endParaRPr lang="tr-TR" sz="2400" dirty="0"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Applet </a:t>
            </a:r>
            <a:r>
              <a:rPr lang="tr-TR" sz="2400" dirty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Swing </a:t>
            </a:r>
            <a:r>
              <a:rPr lang="tr-TR" sz="2400" dirty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JavaFX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dirty="0">
                <a:solidFill>
                  <a:srgbClr val="DDDDDD"/>
                </a:solidFill>
                <a:latin typeface="Corbel"/>
                <a:cs typeface="Corbel"/>
              </a:rPr>
              <a:t>?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Önce iyi bir Java SE bilgisi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Bina temelden yapılır , çatıdan değil (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framework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)</a:t>
            </a:r>
          </a:p>
          <a:p>
            <a:pPr marL="12700">
              <a:lnSpc>
                <a:spcPts val="3350"/>
              </a:lnSpc>
            </a:pPr>
            <a:endParaRPr lang="tr-TR" sz="2400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dirty="0">
              <a:latin typeface="Corbel"/>
              <a:cs typeface="Corbe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765300"/>
            <a:ext cx="2798064" cy="287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8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Oracle </a:t>
            </a:r>
            <a:r>
              <a:rPr lang="en-US" spc="-5" dirty="0" err="1"/>
              <a:t>Sertifikaları</a:t>
            </a:r>
            <a:r>
              <a:rPr lang="en-US" spc="-5" dirty="0"/>
              <a:t> , Java SE</a:t>
            </a:r>
            <a:endParaRPr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15</a:t>
            </a:fld>
            <a:endParaRPr lang="tr-TR" dirty="0"/>
          </a:p>
        </p:txBody>
      </p:sp>
      <p:sp>
        <p:nvSpPr>
          <p:cNvPr id="7" name="Rectangle 6"/>
          <p:cNvSpPr/>
          <p:nvPr/>
        </p:nvSpPr>
        <p:spPr>
          <a:xfrm>
            <a:off x="990600" y="1752600"/>
            <a:ext cx="922020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Oracle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Certified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Associate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, Java SE 8 Programmer</a:t>
            </a:r>
            <a:endParaRPr lang="tr-TR" sz="2400" dirty="0"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Oracle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Certified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Professional , Java SE 8 Programmer</a:t>
            </a: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Tecrübeli değilim ama temel bilgim sağlamdır.</a:t>
            </a: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İş görüşmelerinde sorular kolayca cevaplanabilir.</a:t>
            </a: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Motivasyon , Hedef , Özgüven</a:t>
            </a: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DDDDDD"/>
                </a:solidFill>
                <a:latin typeface="Corbel"/>
                <a:cs typeface="Corbel"/>
              </a:rPr>
              <a:t>http://</a:t>
            </a:r>
            <a:r>
              <a:rPr lang="tr-TR" sz="2000" dirty="0" err="1">
                <a:solidFill>
                  <a:srgbClr val="DDDDDD"/>
                </a:solidFill>
                <a:latin typeface="Corbel"/>
                <a:cs typeface="Corbel"/>
              </a:rPr>
              <a:t>www.injavawetrust.com</a:t>
            </a:r>
            <a:r>
              <a:rPr lang="tr-TR" sz="2000" dirty="0">
                <a:solidFill>
                  <a:srgbClr val="DDDDDD"/>
                </a:solidFill>
                <a:latin typeface="Corbel"/>
                <a:cs typeface="Corbel"/>
              </a:rPr>
              <a:t>/</a:t>
            </a:r>
            <a:r>
              <a:rPr lang="tr-TR" sz="2000" dirty="0" err="1">
                <a:solidFill>
                  <a:srgbClr val="DDDDDD"/>
                </a:solidFill>
                <a:latin typeface="Corbel"/>
                <a:cs typeface="Corbel"/>
              </a:rPr>
              <a:t>onerilersertifikaegitim</a:t>
            </a:r>
            <a:r>
              <a:rPr lang="tr-TR" sz="2000" dirty="0">
                <a:solidFill>
                  <a:srgbClr val="DDDDDD"/>
                </a:solidFill>
                <a:latin typeface="Corbel"/>
                <a:cs typeface="Corbel"/>
              </a:rPr>
              <a:t>/</a:t>
            </a:r>
            <a:r>
              <a:rPr lang="tr-TR" sz="2000" dirty="0" err="1">
                <a:solidFill>
                  <a:srgbClr val="DDDDDD"/>
                </a:solidFill>
                <a:latin typeface="Corbel"/>
                <a:cs typeface="Corbel"/>
              </a:rPr>
              <a:t>oracle</a:t>
            </a:r>
            <a:r>
              <a:rPr lang="tr-TR" sz="2000" dirty="0">
                <a:solidFill>
                  <a:srgbClr val="DDDDDD"/>
                </a:solidFill>
                <a:latin typeface="Corbel"/>
                <a:cs typeface="Corbel"/>
              </a:rPr>
              <a:t>-sertifika-</a:t>
            </a:r>
            <a:r>
              <a:rPr lang="tr-TR" sz="2000" dirty="0" err="1">
                <a:solidFill>
                  <a:srgbClr val="DDDDDD"/>
                </a:solidFill>
                <a:latin typeface="Corbel"/>
                <a:cs typeface="Corbel"/>
              </a:rPr>
              <a:t>sinavlari</a:t>
            </a:r>
            <a:r>
              <a:rPr lang="tr-TR" sz="2000" dirty="0">
                <a:solidFill>
                  <a:srgbClr val="DDDDDD"/>
                </a:solidFill>
                <a:latin typeface="Corbel"/>
                <a:cs typeface="Corbel"/>
              </a:rPr>
              <a:t>/</a:t>
            </a: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28232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Java SE </a:t>
            </a:r>
            <a:r>
              <a:rPr lang="en-US" spc="-5" dirty="0" err="1"/>
              <a:t>öğrendik</a:t>
            </a:r>
            <a:r>
              <a:rPr lang="en-US" spc="-5" dirty="0"/>
              <a:t> , </a:t>
            </a:r>
            <a:r>
              <a:rPr lang="en-US" spc="-5" dirty="0" err="1"/>
              <a:t>peki</a:t>
            </a:r>
            <a:r>
              <a:rPr lang="en-US" spc="-5" dirty="0"/>
              <a:t> </a:t>
            </a:r>
            <a:r>
              <a:rPr lang="en-US" spc="-5" dirty="0" err="1"/>
              <a:t>sıradaki</a:t>
            </a:r>
            <a:r>
              <a:rPr lang="en-US" spc="-5" dirty="0"/>
              <a:t> </a:t>
            </a:r>
            <a:r>
              <a:rPr lang="en-US" spc="-5" dirty="0" err="1"/>
              <a:t>nedir</a:t>
            </a:r>
            <a:r>
              <a:rPr lang="en-US" spc="-5" dirty="0"/>
              <a:t> ?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629411" y="1870706"/>
            <a:ext cx="911161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2826385" indent="-457200">
              <a:lnSpc>
                <a:spcPct val="100000"/>
              </a:lnSpc>
              <a:buFont typeface="Arial" charset="0"/>
              <a:buChar char="•"/>
            </a:pP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Java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EE/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Enterprise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Edition </a:t>
            </a:r>
            <a:endParaRPr lang="en-US" sz="2800" spc="-10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469900" marR="2826385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00" spc="-10" dirty="0">
                <a:solidFill>
                  <a:srgbClr val="DDDDDD"/>
                </a:solidFill>
                <a:latin typeface="Corbel"/>
                <a:cs typeface="Corbel"/>
              </a:rPr>
              <a:t>Spring</a:t>
            </a:r>
            <a:endParaRPr lang="tr-TR" sz="2800" spc="-10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469900" marR="2826385" indent="-457200">
              <a:lnSpc>
                <a:spcPct val="100000"/>
              </a:lnSpc>
              <a:buFont typeface="Arial" charset="0"/>
              <a:buChar char="•"/>
            </a:pPr>
            <a:r>
              <a:rPr lang="tr-TR" sz="2800" spc="-10" dirty="0" err="1">
                <a:solidFill>
                  <a:srgbClr val="DDDDDD"/>
                </a:solidFill>
                <a:latin typeface="Corbel"/>
                <a:cs typeface="Corbel"/>
              </a:rPr>
              <a:t>Android</a:t>
            </a:r>
            <a:r>
              <a:rPr lang="tr-TR" sz="2800" spc="-10" dirty="0">
                <a:solidFill>
                  <a:srgbClr val="DDDDDD"/>
                </a:solidFill>
                <a:latin typeface="Corbel"/>
                <a:cs typeface="Corbel"/>
              </a:rPr>
              <a:t>/Mobile</a:t>
            </a:r>
            <a:endParaRPr lang="tr-TR" sz="2800" spc="-5" dirty="0">
              <a:solidFill>
                <a:srgbClr val="DDDDDD"/>
              </a:solidFill>
              <a:latin typeface="Corbel"/>
              <a:cs typeface="Corbel"/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16</a:t>
            </a:fld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Java</a:t>
            </a:r>
            <a:r>
              <a:rPr spc="-95" dirty="0"/>
              <a:t> </a:t>
            </a:r>
            <a:r>
              <a:rPr spc="-5" dirty="0"/>
              <a:t>EE</a:t>
            </a:r>
            <a:r>
              <a:rPr lang="en-US" spc="-5" dirty="0"/>
              <a:t> nedir ? </a:t>
            </a:r>
            <a:r>
              <a:rPr lang="en-US" spc="-5" dirty="0" err="1"/>
              <a:t>Kaç</a:t>
            </a:r>
            <a:r>
              <a:rPr lang="en-US" spc="-5" dirty="0"/>
              <a:t> </a:t>
            </a:r>
            <a:r>
              <a:rPr lang="en-US" spc="-5" dirty="0" err="1"/>
              <a:t>tane</a:t>
            </a:r>
            <a:r>
              <a:rPr lang="en-US" spc="-5" dirty="0"/>
              <a:t> Java </a:t>
            </a:r>
            <a:r>
              <a:rPr lang="en-US" spc="-5" dirty="0" err="1"/>
              <a:t>var</a:t>
            </a:r>
            <a:r>
              <a:rPr lang="en-US" spc="-5" dirty="0"/>
              <a:t> </a:t>
            </a:r>
            <a:r>
              <a:rPr lang="en-US" spc="-5" dirty="0">
                <a:sym typeface="Wingdings"/>
              </a:rPr>
              <a:t>? 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05561" y="197865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561" y="240537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5561" y="283209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0200" y="1870706"/>
            <a:ext cx="9111615" cy="2191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360"/>
              </a:lnSpc>
              <a:spcBef>
                <a:spcPts val="100"/>
              </a:spcBef>
            </a:pPr>
            <a:r>
              <a:rPr sz="2800" spc="-15" dirty="0">
                <a:solidFill>
                  <a:srgbClr val="DDDDDD"/>
                </a:solidFill>
                <a:latin typeface="Corbel"/>
                <a:cs typeface="Corbel"/>
              </a:rPr>
              <a:t>Reliable</a:t>
            </a:r>
            <a:r>
              <a:rPr lang="en-US" sz="2800" spc="-15" dirty="0">
                <a:solidFill>
                  <a:srgbClr val="DDDDDD"/>
                </a:solidFill>
                <a:latin typeface="Corbel"/>
                <a:cs typeface="Corbel"/>
              </a:rPr>
              <a:t>/güvenilir</a:t>
            </a:r>
            <a:r>
              <a:rPr sz="2800" spc="-1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large-scale</a:t>
            </a:r>
            <a:r>
              <a:rPr lang="tr-TR" sz="2800" spc="-10" dirty="0">
                <a:solidFill>
                  <a:srgbClr val="DDDDDD"/>
                </a:solidFill>
                <a:latin typeface="Corbel"/>
                <a:cs typeface="Corbel"/>
              </a:rPr>
              <a:t>/büyük ölçekli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secure</a:t>
            </a:r>
            <a:r>
              <a:rPr lang="tr-TR" sz="2800" spc="-5" dirty="0">
                <a:solidFill>
                  <a:srgbClr val="DDDDDD"/>
                </a:solidFill>
                <a:latin typeface="Corbel"/>
                <a:cs typeface="Corbel"/>
              </a:rPr>
              <a:t>/güvenli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multi-tiered</a:t>
            </a:r>
            <a:r>
              <a:rPr lang="en-US" sz="2800" spc="-5" dirty="0">
                <a:solidFill>
                  <a:srgbClr val="DDDDDD"/>
                </a:solidFill>
                <a:latin typeface="Corbel"/>
                <a:cs typeface="Corbel"/>
              </a:rPr>
              <a:t>/</a:t>
            </a:r>
            <a:r>
              <a:rPr lang="tr-TR" sz="2800" spc="-5" dirty="0">
                <a:solidFill>
                  <a:srgbClr val="DDDDDD"/>
                </a:solidFill>
                <a:latin typeface="Corbel"/>
                <a:cs typeface="Corbel"/>
              </a:rPr>
              <a:t>çok katmanlı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projeler geliştirmek  için</a:t>
            </a:r>
            <a:r>
              <a:rPr sz="2800" spc="-10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spc="-20" dirty="0">
                <a:solidFill>
                  <a:srgbClr val="DDDDDD"/>
                </a:solidFill>
                <a:latin typeface="Corbel"/>
                <a:cs typeface="Corbel"/>
              </a:rPr>
              <a:t>kullanılır.</a:t>
            </a:r>
            <a:endParaRPr lang="tr-TR" sz="2800" spc="-20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12700" marR="5080">
              <a:lnSpc>
                <a:spcPts val="3360"/>
              </a:lnSpc>
              <a:spcBef>
                <a:spcPts val="100"/>
              </a:spcBef>
            </a:pPr>
            <a:r>
              <a:rPr lang="tr-TR" sz="2800" spc="-5" dirty="0">
                <a:solidFill>
                  <a:srgbClr val="DDDDDD"/>
                </a:solidFill>
                <a:latin typeface="Corbel"/>
                <a:cs typeface="Corbel"/>
              </a:rPr>
              <a:t>Java </a:t>
            </a:r>
            <a:r>
              <a:rPr lang="tr-TR" sz="2800" spc="-10" dirty="0">
                <a:solidFill>
                  <a:srgbClr val="DDDDDD"/>
                </a:solidFill>
                <a:latin typeface="Corbel"/>
                <a:cs typeface="Corbel"/>
              </a:rPr>
              <a:t>EE </a:t>
            </a:r>
            <a:r>
              <a:rPr lang="tr-TR" sz="2800" spc="-5" dirty="0">
                <a:solidFill>
                  <a:srgbClr val="DDDDDD"/>
                </a:solidFill>
                <a:latin typeface="Corbel"/>
                <a:cs typeface="Corbel"/>
              </a:rPr>
              <a:t>bir </a:t>
            </a:r>
            <a:r>
              <a:rPr lang="tr-TR" sz="2800" spc="-20" dirty="0">
                <a:solidFill>
                  <a:srgbClr val="DDDDDD"/>
                </a:solidFill>
                <a:latin typeface="Corbel"/>
                <a:cs typeface="Corbel"/>
              </a:rPr>
              <a:t>platformdur. </a:t>
            </a:r>
            <a:r>
              <a:rPr lang="en-US" sz="2800" spc="-20" dirty="0" err="1">
                <a:solidFill>
                  <a:srgbClr val="DDDDDD"/>
                </a:solidFill>
                <a:latin typeface="Corbel"/>
                <a:cs typeface="Corbel"/>
              </a:rPr>
              <a:t>Yeni</a:t>
            </a:r>
            <a:r>
              <a:rPr lang="en-US" sz="2800" spc="-2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20" dirty="0" err="1">
                <a:solidFill>
                  <a:srgbClr val="DDDDDD"/>
                </a:solidFill>
                <a:latin typeface="Corbel"/>
                <a:cs typeface="Corbel"/>
              </a:rPr>
              <a:t>ismi</a:t>
            </a:r>
            <a:r>
              <a:rPr lang="en-US" sz="2800" spc="-20" dirty="0">
                <a:solidFill>
                  <a:srgbClr val="DDDDDD"/>
                </a:solidFill>
                <a:latin typeface="Corbel"/>
                <a:cs typeface="Corbel"/>
              </a:rPr>
              <a:t> Jakarta EE</a:t>
            </a:r>
          </a:p>
          <a:p>
            <a:pPr marL="12700" marR="5080">
              <a:lnSpc>
                <a:spcPts val="3360"/>
              </a:lnSpc>
              <a:spcBef>
                <a:spcPts val="100"/>
              </a:spcBef>
            </a:pPr>
            <a:r>
              <a:rPr lang="en-US" sz="2800" dirty="0">
                <a:solidFill>
                  <a:schemeClr val="bg2"/>
                </a:solidFill>
                <a:latin typeface="Corbel"/>
                <a:cs typeface="Corbel"/>
              </a:rPr>
              <a:t>Java EE ,enterprise/</a:t>
            </a:r>
            <a:r>
              <a:rPr lang="en-US" sz="2800" dirty="0" err="1">
                <a:solidFill>
                  <a:schemeClr val="bg2"/>
                </a:solidFill>
                <a:latin typeface="Corbel"/>
                <a:cs typeface="Corbel"/>
              </a:rPr>
              <a:t>kurumsal</a:t>
            </a:r>
            <a:r>
              <a:rPr lang="en-US" sz="2800" dirty="0">
                <a:solidFill>
                  <a:schemeClr val="bg2"/>
                </a:solidFill>
                <a:latin typeface="Corbel"/>
                <a:cs typeface="Corbel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orbel"/>
                <a:cs typeface="Corbel"/>
              </a:rPr>
              <a:t>uygulamalar</a:t>
            </a:r>
            <a:r>
              <a:rPr lang="en-US" sz="2800" dirty="0">
                <a:solidFill>
                  <a:schemeClr val="bg2"/>
                </a:solidFill>
                <a:latin typeface="Corbel"/>
                <a:cs typeface="Corbel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orbel"/>
                <a:cs typeface="Corbel"/>
              </a:rPr>
              <a:t>için</a:t>
            </a:r>
            <a:r>
              <a:rPr lang="en-US" sz="2800" dirty="0">
                <a:solidFill>
                  <a:schemeClr val="bg2"/>
                </a:solidFill>
                <a:latin typeface="Corbel"/>
                <a:cs typeface="Corbel"/>
              </a:rPr>
              <a:t> her </a:t>
            </a:r>
            <a:r>
              <a:rPr lang="en-US" sz="2800" dirty="0" err="1">
                <a:solidFill>
                  <a:schemeClr val="bg2"/>
                </a:solidFill>
                <a:latin typeface="Corbel"/>
                <a:cs typeface="Corbel"/>
              </a:rPr>
              <a:t>biri</a:t>
            </a:r>
            <a:r>
              <a:rPr lang="en-US" sz="2800" dirty="0">
                <a:solidFill>
                  <a:schemeClr val="bg2"/>
                </a:solidFill>
                <a:latin typeface="Corbel"/>
                <a:cs typeface="Corbel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orbel"/>
                <a:cs typeface="Corbel"/>
              </a:rPr>
              <a:t>farklı</a:t>
            </a:r>
            <a:r>
              <a:rPr lang="en-US" sz="2800" dirty="0">
                <a:solidFill>
                  <a:schemeClr val="bg2"/>
                </a:solidFill>
                <a:latin typeface="Corbel"/>
                <a:cs typeface="Corbel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orbel"/>
                <a:cs typeface="Corbel"/>
              </a:rPr>
              <a:t>amaca</a:t>
            </a:r>
            <a:r>
              <a:rPr lang="en-US" sz="2800" dirty="0">
                <a:solidFill>
                  <a:schemeClr val="bg2"/>
                </a:solidFill>
                <a:latin typeface="Corbel"/>
                <a:cs typeface="Corbel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orbel"/>
                <a:cs typeface="Corbel"/>
              </a:rPr>
              <a:t>hizmet</a:t>
            </a:r>
            <a:r>
              <a:rPr lang="en-US" sz="2800" dirty="0">
                <a:solidFill>
                  <a:schemeClr val="bg2"/>
                </a:solidFill>
                <a:latin typeface="Corbel"/>
                <a:cs typeface="Corbel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orbel"/>
                <a:cs typeface="Corbel"/>
              </a:rPr>
              <a:t>eden</a:t>
            </a:r>
            <a:r>
              <a:rPr lang="en-US" sz="2800" dirty="0">
                <a:solidFill>
                  <a:schemeClr val="bg2"/>
                </a:solidFill>
                <a:latin typeface="Corbel"/>
                <a:cs typeface="Corbel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orbel"/>
                <a:cs typeface="Corbel"/>
              </a:rPr>
              <a:t>yapılardan</a:t>
            </a:r>
            <a:r>
              <a:rPr lang="en-US" sz="2800" dirty="0">
                <a:solidFill>
                  <a:schemeClr val="bg2"/>
                </a:solidFill>
                <a:latin typeface="Corbel"/>
                <a:cs typeface="Corbel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orbel"/>
                <a:cs typeface="Corbel"/>
              </a:rPr>
              <a:t>oluşmaktadır</a:t>
            </a:r>
            <a:r>
              <a:rPr lang="en-US" sz="2800" dirty="0">
                <a:solidFill>
                  <a:schemeClr val="bg2"/>
                </a:solidFill>
                <a:latin typeface="Corbel"/>
                <a:cs typeface="Corbel"/>
              </a:rPr>
              <a:t>.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17</a:t>
            </a:fld>
            <a:endParaRPr lang="tr-TR" dirty="0"/>
          </a:p>
        </p:txBody>
      </p:sp>
      <p:sp>
        <p:nvSpPr>
          <p:cNvPr id="12" name="object 6"/>
          <p:cNvSpPr txBox="1"/>
          <p:nvPr/>
        </p:nvSpPr>
        <p:spPr>
          <a:xfrm flipH="1" flipV="1">
            <a:off x="1305560" y="3258816"/>
            <a:ext cx="1454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19419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Java</a:t>
            </a:r>
            <a:r>
              <a:rPr spc="-95" dirty="0"/>
              <a:t> </a:t>
            </a:r>
            <a:r>
              <a:rPr spc="-5" dirty="0"/>
              <a:t>EE</a:t>
            </a:r>
          </a:p>
        </p:txBody>
      </p:sp>
      <p:pic>
        <p:nvPicPr>
          <p:cNvPr id="15362" name="Picture 2" descr="C:\Users\Levent\Desktop\jsr 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62125"/>
            <a:ext cx="9067800" cy="399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18</a:t>
            </a:fld>
            <a:endParaRPr 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dirty="0"/>
              <a:t>pr</a:t>
            </a:r>
            <a:r>
              <a:rPr spc="-5" dirty="0"/>
              <a:t>i</a:t>
            </a:r>
            <a:r>
              <a:rPr spc="5" dirty="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5561" y="197865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561" y="283209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5561" y="3258817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5561" y="3685537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1001393" y="1870706"/>
            <a:ext cx="10189212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715" marR="33020">
              <a:lnSpc>
                <a:spcPct val="100000"/>
              </a:lnSpc>
            </a:pPr>
            <a:r>
              <a:rPr spc="-5" dirty="0"/>
              <a:t>Spring </a:t>
            </a:r>
            <a:r>
              <a:rPr dirty="0"/>
              <a:t>, </a:t>
            </a:r>
            <a:r>
              <a:rPr spc="-5" dirty="0"/>
              <a:t>Java uygulamaları </a:t>
            </a:r>
            <a:r>
              <a:rPr spc="-10" dirty="0"/>
              <a:t>(application) </a:t>
            </a:r>
            <a:r>
              <a:rPr spc="-5" dirty="0"/>
              <a:t>geliştirmek için </a:t>
            </a:r>
            <a:r>
              <a:rPr spc="-5" dirty="0" err="1"/>
              <a:t>kullanılan</a:t>
            </a:r>
            <a:r>
              <a:rPr spc="-5" dirty="0"/>
              <a:t>  </a:t>
            </a:r>
            <a:r>
              <a:rPr lang="tr-TR" spc="-5" dirty="0" err="1"/>
              <a:t>lightweight</a:t>
            </a:r>
            <a:r>
              <a:rPr lang="tr-TR" spc="-5" dirty="0"/>
              <a:t> </a:t>
            </a:r>
            <a:r>
              <a:rPr spc="-5" dirty="0" err="1"/>
              <a:t>bir</a:t>
            </a:r>
            <a:r>
              <a:rPr spc="-30" dirty="0"/>
              <a:t> </a:t>
            </a:r>
            <a:r>
              <a:rPr spc="-20" dirty="0" err="1"/>
              <a:t>frameworktur</a:t>
            </a:r>
            <a:r>
              <a:rPr spc="-20" dirty="0"/>
              <a:t>.</a:t>
            </a:r>
            <a:endParaRPr lang="en-US" spc="-20" dirty="0"/>
          </a:p>
          <a:p>
            <a:pPr marL="640715">
              <a:lnSpc>
                <a:spcPct val="100000"/>
              </a:lnSpc>
            </a:pPr>
            <a:r>
              <a:rPr spc="-5" dirty="0"/>
              <a:t>Spring simplifies</a:t>
            </a:r>
            <a:r>
              <a:rPr u="heavy" spc="-5" dirty="0"/>
              <a:t> </a:t>
            </a:r>
            <a:r>
              <a:rPr spc="-5" dirty="0"/>
              <a:t>Java Development</a:t>
            </a:r>
            <a:r>
              <a:rPr spc="-120" dirty="0"/>
              <a:t> </a:t>
            </a:r>
            <a:r>
              <a:rPr dirty="0"/>
              <a:t>!</a:t>
            </a:r>
            <a:endParaRPr lang="en-US" spc="-15" dirty="0"/>
          </a:p>
          <a:p>
            <a:pPr marL="640715">
              <a:lnSpc>
                <a:spcPct val="100000"/>
              </a:lnSpc>
            </a:pPr>
            <a:r>
              <a:rPr spc="-5" dirty="0"/>
              <a:t>Spring bir </a:t>
            </a:r>
            <a:r>
              <a:rPr spc="-10" dirty="0"/>
              <a:t>çok </a:t>
            </a:r>
            <a:r>
              <a:rPr spc="-5" dirty="0"/>
              <a:t>ürün için entegrasyon desteği </a:t>
            </a:r>
            <a:r>
              <a:rPr spc="-30" dirty="0"/>
              <a:t>sağlar. </a:t>
            </a:r>
            <a:r>
              <a:rPr lang="tr-TR" spc="-30" dirty="0"/>
              <a:t>https://</a:t>
            </a:r>
            <a:r>
              <a:rPr lang="tr-TR" spc="-30" dirty="0" err="1"/>
              <a:t>spring.io</a:t>
            </a:r>
            <a:r>
              <a:rPr lang="tr-TR" spc="-30" dirty="0"/>
              <a:t>/</a:t>
            </a:r>
            <a:r>
              <a:rPr lang="tr-TR" spc="-30" dirty="0" err="1"/>
              <a:t>projects</a:t>
            </a:r>
            <a:endParaRPr lang="tr-TR" spc="-30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19</a:t>
            </a:fld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HelloWorld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69B295-FAF9-41DC-940D-A97E4E34F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3" y="484632"/>
            <a:ext cx="3181973" cy="5733287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FC7ED66-73EA-45FB-81ED-7FBF4D09A591}"/>
              </a:ext>
            </a:extLst>
          </p:cNvPr>
          <p:cNvSpPr txBox="1"/>
          <p:nvPr/>
        </p:nvSpPr>
        <p:spPr>
          <a:xfrm>
            <a:off x="6391903" y="2121763"/>
            <a:ext cx="5235490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98450" indent="-228600">
              <a:lnSpc>
                <a:spcPct val="90000"/>
              </a:lnSpc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240029" algn="l"/>
              </a:tabLst>
            </a:pPr>
            <a:endParaRPr lang="en-US" sz="2000" spc="-5" dirty="0">
              <a:sym typeface="Wingdings"/>
            </a:endParaRPr>
          </a:p>
          <a:p>
            <a:pPr marL="12700" indent="-228600">
              <a:lnSpc>
                <a:spcPct val="90000"/>
              </a:lnSpc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240029" algn="l"/>
              </a:tabLst>
            </a:pPr>
            <a:endParaRPr lang="en-US" sz="2000" spc="-5" dirty="0">
              <a:sym typeface="Wingdings"/>
            </a:endParaRPr>
          </a:p>
          <a:p>
            <a:pPr marL="12700" indent="-228600">
              <a:lnSpc>
                <a:spcPct val="90000"/>
              </a:lnSpc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240029" algn="l"/>
              </a:tabLst>
            </a:pPr>
            <a:r>
              <a:rPr lang="en-US" sz="2400" spc="-5" dirty="0">
                <a:sym typeface="Wingdings"/>
              </a:rPr>
              <a:t>Levent Ergüder</a:t>
            </a:r>
          </a:p>
          <a:p>
            <a:pPr marL="12700" indent="-228600">
              <a:lnSpc>
                <a:spcPct val="90000"/>
              </a:lnSpc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240029" algn="l"/>
              </a:tabLst>
            </a:pPr>
            <a:r>
              <a:rPr lang="en-US" sz="2400" spc="-5" dirty="0">
                <a:sym typeface="Wingdings"/>
              </a:rPr>
              <a:t>KOÜ </a:t>
            </a:r>
            <a:r>
              <a:rPr lang="en-US" sz="2400" spc="-5" dirty="0" err="1">
                <a:sym typeface="Wingdings"/>
              </a:rPr>
              <a:t>Bilgisayar</a:t>
            </a:r>
            <a:r>
              <a:rPr lang="en-US" sz="2400" spc="-5" dirty="0">
                <a:sym typeface="Wingdings"/>
              </a:rPr>
              <a:t> </a:t>
            </a:r>
            <a:r>
              <a:rPr lang="en-US" sz="2400" spc="-5" dirty="0" err="1">
                <a:sym typeface="Wingdings"/>
              </a:rPr>
              <a:t>Mühendisliği</a:t>
            </a:r>
            <a:r>
              <a:rPr lang="en-US" sz="2400" spc="-5" dirty="0">
                <a:sym typeface="Wingdings"/>
              </a:rPr>
              <a:t> 08– 12</a:t>
            </a:r>
          </a:p>
          <a:p>
            <a:pPr marL="12700" indent="-228600">
              <a:lnSpc>
                <a:spcPct val="90000"/>
              </a:lnSpc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240029" algn="l"/>
              </a:tabLst>
            </a:pPr>
            <a:r>
              <a:rPr lang="en-US" sz="2400" spc="-5" dirty="0" err="1">
                <a:sym typeface="Wingdings"/>
              </a:rPr>
              <a:t>Kobil</a:t>
            </a:r>
            <a:r>
              <a:rPr lang="en-US" sz="2400" spc="-5" dirty="0">
                <a:sym typeface="Wingdings"/>
              </a:rPr>
              <a:t> Systems GmbH</a:t>
            </a:r>
          </a:p>
          <a:p>
            <a:pPr marL="12700" indent="-228600">
              <a:lnSpc>
                <a:spcPct val="90000"/>
              </a:lnSpc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240029" algn="l"/>
              </a:tabLst>
            </a:pPr>
            <a:r>
              <a:rPr lang="en-US" sz="2400" spc="-5" dirty="0">
                <a:sym typeface="Wingdings"/>
              </a:rPr>
              <a:t>Java Developer &amp; Trainer</a:t>
            </a:r>
          </a:p>
          <a:p>
            <a:pPr marL="12700" indent="-228600">
              <a:lnSpc>
                <a:spcPct val="90000"/>
              </a:lnSpc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240029" algn="l"/>
              </a:tabLst>
            </a:pPr>
            <a:endParaRPr lang="en-US" sz="2000" spc="-5" dirty="0">
              <a:sym typeface="Wingdings"/>
            </a:endParaRPr>
          </a:p>
          <a:p>
            <a:pPr marL="298450" indent="-228600">
              <a:lnSpc>
                <a:spcPct val="90000"/>
              </a:lnSpc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240029" algn="l"/>
              </a:tabLst>
            </a:pPr>
            <a:endParaRPr lang="en-US" sz="2000" spc="-5" dirty="0">
              <a:sym typeface="Wingdings"/>
            </a:endParaRPr>
          </a:p>
          <a:p>
            <a:pPr marL="298450" indent="-228600">
              <a:lnSpc>
                <a:spcPct val="90000"/>
              </a:lnSpc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240029" algn="l"/>
              </a:tabLst>
            </a:pPr>
            <a:endParaRPr lang="en-US" sz="2000" spc="-5" dirty="0">
              <a:sym typeface="Wingdings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2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47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ayt Numarası Yer Tutucusu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20</a:t>
            </a:fld>
            <a:endParaRPr lang="tr-T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38200"/>
            <a:ext cx="8672186" cy="494585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71600" y="5562600"/>
            <a:ext cx="88830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https://www.baeldung.com/java-in-2018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</p:spPr>
        <p:txBody>
          <a:bodyPr/>
          <a:lstStyle/>
          <a:p>
            <a:fld id="{B6F15528-21DE-4FAA-801E-634DDDAF4B2B}" type="slidenum">
              <a:rPr lang="tr-TR" smtClean="0"/>
              <a:t>21</a:t>
            </a:fld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C55E3-C020-4A44-9508-4BB18C819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51283"/>
            <a:ext cx="7739373" cy="44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8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ayt Numarası Yer Tutucusu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22</a:t>
            </a:fld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33399"/>
            <a:ext cx="6172200" cy="57928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Version</a:t>
            </a:r>
            <a:r>
              <a:rPr spc="-229" dirty="0"/>
              <a:t> </a:t>
            </a:r>
            <a:r>
              <a:rPr spc="-5" dirty="0"/>
              <a:t>Control</a:t>
            </a:r>
            <a:r>
              <a:rPr lang="tr-TR" spc="-5" dirty="0"/>
              <a:t> </a:t>
            </a:r>
            <a:r>
              <a:rPr lang="tr-TR" spc="-5" dirty="0" err="1"/>
              <a:t>System</a:t>
            </a:r>
            <a:endParaRPr spc="-5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23</a:t>
            </a:fld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1019174" y="1828800"/>
            <a:ext cx="9877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2000" dirty="0">
                <a:solidFill>
                  <a:schemeClr val="bg2"/>
                </a:solidFill>
              </a:rPr>
              <a:t>Takım olarak aynı ürün/proje üzerinde nasıl çalışılıyor 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2000" dirty="0">
                <a:solidFill>
                  <a:schemeClr val="bg2"/>
                </a:solidFill>
              </a:rPr>
              <a:t>Birlikte nasıl ürün/proje geliştirilir ?</a:t>
            </a:r>
          </a:p>
        </p:txBody>
      </p:sp>
      <p:pic>
        <p:nvPicPr>
          <p:cNvPr id="13" name="Picture 3" descr="C:\Users\Levent\Desktop\git-has-won-640x6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752600"/>
            <a:ext cx="4049511" cy="395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75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ayt Numarası Yer Tutucusu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24</a:t>
            </a:fld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1447800" y="5609886"/>
            <a:ext cx="9877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chemeClr val="bg2"/>
                </a:solidFill>
              </a:rPr>
              <a:t>https://www.baeldung.com/java-in-2018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55A47-980E-4E67-803B-E272847EC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33579"/>
            <a:ext cx="7315200" cy="46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95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06040" y="762000"/>
            <a:ext cx="676656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25</a:t>
            </a:fld>
            <a:endParaRPr lang="tr-T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z="3600" spc="-5" dirty="0"/>
              <a:t>Herkes deneyimli eleman arıyor , nasıl iş bulacağız ? </a:t>
            </a:r>
            <a:r>
              <a:rPr lang="tr-TR" sz="3600" spc="-5" dirty="0">
                <a:sym typeface="Wingdings"/>
              </a:rPr>
              <a:t></a:t>
            </a:r>
            <a:endParaRPr sz="36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26</a:t>
            </a:fld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143000" y="1752600"/>
            <a:ext cx="108204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2564765" indent="-285750">
              <a:lnSpc>
                <a:spcPct val="99900"/>
              </a:lnSpc>
              <a:buFont typeface="Arial" pitchFamily="34" charset="0"/>
              <a:buChar char="•"/>
            </a:pPr>
            <a:r>
              <a:rPr lang="tr-TR" sz="2400" spc="-20" dirty="0">
                <a:solidFill>
                  <a:srgbClr val="DDDDDD"/>
                </a:solidFill>
                <a:latin typeface="Corbel"/>
                <a:cs typeface="Corbel"/>
              </a:rPr>
              <a:t>Github</a:t>
            </a:r>
          </a:p>
          <a:p>
            <a:pPr marL="298450" marR="2564765" indent="-285750">
              <a:lnSpc>
                <a:spcPct val="99900"/>
              </a:lnSpc>
              <a:buFont typeface="Arial" pitchFamily="34" charset="0"/>
              <a:buChar char="•"/>
            </a:pPr>
            <a:r>
              <a:rPr lang="tr-TR" sz="2400" spc="-20" dirty="0" err="1">
                <a:solidFill>
                  <a:srgbClr val="DDDDDD"/>
                </a:solidFill>
                <a:latin typeface="Corbel"/>
                <a:cs typeface="Corbel"/>
              </a:rPr>
              <a:t>Blog</a:t>
            </a:r>
            <a:endParaRPr lang="tr-TR" sz="2400" spc="-20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0" dirty="0">
                <a:solidFill>
                  <a:srgbClr val="DDDDDD"/>
                </a:solidFill>
                <a:latin typeface="Corbel"/>
                <a:cs typeface="Corbel"/>
              </a:rPr>
              <a:t>Okul dışı ekstra projeler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>
                <a:solidFill>
                  <a:srgbClr val="DDDDDD"/>
                </a:solidFill>
                <a:latin typeface="Corbel"/>
                <a:cs typeface="Corbel"/>
              </a:rPr>
              <a:t>İyi staj , ekstra staj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 err="1">
                <a:solidFill>
                  <a:srgbClr val="DDDDDD"/>
                </a:solidFill>
                <a:latin typeface="Corbel"/>
                <a:cs typeface="Corbel"/>
              </a:rPr>
              <a:t>Part</a:t>
            </a:r>
            <a:r>
              <a:rPr lang="tr-TR" sz="2400" spc="-10" dirty="0">
                <a:solidFill>
                  <a:srgbClr val="DDDDDD"/>
                </a:solidFill>
                <a:latin typeface="Corbel"/>
                <a:cs typeface="Corbel"/>
              </a:rPr>
              <a:t> time çalışmak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>
                <a:solidFill>
                  <a:srgbClr val="DDDDDD"/>
                </a:solidFill>
                <a:latin typeface="Corbel"/>
                <a:cs typeface="Corbel"/>
              </a:rPr>
              <a:t>Etkinlikler , çevreyi genişletmek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>
                <a:solidFill>
                  <a:srgbClr val="DDDDDD"/>
                </a:solidFill>
                <a:latin typeface="Corbel"/>
                <a:cs typeface="Corbel"/>
              </a:rPr>
              <a:t>Firmaları takip etmek (alım dönemleri , başvurular </a:t>
            </a:r>
            <a:r>
              <a:rPr lang="tr-TR" sz="2400" spc="-10" dirty="0" err="1">
                <a:solidFill>
                  <a:srgbClr val="DDDDDD"/>
                </a:solidFill>
                <a:latin typeface="Corbel"/>
                <a:cs typeface="Corbel"/>
              </a:rPr>
              <a:t>vs</a:t>
            </a:r>
            <a:r>
              <a:rPr lang="tr-TR" sz="2400" spc="-10" dirty="0">
                <a:solidFill>
                  <a:srgbClr val="DDDDDD"/>
                </a:solidFill>
                <a:latin typeface="Corbel"/>
                <a:cs typeface="Corbel"/>
              </a:rPr>
              <a:t>)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>
                <a:solidFill>
                  <a:srgbClr val="DDDDDD"/>
                </a:solidFill>
                <a:latin typeface="Corbel"/>
                <a:cs typeface="Corbel"/>
              </a:rPr>
              <a:t>Torpil </a:t>
            </a:r>
            <a:r>
              <a:rPr lang="tr-TR" sz="2400" spc="-10" dirty="0">
                <a:solidFill>
                  <a:srgbClr val="DDDDDD"/>
                </a:solidFill>
                <a:latin typeface="Corbel"/>
                <a:cs typeface="Corbel"/>
                <a:sym typeface="Wingdings"/>
              </a:rPr>
              <a:t>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http://</a:t>
            </a:r>
            <a:r>
              <a:rPr lang="tr-TR" sz="2000" spc="-10" dirty="0" err="1">
                <a:solidFill>
                  <a:srgbClr val="DDDDDD"/>
                </a:solidFill>
                <a:latin typeface="Corbel"/>
                <a:cs typeface="Corbel"/>
              </a:rPr>
              <a:t>www.injavawetrust.com</a:t>
            </a: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/</a:t>
            </a:r>
            <a:r>
              <a:rPr lang="tr-TR" sz="2000" spc="-10" dirty="0" err="1">
                <a:solidFill>
                  <a:srgbClr val="DDDDDD"/>
                </a:solidFill>
                <a:latin typeface="Corbel"/>
                <a:cs typeface="Corbel"/>
              </a:rPr>
              <a:t>sektorden-oneriler</a:t>
            </a: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16348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z="3600" spc="-5" dirty="0"/>
              <a:t>Yurt Dışı İş İmkanı</a:t>
            </a:r>
            <a:endParaRPr sz="36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27</a:t>
            </a:fld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143000" y="1752600"/>
            <a:ext cx="10820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2564765" indent="-285750">
              <a:lnSpc>
                <a:spcPct val="99900"/>
              </a:lnSpc>
              <a:buFont typeface="Arial" pitchFamily="34" charset="0"/>
              <a:buChar char="•"/>
            </a:pPr>
            <a:r>
              <a:rPr lang="tr-TR" sz="2400" spc="-20" dirty="0">
                <a:solidFill>
                  <a:srgbClr val="DDDDDD"/>
                </a:solidFill>
                <a:latin typeface="Corbel"/>
                <a:cs typeface="Corbel"/>
              </a:rPr>
              <a:t>Almanya , Hollanda , Belçika , Estonya ...</a:t>
            </a:r>
          </a:p>
          <a:p>
            <a:pPr marL="298450" marR="2564765" indent="-285750">
              <a:lnSpc>
                <a:spcPct val="99900"/>
              </a:lnSpc>
              <a:buFont typeface="Arial" pitchFamily="34" charset="0"/>
              <a:buChar char="•"/>
            </a:pPr>
            <a:r>
              <a:rPr lang="tr-TR" sz="2400" spc="-20" dirty="0">
                <a:solidFill>
                  <a:srgbClr val="DDDDDD"/>
                </a:solidFill>
                <a:latin typeface="Corbel"/>
                <a:cs typeface="Corbel"/>
              </a:rPr>
              <a:t>Java altın bilezik</a:t>
            </a:r>
          </a:p>
          <a:p>
            <a:pPr marL="298450" marR="2564765" indent="-285750">
              <a:lnSpc>
                <a:spcPct val="99900"/>
              </a:lnSpc>
              <a:buFont typeface="Arial" pitchFamily="34" charset="0"/>
              <a:buChar char="•"/>
            </a:pP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https://oguzcam.wordpress.com/2017/04/02/yurtdisi-java-developer-icin-teknik-gorusme-sureci/</a:t>
            </a:r>
          </a:p>
        </p:txBody>
      </p:sp>
    </p:spTree>
    <p:extLst>
      <p:ext uri="{BB962C8B-B14F-4D97-AF65-F5344CB8AC3E}">
        <p14:creationId xmlns:p14="http://schemas.microsoft.com/office/powerpoint/2010/main" val="1192165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z="4000" spc="-5" dirty="0"/>
              <a:t>Bir </a:t>
            </a:r>
            <a:r>
              <a:rPr lang="tr-TR" sz="4000" spc="-5" dirty="0" err="1"/>
              <a:t>Developer’ın</a:t>
            </a:r>
            <a:r>
              <a:rPr lang="tr-TR" sz="4000" spc="-5" dirty="0"/>
              <a:t> günlüğü</a:t>
            </a:r>
            <a:endParaRPr sz="4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28</a:t>
            </a:fld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143000" y="1752600"/>
            <a:ext cx="8763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İşi bulduk peki bir </a:t>
            </a:r>
            <a:r>
              <a:rPr lang="tr-TR" sz="2000" spc="-10" dirty="0" err="1">
                <a:solidFill>
                  <a:srgbClr val="DDDDDD"/>
                </a:solidFill>
                <a:latin typeface="Corbel"/>
                <a:cs typeface="Corbel"/>
              </a:rPr>
              <a:t>developer’ın</a:t>
            </a: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 günü nasıl geçer ?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Kahvaltı ! </a:t>
            </a: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  <a:sym typeface="Wingdings"/>
              </a:rPr>
              <a:t> </a:t>
            </a:r>
            <a:endParaRPr lang="tr-TR" sz="2000" spc="-10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Çay kahve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Mailler (Acil bir konu problem var mı ? </a:t>
            </a:r>
            <a:r>
              <a:rPr lang="tr-TR" sz="2000" spc="-10" dirty="0" err="1">
                <a:solidFill>
                  <a:srgbClr val="DDDDDD"/>
                </a:solidFill>
                <a:latin typeface="Corbel"/>
                <a:cs typeface="Corbel"/>
              </a:rPr>
              <a:t>Önceliklendirme</a:t>
            </a: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 )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 err="1">
                <a:solidFill>
                  <a:srgbClr val="DDDDDD"/>
                </a:solidFill>
                <a:latin typeface="Corbel"/>
                <a:cs typeface="Corbel"/>
              </a:rPr>
              <a:t>Jira</a:t>
            </a: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 , </a:t>
            </a:r>
            <a:r>
              <a:rPr lang="tr-TR" sz="2000" spc="-10" dirty="0" err="1">
                <a:solidFill>
                  <a:srgbClr val="DDDDDD"/>
                </a:solidFill>
                <a:latin typeface="Corbel"/>
                <a:cs typeface="Corbel"/>
              </a:rPr>
              <a:t>Bugfix</a:t>
            </a: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 , yeni istekler geliştirmeler. ( Planlama)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Kod , test , dokümantasyon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Teknik analiz toplantıları ( Analiz , Tahmin)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Operasyon destek ( İletişim)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Takım içi destek (İletişim)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Versiyon takibi , paketler , merge (Sabır </a:t>
            </a: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  <a:sym typeface="Wingdings"/>
              </a:rPr>
              <a:t>)</a:t>
            </a:r>
            <a:endParaRPr lang="tr-TR" sz="2000" spc="-10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endParaRPr lang="tr-TR" sz="2000" spc="-10" dirty="0">
              <a:solidFill>
                <a:srgbClr val="DDDDDD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61799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</p:spPr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injavawetrust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1870706"/>
            <a:ext cx="9895204" cy="3447098"/>
          </a:xfrm>
        </p:spPr>
        <p:txBody>
          <a:bodyPr/>
          <a:lstStyle/>
          <a:p>
            <a:r>
              <a:rPr lang="tr-TR" dirty="0"/>
              <a:t>www.injavawetrust.com</a:t>
            </a:r>
          </a:p>
          <a:p>
            <a:r>
              <a:rPr lang="tr-TR" dirty="0"/>
              <a:t>erguder.levent@gmail.com</a:t>
            </a:r>
          </a:p>
          <a:p>
            <a:r>
              <a:rPr lang="tr-TR" dirty="0"/>
              <a:t>/leventerguder</a:t>
            </a:r>
            <a:endParaRPr lang="en-US" dirty="0"/>
          </a:p>
          <a:p>
            <a:r>
              <a:rPr lang="en-US" dirty="0"/>
              <a:t>/groups/</a:t>
            </a:r>
            <a:r>
              <a:rPr lang="en-US" dirty="0" err="1"/>
              <a:t>injavawetrust</a:t>
            </a:r>
            <a:endParaRPr lang="en-US" dirty="0"/>
          </a:p>
          <a:p>
            <a:r>
              <a:rPr lang="en-US" dirty="0"/>
              <a:t>/groups/</a:t>
            </a:r>
            <a:r>
              <a:rPr lang="en-US" dirty="0" err="1"/>
              <a:t>javaegitim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levent.erguder</a:t>
            </a:r>
            <a:endParaRPr lang="en-US" dirty="0"/>
          </a:p>
          <a:p>
            <a:r>
              <a:rPr lang="en-US" dirty="0"/>
              <a:t>/in/</a:t>
            </a:r>
            <a:r>
              <a:rPr lang="en-US" dirty="0" err="1"/>
              <a:t>leventerguder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leventerguder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08" y="2398878"/>
            <a:ext cx="304762" cy="3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72" y="3244652"/>
            <a:ext cx="304762" cy="3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08" y="3668138"/>
            <a:ext cx="304762" cy="304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21" y="4513912"/>
            <a:ext cx="304762" cy="3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05" y="4098645"/>
            <a:ext cx="304762" cy="30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308" y="1975392"/>
            <a:ext cx="304762" cy="3047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072" y="4929179"/>
            <a:ext cx="304762" cy="3047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597" y="2822364"/>
            <a:ext cx="304762" cy="304762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29</a:t>
            </a:fld>
            <a:endParaRPr lang="tr-TR" dirty="0"/>
          </a:p>
        </p:txBody>
      </p:sp>
      <p:sp>
        <p:nvSpPr>
          <p:cNvPr id="13" name="object 2"/>
          <p:cNvSpPr/>
          <p:nvPr/>
        </p:nvSpPr>
        <p:spPr>
          <a:xfrm>
            <a:off x="5562600" y="1839989"/>
            <a:ext cx="6076950" cy="3418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941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</p:spPr>
        <p:txBody>
          <a:bodyPr/>
          <a:lstStyle/>
          <a:p>
            <a:r>
              <a:rPr lang="en-US" spc="-5" dirty="0" err="1"/>
              <a:t>Yatırım</a:t>
            </a:r>
            <a:r>
              <a:rPr lang="en-US" spc="-5" dirty="0"/>
              <a:t> </a:t>
            </a:r>
            <a:r>
              <a:rPr lang="en-US" spc="-5" dirty="0" err="1"/>
              <a:t>tavsiyesidir</a:t>
            </a:r>
            <a:r>
              <a:rPr lang="en-US" spc="-5" dirty="0"/>
              <a:t> </a:t>
            </a:r>
            <a:r>
              <a:rPr lang="en-US" spc="-5" dirty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0753" y="2057400"/>
            <a:ext cx="9895204" cy="3077766"/>
          </a:xfrm>
        </p:spPr>
        <p:txBody>
          <a:bodyPr/>
          <a:lstStyle/>
          <a:p>
            <a:r>
              <a:rPr lang="en-US" dirty="0"/>
              <a:t>Java SE 7 , 2011				Java EE 6 , 2009</a:t>
            </a:r>
          </a:p>
          <a:p>
            <a:r>
              <a:rPr lang="en-US" dirty="0"/>
              <a:t>Java SE 8 , 2014				Java EE 7 , 2013</a:t>
            </a:r>
          </a:p>
          <a:p>
            <a:r>
              <a:rPr lang="en-US" dirty="0"/>
              <a:t>Java SE 9 , 2017				Java EE 8 , 2017</a:t>
            </a:r>
          </a:p>
          <a:p>
            <a:r>
              <a:rPr lang="en-US" dirty="0"/>
              <a:t>Java SE 10 , March 2018</a:t>
            </a:r>
          </a:p>
          <a:p>
            <a:r>
              <a:rPr lang="en-US" dirty="0"/>
              <a:t>Java SE 11 , September 2018</a:t>
            </a:r>
          </a:p>
          <a:p>
            <a:endParaRPr lang="en-US" sz="3200" dirty="0"/>
          </a:p>
          <a:p>
            <a:r>
              <a:rPr lang="en-US" dirty="0"/>
              <a:t>Java is still not dead and people are starting to figure that out.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</p:spPr>
        <p:txBody>
          <a:bodyPr/>
          <a:lstStyle/>
          <a:p>
            <a:fld id="{B6F15528-21DE-4FAA-801E-634DDDAF4B2B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773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447800" y="5105400"/>
            <a:ext cx="990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z="2000" spc="-10" dirty="0" err="1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r>
              <a:rPr lang="tr-TR" sz="2000" spc="-10" dirty="0">
                <a:solidFill>
                  <a:srgbClr val="FFFFFF"/>
                </a:solidFill>
                <a:latin typeface="Arial"/>
                <a:cs typeface="Arial"/>
              </a:rPr>
              <a:t> is </a:t>
            </a:r>
            <a:r>
              <a:rPr lang="tr-TR" sz="2000" spc="-10" dirty="0" err="1">
                <a:solidFill>
                  <a:srgbClr val="FFFFFF"/>
                </a:solidFill>
                <a:latin typeface="Arial"/>
                <a:cs typeface="Arial"/>
              </a:rPr>
              <a:t>home</a:t>
            </a:r>
            <a:r>
              <a:rPr lang="tr-TR"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z="2000" spc="-10" dirty="0" err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tr-TR"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z="2000" spc="-10" dirty="0" err="1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lang="tr-TR"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z="2000" spc="-10" dirty="0" err="1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lang="tr-TR"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z="2000" spc="-10" dirty="0" err="1">
                <a:solidFill>
                  <a:srgbClr val="FFFFFF"/>
                </a:solidFill>
                <a:latin typeface="Arial"/>
                <a:cs typeface="Arial"/>
              </a:rPr>
              <a:t>projects</a:t>
            </a:r>
            <a:r>
              <a:rPr lang="tr-TR"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z="2000" spc="-10" dirty="0" err="1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r>
              <a:rPr lang="tr-TR" sz="2000" spc="-10" dirty="0">
                <a:solidFill>
                  <a:srgbClr val="FFFFFF"/>
                </a:solidFill>
                <a:latin typeface="Arial"/>
                <a:cs typeface="Arial"/>
              </a:rPr>
              <a:t> in 337 </a:t>
            </a:r>
            <a:r>
              <a:rPr lang="tr-TR" sz="2000" spc="-10" dirty="0" err="1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r>
              <a:rPr lang="tr-TR"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z="2000" spc="-10" dirty="0" err="1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r>
              <a:rPr lang="tr-TR"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z="2000" spc="-10" dirty="0" err="1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lang="tr-TR"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</a:p>
          <a:p>
            <a:pPr marL="12700">
              <a:lnSpc>
                <a:spcPct val="100000"/>
              </a:lnSpc>
            </a:pPr>
            <a:r>
              <a:rPr lang="tr-TR" sz="2000" spc="-10" dirty="0" err="1">
                <a:solidFill>
                  <a:srgbClr val="FFFFFF"/>
                </a:solidFill>
                <a:latin typeface="Arial"/>
                <a:cs typeface="Arial"/>
              </a:rPr>
              <a:t>https</a:t>
            </a:r>
            <a:r>
              <a:rPr lang="tr-TR" sz="2000" spc="-10" dirty="0">
                <a:solidFill>
                  <a:srgbClr val="FFFFFF"/>
                </a:solidFill>
                <a:latin typeface="Arial"/>
                <a:cs typeface="Arial"/>
              </a:rPr>
              <a:t>://</a:t>
            </a:r>
            <a:r>
              <a:rPr lang="tr-TR" sz="2000" spc="-10" dirty="0" err="1">
                <a:solidFill>
                  <a:srgbClr val="FFFFFF"/>
                </a:solidFill>
                <a:latin typeface="Arial"/>
                <a:cs typeface="Arial"/>
              </a:rPr>
              <a:t>octoverse.github.com</a:t>
            </a:r>
            <a:r>
              <a:rPr lang="tr-TR" sz="2000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lang="tr-TR" sz="2000" dirty="0">
              <a:latin typeface="Arial"/>
              <a:cs typeface="Arial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</a:t>
            </a:fld>
            <a:endParaRPr lang="tr-T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57200"/>
            <a:ext cx="9283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3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295400" y="5715000"/>
            <a:ext cx="982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z="2000" spc="-10" dirty="0" err="1">
                <a:solidFill>
                  <a:srgbClr val="FFFFFF"/>
                </a:solidFill>
                <a:latin typeface="Arial"/>
                <a:cs typeface="Arial"/>
              </a:rPr>
              <a:t>https</a:t>
            </a:r>
            <a:r>
              <a:rPr lang="tr-TR" sz="2000" spc="-10" dirty="0">
                <a:solidFill>
                  <a:srgbClr val="FFFFFF"/>
                </a:solidFill>
                <a:latin typeface="Arial"/>
                <a:cs typeface="Arial"/>
              </a:rPr>
              <a:t>://</a:t>
            </a:r>
            <a:r>
              <a:rPr lang="tr-TR" sz="2000" spc="-10" dirty="0" err="1">
                <a:solidFill>
                  <a:srgbClr val="FFFFFF"/>
                </a:solidFill>
                <a:latin typeface="Arial"/>
                <a:cs typeface="Arial"/>
              </a:rPr>
              <a:t>www.codingdojo.com</a:t>
            </a:r>
            <a:r>
              <a:rPr lang="tr-TR" sz="2000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tr-TR" sz="2000" spc="-10" dirty="0" err="1">
                <a:solidFill>
                  <a:srgbClr val="FFFFFF"/>
                </a:solidFill>
                <a:latin typeface="Arial"/>
                <a:cs typeface="Arial"/>
              </a:rPr>
              <a:t>blog</a:t>
            </a:r>
            <a:r>
              <a:rPr lang="tr-TR" sz="2000" spc="-10" dirty="0">
                <a:solidFill>
                  <a:srgbClr val="FFFFFF"/>
                </a:solidFill>
                <a:latin typeface="Arial"/>
                <a:cs typeface="Arial"/>
              </a:rPr>
              <a:t>/7-most-in-demand-programming-languages-of-2018/</a:t>
            </a:r>
            <a:endParaRPr lang="tr-TR" sz="2000" dirty="0">
              <a:latin typeface="Arial"/>
              <a:cs typeface="Arial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</a:t>
            </a:fld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1000"/>
            <a:ext cx="6019800" cy="5242021"/>
          </a:xfrm>
          <a:prstGeom prst="rect">
            <a:avLst/>
          </a:prstGeom>
        </p:spPr>
      </p:pic>
      <p:sp>
        <p:nvSpPr>
          <p:cNvPr id="6" name="Dikdörtgen 2">
            <a:extLst>
              <a:ext uri="{FF2B5EF4-FFF2-40B4-BE49-F238E27FC236}">
                <a16:creationId xmlns:a16="http://schemas.microsoft.com/office/drawing/2014/main" id="{77CC30CA-2AD6-4A43-9157-F5518516AF75}"/>
              </a:ext>
            </a:extLst>
          </p:cNvPr>
          <p:cNvSpPr/>
          <p:nvPr/>
        </p:nvSpPr>
        <p:spPr>
          <a:xfrm>
            <a:off x="7620000" y="1752600"/>
            <a:ext cx="449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10" dirty="0">
                <a:solidFill>
                  <a:srgbClr val="FFFFFF"/>
                </a:solidFill>
                <a:latin typeface="Arial"/>
                <a:cs typeface="Arial"/>
              </a:rPr>
              <a:t>indeed.com</a:t>
            </a:r>
          </a:p>
          <a:p>
            <a:pPr marL="12700">
              <a:lnSpc>
                <a:spcPct val="100000"/>
              </a:lnSpc>
            </a:pPr>
            <a:r>
              <a:rPr lang="en-US" sz="2000" spc="-10" dirty="0">
                <a:solidFill>
                  <a:srgbClr val="FFFFFF"/>
                </a:solidFill>
                <a:latin typeface="Arial"/>
                <a:cs typeface="Arial"/>
              </a:rPr>
              <a:t>Job postings</a:t>
            </a:r>
            <a:endParaRPr lang="tr-TR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57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295400" y="4483794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z="2000" spc="-10" dirty="0" err="1">
                <a:solidFill>
                  <a:srgbClr val="FFFFFF"/>
                </a:solidFill>
                <a:latin typeface="Arial"/>
                <a:cs typeface="Arial"/>
              </a:rPr>
              <a:t>https</a:t>
            </a:r>
            <a:r>
              <a:rPr lang="tr-TR" sz="2000" spc="-10" dirty="0">
                <a:solidFill>
                  <a:srgbClr val="FFFFFF"/>
                </a:solidFill>
                <a:latin typeface="Arial"/>
                <a:cs typeface="Arial"/>
              </a:rPr>
              <a:t>://</a:t>
            </a:r>
            <a:r>
              <a:rPr lang="tr-TR" sz="2000" spc="-10" dirty="0" err="1">
                <a:solidFill>
                  <a:srgbClr val="FFFFFF"/>
                </a:solidFill>
                <a:latin typeface="Arial"/>
                <a:cs typeface="Arial"/>
              </a:rPr>
              <a:t>www.linkedin.com</a:t>
            </a:r>
            <a:r>
              <a:rPr lang="tr-TR" sz="2000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tr-TR" sz="2000" spc="-10" dirty="0" err="1">
                <a:solidFill>
                  <a:srgbClr val="FFFFFF"/>
                </a:solidFill>
                <a:latin typeface="Arial"/>
                <a:cs typeface="Arial"/>
              </a:rPr>
              <a:t>topic</a:t>
            </a:r>
            <a:r>
              <a:rPr lang="tr-TR" sz="2000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tr-TR" sz="2000" spc="-10" dirty="0" err="1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endParaRPr lang="tr-TR" sz="2000" dirty="0">
              <a:latin typeface="Arial"/>
              <a:cs typeface="Arial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</a:t>
            </a:fld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09600"/>
            <a:ext cx="965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err="1"/>
              <a:t>Kotlin</a:t>
            </a:r>
            <a:r>
              <a:rPr lang="en-US" spc="-5" dirty="0"/>
              <a:t> </a:t>
            </a:r>
            <a:r>
              <a:rPr lang="en-US" spc="-5" dirty="0" err="1"/>
              <a:t>geldi</a:t>
            </a:r>
            <a:r>
              <a:rPr lang="en-US" spc="-5" dirty="0"/>
              <a:t> Java </a:t>
            </a:r>
            <a:r>
              <a:rPr lang="en-US" spc="-5" dirty="0" err="1"/>
              <a:t>bitti</a:t>
            </a:r>
            <a:r>
              <a:rPr lang="en-US" spc="-5" dirty="0"/>
              <a:t> mi ?</a:t>
            </a:r>
            <a:endParaRPr spc="-4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</a:t>
            </a:fld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1066800" y="1905000"/>
            <a:ext cx="1005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dirty="0">
                <a:solidFill>
                  <a:schemeClr val="bg1"/>
                </a:solidFill>
                <a:latin typeface="Corbel" pitchFamily="34" charset="0"/>
                <a:cs typeface="Corbel"/>
              </a:rPr>
              <a:t>Dünya üzerinde 7000den fazla konuşulan dil bulunmaktadır. Peki kaç tane programlama dili vardır ?</a:t>
            </a: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endParaRPr lang="tr-TR" sz="2400" dirty="0">
              <a:solidFill>
                <a:schemeClr val="bg1"/>
              </a:solidFill>
              <a:latin typeface="Corbel" pitchFamily="34" charset="0"/>
              <a:cs typeface="Corbel"/>
            </a:endParaRP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dirty="0">
                <a:solidFill>
                  <a:schemeClr val="bg1"/>
                </a:solidFill>
                <a:latin typeface="Corbel" pitchFamily="34" charset="0"/>
                <a:cs typeface="Corbel"/>
              </a:rPr>
              <a:t>Historical Encyclopaedia of Programming Languages sitesine</a:t>
            </a:r>
            <a:r>
              <a:rPr lang="en-US" sz="2400" dirty="0">
                <a:solidFill>
                  <a:schemeClr val="bg1"/>
                </a:solidFill>
                <a:latin typeface="Corbel" pitchFamily="34" charset="0"/>
                <a:cs typeface="Corbel"/>
              </a:rPr>
              <a:t> </a:t>
            </a:r>
            <a:r>
              <a:rPr lang="tr-TR" sz="2400" dirty="0">
                <a:solidFill>
                  <a:schemeClr val="bg1"/>
                </a:solidFill>
                <a:latin typeface="Corbel" pitchFamily="34" charset="0"/>
                <a:cs typeface="Corbel"/>
              </a:rPr>
              <a:t>gore 8945</a:t>
            </a: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dirty="0">
                <a:solidFill>
                  <a:schemeClr val="bg1"/>
                </a:solidFill>
                <a:latin typeface="Corbel" pitchFamily="34" charset="0"/>
                <a:cs typeface="Corbel"/>
              </a:rPr>
              <a:t>http://</a:t>
            </a:r>
            <a:r>
              <a:rPr lang="tr-TR" sz="2400" dirty="0" err="1">
                <a:solidFill>
                  <a:schemeClr val="bg1"/>
                </a:solidFill>
                <a:latin typeface="Corbel" pitchFamily="34" charset="0"/>
                <a:cs typeface="Corbel"/>
              </a:rPr>
              <a:t>hopl.info</a:t>
            </a:r>
            <a:r>
              <a:rPr lang="tr-TR" sz="2400" dirty="0">
                <a:solidFill>
                  <a:schemeClr val="bg1"/>
                </a:solidFill>
                <a:latin typeface="Corbel" pitchFamily="34" charset="0"/>
                <a:cs typeface="Corbel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2737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err="1"/>
              <a:t>Hangi</a:t>
            </a:r>
            <a:r>
              <a:rPr lang="en-US" spc="-5" dirty="0"/>
              <a:t> </a:t>
            </a:r>
            <a:r>
              <a:rPr lang="en-US" spc="-5" dirty="0" err="1"/>
              <a:t>alanlarda</a:t>
            </a:r>
            <a:r>
              <a:rPr lang="en-US" spc="-5" dirty="0"/>
              <a:t> </a:t>
            </a:r>
            <a:r>
              <a:rPr spc="-5" dirty="0"/>
              <a:t>Java </a:t>
            </a:r>
            <a:r>
              <a:rPr spc="-5" dirty="0" err="1"/>
              <a:t>tercih</a:t>
            </a:r>
            <a:r>
              <a:rPr spc="-120" dirty="0"/>
              <a:t> </a:t>
            </a:r>
            <a:r>
              <a:rPr spc="-40" dirty="0" err="1"/>
              <a:t>edilir</a:t>
            </a:r>
            <a:r>
              <a:rPr lang="en-US" spc="-40" dirty="0"/>
              <a:t> ?</a:t>
            </a:r>
            <a:endParaRPr spc="-4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8</a:t>
            </a:fld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1066800" y="1905000"/>
            <a:ext cx="102095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90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T</a:t>
            </a:r>
            <a:r>
              <a:rPr lang="tr-TR" sz="2400" spc="-5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e</a:t>
            </a:r>
            <a:r>
              <a:rPr lang="tr-TR" sz="2400" spc="-10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l</a:t>
            </a:r>
            <a:r>
              <a:rPr lang="tr-TR" sz="2400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e</a:t>
            </a:r>
            <a:r>
              <a:rPr lang="tr-TR" sz="2400" spc="-75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k</a:t>
            </a:r>
            <a:r>
              <a:rPr lang="tr-TR" sz="2400" spc="-5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omu</a:t>
            </a:r>
            <a:r>
              <a:rPr lang="tr-TR" sz="2400" spc="-10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n</a:t>
            </a:r>
            <a:r>
              <a:rPr lang="tr-TR" sz="2400" spc="-5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ika</a:t>
            </a:r>
            <a:r>
              <a:rPr lang="tr-TR" sz="2400" spc="-15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s</a:t>
            </a:r>
            <a:r>
              <a:rPr lang="tr-TR" sz="2400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y</a:t>
            </a:r>
            <a:r>
              <a:rPr lang="tr-TR" sz="2400" spc="-5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o</a:t>
            </a:r>
            <a:r>
              <a:rPr lang="tr-TR" sz="2400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n</a:t>
            </a:r>
            <a:r>
              <a:rPr lang="tr-TR" sz="2400" dirty="0">
                <a:solidFill>
                  <a:srgbClr val="DDDDDD"/>
                </a:solidFill>
                <a:latin typeface="Corbel" pitchFamily="34" charset="0"/>
                <a:cs typeface="Corbel"/>
              </a:rPr>
              <a:t> </a:t>
            </a:r>
          </a:p>
          <a:p>
            <a:pPr marL="298450" marR="2054225" indent="-285750">
              <a:buFont typeface="Arial" pitchFamily="34" charset="0"/>
              <a:buChar char="•"/>
            </a:pPr>
            <a:r>
              <a:rPr lang="tr-TR" sz="2400" spc="-10" dirty="0">
                <a:solidFill>
                  <a:srgbClr val="DDDDDD"/>
                </a:solidFill>
                <a:latin typeface="Corbel" pitchFamily="34" charset="0"/>
                <a:cs typeface="Corbel"/>
              </a:rPr>
              <a:t>Bankacılık </a:t>
            </a:r>
            <a:r>
              <a:rPr lang="tr-TR" sz="2400" dirty="0">
                <a:solidFill>
                  <a:srgbClr val="DDDDDD"/>
                </a:solidFill>
                <a:latin typeface="Corbel" pitchFamily="34" charset="0"/>
                <a:cs typeface="Corbel"/>
              </a:rPr>
              <a:t>,</a:t>
            </a:r>
            <a:r>
              <a:rPr lang="tr-TR" sz="2400" spc="-65" dirty="0">
                <a:solidFill>
                  <a:srgbClr val="DDDDDD"/>
                </a:solidFill>
                <a:latin typeface="Corbel" pitchFamily="34" charset="0"/>
                <a:cs typeface="Corbel"/>
              </a:rPr>
              <a:t> </a:t>
            </a:r>
            <a:r>
              <a:rPr lang="tr-TR" sz="2400" spc="-5" dirty="0">
                <a:solidFill>
                  <a:srgbClr val="DDDDDD"/>
                </a:solidFill>
                <a:latin typeface="Corbel" pitchFamily="34" charset="0"/>
                <a:cs typeface="Corbel"/>
              </a:rPr>
              <a:t>Finans , Sigortacılık</a:t>
            </a:r>
            <a:endParaRPr lang="tr-TR" sz="2400" dirty="0">
              <a:solidFill>
                <a:srgbClr val="DDDDDD"/>
              </a:solidFill>
              <a:latin typeface="Corbel" pitchFamily="34" charset="0"/>
              <a:cs typeface="Corbel"/>
            </a:endParaRP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>
                <a:solidFill>
                  <a:srgbClr val="DDDDDD"/>
                </a:solidFill>
                <a:latin typeface="Corbel" pitchFamily="34" charset="0"/>
                <a:cs typeface="Corbel"/>
              </a:rPr>
              <a:t>Ödeme </a:t>
            </a:r>
            <a:r>
              <a:rPr lang="tr-TR" sz="2400" spc="-5" dirty="0">
                <a:solidFill>
                  <a:srgbClr val="DDDDDD"/>
                </a:solidFill>
                <a:latin typeface="Corbel" pitchFamily="34" charset="0"/>
                <a:cs typeface="Corbel"/>
              </a:rPr>
              <a:t>Sistemleri </a:t>
            </a:r>
            <a:r>
              <a:rPr lang="tr-TR" sz="2400" dirty="0">
                <a:solidFill>
                  <a:srgbClr val="DDDDDD"/>
                </a:solidFill>
                <a:latin typeface="Corbel" pitchFamily="34" charset="0"/>
                <a:cs typeface="Corbel"/>
              </a:rPr>
              <a:t>,</a:t>
            </a:r>
            <a:r>
              <a:rPr lang="tr-TR" sz="2400" spc="-100" dirty="0">
                <a:solidFill>
                  <a:srgbClr val="DDDDDD"/>
                </a:solidFill>
                <a:latin typeface="Corbel" pitchFamily="34" charset="0"/>
                <a:cs typeface="Corbel"/>
              </a:rPr>
              <a:t> V</a:t>
            </a:r>
            <a:r>
              <a:rPr lang="en-US" sz="2400" spc="-100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irtual</a:t>
            </a:r>
            <a:r>
              <a:rPr lang="en-US" sz="2400" spc="-100" dirty="0">
                <a:solidFill>
                  <a:srgbClr val="DDDDDD"/>
                </a:solidFill>
                <a:latin typeface="Corbel" pitchFamily="34" charset="0"/>
                <a:cs typeface="Corbel"/>
              </a:rPr>
              <a:t> </a:t>
            </a:r>
            <a:r>
              <a:rPr lang="tr-TR" sz="2400" spc="-100" dirty="0">
                <a:solidFill>
                  <a:srgbClr val="DDDDDD"/>
                </a:solidFill>
                <a:latin typeface="Corbel" pitchFamily="34" charset="0"/>
                <a:cs typeface="Corbel"/>
              </a:rPr>
              <a:t>POS , POS</a:t>
            </a: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>
                <a:solidFill>
                  <a:srgbClr val="DDDDDD"/>
                </a:solidFill>
                <a:latin typeface="Corbel" pitchFamily="34" charset="0"/>
                <a:cs typeface="Corbel"/>
              </a:rPr>
              <a:t>E-Commerce </a:t>
            </a: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Big</a:t>
            </a:r>
            <a:r>
              <a:rPr lang="tr-TR" sz="2400" spc="-10" dirty="0">
                <a:solidFill>
                  <a:srgbClr val="DDDDDD"/>
                </a:solidFill>
                <a:latin typeface="Corbel" pitchFamily="34" charset="0"/>
                <a:cs typeface="Corbel"/>
              </a:rPr>
              <a:t> Data</a:t>
            </a: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dirty="0" err="1">
                <a:solidFill>
                  <a:srgbClr val="DDDDDD"/>
                </a:solidFill>
                <a:latin typeface="Corbel" pitchFamily="34" charset="0"/>
                <a:cs typeface="Times New Roman"/>
              </a:rPr>
              <a:t>Airline</a:t>
            </a:r>
            <a:r>
              <a:rPr lang="tr-TR" sz="2400" dirty="0">
                <a:solidFill>
                  <a:srgbClr val="DDDDDD"/>
                </a:solidFill>
                <a:latin typeface="Corbel" pitchFamily="34" charset="0"/>
                <a:cs typeface="Times New Roman"/>
              </a:rPr>
              <a:t>  Solutions </a:t>
            </a:r>
            <a:r>
              <a:rPr lang="en-US" sz="2400" dirty="0">
                <a:solidFill>
                  <a:srgbClr val="DDDDDD"/>
                </a:solidFill>
                <a:latin typeface="Corbel" pitchFamily="34" charset="0"/>
                <a:cs typeface="Times New Roman"/>
              </a:rPr>
              <a:t> , Hospitality /Hotel</a:t>
            </a:r>
            <a:endParaRPr lang="tr-TR" sz="2400" dirty="0">
              <a:latin typeface="Corbel" pitchFamily="34" charset="0"/>
              <a:cs typeface="Corbel"/>
            </a:endParaRP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>
                <a:solidFill>
                  <a:srgbClr val="DDDDDD"/>
                </a:solidFill>
                <a:latin typeface="Corbel" pitchFamily="34" charset="0"/>
                <a:cs typeface="Corbel"/>
              </a:rPr>
              <a:t>Mobil Uygulamalar  </a:t>
            </a: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 pitchFamily="34" charset="0"/>
                <a:cs typeface="Corbel"/>
              </a:rPr>
              <a:t>Kurumsal Çözümler  </a:t>
            </a: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 pitchFamily="34" charset="0"/>
                <a:cs typeface="Corbel"/>
              </a:rPr>
              <a:t>Savunma Sanayi  , NASA</a:t>
            </a: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>
                <a:solidFill>
                  <a:srgbClr val="DDDDDD"/>
                </a:solidFill>
                <a:latin typeface="Corbel" pitchFamily="34" charset="0"/>
                <a:cs typeface="Corbel"/>
              </a:rPr>
              <a:t>Embedded</a:t>
            </a:r>
            <a:r>
              <a:rPr lang="tr-TR" sz="2400" spc="-140" dirty="0">
                <a:solidFill>
                  <a:srgbClr val="DDDDDD"/>
                </a:solidFill>
                <a:latin typeface="Corbel" pitchFamily="34" charset="0"/>
                <a:cs typeface="Corbel"/>
              </a:rPr>
              <a:t> </a:t>
            </a:r>
            <a:r>
              <a:rPr lang="tr-TR" sz="2400" spc="-5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Systems</a:t>
            </a:r>
            <a:endParaRPr lang="tr-TR" sz="2400" spc="-5" dirty="0">
              <a:solidFill>
                <a:srgbClr val="DDDDDD"/>
              </a:solidFill>
              <a:latin typeface="Corbel" pitchFamily="34" charset="0"/>
              <a:cs typeface="Corbel"/>
            </a:endParaRP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 pitchFamily="34" charset="0"/>
                <a:cs typeface="Corbel"/>
              </a:rPr>
              <a:t>....</a:t>
            </a:r>
            <a:r>
              <a:rPr lang="tr-TR" sz="2400" spc="-5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more</a:t>
            </a:r>
            <a:endParaRPr lang="tr-TR" sz="2400" dirty="0">
              <a:latin typeface="Corbel" pitchFamily="34" charset="0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1070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42653"/>
            <a:ext cx="1036066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25"/>
              </a:lnSpc>
              <a:buClr>
                <a:srgbClr val="FFFFFF"/>
              </a:buClr>
              <a:tabLst>
                <a:tab pos="240029" algn="l"/>
              </a:tabLst>
            </a:pPr>
            <a:r>
              <a:rPr lang="tr-TR" spc="-5" dirty="0"/>
              <a:t>Java</a:t>
            </a:r>
            <a:r>
              <a:rPr lang="en-US" spc="-5" dirty="0"/>
              <a:t>'</a:t>
            </a:r>
            <a:r>
              <a:rPr lang="tr-TR" spc="-5" dirty="0" err="1"/>
              <a:t>nın</a:t>
            </a:r>
            <a:r>
              <a:rPr lang="tr-TR" spc="-5" dirty="0"/>
              <a:t> arkasındaki karanlık güçler k</a:t>
            </a:r>
            <a:r>
              <a:rPr lang="en-US" spc="-5" dirty="0" err="1"/>
              <a:t>imler</a:t>
            </a:r>
            <a:r>
              <a:rPr lang="en-US" spc="-5" dirty="0"/>
              <a:t> ?</a:t>
            </a:r>
            <a:endParaRPr lang="tr-TR" spc="-5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9</a:t>
            </a:fld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51280"/>
            <a:ext cx="7180943" cy="50266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2359</TotalTime>
  <Words>731</Words>
  <Application>Microsoft Office PowerPoint</Application>
  <PresentationFormat>Widescreen</PresentationFormat>
  <Paragraphs>196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Corbel</vt:lpstr>
      <vt:lpstr>Times New Roman</vt:lpstr>
      <vt:lpstr>Wingdings</vt:lpstr>
      <vt:lpstr>Office Theme</vt:lpstr>
      <vt:lpstr>PowerPoint Presentation</vt:lpstr>
      <vt:lpstr>HelloWorld</vt:lpstr>
      <vt:lpstr>Yatırım tavsiyesidir </vt:lpstr>
      <vt:lpstr>PowerPoint Presentation</vt:lpstr>
      <vt:lpstr>PowerPoint Presentation</vt:lpstr>
      <vt:lpstr>PowerPoint Presentation</vt:lpstr>
      <vt:lpstr>Kotlin geldi Java bitti mi ?</vt:lpstr>
      <vt:lpstr>Hangi alanlarda Java tercih edilir ?</vt:lpstr>
      <vt:lpstr>Java'nın arkasındaki karanlık güçler kimler ?</vt:lpstr>
      <vt:lpstr>Topluluklar</vt:lpstr>
      <vt:lpstr>Java zor mu ?  </vt:lpstr>
      <vt:lpstr>Hakikaten zor mu ? </vt:lpstr>
      <vt:lpstr>Nasıl öğrenebilirim ?</vt:lpstr>
      <vt:lpstr>Java SE ve GUI yeterli mi ?</vt:lpstr>
      <vt:lpstr>Oracle Sertifikaları , Java SE</vt:lpstr>
      <vt:lpstr>Java SE öğrendik , peki sıradaki nedir ?</vt:lpstr>
      <vt:lpstr>Java EE nedir ? Kaç tane Java var ? </vt:lpstr>
      <vt:lpstr>Java EE</vt:lpstr>
      <vt:lpstr>Spring</vt:lpstr>
      <vt:lpstr>PowerPoint Presentation</vt:lpstr>
      <vt:lpstr>PowerPoint Presentation</vt:lpstr>
      <vt:lpstr>PowerPoint Presentation</vt:lpstr>
      <vt:lpstr>Version Control System</vt:lpstr>
      <vt:lpstr>PowerPoint Presentation</vt:lpstr>
      <vt:lpstr>PowerPoint Presentation</vt:lpstr>
      <vt:lpstr>Herkes deneyimli eleman arıyor , nasıl iş bulacağız ? </vt:lpstr>
      <vt:lpstr>Yurt Dışı İş İmkanı</vt:lpstr>
      <vt:lpstr>Bir Developer’ın günlüğü</vt:lpstr>
      <vt:lpstr>#injavawetrust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whoami</dc:title>
  <cp:lastModifiedBy>Levent Ergüder</cp:lastModifiedBy>
  <cp:revision>387</cp:revision>
  <dcterms:created xsi:type="dcterms:W3CDTF">2016-12-05T21:14:52Z</dcterms:created>
  <dcterms:modified xsi:type="dcterms:W3CDTF">2018-12-06T20:32:26Z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2016-05-07T00:00:00Z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2016-12-05T00:00:00Z</vt:filetime>
  </property>
</Properties>
</file>