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jpeg"/>
  <Override PartName="/ppt/media/image15.jpg" ContentType="image/jpeg"/>
  <Override PartName="/ppt/notesSlides/notesSlide2.xml" ContentType="application/vnd.openxmlformats-officedocument.presentationml.notesSlide+xml"/>
  <Override PartName="/ppt/media/image16.jpg" ContentType="image/jpeg"/>
  <Override PartName="/ppt/notesSlides/notesSlide3.xml" ContentType="application/vnd.openxmlformats-officedocument.presentationml.notesSlide+xml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2" r:id="rId2"/>
    <p:sldId id="322" r:id="rId3"/>
    <p:sldId id="307" r:id="rId4"/>
    <p:sldId id="331" r:id="rId5"/>
    <p:sldId id="261" r:id="rId6"/>
    <p:sldId id="308" r:id="rId7"/>
    <p:sldId id="310" r:id="rId8"/>
    <p:sldId id="264" r:id="rId9"/>
    <p:sldId id="334" r:id="rId10"/>
    <p:sldId id="266" r:id="rId11"/>
    <p:sldId id="267" r:id="rId12"/>
    <p:sldId id="332" r:id="rId13"/>
    <p:sldId id="327" r:id="rId14"/>
    <p:sldId id="325" r:id="rId15"/>
    <p:sldId id="270" r:id="rId16"/>
    <p:sldId id="273" r:id="rId17"/>
    <p:sldId id="333" r:id="rId18"/>
    <p:sldId id="274" r:id="rId19"/>
    <p:sldId id="302" r:id="rId20"/>
    <p:sldId id="275" r:id="rId21"/>
    <p:sldId id="278" r:id="rId22"/>
    <p:sldId id="279" r:id="rId23"/>
    <p:sldId id="281" r:id="rId24"/>
    <p:sldId id="286" r:id="rId25"/>
    <p:sldId id="328" r:id="rId26"/>
    <p:sldId id="288" r:id="rId27"/>
    <p:sldId id="290" r:id="rId28"/>
    <p:sldId id="294" r:id="rId29"/>
    <p:sldId id="329" r:id="rId30"/>
    <p:sldId id="297" r:id="rId31"/>
    <p:sldId id="321" r:id="rId32"/>
    <p:sldId id="320" r:id="rId33"/>
    <p:sldId id="300" r:id="rId34"/>
    <p:sldId id="262" r:id="rId35"/>
    <p:sldId id="311" r:id="rId36"/>
    <p:sldId id="260" r:id="rId37"/>
    <p:sldId id="326" r:id="rId38"/>
    <p:sldId id="317" r:id="rId39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4" autoAdjust="0"/>
    <p:restoredTop sz="86382" autoAdjust="0"/>
  </p:normalViewPr>
  <p:slideViewPr>
    <p:cSldViewPr>
      <p:cViewPr varScale="1">
        <p:scale>
          <a:sx n="80" d="100"/>
          <a:sy n="80" d="100"/>
        </p:scale>
        <p:origin x="192" y="8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41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5828-F616-45EE-B1FB-A45419B5AB58}" type="datetimeFigureOut">
              <a:rPr lang="tr-TR" smtClean="0"/>
              <a:t>22.04.2017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75C7-5C0A-4927-B2BD-C1CA01EE5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4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58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29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BBC4-FE6C-4F27-B2FC-2D377B4AC77F}" type="datetime1">
              <a:rPr lang="en-US" smtClean="0"/>
              <a:t>4/22/17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428F-66EF-4138-9F3C-31709DD9C6AE}" type="datetime1">
              <a:rPr lang="en-US" smtClean="0"/>
              <a:t>4/22/17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D41F-1EA1-4602-9544-82B1212FE70F}" type="datetime1">
              <a:rPr lang="en-US" smtClean="0"/>
              <a:t>4/22/17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0235-C0EA-4353-8C60-DB3E089BED1F}" type="datetime1">
              <a:rPr lang="en-US" smtClean="0"/>
              <a:t>4/22/17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6B7B-7548-4F4D-AE41-27FA744A0F9D}" type="datetime1">
              <a:rPr lang="en-US" smtClean="0"/>
              <a:t>4/22/17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71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1393" y="1870706"/>
            <a:ext cx="10189212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B157-43C6-4B04-82AA-E79106FEB9DC}" type="datetime1">
              <a:rPr lang="en-US" smtClean="0"/>
              <a:t>4/22/17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pring.io/projec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 dirty="0"/>
          </a:p>
        </p:txBody>
      </p:sp>
      <p:sp>
        <p:nvSpPr>
          <p:cNvPr id="7" name="object 3"/>
          <p:cNvSpPr txBox="1"/>
          <p:nvPr/>
        </p:nvSpPr>
        <p:spPr>
          <a:xfrm>
            <a:off x="1057276" y="1143000"/>
            <a:ext cx="4495800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javac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HelloWorld.java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#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injavawetrust</a:t>
            </a:r>
            <a:endParaRPr lang="en-US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ölüyormuş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doğru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mu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Java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'</a:t>
            </a:r>
            <a:r>
              <a:rPr lang="tr-TR" spc="-5" dirty="0" err="1" smtClean="0">
                <a:solidFill>
                  <a:srgbClr val="DDDDDD"/>
                </a:solidFill>
                <a:latin typeface="Corbel"/>
                <a:cs typeface="Corbel"/>
              </a:rPr>
              <a:t>nın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 arkasındaki karanlık güçler k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imler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?</a:t>
            </a:r>
            <a:endParaRPr lang="tr-TR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Java zor mu ?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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	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it-IT" spc="-5" dirty="0" smtClean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it-IT" spc="-5" dirty="0">
                <a:solidFill>
                  <a:srgbClr val="DDDDDD"/>
                </a:solidFill>
                <a:latin typeface="Corbel"/>
                <a:cs typeface="Corbel"/>
              </a:rPr>
              <a:t>SE ve GUI yeterli mi </a:t>
            </a:r>
            <a:r>
              <a:rPr lang="it-IT" spc="-5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 Sertifikaları , Java 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SE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Java EE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nedir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Hangi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alanlarda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Java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tercih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edilir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err="1" smtClean="0">
                <a:solidFill>
                  <a:srgbClr val="DDDDDD"/>
                </a:solidFill>
                <a:latin typeface="Corbel"/>
                <a:cs typeface="Corbel"/>
              </a:rPr>
              <a:t>Servlet&amp;JSP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err="1" smtClean="0">
                <a:solidFill>
                  <a:srgbClr val="DDDDDD"/>
                </a:solidFill>
                <a:latin typeface="Corbel"/>
                <a:cs typeface="Corbel"/>
              </a:rPr>
              <a:t>Deploy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 Java !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943600" y="1143000"/>
            <a:ext cx="449580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JSF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ORM 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&amp; 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JPA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&amp; Hibernate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Web Service</a:t>
            </a:r>
            <a:endParaRPr lang="tr-TR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Spring 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Spring MVC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Version Control System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Hangi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IDE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Neden 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bizi işe alsınlar ?</a:t>
            </a:r>
            <a:endParaRPr lang="tr-TR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Talk is </a:t>
            </a:r>
            <a:r>
              <a:rPr lang="tr-TR" spc="-5" dirty="0" err="1" smtClean="0">
                <a:solidFill>
                  <a:srgbClr val="DDDDDD"/>
                </a:solidFill>
                <a:latin typeface="Corbel"/>
                <a:cs typeface="Corbel"/>
              </a:rPr>
              <a:t>cheap</a:t>
            </a:r>
            <a:endParaRPr lang="tr-TR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582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Topluluklar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7101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344169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4179568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9411" y="1870706"/>
            <a:ext cx="443420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JCP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;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Community</a:t>
            </a:r>
            <a:r>
              <a:rPr sz="2800" spc="-229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Process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DDDDD"/>
                </a:solidFill>
                <a:latin typeface="Corbel"/>
                <a:cs typeface="Corbel"/>
              </a:rPr>
              <a:t>https://jcp.org/en/home/index</a:t>
            </a:r>
            <a:endParaRPr sz="2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Apache Software</a:t>
            </a:r>
            <a:r>
              <a:rPr sz="2800" spc="-16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Foundation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en-US" sz="2000" spc="-10" dirty="0">
                <a:solidFill>
                  <a:srgbClr val="DDDDDD"/>
                </a:solidFill>
                <a:latin typeface="Corbel"/>
                <a:cs typeface="Corbel"/>
              </a:rPr>
              <a:t>http://www.apache.org/foundation/</a:t>
            </a:r>
            <a:endParaRPr lang="en-US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spc="-10" dirty="0" smtClean="0">
                <a:solidFill>
                  <a:srgbClr val="DDDDDD"/>
                </a:solidFill>
                <a:latin typeface="Corbel"/>
                <a:cs typeface="Corbel"/>
              </a:rPr>
              <a:t>Eclipse</a:t>
            </a:r>
            <a:r>
              <a:rPr sz="2800" spc="-7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Foundation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tr-TR" sz="2000" spc="-25" dirty="0">
                <a:solidFill>
                  <a:srgbClr val="DDDDDD"/>
                </a:solidFill>
                <a:latin typeface="Corbel"/>
                <a:cs typeface="Corbel"/>
              </a:rPr>
              <a:t>https://</a:t>
            </a:r>
            <a:r>
              <a:rPr lang="tr-TR" sz="2000" spc="-25" dirty="0" smtClean="0">
                <a:solidFill>
                  <a:srgbClr val="DDDDDD"/>
                </a:solidFill>
                <a:latin typeface="Corbel"/>
                <a:cs typeface="Corbel"/>
              </a:rPr>
              <a:t>eclipse.org/org/foundation/</a:t>
            </a:r>
            <a:endParaRPr lang="en-US" sz="2000" spc="-2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25" dirty="0" smtClean="0">
                <a:solidFill>
                  <a:srgbClr val="DDDDDD"/>
                </a:solidFill>
                <a:latin typeface="Corbel"/>
                <a:cs typeface="Corbel"/>
              </a:rPr>
              <a:t>Red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Hat</a:t>
            </a:r>
            <a:r>
              <a:rPr sz="2800" spc="-13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Community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http://community.redhat.com/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JCP</a:t>
            </a:r>
            <a:r>
              <a:rPr lang="tr-TR" spc="-5" dirty="0"/>
              <a:t> </a:t>
            </a:r>
            <a:r>
              <a:rPr lang="tr-TR" spc="-5" dirty="0" smtClean="0"/>
              <a:t>Üyeleri</a:t>
            </a:r>
            <a:endParaRPr dirty="0"/>
          </a:p>
        </p:txBody>
      </p:sp>
      <p:sp>
        <p:nvSpPr>
          <p:cNvPr id="17" name="Dikdörtgen 16"/>
          <p:cNvSpPr/>
          <p:nvPr/>
        </p:nvSpPr>
        <p:spPr>
          <a:xfrm>
            <a:off x="838200" y="1524000"/>
            <a:ext cx="10972800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  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25" dirty="0" err="1">
                <a:solidFill>
                  <a:srgbClr val="DDDDDD"/>
                </a:solidFill>
                <a:latin typeface="Corbel"/>
                <a:cs typeface="Corbel"/>
              </a:rPr>
              <a:t>Red</a:t>
            </a:r>
            <a:r>
              <a:rPr lang="tr-TR" sz="2400" spc="-9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Hat</a:t>
            </a:r>
            <a:endParaRPr lang="tr-TR" sz="2400" dirty="0" smtClean="0"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Cisco</a:t>
            </a:r>
            <a:r>
              <a:rPr lang="tr-TR" sz="2400" spc="-14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Systems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 </a:t>
            </a:r>
            <a:endParaRPr lang="tr-TR" sz="2400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IBM</a:t>
            </a:r>
            <a:endParaRPr lang="tr-TR" sz="2400" dirty="0" smtClean="0"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V</a:t>
            </a:r>
            <a:r>
              <a:rPr lang="tr-TR" sz="2400" spc="-15" dirty="0" err="1" smtClean="0">
                <a:solidFill>
                  <a:srgbClr val="DDDDDD"/>
                </a:solidFill>
                <a:latin typeface="Corbel"/>
                <a:cs typeface="Corbel"/>
              </a:rPr>
              <a:t>M</a:t>
            </a: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W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a</a:t>
            </a: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r</a:t>
            </a:r>
            <a:r>
              <a:rPr lang="tr-TR" sz="2400" dirty="0" err="1" smtClean="0">
                <a:solidFill>
                  <a:srgbClr val="DDDDDD"/>
                </a:solidFill>
                <a:latin typeface="Corbel"/>
                <a:cs typeface="Corbel"/>
              </a:rPr>
              <a:t>e</a:t>
            </a:r>
            <a:r>
              <a:rPr lang="tr-TR" sz="240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dirty="0" smtClean="0">
                <a:solidFill>
                  <a:srgbClr val="DDDDDD"/>
                </a:solidFill>
                <a:latin typeface="Times New Roman"/>
                <a:cs typeface="Times New Roman"/>
              </a:rPr>
              <a:t> 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Apache Software Foundation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Google</a:t>
            </a:r>
            <a:endParaRPr lang="tr-TR" sz="2400" dirty="0" smtClean="0"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Hewlett</a:t>
            </a:r>
            <a:r>
              <a:rPr lang="tr-TR" sz="2400" spc="-6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Packard  </a:t>
            </a:r>
            <a:endParaRPr lang="tr-TR" sz="24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Siemens</a:t>
            </a:r>
            <a:r>
              <a:rPr lang="tr-TR" sz="2400" spc="-22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15" dirty="0">
                <a:solidFill>
                  <a:srgbClr val="DDDDDD"/>
                </a:solidFill>
                <a:latin typeface="Corbel"/>
                <a:cs typeface="Corbel"/>
              </a:rPr>
              <a:t>AG</a:t>
            </a:r>
            <a:endParaRPr lang="tr-TR" sz="2400" dirty="0">
              <a:latin typeface="Corbel"/>
              <a:cs typeface="Corbel"/>
            </a:endParaRPr>
          </a:p>
          <a:p>
            <a:pPr marL="298450" indent="-285750">
              <a:lnSpc>
                <a:spcPts val="325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https://jcp.org/en/participation/members</a:t>
            </a:r>
            <a:endParaRPr lang="tr-TR" sz="2400" dirty="0">
              <a:latin typeface="Corbel"/>
              <a:cs typeface="Corbe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2653"/>
            <a:ext cx="1036066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 smtClean="0"/>
              <a:t>Java zor mu ? </a:t>
            </a:r>
            <a:r>
              <a:rPr lang="tr-TR" spc="-5" dirty="0" smtClean="0">
                <a:sym typeface="Wingdings"/>
              </a:rPr>
              <a:t> </a:t>
            </a:r>
            <a:endParaRPr lang="tr-TR" spc="-5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3" y="1297138"/>
            <a:ext cx="6413500" cy="52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09600"/>
            <a:ext cx="5575610" cy="57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 </a:t>
            </a:r>
            <a:r>
              <a:rPr dirty="0"/>
              <a:t>SE ve </a:t>
            </a:r>
            <a:r>
              <a:rPr spc="-5" dirty="0"/>
              <a:t>GUI yeterli mi</a:t>
            </a:r>
            <a:r>
              <a:rPr spc="-360" dirty="0"/>
              <a:t> </a:t>
            </a:r>
            <a:r>
              <a:rPr dirty="0"/>
              <a:t>?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92202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kariyeri yolunda ilerlemek istiyorsak Java 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SE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bilgisi</a:t>
            </a:r>
            <a:r>
              <a:rPr lang="tr-TR" sz="2000" spc="-20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yeterli 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olacak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mıdır</a:t>
            </a:r>
            <a:r>
              <a:rPr lang="tr-TR" sz="2000" spc="-8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  <a:endParaRPr lang="tr-TR" sz="2000" dirty="0"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Applet 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Swing 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JavaFX 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masaüstü programcılık öğrensem</a:t>
            </a:r>
            <a:r>
              <a:rPr lang="tr-TR" sz="2000" spc="-2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Önce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iyi bir Java SE bilgisi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Bina temelden yapılır , çatıdan değil (</a:t>
            </a:r>
            <a:r>
              <a:rPr lang="tr-TR" sz="2000" spc="-5" dirty="0" err="1">
                <a:solidFill>
                  <a:srgbClr val="DDDDDD"/>
                </a:solidFill>
                <a:latin typeface="Corbel"/>
                <a:cs typeface="Corbel"/>
              </a:rPr>
              <a:t>framework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)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Peki yeterli ve doğru Java SE bilgisini nasıl kazanabilirim </a:t>
            </a: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  <a:endParaRPr lang="tr-TR" sz="20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1600" dirty="0">
              <a:latin typeface="Corbel"/>
              <a:cs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3457312"/>
            <a:ext cx="2798064" cy="28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Oracle </a:t>
            </a:r>
            <a:r>
              <a:rPr lang="tr-TR" spc="-5" dirty="0" smtClean="0"/>
              <a:t>Sertifikaları</a:t>
            </a:r>
            <a:r>
              <a:rPr dirty="0" smtClean="0"/>
              <a:t>, </a:t>
            </a:r>
            <a:r>
              <a:rPr spc="-5" dirty="0"/>
              <a:t>Java</a:t>
            </a:r>
            <a:r>
              <a:rPr spc="-415" dirty="0"/>
              <a:t> </a:t>
            </a:r>
            <a:r>
              <a:rPr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4053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325881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561" y="396493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9411" y="1871133"/>
            <a:ext cx="7941309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8450">
              <a:lnSpc>
                <a:spcPct val="99900"/>
              </a:lnSpc>
            </a:pP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Oracle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Certified Associate, Java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SE 8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Programmer 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Oracle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Certified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Professional,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SE 8</a:t>
            </a:r>
            <a:r>
              <a:rPr sz="2800" spc="-24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Programmer  </a:t>
            </a:r>
            <a:r>
              <a:rPr sz="2800" spc="-25" dirty="0">
                <a:solidFill>
                  <a:srgbClr val="DDDDDD"/>
                </a:solidFill>
                <a:latin typeface="Corbel"/>
                <a:cs typeface="Corbel"/>
              </a:rPr>
              <a:t>“Tecrübeli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değilim ama temel bilgim</a:t>
            </a:r>
            <a:r>
              <a:rPr sz="2800" spc="-3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sağlamdır.”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Forum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tr-TR" spc="-10" dirty="0">
                <a:solidFill>
                  <a:srgbClr val="DDDDDD"/>
                </a:solidFill>
                <a:latin typeface="Corbel"/>
                <a:cs typeface="Corbel"/>
              </a:rPr>
              <a:t>http://www.coderanch.com/forums/f-117/ocajp</a:t>
            </a:r>
          </a:p>
          <a:p>
            <a:pPr marL="12700">
              <a:lnSpc>
                <a:spcPts val="3354"/>
              </a:lnSpc>
              <a:spcBef>
                <a:spcPts val="40"/>
              </a:spcBef>
            </a:pPr>
            <a:r>
              <a:rPr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Daha</a:t>
            </a:r>
            <a:r>
              <a:rPr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fazla bilgi için</a:t>
            </a:r>
            <a:r>
              <a:rPr sz="2800" spc="-6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;</a:t>
            </a:r>
            <a:endParaRPr sz="2800" dirty="0">
              <a:latin typeface="Corbel"/>
              <a:cs typeface="Corbel"/>
            </a:endParaRPr>
          </a:p>
          <a:p>
            <a:pPr marL="12700" marR="481330">
              <a:lnSpc>
                <a:spcPts val="2200"/>
              </a:lnSpc>
              <a:spcBef>
                <a:spcPts val="35"/>
              </a:spcBef>
            </a:pP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http://www.injavawetrust.com/onerilersertifikaegitim/oracle-sertifika-sinavlari/  http://www.javaturk.org/oraclein-java-sertifikalari/</a:t>
            </a:r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Java SE </a:t>
            </a:r>
            <a:r>
              <a:rPr lang="en-US" spc="-5" dirty="0" err="1" smtClean="0"/>
              <a:t>öğrendik</a:t>
            </a:r>
            <a:r>
              <a:rPr lang="en-US" spc="-5" dirty="0"/>
              <a:t> </a:t>
            </a:r>
            <a:r>
              <a:rPr lang="en-US" spc="-5" dirty="0" smtClean="0"/>
              <a:t>, </a:t>
            </a:r>
            <a:r>
              <a:rPr lang="en-US" spc="-5" dirty="0" err="1" smtClean="0"/>
              <a:t>peki</a:t>
            </a:r>
            <a:r>
              <a:rPr lang="en-US" spc="-5" dirty="0" smtClean="0"/>
              <a:t> </a:t>
            </a:r>
            <a:r>
              <a:rPr lang="en-US" spc="-5" dirty="0" err="1" smtClean="0"/>
              <a:t>sıradaki</a:t>
            </a:r>
            <a:r>
              <a:rPr lang="en-US" spc="-5" dirty="0" smtClean="0"/>
              <a:t> </a:t>
            </a:r>
            <a:r>
              <a:rPr lang="en-US" spc="-5" dirty="0" err="1" smtClean="0"/>
              <a:t>nedir</a:t>
            </a:r>
            <a:r>
              <a:rPr lang="en-US" spc="-5" dirty="0" smtClean="0"/>
              <a:t> ?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629411" y="1870706"/>
            <a:ext cx="911161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EE/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Enterprise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Edition </a:t>
            </a:r>
            <a:endParaRPr lang="en-US" sz="28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Spring</a:t>
            </a:r>
            <a:endParaRPr lang="tr-TR" sz="28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lang="tr-TR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Android</a:t>
            </a:r>
            <a:r>
              <a:rPr lang="tr-TR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/Mobile</a:t>
            </a:r>
            <a:endParaRPr lang="tr-TR" sz="2800" spc="-5" dirty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 smtClean="0"/>
              <a:t>EE</a:t>
            </a:r>
            <a:r>
              <a:rPr lang="en-US" spc="-5" dirty="0" smtClean="0"/>
              <a:t> nedir 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4053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368553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9411" y="1870706"/>
            <a:ext cx="9111615" cy="3516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26385">
              <a:lnSpc>
                <a:spcPct val="100000"/>
              </a:lnSpc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EE/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Enterprise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Edition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eski adıyla J2EE  Java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SE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platformu üzerine inşa</a:t>
            </a:r>
            <a:r>
              <a:rPr sz="2800" spc="-15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edilmiştir.</a:t>
            </a:r>
            <a:endParaRPr sz="2800" dirty="0"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sz="2800" spc="-15" dirty="0" smtClean="0">
                <a:solidFill>
                  <a:srgbClr val="DDDDDD"/>
                </a:solidFill>
                <a:latin typeface="Corbel"/>
                <a:cs typeface="Corbel"/>
              </a:rPr>
              <a:t>Reliable</a:t>
            </a:r>
            <a:r>
              <a:rPr lang="en-US" sz="2800" spc="-15" dirty="0" smtClean="0">
                <a:solidFill>
                  <a:srgbClr val="DDDDDD"/>
                </a:solidFill>
                <a:latin typeface="Corbel"/>
                <a:cs typeface="Corbel"/>
              </a:rPr>
              <a:t>/güvenilir</a:t>
            </a:r>
            <a:r>
              <a:rPr sz="2800" spc="-1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10" dirty="0" smtClean="0">
                <a:solidFill>
                  <a:srgbClr val="DDDDDD"/>
                </a:solidFill>
                <a:latin typeface="Corbel"/>
                <a:cs typeface="Corbel"/>
              </a:rPr>
              <a:t>large-scale</a:t>
            </a:r>
            <a:r>
              <a:rPr lang="tr-TR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/büyük ölçekli</a:t>
            </a:r>
            <a:r>
              <a:rPr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secure</a:t>
            </a:r>
            <a:r>
              <a:rPr lang="tr-TR" sz="2800" spc="-5" dirty="0" smtClean="0">
                <a:solidFill>
                  <a:srgbClr val="DDDDDD"/>
                </a:solidFill>
                <a:latin typeface="Corbel"/>
                <a:cs typeface="Corbel"/>
              </a:rPr>
              <a:t>/güvenli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multi-tiered</a:t>
            </a:r>
            <a:r>
              <a:rPr lang="en-US" sz="2800" spc="-5" dirty="0" smtClean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800" spc="-5" dirty="0" smtClean="0">
                <a:solidFill>
                  <a:srgbClr val="DDDDDD"/>
                </a:solidFill>
                <a:latin typeface="Corbel"/>
                <a:cs typeface="Corbel"/>
              </a:rPr>
              <a:t>çok katmanlı 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projeler geliştirmek  için</a:t>
            </a:r>
            <a:r>
              <a:rPr sz="2800" spc="-10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 smtClean="0">
                <a:solidFill>
                  <a:srgbClr val="DDDDDD"/>
                </a:solidFill>
                <a:latin typeface="Corbel"/>
                <a:cs typeface="Corbel"/>
              </a:rPr>
              <a:t>kullanılır.</a:t>
            </a:r>
            <a:endParaRPr lang="tr-TR" sz="2800" spc="-2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tr-TR" sz="2800" spc="-10" dirty="0">
                <a:solidFill>
                  <a:srgbClr val="DDDDDD"/>
                </a:solidFill>
                <a:latin typeface="Corbel"/>
                <a:cs typeface="Corbel"/>
              </a:rPr>
              <a:t>EE 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bir </a:t>
            </a:r>
            <a:r>
              <a:rPr lang="tr-TR" sz="2800" spc="-20" dirty="0">
                <a:solidFill>
                  <a:srgbClr val="DDDDDD"/>
                </a:solidFill>
                <a:latin typeface="Corbel"/>
                <a:cs typeface="Corbel"/>
              </a:rPr>
              <a:t>platformdur. </a:t>
            </a:r>
            <a:endParaRPr lang="tr-TR" sz="2800" spc="-2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lang="tr-TR" sz="2800" dirty="0">
                <a:solidFill>
                  <a:schemeClr val="bg2"/>
                </a:solidFill>
                <a:latin typeface="Corbel"/>
                <a:cs typeface="Corbel"/>
              </a:rPr>
              <a:t>Java EE ,</a:t>
            </a:r>
            <a:r>
              <a:rPr lang="tr-TR" sz="2800" dirty="0" err="1" smtClean="0">
                <a:solidFill>
                  <a:schemeClr val="bg2"/>
                </a:solidFill>
                <a:latin typeface="Corbel"/>
                <a:cs typeface="Corbel"/>
              </a:rPr>
              <a:t>enterprise</a:t>
            </a:r>
            <a:r>
              <a:rPr lang="tr-TR" sz="2800" dirty="0" smtClean="0">
                <a:solidFill>
                  <a:schemeClr val="bg2"/>
                </a:solidFill>
                <a:latin typeface="Corbel"/>
                <a:cs typeface="Corbel"/>
              </a:rPr>
              <a:t>/kurumsal </a:t>
            </a:r>
            <a:r>
              <a:rPr lang="tr-TR" sz="2800" dirty="0">
                <a:solidFill>
                  <a:schemeClr val="bg2"/>
                </a:solidFill>
                <a:latin typeface="Corbel"/>
                <a:cs typeface="Corbel"/>
              </a:rPr>
              <a:t>uygulamalar için her biri farklı amaca hizmet eden yapılardan </a:t>
            </a:r>
            <a:r>
              <a:rPr lang="tr-TR" sz="2800" dirty="0" err="1" smtClean="0">
                <a:solidFill>
                  <a:schemeClr val="bg2"/>
                </a:solidFill>
                <a:latin typeface="Corbel"/>
                <a:cs typeface="Corbel"/>
              </a:rPr>
              <a:t>framework</a:t>
            </a:r>
            <a:r>
              <a:rPr lang="tr-TR" sz="2800" dirty="0" smtClean="0">
                <a:solidFill>
                  <a:schemeClr val="bg2"/>
                </a:solidFill>
                <a:latin typeface="Corbel"/>
                <a:cs typeface="Corbel"/>
              </a:rPr>
              <a:t>/</a:t>
            </a:r>
            <a:r>
              <a:rPr lang="tr-TR" sz="2800" dirty="0" err="1" smtClean="0">
                <a:solidFill>
                  <a:schemeClr val="bg2"/>
                </a:solidFill>
                <a:latin typeface="Corbel"/>
                <a:cs typeface="Corbel"/>
              </a:rPr>
              <a:t>spectlerden</a:t>
            </a:r>
            <a:r>
              <a:rPr lang="tr-TR" sz="2800" dirty="0" smtClean="0">
                <a:solidFill>
                  <a:schemeClr val="bg2"/>
                </a:solidFill>
                <a:latin typeface="Corbel"/>
                <a:cs typeface="Corbel"/>
              </a:rPr>
              <a:t> oluşmaktadır.</a:t>
            </a:r>
            <a:endParaRPr sz="2800" dirty="0" smtClean="0">
              <a:solidFill>
                <a:schemeClr val="bg2"/>
              </a:solidFill>
              <a:latin typeface="Corbel"/>
              <a:cs typeface="Corbel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 dirty="0"/>
          </a:p>
        </p:txBody>
      </p:sp>
      <p:sp>
        <p:nvSpPr>
          <p:cNvPr id="12" name="object 6"/>
          <p:cNvSpPr txBox="1"/>
          <p:nvPr/>
        </p:nvSpPr>
        <p:spPr>
          <a:xfrm flipH="1">
            <a:off x="1305562" y="4192265"/>
            <a:ext cx="14541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4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 smtClean="0"/>
              <a:t>EE</a:t>
            </a:r>
            <a:r>
              <a:rPr lang="en-US" spc="-5" dirty="0" smtClean="0"/>
              <a:t> Platform </a:t>
            </a:r>
            <a:endParaRPr spc="-5" dirty="0"/>
          </a:p>
        </p:txBody>
      </p:sp>
      <p:pic>
        <p:nvPicPr>
          <p:cNvPr id="15362" name="Picture 2" descr="C:\Users\Levent\Desktop\jsr 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62125"/>
            <a:ext cx="9067800" cy="39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Hangi</a:t>
            </a:r>
            <a:r>
              <a:rPr lang="en-US" spc="-5" dirty="0" smtClean="0"/>
              <a:t> </a:t>
            </a:r>
            <a:r>
              <a:rPr lang="en-US" spc="-5" dirty="0" err="1" smtClean="0"/>
              <a:t>alanlarda</a:t>
            </a:r>
            <a:r>
              <a:rPr lang="en-US" spc="-5" dirty="0"/>
              <a:t> </a:t>
            </a:r>
            <a:r>
              <a:rPr spc="-5" dirty="0" smtClean="0"/>
              <a:t>Java </a:t>
            </a:r>
            <a:r>
              <a:rPr spc="-5" dirty="0" err="1"/>
              <a:t>tercih</a:t>
            </a:r>
            <a:r>
              <a:rPr spc="-120" dirty="0"/>
              <a:t> </a:t>
            </a:r>
            <a:r>
              <a:rPr spc="-40" dirty="0" err="1" smtClean="0"/>
              <a:t>edilir</a:t>
            </a:r>
            <a:r>
              <a:rPr lang="en-US" spc="-40" dirty="0" smtClean="0"/>
              <a:t> ?</a:t>
            </a:r>
            <a:endParaRPr spc="-4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066800" y="1905000"/>
            <a:ext cx="102095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9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T</a:t>
            </a:r>
            <a:r>
              <a:rPr lang="tr-TR" sz="20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e</a:t>
            </a:r>
            <a:r>
              <a:rPr lang="tr-TR" sz="2000" spc="-1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l</a:t>
            </a:r>
            <a:r>
              <a:rPr lang="tr-TR" sz="20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e</a:t>
            </a:r>
            <a:r>
              <a:rPr lang="tr-TR" sz="2000" spc="-7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k</a:t>
            </a:r>
            <a:r>
              <a:rPr lang="tr-TR" sz="20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omu</a:t>
            </a:r>
            <a:r>
              <a:rPr lang="tr-TR" sz="2000" spc="-1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n</a:t>
            </a:r>
            <a:r>
              <a:rPr lang="tr-TR" sz="20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ika</a:t>
            </a:r>
            <a:r>
              <a:rPr lang="tr-TR" sz="2000" spc="-1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s</a:t>
            </a:r>
            <a:r>
              <a:rPr lang="tr-TR" sz="20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y</a:t>
            </a:r>
            <a:r>
              <a:rPr lang="tr-TR" sz="20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o</a:t>
            </a:r>
            <a:r>
              <a:rPr lang="tr-TR" sz="20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n</a:t>
            </a:r>
            <a:r>
              <a:rPr lang="tr-TR" sz="2000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endParaRPr lang="tr-TR" sz="2000" dirty="0" smtClean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Bankacılık </a:t>
            </a:r>
            <a:r>
              <a:rPr lang="tr-TR" sz="2000" dirty="0">
                <a:solidFill>
                  <a:srgbClr val="DDDDDD"/>
                </a:solidFill>
                <a:latin typeface="Corbel" pitchFamily="34" charset="0"/>
                <a:cs typeface="Corbel"/>
              </a:rPr>
              <a:t>,</a:t>
            </a:r>
            <a:r>
              <a:rPr lang="tr-TR" sz="2000" spc="-65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0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Finans , </a:t>
            </a:r>
            <a:r>
              <a:rPr lang="tr-TR" sz="20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Sigortacılık</a:t>
            </a:r>
            <a:endParaRPr lang="tr-TR" sz="2000" dirty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Ödeme </a:t>
            </a:r>
            <a:r>
              <a:rPr lang="tr-TR" sz="20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Sistemleri </a:t>
            </a:r>
            <a:r>
              <a:rPr lang="tr-TR" sz="2000" dirty="0">
                <a:solidFill>
                  <a:srgbClr val="DDDDDD"/>
                </a:solidFill>
                <a:latin typeface="Corbel" pitchFamily="34" charset="0"/>
                <a:cs typeface="Corbel"/>
              </a:rPr>
              <a:t>,</a:t>
            </a:r>
            <a:r>
              <a:rPr lang="tr-TR" sz="2000" spc="-100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000" spc="-10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VPOS , POS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E-Commerce 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err="1" smtClean="0">
                <a:solidFill>
                  <a:srgbClr val="DDDDDD"/>
                </a:solidFill>
                <a:latin typeface="Corbel" pitchFamily="34" charset="0"/>
                <a:cs typeface="Corbel"/>
              </a:rPr>
              <a:t>Big</a:t>
            </a:r>
            <a:r>
              <a:rPr lang="tr-TR" sz="20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 Data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dirty="0" err="1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Airline</a:t>
            </a:r>
            <a:r>
              <a:rPr lang="tr-TR" sz="2000" dirty="0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  Solutions </a:t>
            </a:r>
            <a:r>
              <a:rPr lang="en-US" sz="2000" dirty="0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 , Hospitality /Hotel</a:t>
            </a:r>
            <a:endParaRPr lang="tr-TR" sz="2000" dirty="0" smtClean="0"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Mobil </a:t>
            </a:r>
            <a:r>
              <a:rPr lang="tr-TR" sz="20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Uygulamalar  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Kurumsal </a:t>
            </a:r>
            <a:r>
              <a:rPr lang="tr-TR" sz="20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Çözümler  </a:t>
            </a:r>
            <a:endParaRPr lang="tr-TR" sz="2000" spc="-5" dirty="0" smtClean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Savunma Sanayi  , NASA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Embedded</a:t>
            </a:r>
            <a:r>
              <a:rPr lang="tr-TR" sz="2000" spc="-14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000" spc="-5" dirty="0" err="1" smtClean="0">
                <a:solidFill>
                  <a:srgbClr val="DDDDDD"/>
                </a:solidFill>
                <a:latin typeface="Corbel" pitchFamily="34" charset="0"/>
                <a:cs typeface="Corbel"/>
              </a:rPr>
              <a:t>Systems</a:t>
            </a:r>
            <a:endParaRPr lang="tr-TR" sz="2000" spc="-5" dirty="0" smtClean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....</a:t>
            </a:r>
            <a:r>
              <a:rPr lang="tr-TR" sz="2000" spc="-5" dirty="0" err="1" smtClean="0">
                <a:solidFill>
                  <a:srgbClr val="DDDDDD"/>
                </a:solidFill>
                <a:latin typeface="Corbel" pitchFamily="34" charset="0"/>
                <a:cs typeface="Corbel"/>
              </a:rPr>
              <a:t>more</a:t>
            </a:r>
            <a:endParaRPr lang="tr-TR" sz="2000" dirty="0">
              <a:latin typeface="Corbel" pitchFamily="34" charset="0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tr-TR" dirty="0" err="1" smtClean="0"/>
              <a:t>javac</a:t>
            </a:r>
            <a:r>
              <a:rPr lang="tr-TR" dirty="0" smtClean="0"/>
              <a:t> HelloWorld.java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676400"/>
            <a:ext cx="106553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Servlet </a:t>
            </a:r>
            <a:r>
              <a:rPr dirty="0"/>
              <a:t>&amp;</a:t>
            </a:r>
            <a:r>
              <a:rPr spc="-170" dirty="0"/>
              <a:t> </a:t>
            </a:r>
            <a:r>
              <a:rPr dirty="0" smtClean="0"/>
              <a:t>JSP</a:t>
            </a:r>
            <a:endParaRPr dirty="0"/>
          </a:p>
        </p:txBody>
      </p:sp>
      <p:sp>
        <p:nvSpPr>
          <p:cNvPr id="12" name="Dikdörtgen 11"/>
          <p:cNvSpPr/>
          <p:nvPr/>
        </p:nvSpPr>
        <p:spPr>
          <a:xfrm>
            <a:off x="990600" y="1652873"/>
            <a:ext cx="10058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Java EE giriş için ideal.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Hızlı şekilde öğrenmeye elverişli.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Web'in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temel kavramlarını öğrenmek için uygun.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HTTP protokolü ,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Request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Response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Session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Cookie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Header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,</a:t>
            </a:r>
            <a: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  <a:t>Attribute,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Server ,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Client</a:t>
            </a:r>
            <a: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, Filter …</a:t>
            </a:r>
            <a:endParaRPr lang="tr-TR" sz="2400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Servlet</a:t>
            </a:r>
            <a: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  <a:t>’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ler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bildiğimiz Java sınıflarıdır.  </a:t>
            </a:r>
            <a:endParaRPr lang="en-US" sz="2400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JSP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gramerini öğrenmek kolaydır.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JSTL (JSP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Standard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Tag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Library)  </a:t>
            </a:r>
            <a:endParaRPr lang="en-US" sz="2400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EL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(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Expression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Language) </a:t>
            </a:r>
            <a: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  <a:t/>
            </a:r>
            <a:b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</a:b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${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person.name}</a:t>
            </a:r>
            <a:b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</a:b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#{person.name}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905000" y="5718055"/>
            <a:ext cx="9601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plumbr.eu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/blog/java/most-popular-java-ee-servers-2016-edition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15" y="914400"/>
            <a:ext cx="85344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JSF </a:t>
            </a:r>
            <a:r>
              <a:rPr dirty="0"/>
              <a:t>( </a:t>
            </a:r>
            <a:r>
              <a:rPr spc="-5" dirty="0"/>
              <a:t>Java Server</a:t>
            </a:r>
            <a:r>
              <a:rPr spc="-250" dirty="0"/>
              <a:t> </a:t>
            </a:r>
            <a:r>
              <a:rPr spc="-5" dirty="0"/>
              <a:t>Faces)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90600" y="1447800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Component-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Oriented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/Component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Based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 </a:t>
            </a:r>
            <a:endParaRPr lang="en-US" sz="2400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UI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(User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Interface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)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componentler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.</a:t>
            </a:r>
            <a:b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</a:br>
            <a:r>
              <a:rPr lang="en-US" sz="2400" spc="-5" dirty="0" err="1">
                <a:solidFill>
                  <a:srgbClr val="DDDDDD"/>
                </a:solidFill>
                <a:latin typeface="Corbel"/>
                <a:cs typeface="Corbel"/>
              </a:rPr>
              <a:t>Swing’in</a:t>
            </a:r>
            <a:r>
              <a:rPr lang="en-US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  <a:t>Browser  </a:t>
            </a:r>
            <a:r>
              <a:rPr lang="en-US" sz="2400" spc="-5" dirty="0" err="1">
                <a:solidFill>
                  <a:srgbClr val="DDDDDD"/>
                </a:solidFill>
                <a:latin typeface="Corbel"/>
                <a:cs typeface="Corbel"/>
              </a:rPr>
              <a:t>Versiyonu</a:t>
            </a:r>
            <a:r>
              <a:rPr lang="en-US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400" spc="-5" dirty="0" err="1">
                <a:solidFill>
                  <a:srgbClr val="DDDDDD"/>
                </a:solidFill>
                <a:latin typeface="Corbel"/>
                <a:cs typeface="Corbel"/>
              </a:rPr>
              <a:t>olarak</a:t>
            </a:r>
            <a:r>
              <a:rPr lang="en-US" sz="2400" spc="-5" dirty="0">
                <a:solidFill>
                  <a:srgbClr val="DDDDDD"/>
                </a:solidFill>
                <a:latin typeface="Corbel"/>
                <a:cs typeface="Corbel"/>
              </a:rPr>
              <a:t> d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üşünebiliriz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.</a:t>
            </a:r>
            <a:endParaRPr lang="tr-TR" sz="2400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JSF , Java EE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Aplication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Server'larda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entegrelidir.  </a:t>
            </a:r>
            <a:endParaRPr lang="en-US" sz="2400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EE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View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Layer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standard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endParaRPr lang="tr-TR" sz="2400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&lt;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h:inputText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value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="#{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inputBean.name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}"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/&gt;</a:t>
            </a:r>
          </a:p>
          <a:p>
            <a:pPr marL="12700" marR="2826385">
              <a:lnSpc>
                <a:spcPct val="100000"/>
              </a:lnSpc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    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JTextField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textField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=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new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JTextField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(20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);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endParaRPr lang="tr-TR" sz="2400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&lt;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h:commandButton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value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="Page1"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action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="page1"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/&gt;   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JButton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okButton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=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new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JButton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("OK"); </a:t>
            </a:r>
            <a:endParaRPr lang="en-US" sz="2400" spc="-5" dirty="0" smtClean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ORM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120" dirty="0" smtClean="0"/>
              <a:t>JPA</a:t>
            </a:r>
            <a:r>
              <a:rPr lang="en-US" spc="-120" dirty="0" smtClean="0"/>
              <a:t> &amp; Hibernate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9411" y="1870706"/>
            <a:ext cx="904938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Object Relational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Mapping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objeleri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ile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ilişkisel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veritabanı 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arasındaki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bağlantıyı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ve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yönetimi sağlayan bir</a:t>
            </a:r>
            <a:r>
              <a:rPr sz="2800" spc="-3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tekniktir</a:t>
            </a:r>
            <a:r>
              <a:rPr sz="2800" spc="-20" dirty="0" smtClean="0">
                <a:solidFill>
                  <a:srgbClr val="DDDDDD"/>
                </a:solidFill>
                <a:latin typeface="Corbel"/>
                <a:cs typeface="Corbel"/>
              </a:rPr>
              <a:t>.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 dirty="0"/>
          </a:p>
        </p:txBody>
      </p:sp>
      <p:sp>
        <p:nvSpPr>
          <p:cNvPr id="10" name="object 3"/>
          <p:cNvSpPr/>
          <p:nvPr/>
        </p:nvSpPr>
        <p:spPr>
          <a:xfrm>
            <a:off x="2110740" y="2971616"/>
            <a:ext cx="6667500" cy="341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9088" y="530870"/>
            <a:ext cx="5807720" cy="5138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5901616"/>
            <a:ext cx="88944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1600" dirty="0">
                <a:solidFill>
                  <a:schemeClr val="bg1"/>
                </a:solidFill>
                <a:latin typeface="Arial"/>
                <a:cs typeface="Arial"/>
              </a:rPr>
              <a:t>http://zeroturnaround.com/rebellabs/java-tools-and-technologies-landscape-for-2014/10/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Web Service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353313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9411" y="1870706"/>
            <a:ext cx="9049385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Web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Service’leri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farkli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uygulamaların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birlikte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çalışmalarına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olanak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sağlar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. 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(interoperating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)</a:t>
            </a:r>
          </a:p>
          <a:p>
            <a:pPr marL="12700" marR="5080">
              <a:lnSpc>
                <a:spcPct val="100000"/>
              </a:lnSpc>
            </a:pP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Farklı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uygulamalar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farklı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programlama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dilleri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ya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da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frameworklerini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kullansalar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bile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bu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birlikte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çalışma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prensibini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(interoperating) Web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Service’ler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ile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sağlayabilirler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.</a:t>
            </a:r>
          </a:p>
          <a:p>
            <a:pPr marL="12700" marR="5080">
              <a:lnSpc>
                <a:spcPct val="100000"/>
              </a:lnSpc>
            </a:pPr>
            <a:endParaRPr lang="en-US" sz="28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JAX-RS 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, Java API for </a:t>
            </a:r>
            <a:r>
              <a:rPr lang="en-US" sz="2800" spc="-10" dirty="0" err="1">
                <a:solidFill>
                  <a:srgbClr val="DDDDDD"/>
                </a:solidFill>
                <a:latin typeface="Corbel"/>
                <a:cs typeface="Corbel"/>
              </a:rPr>
              <a:t>RESTful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 Web Services </a:t>
            </a:r>
          </a:p>
          <a:p>
            <a:pPr marL="12700" marR="5080">
              <a:lnSpc>
                <a:spcPct val="100000"/>
              </a:lnSpc>
            </a:pP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JAX-WS ,Java API for XML Web Services </a:t>
            </a:r>
            <a:endParaRPr lang="tr-TR" sz="28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8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dirty="0"/>
              <a:t>pr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325881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368553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561" y="411225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5561" y="4542788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001393" y="1870706"/>
            <a:ext cx="10189212" cy="3452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715" marR="33020">
              <a:lnSpc>
                <a:spcPct val="100000"/>
              </a:lnSpc>
            </a:pPr>
            <a:r>
              <a:rPr spc="-5" dirty="0"/>
              <a:t>Spring </a:t>
            </a:r>
            <a:r>
              <a:rPr dirty="0"/>
              <a:t>, </a:t>
            </a:r>
            <a:r>
              <a:rPr spc="-5" dirty="0"/>
              <a:t>Java uygulamaları </a:t>
            </a:r>
            <a:r>
              <a:rPr spc="-10" dirty="0"/>
              <a:t>(application) </a:t>
            </a:r>
            <a:r>
              <a:rPr spc="-5" dirty="0"/>
              <a:t>geliştirmek için </a:t>
            </a:r>
            <a:r>
              <a:rPr spc="-5" dirty="0" err="1"/>
              <a:t>kullanılan</a:t>
            </a:r>
            <a:r>
              <a:rPr spc="-5" dirty="0"/>
              <a:t>  </a:t>
            </a:r>
            <a:r>
              <a:rPr lang="tr-TR" spc="-5" dirty="0" err="1" smtClean="0"/>
              <a:t>lightweight</a:t>
            </a:r>
            <a:r>
              <a:rPr lang="tr-TR" spc="-5" dirty="0" smtClean="0"/>
              <a:t> </a:t>
            </a:r>
            <a:r>
              <a:rPr spc="-5" dirty="0" err="1" smtClean="0"/>
              <a:t>bir</a:t>
            </a:r>
            <a:r>
              <a:rPr spc="-30" dirty="0" smtClean="0"/>
              <a:t> </a:t>
            </a:r>
            <a:r>
              <a:rPr spc="-20" dirty="0"/>
              <a:t>frameworktur.</a:t>
            </a:r>
          </a:p>
          <a:p>
            <a:pPr marL="640715">
              <a:lnSpc>
                <a:spcPts val="3350"/>
              </a:lnSpc>
            </a:pPr>
            <a:r>
              <a:rPr spc="-25" dirty="0"/>
              <a:t>Rod </a:t>
            </a:r>
            <a:r>
              <a:rPr spc="-5" dirty="0"/>
              <a:t>Johnson </a:t>
            </a:r>
            <a:r>
              <a:rPr dirty="0"/>
              <a:t>,</a:t>
            </a:r>
            <a:r>
              <a:rPr spc="-135" dirty="0"/>
              <a:t> </a:t>
            </a:r>
            <a:r>
              <a:rPr spc="-35" dirty="0"/>
              <a:t>2002</a:t>
            </a:r>
          </a:p>
          <a:p>
            <a:pPr marL="640715">
              <a:lnSpc>
                <a:spcPct val="100000"/>
              </a:lnSpc>
            </a:pPr>
            <a:r>
              <a:rPr spc="-5" dirty="0"/>
              <a:t>Spring simplifies</a:t>
            </a:r>
            <a:r>
              <a:rPr u="heavy" spc="-5" dirty="0"/>
              <a:t> </a:t>
            </a:r>
            <a:r>
              <a:rPr spc="-5" dirty="0"/>
              <a:t>Java Development</a:t>
            </a:r>
            <a:r>
              <a:rPr spc="-120" dirty="0"/>
              <a:t> </a:t>
            </a:r>
            <a:r>
              <a:rPr dirty="0"/>
              <a:t>!</a:t>
            </a:r>
          </a:p>
          <a:p>
            <a:pPr marL="640715" marR="5080">
              <a:lnSpc>
                <a:spcPct val="100000"/>
              </a:lnSpc>
            </a:pPr>
            <a:r>
              <a:rPr spc="-5" dirty="0"/>
              <a:t>Spring </a:t>
            </a:r>
            <a:r>
              <a:rPr dirty="0"/>
              <a:t>, </a:t>
            </a:r>
            <a:r>
              <a:rPr spc="-5" dirty="0"/>
              <a:t>Java EE platformuna karşı alternatif olarak </a:t>
            </a:r>
            <a:r>
              <a:rPr spc="-15" dirty="0"/>
              <a:t>geliştirilmiştir.  </a:t>
            </a:r>
            <a:r>
              <a:rPr spc="-5" dirty="0"/>
              <a:t>Spring bir </a:t>
            </a:r>
            <a:r>
              <a:rPr spc="-10" dirty="0"/>
              <a:t>çok </a:t>
            </a:r>
            <a:r>
              <a:rPr spc="-5" dirty="0"/>
              <a:t>ürün için entegrasyon desteği </a:t>
            </a:r>
            <a:r>
              <a:rPr spc="-30" dirty="0"/>
              <a:t>sağlar. </a:t>
            </a:r>
            <a:r>
              <a:rPr lang="tr-TR" spc="-30" dirty="0" smtClean="0"/>
              <a:t>https</a:t>
            </a:r>
            <a:r>
              <a:rPr lang="tr-TR" spc="-30" dirty="0"/>
              <a:t>://spring.io/projects</a:t>
            </a:r>
          </a:p>
          <a:p>
            <a:pPr marL="640715" marR="5080">
              <a:lnSpc>
                <a:spcPct val="100000"/>
              </a:lnSpc>
            </a:pPr>
            <a:endParaRPr spc="-5" dirty="0">
              <a:hlinkClick r:id="rId3"/>
            </a:endParaRPr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dirty="0"/>
              <a:t>pr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2560320" y="1554480"/>
            <a:ext cx="6610350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Spring</a:t>
            </a:r>
            <a:r>
              <a:rPr spc="-80" dirty="0"/>
              <a:t> </a:t>
            </a:r>
            <a:r>
              <a:rPr spc="-15" dirty="0"/>
              <a:t>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4053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9411" y="1870706"/>
            <a:ext cx="7672705" cy="13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00000"/>
              </a:lnSpc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Spring </a:t>
            </a:r>
            <a:r>
              <a:rPr sz="2800" spc="-15" dirty="0">
                <a:solidFill>
                  <a:srgbClr val="DDDDDD"/>
                </a:solidFill>
                <a:latin typeface="Corbel"/>
                <a:cs typeface="Corbel"/>
              </a:rPr>
              <a:t>MVC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Spring Framework 'un bir</a:t>
            </a:r>
            <a:r>
              <a:rPr sz="2800" spc="-1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modülüdür.  </a:t>
            </a:r>
            <a:r>
              <a:rPr sz="2800" spc="-45" dirty="0">
                <a:solidFill>
                  <a:srgbClr val="DDDDDD"/>
                </a:solidFill>
                <a:latin typeface="Corbel"/>
                <a:cs typeface="Corbel"/>
              </a:rPr>
              <a:t>Web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tabanlı projeler</a:t>
            </a:r>
            <a:r>
              <a:rPr sz="2800" spc="-3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geliştirebiliriz.</a:t>
            </a:r>
            <a:endParaRPr sz="2800" dirty="0"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sz="2800" spc="-40" dirty="0">
                <a:solidFill>
                  <a:srgbClr val="DDDDDD"/>
                </a:solidFill>
                <a:latin typeface="Corbel"/>
                <a:cs typeface="Corbel"/>
              </a:rPr>
              <a:t>Tomcat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gibi bir Servlet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Container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üzerinde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calışabilir.  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9071" y="6059173"/>
            <a:ext cx="88830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zeroturnaround.com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rebellabs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/java-web-frameworks-index-by-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rebellabs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9" y="228600"/>
            <a:ext cx="6819900" cy="5626100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8439859" y="1977091"/>
            <a:ext cx="3367219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>Here are the services we used for the popularity ranking.</a:t>
            </a:r>
          </a:p>
          <a:p>
            <a:pPr marL="12700">
              <a:lnSpc>
                <a:spcPct val="100000"/>
              </a:lnSpc>
            </a:pPr>
            <a:endParaRPr lang="en-US" dirty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err="1" smtClean="0">
                <a:solidFill>
                  <a:schemeClr val="bg2"/>
                </a:solidFill>
                <a:latin typeface="Arial"/>
                <a:cs typeface="Arial"/>
              </a:rPr>
              <a:t>StackOverflow</a:t>
            </a:r>
            <a:endParaRPr lang="en-US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bg2"/>
                </a:solidFill>
                <a:latin typeface="Arial"/>
                <a:cs typeface="Arial"/>
              </a:rPr>
              <a:t>LinkedIn</a:t>
            </a:r>
          </a:p>
          <a:p>
            <a:pPr marL="12700">
              <a:lnSpc>
                <a:spcPct val="100000"/>
              </a:lnSpc>
            </a:pPr>
            <a:r>
              <a:rPr lang="en-US" dirty="0" err="1" smtClean="0">
                <a:solidFill>
                  <a:schemeClr val="bg2"/>
                </a:solidFill>
                <a:latin typeface="Arial"/>
                <a:cs typeface="Arial"/>
              </a:rPr>
              <a:t>GitHub</a:t>
            </a:r>
            <a:endParaRPr lang="en-US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bg2"/>
                </a:solidFill>
                <a:latin typeface="Arial"/>
                <a:cs typeface="Arial"/>
              </a:rPr>
              <a:t>Google </a:t>
            </a:r>
            <a:r>
              <a:rPr lang="en-US" dirty="0">
                <a:solidFill>
                  <a:schemeClr val="bg2"/>
                </a:solidFill>
                <a:latin typeface="Arial"/>
                <a:cs typeface="Arial"/>
              </a:rPr>
              <a:t>search</a:t>
            </a:r>
            <a:endParaRPr sz="1800" dirty="0">
              <a:solidFill>
                <a:schemeClr val="bg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8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injavawetrust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1944589"/>
            <a:ext cx="9895204" cy="3447098"/>
          </a:xfrm>
        </p:spPr>
        <p:txBody>
          <a:bodyPr/>
          <a:lstStyle/>
          <a:p>
            <a:r>
              <a:rPr lang="tr-TR" dirty="0" smtClean="0"/>
              <a:t>www.injavawetrust.com</a:t>
            </a:r>
            <a:endParaRPr lang="tr-TR" dirty="0"/>
          </a:p>
          <a:p>
            <a:r>
              <a:rPr lang="tr-TR" dirty="0" smtClean="0"/>
              <a:t>erguder.levent@gmail.com</a:t>
            </a:r>
          </a:p>
          <a:p>
            <a:r>
              <a:rPr lang="tr-TR" dirty="0" smtClean="0"/>
              <a:t>/leventerguder</a:t>
            </a:r>
            <a:endParaRPr lang="en-US" dirty="0" smtClean="0"/>
          </a:p>
          <a:p>
            <a:r>
              <a:rPr lang="en-US" dirty="0" smtClean="0"/>
              <a:t>/groups/</a:t>
            </a:r>
            <a:r>
              <a:rPr lang="en-US" dirty="0" err="1" smtClean="0"/>
              <a:t>injavawetrust</a:t>
            </a:r>
            <a:endParaRPr lang="en-US" dirty="0" smtClean="0"/>
          </a:p>
          <a:p>
            <a:r>
              <a:rPr lang="en-US" dirty="0" smtClean="0"/>
              <a:t>/groups/</a:t>
            </a:r>
            <a:r>
              <a:rPr lang="en-US" dirty="0" err="1" smtClean="0"/>
              <a:t>javaegitim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/>
              <a:t>l</a:t>
            </a:r>
            <a:r>
              <a:rPr lang="en-US" dirty="0" err="1" smtClean="0"/>
              <a:t>event.erguder</a:t>
            </a:r>
            <a:endParaRPr lang="en-US" dirty="0" smtClean="0"/>
          </a:p>
          <a:p>
            <a:r>
              <a:rPr lang="en-US" dirty="0" smtClean="0"/>
              <a:t>/in/</a:t>
            </a:r>
            <a:r>
              <a:rPr lang="en-US" dirty="0" err="1" smtClean="0"/>
              <a:t>injavawetrust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leventerguder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36" y="2498844"/>
            <a:ext cx="304762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44618"/>
            <a:ext cx="304762" cy="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36" y="3768104"/>
            <a:ext cx="304762" cy="3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49" y="4613878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33" y="4198611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236" y="2075358"/>
            <a:ext cx="304762" cy="3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5029145"/>
            <a:ext cx="304762" cy="304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525" y="2922330"/>
            <a:ext cx="304762" cy="30476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90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Version</a:t>
            </a:r>
            <a:r>
              <a:rPr spc="-229" dirty="0" smtClean="0"/>
              <a:t> </a:t>
            </a:r>
            <a:r>
              <a:rPr spc="-5" dirty="0" smtClean="0"/>
              <a:t>Control</a:t>
            </a:r>
            <a:r>
              <a:rPr lang="tr-TR" spc="-5" dirty="0" smtClean="0"/>
              <a:t> </a:t>
            </a:r>
            <a:r>
              <a:rPr lang="tr-TR" spc="-5" dirty="0" err="1" smtClean="0"/>
              <a:t>System</a:t>
            </a:r>
            <a:endParaRPr spc="-5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19174" y="1828800"/>
            <a:ext cx="9877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bg2"/>
                </a:solidFill>
              </a:rPr>
              <a:t>Takım olarak </a:t>
            </a:r>
            <a:r>
              <a:rPr lang="tr-TR" sz="2000" dirty="0">
                <a:solidFill>
                  <a:schemeClr val="bg2"/>
                </a:solidFill>
              </a:rPr>
              <a:t>aynı </a:t>
            </a:r>
            <a:r>
              <a:rPr lang="tr-TR" sz="2000" dirty="0" smtClean="0">
                <a:solidFill>
                  <a:schemeClr val="bg2"/>
                </a:solidFill>
              </a:rPr>
              <a:t>ürün/proje üzerinde </a:t>
            </a:r>
            <a:r>
              <a:rPr lang="tr-TR" sz="2000" dirty="0">
                <a:solidFill>
                  <a:schemeClr val="bg2"/>
                </a:solidFill>
              </a:rPr>
              <a:t>nasıl çalışılıyor </a:t>
            </a:r>
            <a:r>
              <a:rPr lang="tr-TR" sz="2000" dirty="0" smtClean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bg2"/>
                </a:solidFill>
              </a:rPr>
              <a:t>Birlikte </a:t>
            </a:r>
            <a:r>
              <a:rPr lang="tr-TR" sz="2000" dirty="0">
                <a:solidFill>
                  <a:schemeClr val="bg2"/>
                </a:solidFill>
              </a:rPr>
              <a:t>nasıl ürün geliştirilir </a:t>
            </a:r>
            <a:r>
              <a:rPr lang="tr-TR" sz="2000" dirty="0" smtClean="0">
                <a:solidFill>
                  <a:schemeClr val="bg2"/>
                </a:solidFill>
              </a:rPr>
              <a:t>?</a:t>
            </a:r>
          </a:p>
        </p:txBody>
      </p:sp>
      <p:pic>
        <p:nvPicPr>
          <p:cNvPr id="13" name="Picture 3" descr="C:\Users\Levent\Desktop\git-has-won-640x6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4049511" cy="39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30" dirty="0" smtClean="0"/>
              <a:t>IDE (</a:t>
            </a:r>
            <a:r>
              <a:rPr lang="tr-TR" sz="2800" dirty="0" err="1" smtClean="0"/>
              <a:t>Integrated</a:t>
            </a:r>
            <a:r>
              <a:rPr lang="tr-TR" sz="2800" dirty="0" smtClean="0"/>
              <a:t> </a:t>
            </a:r>
            <a:r>
              <a:rPr lang="tr-TR" sz="2800" dirty="0" err="1"/>
              <a:t>development</a:t>
            </a:r>
            <a:r>
              <a:rPr lang="tr-TR" sz="2800" dirty="0"/>
              <a:t> </a:t>
            </a:r>
            <a:r>
              <a:rPr lang="tr-TR" sz="2800" dirty="0" err="1" smtClean="0"/>
              <a:t>environment</a:t>
            </a:r>
            <a:r>
              <a:rPr lang="tr-TR" sz="2800" dirty="0" smtClean="0"/>
              <a:t>)</a:t>
            </a:r>
            <a:endParaRPr sz="2800" spc="-5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55911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3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30" dirty="0" smtClean="0"/>
              <a:t>Front </a:t>
            </a:r>
            <a:r>
              <a:rPr lang="tr-TR" spc="-30" dirty="0" err="1" smtClean="0"/>
              <a:t>End</a:t>
            </a:r>
            <a:endParaRPr spc="-5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971800"/>
            <a:ext cx="43243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019175" y="1828800"/>
            <a:ext cx="5534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bg2"/>
                </a:solidFill>
              </a:rPr>
              <a:t>Front </a:t>
            </a:r>
            <a:r>
              <a:rPr lang="tr-TR" sz="2400" dirty="0" err="1" smtClean="0">
                <a:solidFill>
                  <a:schemeClr val="bg2"/>
                </a:solidFill>
              </a:rPr>
              <a:t>End</a:t>
            </a:r>
            <a:r>
              <a:rPr lang="tr-TR" sz="2400" dirty="0" smtClean="0">
                <a:solidFill>
                  <a:schemeClr val="bg2"/>
                </a:solidFill>
              </a:rPr>
              <a:t> de bilmemiz gerekiyor mu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 smtClean="0">
                <a:solidFill>
                  <a:schemeClr val="bg2"/>
                </a:solidFill>
              </a:rPr>
              <a:t>Full </a:t>
            </a:r>
            <a:r>
              <a:rPr lang="tr-TR" sz="2400" dirty="0" err="1" smtClean="0">
                <a:solidFill>
                  <a:schemeClr val="bg2"/>
                </a:solidFill>
              </a:rPr>
              <a:t>Stack</a:t>
            </a:r>
            <a:r>
              <a:rPr lang="tr-TR" sz="2400" dirty="0" smtClean="0">
                <a:solidFill>
                  <a:schemeClr val="bg2"/>
                </a:solidFill>
              </a:rPr>
              <a:t> Developer</a:t>
            </a:r>
          </a:p>
        </p:txBody>
      </p:sp>
      <p:pic>
        <p:nvPicPr>
          <p:cNvPr id="2051" name="Picture 3" descr="C:\Users\Levent\Desktop\ind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971800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5" dirty="0" smtClean="0"/>
              <a:t>Neden bizi işe alsınlar ?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10200" y="1600200"/>
            <a:ext cx="5715000" cy="433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43000" y="17526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Motivasyon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000" spc="-20" dirty="0" smtClean="0">
                <a:solidFill>
                  <a:srgbClr val="DDDDDD"/>
                </a:solidFill>
                <a:latin typeface="Corbel"/>
                <a:cs typeface="Corbel"/>
              </a:rPr>
              <a:t>Performans  </a:t>
            </a: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Problem</a:t>
            </a:r>
            <a:r>
              <a:rPr lang="tr-TR" sz="2000" spc="-8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çözme</a:t>
            </a:r>
            <a:endParaRPr lang="tr-TR" sz="2000" dirty="0"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0" dirty="0">
                <a:solidFill>
                  <a:srgbClr val="DDDDDD"/>
                </a:solidFill>
                <a:latin typeface="Corbel"/>
                <a:cs typeface="Corbel"/>
              </a:rPr>
              <a:t>Takım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oyuncusu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olmak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İş</a:t>
            </a:r>
            <a:r>
              <a:rPr lang="tr-TR" sz="2000" spc="-1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bitiricilik</a:t>
            </a:r>
            <a:endParaRPr lang="tr-TR" sz="2000" dirty="0">
              <a:latin typeface="Corbel"/>
              <a:cs typeface="Corbel"/>
            </a:endParaRPr>
          </a:p>
          <a:p>
            <a:pPr marL="298450" marR="508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Kurum kültürüne uyum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sağlamak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508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İşi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s</a:t>
            </a: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ahiplenmek</a:t>
            </a:r>
            <a:endParaRPr lang="tr-TR" sz="2000" dirty="0">
              <a:latin typeface="Corbel"/>
              <a:cs typeface="Corbel"/>
            </a:endParaRPr>
          </a:p>
          <a:p>
            <a:pPr marL="298450" marR="126111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Sorumluluk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sahibi olmak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26111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Değer</a:t>
            </a:r>
            <a:r>
              <a:rPr lang="tr-TR" sz="2000" spc="-7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katmak</a:t>
            </a:r>
            <a:endParaRPr lang="tr-TR" sz="20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61590" y="548640"/>
            <a:ext cx="5302239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ikdörtgen 3"/>
          <p:cNvSpPr/>
          <p:nvPr/>
        </p:nvSpPr>
        <p:spPr>
          <a:xfrm>
            <a:off x="2523490" y="5943600"/>
            <a:ext cx="8779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http://www.codingdojo.com/blog/9-most-in-demand-programming-languages-of-2016/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4876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Users\Levent\Desktop\Github-Social-Co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6007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77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5965180"/>
            <a:ext cx="5639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https://github.com/blog/2047-language-trends-on-github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595"/>
            <a:ext cx="8850313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37</a:t>
            </a:fld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3" y="914400"/>
            <a:ext cx="1079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injavawetrust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870706"/>
            <a:ext cx="9895204" cy="3447098"/>
          </a:xfrm>
        </p:spPr>
        <p:txBody>
          <a:bodyPr/>
          <a:lstStyle/>
          <a:p>
            <a:r>
              <a:rPr lang="tr-TR" dirty="0" smtClean="0"/>
              <a:t>www.injavawetrust.com</a:t>
            </a:r>
            <a:endParaRPr lang="tr-TR" dirty="0"/>
          </a:p>
          <a:p>
            <a:r>
              <a:rPr lang="tr-TR" dirty="0" smtClean="0"/>
              <a:t>erguder.levent@gmail.com</a:t>
            </a:r>
          </a:p>
          <a:p>
            <a:r>
              <a:rPr lang="tr-TR" dirty="0" smtClean="0"/>
              <a:t>/leventerguder</a:t>
            </a:r>
            <a:endParaRPr lang="en-US" dirty="0" smtClean="0"/>
          </a:p>
          <a:p>
            <a:r>
              <a:rPr lang="en-US" dirty="0" smtClean="0"/>
              <a:t>/groups/</a:t>
            </a:r>
            <a:r>
              <a:rPr lang="en-US" dirty="0" err="1" smtClean="0"/>
              <a:t>injavawetrust</a:t>
            </a:r>
            <a:endParaRPr lang="en-US" dirty="0" smtClean="0"/>
          </a:p>
          <a:p>
            <a:r>
              <a:rPr lang="en-US" dirty="0" smtClean="0"/>
              <a:t>/groups/</a:t>
            </a:r>
            <a:r>
              <a:rPr lang="en-US" dirty="0" err="1" smtClean="0"/>
              <a:t>javaegitim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/>
              <a:t>l</a:t>
            </a:r>
            <a:r>
              <a:rPr lang="en-US" dirty="0" err="1" smtClean="0"/>
              <a:t>event.erguder</a:t>
            </a:r>
            <a:endParaRPr lang="en-US" dirty="0" smtClean="0"/>
          </a:p>
          <a:p>
            <a:r>
              <a:rPr lang="en-US" dirty="0" smtClean="0"/>
              <a:t>/in/</a:t>
            </a:r>
            <a:r>
              <a:rPr lang="en-US" dirty="0" err="1" smtClean="0"/>
              <a:t>injavawetrust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leventerguder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8" y="2398878"/>
            <a:ext cx="304762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72" y="3244652"/>
            <a:ext cx="304762" cy="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8" y="3668138"/>
            <a:ext cx="304762" cy="3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1" y="4513912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05" y="4098645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308" y="1975392"/>
            <a:ext cx="304762" cy="3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72" y="4929179"/>
            <a:ext cx="304762" cy="304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97" y="2822364"/>
            <a:ext cx="304762" cy="30476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38</a:t>
            </a:fld>
            <a:endParaRPr lang="tr-TR" dirty="0"/>
          </a:p>
        </p:txBody>
      </p:sp>
      <p:sp>
        <p:nvSpPr>
          <p:cNvPr id="13" name="object 2"/>
          <p:cNvSpPr/>
          <p:nvPr/>
        </p:nvSpPr>
        <p:spPr>
          <a:xfrm>
            <a:off x="5562600" y="1839989"/>
            <a:ext cx="6076950" cy="3418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4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ölüyormuş</a:t>
            </a:r>
            <a:r>
              <a:rPr lang="en-US" dirty="0" smtClean="0"/>
              <a:t> , </a:t>
            </a:r>
            <a:r>
              <a:rPr lang="en-US" dirty="0" err="1" smtClean="0"/>
              <a:t>doğru</a:t>
            </a:r>
            <a:r>
              <a:rPr lang="en-US" dirty="0" smtClean="0"/>
              <a:t> mu ? </a:t>
            </a:r>
            <a:r>
              <a:rPr lang="en-US" dirty="0" smtClean="0">
                <a:sym typeface="Wingdings"/>
              </a:rPr>
              <a:t>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1944589"/>
            <a:ext cx="9895204" cy="3447098"/>
          </a:xfrm>
        </p:spPr>
        <p:txBody>
          <a:bodyPr/>
          <a:lstStyle/>
          <a:p>
            <a:r>
              <a:rPr lang="en-US" sz="3200" dirty="0" smtClean="0"/>
              <a:t>Java SE 7 , 2011	</a:t>
            </a:r>
            <a:endParaRPr lang="en-US" sz="3200" dirty="0"/>
          </a:p>
          <a:p>
            <a:r>
              <a:rPr lang="en-US" sz="3200" dirty="0" smtClean="0"/>
              <a:t>Java SE 8 , 2014</a:t>
            </a:r>
          </a:p>
          <a:p>
            <a:r>
              <a:rPr lang="en-US" sz="3200" dirty="0" smtClean="0"/>
              <a:t>Java SE 9 , 2017</a:t>
            </a:r>
          </a:p>
          <a:p>
            <a:endParaRPr lang="en-US" sz="3200" dirty="0"/>
          </a:p>
          <a:p>
            <a:r>
              <a:rPr lang="en-US" sz="3200" dirty="0" smtClean="0"/>
              <a:t>It’s not your grandfather’s Java any longer, and that’s a good thing.</a:t>
            </a:r>
          </a:p>
          <a:p>
            <a:endParaRPr lang="en-US" sz="3200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77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/>
        </p:nvSpPr>
        <p:spPr>
          <a:xfrm>
            <a:off x="1314750" y="4800600"/>
            <a:ext cx="958850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TIOBE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is not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in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lines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 smtClean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lang="tr-TR" spc="-1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lang="tr-TR" spc="-10" dirty="0" smtClean="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engines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as Google,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Bing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Yahoo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!,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Wikipedia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, Amazon,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YouTube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Baidu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ratings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endParaRPr lang="tr-TR" spc="-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lang="tr-TR" spc="-10" dirty="0" smtClean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://www.tiobe.com/tiobe-index/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06" y="609600"/>
            <a:ext cx="95885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010400" y="2514600"/>
            <a:ext cx="6709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10" dirty="0" smtClean="0">
                <a:solidFill>
                  <a:srgbClr val="FFFFFF"/>
                </a:solidFill>
                <a:latin typeface="Arial"/>
                <a:cs typeface="Arial"/>
              </a:rPr>
              <a:t>http://</a:t>
            </a:r>
            <a:r>
              <a:rPr lang="tr-TR" spc="-10" dirty="0" err="1" smtClean="0">
                <a:solidFill>
                  <a:srgbClr val="FFFFFF"/>
                </a:solidFill>
                <a:latin typeface="Arial"/>
                <a:cs typeface="Arial"/>
              </a:rPr>
              <a:t>pypl.github.io</a:t>
            </a:r>
            <a:r>
              <a:rPr lang="tr-TR" spc="-1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pc="-10" dirty="0" err="1" smtClean="0">
                <a:solidFill>
                  <a:srgbClr val="FFFFFF"/>
                </a:solidFill>
                <a:latin typeface="Arial"/>
                <a:cs typeface="Arial"/>
              </a:rPr>
              <a:t>PYPL.html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010400" y="914400"/>
            <a:ext cx="449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The PYPL 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PopularitY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 of Programming Language Index is created by analyzing how often language tutorials are searched on Google.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78760"/>
            <a:ext cx="6299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33600" y="62484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stackoverflow.com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survey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/2017#technology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16" y="519192"/>
            <a:ext cx="7823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2653"/>
            <a:ext cx="1036066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/>
              <a:t>Java</a:t>
            </a:r>
            <a:r>
              <a:rPr lang="en-US" spc="-5" dirty="0"/>
              <a:t>'</a:t>
            </a:r>
            <a:r>
              <a:rPr lang="tr-TR" spc="-5" dirty="0" err="1"/>
              <a:t>nın</a:t>
            </a:r>
            <a:r>
              <a:rPr lang="tr-TR" spc="-5" dirty="0"/>
              <a:t> arkasındaki karanlık güçler k</a:t>
            </a:r>
            <a:r>
              <a:rPr lang="en-US" spc="-5" dirty="0" err="1"/>
              <a:t>imler</a:t>
            </a:r>
            <a:r>
              <a:rPr lang="en-US" spc="-5" dirty="0"/>
              <a:t> ?</a:t>
            </a:r>
            <a:endParaRPr lang="tr-TR" spc="-5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51280"/>
            <a:ext cx="7180943" cy="502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flipH="1" flipV="1">
            <a:off x="1327376" y="1265552"/>
            <a:ext cx="642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983" y="1752600"/>
            <a:ext cx="18299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7510" y="1120832"/>
            <a:ext cx="873378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32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gücünü sadece Oracle </a:t>
            </a:r>
            <a:r>
              <a:rPr sz="3200" spc="-10" dirty="0">
                <a:solidFill>
                  <a:srgbClr val="DDDDDD"/>
                </a:solidFill>
                <a:latin typeface="Corbel"/>
                <a:cs typeface="Corbel"/>
              </a:rPr>
              <a:t>şirketinden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mi </a:t>
            </a:r>
            <a:r>
              <a:rPr sz="3200" spc="-10" dirty="0">
                <a:solidFill>
                  <a:srgbClr val="DDDDDD"/>
                </a:solidFill>
                <a:latin typeface="Corbel"/>
                <a:cs typeface="Corbel"/>
              </a:rPr>
              <a:t>alıyor</a:t>
            </a:r>
            <a:r>
              <a:rPr sz="3200" spc="-15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3200" dirty="0" smtClean="0">
                <a:solidFill>
                  <a:srgbClr val="DDDDDD"/>
                </a:solidFill>
                <a:latin typeface="Corbel"/>
                <a:cs typeface="Corbel"/>
              </a:rPr>
              <a:t>?  </a:t>
            </a:r>
            <a:endParaRPr lang="en-US" sz="320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 smtClean="0">
                <a:solidFill>
                  <a:srgbClr val="DDDDDD"/>
                </a:solidFill>
                <a:latin typeface="Corbel"/>
                <a:cs typeface="Corbel"/>
              </a:rPr>
              <a:t>Java'nın </a:t>
            </a:r>
            <a:r>
              <a:rPr sz="3200" spc="-10" dirty="0">
                <a:solidFill>
                  <a:srgbClr val="DDDDDD"/>
                </a:solidFill>
                <a:latin typeface="Corbel"/>
                <a:cs typeface="Corbel"/>
              </a:rPr>
              <a:t>arkasında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hangi </a:t>
            </a:r>
            <a:r>
              <a:rPr sz="3200" spc="-10" dirty="0" smtClean="0">
                <a:solidFill>
                  <a:srgbClr val="DDDDDD"/>
                </a:solidFill>
                <a:latin typeface="Corbel"/>
                <a:cs typeface="Corbel"/>
              </a:rPr>
              <a:t>şirketler/vakıflar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var </a:t>
            </a:r>
            <a:r>
              <a:rPr sz="3200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 dirty="0"/>
          </a:p>
        </p:txBody>
      </p:sp>
      <p:sp>
        <p:nvSpPr>
          <p:cNvPr id="9" name="object 2"/>
          <p:cNvSpPr/>
          <p:nvPr/>
        </p:nvSpPr>
        <p:spPr>
          <a:xfrm>
            <a:off x="1415486" y="2239648"/>
            <a:ext cx="8138159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3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1090</TotalTime>
  <Words>850</Words>
  <Application>Microsoft Macintosh PowerPoint</Application>
  <PresentationFormat>Widescreen</PresentationFormat>
  <Paragraphs>246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Corbel</vt:lpstr>
      <vt:lpstr>Times New Roman</vt:lpstr>
      <vt:lpstr>Wingdings</vt:lpstr>
      <vt:lpstr>Arial</vt:lpstr>
      <vt:lpstr>Office Theme</vt:lpstr>
      <vt:lpstr>PowerPoint Presentation</vt:lpstr>
      <vt:lpstr>javac HelloWorld.java</vt:lpstr>
      <vt:lpstr>#injavawetrust</vt:lpstr>
      <vt:lpstr>Java ölüyormuş , doğru mu ? </vt:lpstr>
      <vt:lpstr>PowerPoint Presentation</vt:lpstr>
      <vt:lpstr>PowerPoint Presentation</vt:lpstr>
      <vt:lpstr>PowerPoint Presentation</vt:lpstr>
      <vt:lpstr>Java'nın arkasındaki karanlık güçler kimler ?</vt:lpstr>
      <vt:lpstr>PowerPoint Presentation</vt:lpstr>
      <vt:lpstr>Topluluklar</vt:lpstr>
      <vt:lpstr>JCP Üyeleri</vt:lpstr>
      <vt:lpstr>Java zor mu ?  </vt:lpstr>
      <vt:lpstr>PowerPoint Presentation</vt:lpstr>
      <vt:lpstr>Java SE ve GUI yeterli mi ?</vt:lpstr>
      <vt:lpstr>Oracle Sertifikaları, Java SE</vt:lpstr>
      <vt:lpstr>Java SE öğrendik , peki sıradaki nedir ?</vt:lpstr>
      <vt:lpstr>Java EE nedir ?</vt:lpstr>
      <vt:lpstr>Java EE Platform </vt:lpstr>
      <vt:lpstr>Hangi alanlarda Java tercih edilir ?</vt:lpstr>
      <vt:lpstr>Servlet &amp; JSP</vt:lpstr>
      <vt:lpstr>PowerPoint Presentation</vt:lpstr>
      <vt:lpstr>JSF ( Java Server Faces)</vt:lpstr>
      <vt:lpstr>ORM &amp; JPA &amp; Hibernate</vt:lpstr>
      <vt:lpstr>PowerPoint Presentation</vt:lpstr>
      <vt:lpstr>Web Service</vt:lpstr>
      <vt:lpstr>Spring</vt:lpstr>
      <vt:lpstr>Spring</vt:lpstr>
      <vt:lpstr>Spring MVC</vt:lpstr>
      <vt:lpstr>PowerPoint Presentation</vt:lpstr>
      <vt:lpstr>Version Control System</vt:lpstr>
      <vt:lpstr>IDE (Integrated development environment)</vt:lpstr>
      <vt:lpstr>Front End</vt:lpstr>
      <vt:lpstr>Neden bizi işe alsınlar ?</vt:lpstr>
      <vt:lpstr>PowerPoint Presentation</vt:lpstr>
      <vt:lpstr>PowerPoint Presentation</vt:lpstr>
      <vt:lpstr>PowerPoint Presentation</vt:lpstr>
      <vt:lpstr>PowerPoint Presentation</vt:lpstr>
      <vt:lpstr>#injavawetrust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whoami</dc:title>
  <cp:lastModifiedBy>Microsoft Office User</cp:lastModifiedBy>
  <cp:revision>193</cp:revision>
  <dcterms:created xsi:type="dcterms:W3CDTF">2016-12-05T21:14:52Z</dcterms:created>
  <dcterms:modified xsi:type="dcterms:W3CDTF">2017-04-22T06:31:30Z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2016-05-07T00:00:00Z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2016-12-05T00:00:00Z</vt:filetime>
  </property>
</Properties>
</file>