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2E7C0D-B3FD-4929-955D-8122D4A05F11}" type="datetimeFigureOut">
              <a:rPr lang="en-US" smtClean="0"/>
              <a:t>11-May-21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F67FB-C6E7-4463-8E3C-F6DEDB6A05C0}"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9749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F92E7C0D-B3FD-4929-955D-8122D4A05F11}" type="datetimeFigureOut">
              <a:rPr lang="en-US" smtClean="0"/>
              <a:t>11-May-21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EF67FB-C6E7-4463-8E3C-F6DEDB6A05C0}" type="slidenum">
              <a:rPr lang="en-US" smtClean="0"/>
              <a:t>‹#›</a:t>
            </a:fld>
            <a:endParaRPr lang="en-US"/>
          </a:p>
        </p:txBody>
      </p:sp>
    </p:spTree>
    <p:extLst>
      <p:ext uri="{BB962C8B-B14F-4D97-AF65-F5344CB8AC3E}">
        <p14:creationId xmlns:p14="http://schemas.microsoft.com/office/powerpoint/2010/main" val="595446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2E7C0D-B3FD-4929-955D-8122D4A05F11}" type="datetimeFigureOut">
              <a:rPr lang="en-US" smtClean="0"/>
              <a:t>11-May-21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F67FB-C6E7-4463-8E3C-F6DEDB6A05C0}" type="slidenum">
              <a:rPr lang="en-US" smtClean="0"/>
              <a:t>‹#›</a:t>
            </a:fld>
            <a:endParaRPr lang="en-US"/>
          </a:p>
        </p:txBody>
      </p:sp>
    </p:spTree>
    <p:extLst>
      <p:ext uri="{BB962C8B-B14F-4D97-AF65-F5344CB8AC3E}">
        <p14:creationId xmlns:p14="http://schemas.microsoft.com/office/powerpoint/2010/main" val="3261159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2E7C0D-B3FD-4929-955D-8122D4A05F11}" type="datetimeFigureOut">
              <a:rPr lang="en-US" smtClean="0"/>
              <a:t>11-May-21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F67FB-C6E7-4463-8E3C-F6DEDB6A05C0}"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20985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2E7C0D-B3FD-4929-955D-8122D4A05F11}" type="datetimeFigureOut">
              <a:rPr lang="en-US" smtClean="0"/>
              <a:t>11-May-21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F67FB-C6E7-4463-8E3C-F6DEDB6A05C0}" type="slidenum">
              <a:rPr lang="en-US" smtClean="0"/>
              <a:t>‹#›</a:t>
            </a:fld>
            <a:endParaRPr lang="en-US"/>
          </a:p>
        </p:txBody>
      </p:sp>
    </p:spTree>
    <p:extLst>
      <p:ext uri="{BB962C8B-B14F-4D97-AF65-F5344CB8AC3E}">
        <p14:creationId xmlns:p14="http://schemas.microsoft.com/office/powerpoint/2010/main" val="465634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2E7C0D-B3FD-4929-955D-8122D4A05F11}" type="datetimeFigureOut">
              <a:rPr lang="en-US" smtClean="0"/>
              <a:t>11-May-21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F67FB-C6E7-4463-8E3C-F6DEDB6A05C0}"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58413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2E7C0D-B3FD-4929-955D-8122D4A05F11}" type="datetimeFigureOut">
              <a:rPr lang="en-US" smtClean="0"/>
              <a:t>11-May-21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F67FB-C6E7-4463-8E3C-F6DEDB6A05C0}" type="slidenum">
              <a:rPr lang="en-US" smtClean="0"/>
              <a:t>‹#›</a:t>
            </a:fld>
            <a:endParaRPr lang="en-US"/>
          </a:p>
        </p:txBody>
      </p:sp>
    </p:spTree>
    <p:extLst>
      <p:ext uri="{BB962C8B-B14F-4D97-AF65-F5344CB8AC3E}">
        <p14:creationId xmlns:p14="http://schemas.microsoft.com/office/powerpoint/2010/main" val="37641879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2E7C0D-B3FD-4929-955D-8122D4A05F11}" type="datetimeFigureOut">
              <a:rPr lang="en-US" smtClean="0"/>
              <a:t>11-May-21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F67FB-C6E7-4463-8E3C-F6DEDB6A05C0}" type="slidenum">
              <a:rPr lang="en-US" smtClean="0"/>
              <a:t>‹#›</a:t>
            </a:fld>
            <a:endParaRPr lang="en-US"/>
          </a:p>
        </p:txBody>
      </p:sp>
    </p:spTree>
    <p:extLst>
      <p:ext uri="{BB962C8B-B14F-4D97-AF65-F5344CB8AC3E}">
        <p14:creationId xmlns:p14="http://schemas.microsoft.com/office/powerpoint/2010/main" val="6481832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2E7C0D-B3FD-4929-955D-8122D4A05F11}" type="datetimeFigureOut">
              <a:rPr lang="en-US" smtClean="0"/>
              <a:t>11-May-21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F67FB-C6E7-4463-8E3C-F6DEDB6A05C0}" type="slidenum">
              <a:rPr lang="en-US" smtClean="0"/>
              <a:t>‹#›</a:t>
            </a:fld>
            <a:endParaRPr lang="en-US"/>
          </a:p>
        </p:txBody>
      </p:sp>
    </p:spTree>
    <p:extLst>
      <p:ext uri="{BB962C8B-B14F-4D97-AF65-F5344CB8AC3E}">
        <p14:creationId xmlns:p14="http://schemas.microsoft.com/office/powerpoint/2010/main" val="1493016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2E7C0D-B3FD-4929-955D-8122D4A05F11}" type="datetimeFigureOut">
              <a:rPr lang="en-US" smtClean="0"/>
              <a:t>11-May-21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F67FB-C6E7-4463-8E3C-F6DEDB6A05C0}" type="slidenum">
              <a:rPr lang="en-US" smtClean="0"/>
              <a:t>‹#›</a:t>
            </a:fld>
            <a:endParaRPr lang="en-US"/>
          </a:p>
        </p:txBody>
      </p:sp>
    </p:spTree>
    <p:extLst>
      <p:ext uri="{BB962C8B-B14F-4D97-AF65-F5344CB8AC3E}">
        <p14:creationId xmlns:p14="http://schemas.microsoft.com/office/powerpoint/2010/main" val="2725762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2E7C0D-B3FD-4929-955D-8122D4A05F11}" type="datetimeFigureOut">
              <a:rPr lang="en-US" smtClean="0"/>
              <a:t>11-May-21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F67FB-C6E7-4463-8E3C-F6DEDB6A05C0}" type="slidenum">
              <a:rPr lang="en-US" smtClean="0"/>
              <a:t>‹#›</a:t>
            </a:fld>
            <a:endParaRPr lang="en-US"/>
          </a:p>
        </p:txBody>
      </p:sp>
    </p:spTree>
    <p:extLst>
      <p:ext uri="{BB962C8B-B14F-4D97-AF65-F5344CB8AC3E}">
        <p14:creationId xmlns:p14="http://schemas.microsoft.com/office/powerpoint/2010/main" val="2970451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2E7C0D-B3FD-4929-955D-8122D4A05F11}" type="datetimeFigureOut">
              <a:rPr lang="en-US" smtClean="0"/>
              <a:t>11-May-21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EF67FB-C6E7-4463-8E3C-F6DEDB6A05C0}" type="slidenum">
              <a:rPr lang="en-US" smtClean="0"/>
              <a:t>‹#›</a:t>
            </a:fld>
            <a:endParaRPr lang="en-US"/>
          </a:p>
        </p:txBody>
      </p:sp>
    </p:spTree>
    <p:extLst>
      <p:ext uri="{BB962C8B-B14F-4D97-AF65-F5344CB8AC3E}">
        <p14:creationId xmlns:p14="http://schemas.microsoft.com/office/powerpoint/2010/main" val="1845991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2E7C0D-B3FD-4929-955D-8122D4A05F11}" type="datetimeFigureOut">
              <a:rPr lang="en-US" smtClean="0"/>
              <a:t>11-May-21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EF67FB-C6E7-4463-8E3C-F6DEDB6A05C0}" type="slidenum">
              <a:rPr lang="en-US" smtClean="0"/>
              <a:t>‹#›</a:t>
            </a:fld>
            <a:endParaRPr lang="en-US"/>
          </a:p>
        </p:txBody>
      </p:sp>
    </p:spTree>
    <p:extLst>
      <p:ext uri="{BB962C8B-B14F-4D97-AF65-F5344CB8AC3E}">
        <p14:creationId xmlns:p14="http://schemas.microsoft.com/office/powerpoint/2010/main" val="3082083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2E7C0D-B3FD-4929-955D-8122D4A05F11}" type="datetimeFigureOut">
              <a:rPr lang="en-US" smtClean="0"/>
              <a:t>11-May-21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EF67FB-C6E7-4463-8E3C-F6DEDB6A05C0}" type="slidenum">
              <a:rPr lang="en-US" smtClean="0"/>
              <a:t>‹#›</a:t>
            </a:fld>
            <a:endParaRPr lang="en-US"/>
          </a:p>
        </p:txBody>
      </p:sp>
    </p:spTree>
    <p:extLst>
      <p:ext uri="{BB962C8B-B14F-4D97-AF65-F5344CB8AC3E}">
        <p14:creationId xmlns:p14="http://schemas.microsoft.com/office/powerpoint/2010/main" val="167145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E7C0D-B3FD-4929-955D-8122D4A05F11}" type="datetimeFigureOut">
              <a:rPr lang="en-US" smtClean="0"/>
              <a:t>11-May-21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EF67FB-C6E7-4463-8E3C-F6DEDB6A05C0}" type="slidenum">
              <a:rPr lang="en-US" smtClean="0"/>
              <a:t>‹#›</a:t>
            </a:fld>
            <a:endParaRPr lang="en-US"/>
          </a:p>
        </p:txBody>
      </p:sp>
    </p:spTree>
    <p:extLst>
      <p:ext uri="{BB962C8B-B14F-4D97-AF65-F5344CB8AC3E}">
        <p14:creationId xmlns:p14="http://schemas.microsoft.com/office/powerpoint/2010/main" val="3043089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2E7C0D-B3FD-4929-955D-8122D4A05F11}" type="datetimeFigureOut">
              <a:rPr lang="en-US" smtClean="0"/>
              <a:t>11-May-21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EF67FB-C6E7-4463-8E3C-F6DEDB6A05C0}" type="slidenum">
              <a:rPr lang="en-US" smtClean="0"/>
              <a:t>‹#›</a:t>
            </a:fld>
            <a:endParaRPr lang="en-US"/>
          </a:p>
        </p:txBody>
      </p:sp>
    </p:spTree>
    <p:extLst>
      <p:ext uri="{BB962C8B-B14F-4D97-AF65-F5344CB8AC3E}">
        <p14:creationId xmlns:p14="http://schemas.microsoft.com/office/powerpoint/2010/main" val="791796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2E7C0D-B3FD-4929-955D-8122D4A05F11}" type="datetimeFigureOut">
              <a:rPr lang="en-US" smtClean="0"/>
              <a:t>11-May-21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EF67FB-C6E7-4463-8E3C-F6DEDB6A05C0}" type="slidenum">
              <a:rPr lang="en-US" smtClean="0"/>
              <a:t>‹#›</a:t>
            </a:fld>
            <a:endParaRPr lang="en-US"/>
          </a:p>
        </p:txBody>
      </p:sp>
    </p:spTree>
    <p:extLst>
      <p:ext uri="{BB962C8B-B14F-4D97-AF65-F5344CB8AC3E}">
        <p14:creationId xmlns:p14="http://schemas.microsoft.com/office/powerpoint/2010/main" val="2509362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92E7C0D-B3FD-4929-955D-8122D4A05F11}" type="datetimeFigureOut">
              <a:rPr lang="en-US" smtClean="0"/>
              <a:t>11-May-21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6EF67FB-C6E7-4463-8E3C-F6DEDB6A05C0}" type="slidenum">
              <a:rPr lang="en-US" smtClean="0"/>
              <a:t>‹#›</a:t>
            </a:fld>
            <a:endParaRPr lang="en-US"/>
          </a:p>
        </p:txBody>
      </p:sp>
    </p:spTree>
    <p:extLst>
      <p:ext uri="{BB962C8B-B14F-4D97-AF65-F5344CB8AC3E}">
        <p14:creationId xmlns:p14="http://schemas.microsoft.com/office/powerpoint/2010/main" val="15545540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66D02-B40B-4E20-9117-AB368174ED5B}"/>
              </a:ext>
            </a:extLst>
          </p:cNvPr>
          <p:cNvSpPr>
            <a:spLocks noGrp="1"/>
          </p:cNvSpPr>
          <p:nvPr>
            <p:ph type="ctrTitle"/>
          </p:nvPr>
        </p:nvSpPr>
        <p:spPr>
          <a:xfrm>
            <a:off x="1392572" y="509966"/>
            <a:ext cx="9406855" cy="983274"/>
          </a:xfrm>
        </p:spPr>
        <p:txBody>
          <a:bodyPr>
            <a:normAutofit fontScale="90000"/>
          </a:bodyPr>
          <a:lstStyle/>
          <a:p>
            <a:r>
              <a:rPr lang="en-US" sz="3600" dirty="0"/>
              <a:t>Finding the Most 10 venues in Toronto city center</a:t>
            </a:r>
          </a:p>
        </p:txBody>
      </p:sp>
      <p:sp>
        <p:nvSpPr>
          <p:cNvPr id="4" name="Rectangle 3">
            <a:extLst>
              <a:ext uri="{FF2B5EF4-FFF2-40B4-BE49-F238E27FC236}">
                <a16:creationId xmlns:a16="http://schemas.microsoft.com/office/drawing/2014/main" id="{7BAFFAC0-FD10-4444-A642-FD4E76F3AAF2}"/>
              </a:ext>
            </a:extLst>
          </p:cNvPr>
          <p:cNvSpPr/>
          <p:nvPr/>
        </p:nvSpPr>
        <p:spPr>
          <a:xfrm>
            <a:off x="1294700" y="2046914"/>
            <a:ext cx="10097549" cy="3816429"/>
          </a:xfrm>
          <a:prstGeom prst="rect">
            <a:avLst/>
          </a:prstGeom>
        </p:spPr>
        <p:txBody>
          <a:bodyPr wrap="square">
            <a:spAutoFit/>
          </a:bodyPr>
          <a:lstStyle/>
          <a:p>
            <a:endParaRPr lang="en-US" sz="2000" b="0" i="0" u="none" strike="noStrike" baseline="0" dirty="0">
              <a:solidFill>
                <a:srgbClr val="000000"/>
              </a:solidFill>
              <a:latin typeface="Segoe UI" panose="020B0502040204020203" pitchFamily="34" charset="0"/>
            </a:endParaRPr>
          </a:p>
          <a:p>
            <a:r>
              <a:rPr lang="en-US" sz="2000" b="0" i="0" u="none" strike="noStrike" baseline="0" dirty="0">
                <a:solidFill>
                  <a:srgbClr val="000000"/>
                </a:solidFill>
                <a:latin typeface="Segoe UI" panose="020B0502040204020203" pitchFamily="34" charset="0"/>
              </a:rPr>
              <a:t> </a:t>
            </a:r>
            <a:r>
              <a:rPr lang="en-US" sz="2400" b="1" i="0" u="none" strike="noStrike" baseline="0" dirty="0">
                <a:solidFill>
                  <a:srgbClr val="000000"/>
                </a:solidFill>
                <a:latin typeface="Segoe UI" panose="020B0502040204020203" pitchFamily="34" charset="0"/>
              </a:rPr>
              <a:t>A.1. The Background </a:t>
            </a:r>
            <a:endParaRPr lang="en-US" sz="2400" b="0" i="0" u="none" strike="noStrike" baseline="0" dirty="0">
              <a:solidFill>
                <a:srgbClr val="000000"/>
              </a:solidFill>
              <a:latin typeface="Segoe UI" panose="020B0502040204020203" pitchFamily="34" charset="0"/>
            </a:endParaRPr>
          </a:p>
          <a:p>
            <a:r>
              <a:rPr lang="en-US" dirty="0">
                <a:solidFill>
                  <a:srgbClr val="000000"/>
                </a:solidFill>
                <a:latin typeface="Times New Roman" panose="02020603050405020304" pitchFamily="18" charset="0"/>
              </a:rPr>
              <a:t>Toronto is the capital of Canada and one of the biggest city in Canada. Toronto is the most popular city of Canada. </a:t>
            </a:r>
            <a:endParaRPr lang="en-US" dirty="0">
              <a:solidFill>
                <a:srgbClr val="000000"/>
              </a:solidFill>
              <a:latin typeface="Segoe UI" panose="020B0502040204020203" pitchFamily="34" charset="0"/>
            </a:endParaRPr>
          </a:p>
          <a:p>
            <a:r>
              <a:rPr lang="en-US" dirty="0">
                <a:solidFill>
                  <a:srgbClr val="000000"/>
                </a:solidFill>
                <a:latin typeface="Times New Roman" panose="02020603050405020304" pitchFamily="18" charset="0"/>
              </a:rPr>
              <a:t>Toronto is a prominent center for music, theatre, motion picture production, television production, and is home to the headquarters of Canada's major national broadcast networks and media outlets. Its varied cultural institutions, which include numerous museums and galleries, festivals and public events, entertainment districts, national historic sites, and sports activities, attract over 43 million tourists each year. </a:t>
            </a:r>
            <a:endParaRPr lang="en-US" dirty="0">
              <a:solidFill>
                <a:srgbClr val="000000"/>
              </a:solidFill>
              <a:latin typeface="Segoe UI" panose="020B0502040204020203" pitchFamily="34" charset="0"/>
            </a:endParaRPr>
          </a:p>
          <a:p>
            <a:r>
              <a:rPr lang="en-US" dirty="0">
                <a:solidFill>
                  <a:srgbClr val="000000"/>
                </a:solidFill>
                <a:latin typeface="Times New Roman" panose="02020603050405020304" pitchFamily="18" charset="0"/>
              </a:rPr>
              <a:t>Toronto is a city with many venues for the tourists. As a tourist, it is difficult visit all these venues in a trip. Especially the trip which is for short period of time, it is a problem to prioritize things to do or places to visit. </a:t>
            </a:r>
            <a:endParaRPr lang="en-US" dirty="0">
              <a:solidFill>
                <a:srgbClr val="000000"/>
              </a:solidFill>
              <a:latin typeface="Segoe UI" panose="020B0502040204020203" pitchFamily="34" charset="0"/>
            </a:endParaRPr>
          </a:p>
          <a:p>
            <a:r>
              <a:rPr lang="en-US" dirty="0">
                <a:solidFill>
                  <a:srgbClr val="000000"/>
                </a:solidFill>
                <a:latin typeface="Times New Roman" panose="02020603050405020304" pitchFamily="18" charset="0"/>
              </a:rPr>
              <a:t>When we consider this problem, we can create a map and information chart where the most 10 common venues at the dedicated neighborhoods in Toronto. </a:t>
            </a:r>
            <a:endParaRPr lang="en-US" dirty="0"/>
          </a:p>
        </p:txBody>
      </p:sp>
    </p:spTree>
    <p:extLst>
      <p:ext uri="{BB962C8B-B14F-4D97-AF65-F5344CB8AC3E}">
        <p14:creationId xmlns:p14="http://schemas.microsoft.com/office/powerpoint/2010/main" val="3891915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31420C-F4D4-41C8-9452-BEA60E293417}"/>
              </a:ext>
            </a:extLst>
          </p:cNvPr>
          <p:cNvSpPr/>
          <p:nvPr/>
        </p:nvSpPr>
        <p:spPr>
          <a:xfrm>
            <a:off x="867747" y="625151"/>
            <a:ext cx="11324253" cy="2154436"/>
          </a:xfrm>
          <a:prstGeom prst="rect">
            <a:avLst/>
          </a:prstGeom>
        </p:spPr>
        <p:txBody>
          <a:bodyPr wrap="square">
            <a:spAutoFit/>
          </a:bodyPr>
          <a:lstStyle/>
          <a:p>
            <a:endParaRPr lang="en-US" sz="2000" dirty="0">
              <a:solidFill>
                <a:srgbClr val="000000"/>
              </a:solidFill>
              <a:latin typeface="Segoe UI" panose="020B0502040204020203" pitchFamily="34" charset="0"/>
            </a:endParaRPr>
          </a:p>
          <a:p>
            <a:r>
              <a:rPr lang="en-US" sz="2000" dirty="0">
                <a:solidFill>
                  <a:srgbClr val="000000"/>
                </a:solidFill>
                <a:latin typeface="Segoe UI" panose="020B0502040204020203" pitchFamily="34" charset="0"/>
              </a:rPr>
              <a:t> </a:t>
            </a:r>
            <a:r>
              <a:rPr lang="en-US" sz="2400" b="1" dirty="0">
                <a:solidFill>
                  <a:srgbClr val="000000"/>
                </a:solidFill>
                <a:latin typeface="Segoe UI" panose="020B0502040204020203" pitchFamily="34" charset="0"/>
              </a:rPr>
              <a:t>A.2. Data Description </a:t>
            </a:r>
            <a:endParaRPr lang="en-US" sz="2400" dirty="0">
              <a:solidFill>
                <a:srgbClr val="000000"/>
              </a:solidFill>
              <a:latin typeface="Segoe UI" panose="020B0502040204020203" pitchFamily="34" charset="0"/>
            </a:endParaRPr>
          </a:p>
          <a:p>
            <a:r>
              <a:rPr lang="en-US" dirty="0">
                <a:solidFill>
                  <a:srgbClr val="000000"/>
                </a:solidFill>
                <a:latin typeface="Times New Roman" panose="02020603050405020304" pitchFamily="18" charset="0"/>
              </a:rPr>
              <a:t>To consider the problem we can list the </a:t>
            </a:r>
            <a:r>
              <a:rPr lang="en-US" dirty="0" err="1">
                <a:solidFill>
                  <a:srgbClr val="000000"/>
                </a:solidFill>
                <a:latin typeface="Times New Roman" panose="02020603050405020304" pitchFamily="18" charset="0"/>
              </a:rPr>
              <a:t>datas</a:t>
            </a:r>
            <a:r>
              <a:rPr lang="en-US" dirty="0">
                <a:solidFill>
                  <a:srgbClr val="000000"/>
                </a:solidFill>
                <a:latin typeface="Times New Roman" panose="02020603050405020304" pitchFamily="18" charset="0"/>
              </a:rPr>
              <a:t> as below: </a:t>
            </a:r>
          </a:p>
          <a:p>
            <a:r>
              <a:rPr lang="en-US" dirty="0">
                <a:solidFill>
                  <a:srgbClr val="000000"/>
                </a:solidFill>
                <a:latin typeface="Times New Roman" panose="02020603050405020304" pitchFamily="18" charset="0"/>
              </a:rPr>
              <a:t>• The city of Toronto data that contains list Boroughs, Neighborhoods along with their latitude and longitude. </a:t>
            </a:r>
          </a:p>
          <a:p>
            <a:r>
              <a:rPr lang="en-US" dirty="0">
                <a:solidFill>
                  <a:srgbClr val="000000"/>
                </a:solidFill>
                <a:latin typeface="Times New Roman" panose="02020603050405020304" pitchFamily="18" charset="0"/>
              </a:rPr>
              <a:t>• Venues in each neighborhood of the city of Toronto. </a:t>
            </a:r>
          </a:p>
          <a:p>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GeoSpace</a:t>
            </a:r>
            <a:r>
              <a:rPr lang="en-US" dirty="0">
                <a:solidFill>
                  <a:srgbClr val="000000"/>
                </a:solidFill>
                <a:latin typeface="Times New Roman" panose="02020603050405020304" pitchFamily="18" charset="0"/>
              </a:rPr>
              <a:t> data </a:t>
            </a:r>
          </a:p>
          <a:p>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Forsquare</a:t>
            </a:r>
            <a:r>
              <a:rPr lang="en-US" dirty="0">
                <a:solidFill>
                  <a:srgbClr val="000000"/>
                </a:solidFill>
                <a:latin typeface="Times New Roman" panose="02020603050405020304" pitchFamily="18" charset="0"/>
              </a:rPr>
              <a:t> API to get the most common venues of the city of Toronto. </a:t>
            </a:r>
          </a:p>
        </p:txBody>
      </p:sp>
      <p:sp>
        <p:nvSpPr>
          <p:cNvPr id="5" name="Rectangle 4">
            <a:extLst>
              <a:ext uri="{FF2B5EF4-FFF2-40B4-BE49-F238E27FC236}">
                <a16:creationId xmlns:a16="http://schemas.microsoft.com/office/drawing/2014/main" id="{ADCFF32C-0591-44D6-93D2-AF217F52F5BD}"/>
              </a:ext>
            </a:extLst>
          </p:cNvPr>
          <p:cNvSpPr/>
          <p:nvPr/>
        </p:nvSpPr>
        <p:spPr>
          <a:xfrm>
            <a:off x="867747" y="2705878"/>
            <a:ext cx="11324252" cy="2708434"/>
          </a:xfrm>
          <a:prstGeom prst="rect">
            <a:avLst/>
          </a:prstGeom>
        </p:spPr>
        <p:txBody>
          <a:bodyPr wrap="square">
            <a:spAutoFit/>
          </a:bodyPr>
          <a:lstStyle/>
          <a:p>
            <a:endParaRPr lang="en-US" sz="2000" dirty="0">
              <a:solidFill>
                <a:srgbClr val="000000"/>
              </a:solidFill>
              <a:latin typeface="Segoe UI" panose="020B0502040204020203" pitchFamily="34" charset="0"/>
            </a:endParaRPr>
          </a:p>
          <a:p>
            <a:r>
              <a:rPr lang="en-US" sz="2000" dirty="0">
                <a:solidFill>
                  <a:srgbClr val="000000"/>
                </a:solidFill>
                <a:latin typeface="Segoe UI" panose="020B0502040204020203" pitchFamily="34" charset="0"/>
              </a:rPr>
              <a:t> </a:t>
            </a:r>
            <a:r>
              <a:rPr lang="en-US" sz="2400" b="1" dirty="0">
                <a:solidFill>
                  <a:srgbClr val="000000"/>
                </a:solidFill>
                <a:latin typeface="Segoe UI" panose="020B0502040204020203" pitchFamily="34" charset="0"/>
              </a:rPr>
              <a:t>B. Methodology </a:t>
            </a:r>
            <a:endParaRPr lang="en-US" sz="2400" dirty="0">
              <a:solidFill>
                <a:srgbClr val="000000"/>
              </a:solidFill>
              <a:latin typeface="Segoe UI" panose="020B0502040204020203" pitchFamily="34" charset="0"/>
            </a:endParaRPr>
          </a:p>
          <a:p>
            <a:r>
              <a:rPr lang="en-US" dirty="0">
                <a:solidFill>
                  <a:srgbClr val="000000"/>
                </a:solidFill>
                <a:latin typeface="Calibri" panose="020F0502020204030204" pitchFamily="34" charset="0"/>
              </a:rPr>
              <a:t>1. </a:t>
            </a:r>
            <a:r>
              <a:rPr lang="en-US" dirty="0">
                <a:solidFill>
                  <a:srgbClr val="000000"/>
                </a:solidFill>
                <a:latin typeface="Times New Roman" panose="02020603050405020304" pitchFamily="18" charset="0"/>
              </a:rPr>
              <a:t>We begin by collecting the city of Toronto data from https://en.wikipedia.org/wiki/List_of_postal_codes_of_Canada:_M </a:t>
            </a:r>
          </a:p>
          <a:p>
            <a:r>
              <a:rPr lang="en-US" dirty="0">
                <a:solidFill>
                  <a:srgbClr val="000000"/>
                </a:solidFill>
                <a:latin typeface="Times New Roman" panose="02020603050405020304" pitchFamily="18" charset="0"/>
              </a:rPr>
              <a:t>2. We use python folium library to visualize geographic details of Toronto and its boroughs and create a map of Toronto with boroughs superimposed on top by using latitude and longitude values</a:t>
            </a:r>
          </a:p>
          <a:p>
            <a:r>
              <a:rPr lang="en-US" dirty="0">
                <a:solidFill>
                  <a:srgbClr val="000000"/>
                </a:solidFill>
                <a:latin typeface="Times New Roman" panose="02020603050405020304" pitchFamily="18" charset="0"/>
              </a:rPr>
              <a:t>3. We will find all venues for each neighborhood using </a:t>
            </a:r>
            <a:r>
              <a:rPr lang="en-US" dirty="0" err="1">
                <a:solidFill>
                  <a:srgbClr val="000000"/>
                </a:solidFill>
                <a:latin typeface="Times New Roman" panose="02020603050405020304" pitchFamily="18" charset="0"/>
              </a:rPr>
              <a:t>FourSquare</a:t>
            </a:r>
            <a:r>
              <a:rPr lang="en-US" dirty="0">
                <a:solidFill>
                  <a:srgbClr val="000000"/>
                </a:solidFill>
                <a:latin typeface="Times New Roman" panose="02020603050405020304" pitchFamily="18" charset="0"/>
              </a:rPr>
              <a:t> API.</a:t>
            </a:r>
          </a:p>
          <a:p>
            <a:r>
              <a:rPr lang="en-US" dirty="0">
                <a:solidFill>
                  <a:srgbClr val="000000"/>
                </a:solidFill>
                <a:latin typeface="Times New Roman" panose="02020603050405020304" pitchFamily="18" charset="0"/>
              </a:rPr>
              <a:t>4. We will then filter out all 10 most common venues.</a:t>
            </a:r>
          </a:p>
          <a:p>
            <a:r>
              <a:rPr lang="en-US" dirty="0">
                <a:solidFill>
                  <a:srgbClr val="000000"/>
                </a:solidFill>
                <a:latin typeface="Times New Roman" panose="02020603050405020304" pitchFamily="18" charset="0"/>
              </a:rPr>
              <a:t>5. Finally, we will visualize the ranking of the venues using python's Folium library.</a:t>
            </a:r>
          </a:p>
        </p:txBody>
      </p:sp>
    </p:spTree>
    <p:extLst>
      <p:ext uri="{BB962C8B-B14F-4D97-AF65-F5344CB8AC3E}">
        <p14:creationId xmlns:p14="http://schemas.microsoft.com/office/powerpoint/2010/main" val="1734738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D3230-FC05-4724-87DE-CAABB325E3D7}"/>
              </a:ext>
            </a:extLst>
          </p:cNvPr>
          <p:cNvSpPr>
            <a:spLocks noGrp="1"/>
          </p:cNvSpPr>
          <p:nvPr>
            <p:ph type="title"/>
          </p:nvPr>
        </p:nvSpPr>
        <p:spPr>
          <a:xfrm>
            <a:off x="591933" y="200559"/>
            <a:ext cx="8534400" cy="999068"/>
          </a:xfrm>
        </p:spPr>
        <p:txBody>
          <a:bodyPr>
            <a:normAutofit/>
          </a:bodyPr>
          <a:lstStyle/>
          <a:p>
            <a:r>
              <a:rPr lang="en-US" dirty="0"/>
              <a:t>Results</a:t>
            </a:r>
          </a:p>
        </p:txBody>
      </p:sp>
      <p:pic>
        <p:nvPicPr>
          <p:cNvPr id="4" name="Picture 3">
            <a:extLst>
              <a:ext uri="{FF2B5EF4-FFF2-40B4-BE49-F238E27FC236}">
                <a16:creationId xmlns:a16="http://schemas.microsoft.com/office/drawing/2014/main" id="{067BB2B6-D842-4933-ADC5-3B83648B2EB6}"/>
              </a:ext>
            </a:extLst>
          </p:cNvPr>
          <p:cNvPicPr>
            <a:picLocks noChangeAspect="1"/>
          </p:cNvPicPr>
          <p:nvPr/>
        </p:nvPicPr>
        <p:blipFill>
          <a:blip r:embed="rId2"/>
          <a:stretch>
            <a:fillRect/>
          </a:stretch>
        </p:blipFill>
        <p:spPr>
          <a:xfrm>
            <a:off x="591933" y="2042964"/>
            <a:ext cx="11286254" cy="4525788"/>
          </a:xfrm>
          <a:prstGeom prst="rect">
            <a:avLst/>
          </a:prstGeom>
        </p:spPr>
      </p:pic>
      <p:sp>
        <p:nvSpPr>
          <p:cNvPr id="5" name="TextBox 4">
            <a:extLst>
              <a:ext uri="{FF2B5EF4-FFF2-40B4-BE49-F238E27FC236}">
                <a16:creationId xmlns:a16="http://schemas.microsoft.com/office/drawing/2014/main" id="{CA4CE2F3-3DAE-4663-A04C-E9C2826E488B}"/>
              </a:ext>
            </a:extLst>
          </p:cNvPr>
          <p:cNvSpPr txBox="1"/>
          <p:nvPr/>
        </p:nvSpPr>
        <p:spPr>
          <a:xfrm>
            <a:off x="746449" y="1199627"/>
            <a:ext cx="2332653" cy="369332"/>
          </a:xfrm>
          <a:prstGeom prst="rect">
            <a:avLst/>
          </a:prstGeom>
          <a:noFill/>
        </p:spPr>
        <p:txBody>
          <a:bodyPr wrap="square" rtlCol="0">
            <a:spAutoFit/>
          </a:bodyPr>
          <a:lstStyle/>
          <a:p>
            <a:r>
              <a:rPr lang="en-US" dirty="0"/>
              <a:t>Cluster 1</a:t>
            </a:r>
          </a:p>
        </p:txBody>
      </p:sp>
    </p:spTree>
    <p:extLst>
      <p:ext uri="{BB962C8B-B14F-4D97-AF65-F5344CB8AC3E}">
        <p14:creationId xmlns:p14="http://schemas.microsoft.com/office/powerpoint/2010/main" val="1503692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820485-93D8-4A7B-BEC9-C100DE1C8D1C}"/>
              </a:ext>
            </a:extLst>
          </p:cNvPr>
          <p:cNvPicPr>
            <a:picLocks noChangeAspect="1"/>
          </p:cNvPicPr>
          <p:nvPr/>
        </p:nvPicPr>
        <p:blipFill>
          <a:blip r:embed="rId2"/>
          <a:stretch>
            <a:fillRect/>
          </a:stretch>
        </p:blipFill>
        <p:spPr>
          <a:xfrm>
            <a:off x="469483" y="2137887"/>
            <a:ext cx="11253034" cy="1613981"/>
          </a:xfrm>
          <a:prstGeom prst="rect">
            <a:avLst/>
          </a:prstGeom>
        </p:spPr>
      </p:pic>
      <p:sp>
        <p:nvSpPr>
          <p:cNvPr id="6" name="TextBox 5">
            <a:extLst>
              <a:ext uri="{FF2B5EF4-FFF2-40B4-BE49-F238E27FC236}">
                <a16:creationId xmlns:a16="http://schemas.microsoft.com/office/drawing/2014/main" id="{17F2BFE7-0CDE-4E6E-901B-2625B55B51FD}"/>
              </a:ext>
            </a:extLst>
          </p:cNvPr>
          <p:cNvSpPr txBox="1"/>
          <p:nvPr/>
        </p:nvSpPr>
        <p:spPr>
          <a:xfrm>
            <a:off x="746449" y="1199627"/>
            <a:ext cx="2332653" cy="369332"/>
          </a:xfrm>
          <a:prstGeom prst="rect">
            <a:avLst/>
          </a:prstGeom>
          <a:noFill/>
        </p:spPr>
        <p:txBody>
          <a:bodyPr wrap="square" rtlCol="0">
            <a:spAutoFit/>
          </a:bodyPr>
          <a:lstStyle/>
          <a:p>
            <a:r>
              <a:rPr lang="en-US" dirty="0"/>
              <a:t>Cluster 2</a:t>
            </a:r>
          </a:p>
        </p:txBody>
      </p:sp>
    </p:spTree>
    <p:extLst>
      <p:ext uri="{BB962C8B-B14F-4D97-AF65-F5344CB8AC3E}">
        <p14:creationId xmlns:p14="http://schemas.microsoft.com/office/powerpoint/2010/main" val="4125605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30F9D0-D2F3-4E69-B051-BE8C2E935CCD}"/>
              </a:ext>
            </a:extLst>
          </p:cNvPr>
          <p:cNvPicPr>
            <a:picLocks noChangeAspect="1"/>
          </p:cNvPicPr>
          <p:nvPr/>
        </p:nvPicPr>
        <p:blipFill>
          <a:blip r:embed="rId2"/>
          <a:stretch>
            <a:fillRect/>
          </a:stretch>
        </p:blipFill>
        <p:spPr>
          <a:xfrm>
            <a:off x="1584758" y="863254"/>
            <a:ext cx="8716924" cy="5845873"/>
          </a:xfrm>
          <a:prstGeom prst="rect">
            <a:avLst/>
          </a:prstGeom>
        </p:spPr>
      </p:pic>
      <p:sp>
        <p:nvSpPr>
          <p:cNvPr id="5" name="TextBox 4">
            <a:extLst>
              <a:ext uri="{FF2B5EF4-FFF2-40B4-BE49-F238E27FC236}">
                <a16:creationId xmlns:a16="http://schemas.microsoft.com/office/drawing/2014/main" id="{A50B5ECA-760B-41E0-9321-592678BA0532}"/>
              </a:ext>
            </a:extLst>
          </p:cNvPr>
          <p:cNvSpPr txBox="1"/>
          <p:nvPr/>
        </p:nvSpPr>
        <p:spPr>
          <a:xfrm>
            <a:off x="578669" y="209726"/>
            <a:ext cx="2332653" cy="369332"/>
          </a:xfrm>
          <a:prstGeom prst="rect">
            <a:avLst/>
          </a:prstGeom>
          <a:noFill/>
        </p:spPr>
        <p:txBody>
          <a:bodyPr wrap="square" rtlCol="0">
            <a:spAutoFit/>
          </a:bodyPr>
          <a:lstStyle/>
          <a:p>
            <a:r>
              <a:rPr lang="en-US" dirty="0"/>
              <a:t>Cluster 3,4 and 5</a:t>
            </a:r>
          </a:p>
        </p:txBody>
      </p:sp>
    </p:spTree>
    <p:extLst>
      <p:ext uri="{BB962C8B-B14F-4D97-AF65-F5344CB8AC3E}">
        <p14:creationId xmlns:p14="http://schemas.microsoft.com/office/powerpoint/2010/main" val="386894037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11</TotalTime>
  <Words>379</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Century Gothic</vt:lpstr>
      <vt:lpstr>Segoe UI</vt:lpstr>
      <vt:lpstr>Times New Roman</vt:lpstr>
      <vt:lpstr>Wingdings 3</vt:lpstr>
      <vt:lpstr>Slice</vt:lpstr>
      <vt:lpstr>Finding the Most 10 venues in Toronto city center</vt:lpstr>
      <vt:lpstr>PowerPoint Presentation</vt:lpstr>
      <vt:lpstr>Results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Most 10 venues in Toronto city center</dc:title>
  <dc:creator>Levent Sener</dc:creator>
  <cp:lastModifiedBy>Levent Sener</cp:lastModifiedBy>
  <cp:revision>2</cp:revision>
  <dcterms:created xsi:type="dcterms:W3CDTF">2021-05-11T11:39:37Z</dcterms:created>
  <dcterms:modified xsi:type="dcterms:W3CDTF">2021-05-11T11:50:47Z</dcterms:modified>
</cp:coreProperties>
</file>