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30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DEB1-0E16-4E40-9904-5CCFC06C445E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EC67-A709-4859-B667-1D190AB22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7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DEB1-0E16-4E40-9904-5CCFC06C445E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EC67-A709-4859-B667-1D190AB22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72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DEB1-0E16-4E40-9904-5CCFC06C445E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EC67-A709-4859-B667-1D190AB22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038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DEB1-0E16-4E40-9904-5CCFC06C445E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EC67-A709-4859-B667-1D190AB221AB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3167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DEB1-0E16-4E40-9904-5CCFC06C445E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EC67-A709-4859-B667-1D190AB22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128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DEB1-0E16-4E40-9904-5CCFC06C445E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EC67-A709-4859-B667-1D190AB22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768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DEB1-0E16-4E40-9904-5CCFC06C445E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EC67-A709-4859-B667-1D190AB22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891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DEB1-0E16-4E40-9904-5CCFC06C445E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EC67-A709-4859-B667-1D190AB22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175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DEB1-0E16-4E40-9904-5CCFC06C445E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EC67-A709-4859-B667-1D190AB22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5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DEB1-0E16-4E40-9904-5CCFC06C445E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EC67-A709-4859-B667-1D190AB22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33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DEB1-0E16-4E40-9904-5CCFC06C445E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EC67-A709-4859-B667-1D190AB22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33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DEB1-0E16-4E40-9904-5CCFC06C445E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EC67-A709-4859-B667-1D190AB22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84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DEB1-0E16-4E40-9904-5CCFC06C445E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EC67-A709-4859-B667-1D190AB22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7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DEB1-0E16-4E40-9904-5CCFC06C445E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EC67-A709-4859-B667-1D190AB22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05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DEB1-0E16-4E40-9904-5CCFC06C445E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EC67-A709-4859-B667-1D190AB22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02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DEB1-0E16-4E40-9904-5CCFC06C445E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EC67-A709-4859-B667-1D190AB22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34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DEB1-0E16-4E40-9904-5CCFC06C445E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EC67-A709-4859-B667-1D190AB22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09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BDEB1-0E16-4E40-9904-5CCFC06C445E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CEC67-A709-4859-B667-1D190AB22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647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43E15-79A7-7C26-0DE9-6C7BFAC9BA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Workflow pipeline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fr-FR" dirty="0" err="1"/>
              <a:t>alignment</a:t>
            </a:r>
            <a:r>
              <a:rPr lang="fr-FR" dirty="0"/>
              <a:t> and </a:t>
            </a:r>
            <a:r>
              <a:rPr lang="fr-FR" dirty="0" err="1"/>
              <a:t>snp</a:t>
            </a:r>
            <a:r>
              <a:rPr lang="fr-FR" dirty="0"/>
              <a:t> </a:t>
            </a:r>
            <a:r>
              <a:rPr lang="fr-FR" dirty="0" err="1"/>
              <a:t>calling</a:t>
            </a:r>
            <a:r>
              <a:rPr lang="fr-FR" dirty="0"/>
              <a:t> Pool </a:t>
            </a:r>
            <a:r>
              <a:rPr lang="fr-FR" dirty="0" err="1"/>
              <a:t>sequençing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AA32256-7ADA-8064-E478-702EE5E38A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By Dr Audrey Le </a:t>
            </a:r>
            <a:r>
              <a:rPr lang="fr-FR" dirty="0" err="1"/>
              <a:t>Veve</a:t>
            </a:r>
            <a:r>
              <a:rPr lang="fr-FR" dirty="0"/>
              <a:t> </a:t>
            </a:r>
          </a:p>
          <a:p>
            <a:r>
              <a:rPr lang="fr-FR" dirty="0" err="1"/>
              <a:t>Edited</a:t>
            </a:r>
            <a:r>
              <a:rPr lang="fr-FR" dirty="0"/>
              <a:t> the 16/10/25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5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37ECC3-EEB4-8489-3C6D-68E8859D5478}"/>
              </a:ext>
            </a:extLst>
          </p:cNvPr>
          <p:cNvSpPr/>
          <p:nvPr/>
        </p:nvSpPr>
        <p:spPr>
          <a:xfrm>
            <a:off x="488137" y="378135"/>
            <a:ext cx="4241991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Fastqc</a:t>
            </a:r>
            <a:r>
              <a:rPr lang="fr-FR" dirty="0"/>
              <a:t> files for </a:t>
            </a:r>
            <a:r>
              <a:rPr lang="fr-FR" dirty="0" err="1"/>
              <a:t>paired</a:t>
            </a:r>
            <a:r>
              <a:rPr lang="fr-FR" dirty="0"/>
              <a:t>-end </a:t>
            </a:r>
            <a:r>
              <a:rPr lang="fr-FR" dirty="0" err="1"/>
              <a:t>sequences</a:t>
            </a:r>
            <a:r>
              <a:rPr lang="fr-FR" dirty="0"/>
              <a:t> </a:t>
            </a:r>
            <a:r>
              <a:rPr lang="fr-FR" dirty="0" err="1"/>
              <a:t>downloaded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SRA </a:t>
            </a:r>
            <a:r>
              <a:rPr lang="fr-FR" dirty="0" err="1"/>
              <a:t>databases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E4291F-01F6-A5E9-DD3D-BF07F1C83738}"/>
              </a:ext>
            </a:extLst>
          </p:cNvPr>
          <p:cNvSpPr/>
          <p:nvPr/>
        </p:nvSpPr>
        <p:spPr>
          <a:xfrm>
            <a:off x="5219412" y="378135"/>
            <a:ext cx="3202693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Indexed</a:t>
            </a:r>
            <a:r>
              <a:rPr lang="fr-FR" dirty="0"/>
              <a:t> </a:t>
            </a:r>
            <a:r>
              <a:rPr lang="fr-FR" dirty="0" err="1"/>
              <a:t>reference</a:t>
            </a:r>
            <a:r>
              <a:rPr lang="fr-FR" dirty="0"/>
              <a:t> </a:t>
            </a:r>
            <a:r>
              <a:rPr lang="fr-FR" dirty="0" err="1"/>
              <a:t>genome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(</a:t>
            </a:r>
            <a:r>
              <a:rPr lang="fr-FR" i="1" dirty="0"/>
              <a:t>A. </a:t>
            </a:r>
            <a:r>
              <a:rPr lang="fr-FR" i="1" dirty="0" err="1"/>
              <a:t>lyrata</a:t>
            </a:r>
            <a:r>
              <a:rPr lang="fr-FR" i="1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zenodo</a:t>
            </a:r>
            <a:r>
              <a:rPr lang="fr-FR" dirty="0"/>
              <a:t>)</a:t>
            </a:r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0EFDA087-B9A0-AC97-EABF-0744546A078B}"/>
              </a:ext>
            </a:extLst>
          </p:cNvPr>
          <p:cNvSpPr/>
          <p:nvPr/>
        </p:nvSpPr>
        <p:spPr>
          <a:xfrm>
            <a:off x="3735586" y="1430039"/>
            <a:ext cx="2360414" cy="110003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Bowtie2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3ED02F4-51A1-3A5D-C32B-6ACA9C0BA7F6}"/>
              </a:ext>
            </a:extLst>
          </p:cNvPr>
          <p:cNvSpPr txBox="1"/>
          <p:nvPr/>
        </p:nvSpPr>
        <p:spPr>
          <a:xfrm>
            <a:off x="6318298" y="1718797"/>
            <a:ext cx="3882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--</a:t>
            </a:r>
            <a:r>
              <a:rPr lang="fr-FR" dirty="0" err="1"/>
              <a:t>minins</a:t>
            </a:r>
            <a:r>
              <a:rPr lang="fr-FR" dirty="0"/>
              <a:t> 0 --</a:t>
            </a:r>
            <a:r>
              <a:rPr lang="fr-FR" dirty="0" err="1"/>
              <a:t>maxins</a:t>
            </a:r>
            <a:r>
              <a:rPr lang="fr-FR" dirty="0"/>
              <a:t> 1000 --phred33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16C16B-A646-97AD-8F8D-B84770E79892}"/>
              </a:ext>
            </a:extLst>
          </p:cNvPr>
          <p:cNvSpPr/>
          <p:nvPr/>
        </p:nvSpPr>
        <p:spPr>
          <a:xfrm>
            <a:off x="2764970" y="2603768"/>
            <a:ext cx="4241991" cy="4331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.</a:t>
            </a:r>
            <a:r>
              <a:rPr lang="fr-FR" dirty="0" err="1"/>
              <a:t>sam</a:t>
            </a:r>
            <a:r>
              <a:rPr lang="fr-FR" dirty="0"/>
              <a:t> files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aligned</a:t>
            </a:r>
            <a:r>
              <a:rPr lang="fr-FR" dirty="0"/>
              <a:t> </a:t>
            </a:r>
            <a:r>
              <a:rPr lang="fr-FR" dirty="0" err="1"/>
              <a:t>sequenced</a:t>
            </a:r>
            <a:endParaRPr lang="fr-FR" dirty="0"/>
          </a:p>
        </p:txBody>
      </p:sp>
      <p:sp>
        <p:nvSpPr>
          <p:cNvPr id="10" name="Flèche : bas 9">
            <a:extLst>
              <a:ext uri="{FF2B5EF4-FFF2-40B4-BE49-F238E27FC236}">
                <a16:creationId xmlns:a16="http://schemas.microsoft.com/office/drawing/2014/main" id="{69786B79-77B7-87D2-F5CB-338DF4310377}"/>
              </a:ext>
            </a:extLst>
          </p:cNvPr>
          <p:cNvSpPr/>
          <p:nvPr/>
        </p:nvSpPr>
        <p:spPr>
          <a:xfrm>
            <a:off x="3735586" y="3110604"/>
            <a:ext cx="2360414" cy="691749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Samtools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view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B601440-8A52-84EC-B5AA-449AA53F4D12}"/>
              </a:ext>
            </a:extLst>
          </p:cNvPr>
          <p:cNvSpPr txBox="1"/>
          <p:nvPr/>
        </p:nvSpPr>
        <p:spPr>
          <a:xfrm>
            <a:off x="6076519" y="3090870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-S -f 2 -b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47F1E9-2C9D-023F-8B59-366F7BA3BE11}"/>
              </a:ext>
            </a:extLst>
          </p:cNvPr>
          <p:cNvSpPr/>
          <p:nvPr/>
        </p:nvSpPr>
        <p:spPr>
          <a:xfrm>
            <a:off x="2764970" y="3878699"/>
            <a:ext cx="4241991" cy="4331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.</a:t>
            </a:r>
            <a:r>
              <a:rPr lang="fr-FR" dirty="0" err="1"/>
              <a:t>bam</a:t>
            </a:r>
            <a:r>
              <a:rPr lang="fr-FR" dirty="0"/>
              <a:t> files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aligned</a:t>
            </a:r>
            <a:r>
              <a:rPr lang="fr-FR" dirty="0"/>
              <a:t> </a:t>
            </a:r>
            <a:r>
              <a:rPr lang="fr-FR" dirty="0" err="1"/>
              <a:t>sequenced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69C7256-58AC-2D97-6C7C-035BE1354919}"/>
              </a:ext>
            </a:extLst>
          </p:cNvPr>
          <p:cNvSpPr txBox="1"/>
          <p:nvPr/>
        </p:nvSpPr>
        <p:spPr>
          <a:xfrm>
            <a:off x="874296" y="1486486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1) </a:t>
            </a:r>
            <a:r>
              <a:rPr lang="fr-FR" sz="2400" b="1" dirty="0" err="1"/>
              <a:t>Alignment</a:t>
            </a:r>
            <a:endParaRPr lang="fr-FR" sz="2400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C613E0A-0BCA-F7E7-625B-B3329B9A626D}"/>
              </a:ext>
            </a:extLst>
          </p:cNvPr>
          <p:cNvSpPr txBox="1"/>
          <p:nvPr/>
        </p:nvSpPr>
        <p:spPr>
          <a:xfrm>
            <a:off x="167418" y="2999241"/>
            <a:ext cx="3534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2)Conversion SAM </a:t>
            </a:r>
            <a:br>
              <a:rPr lang="fr-FR" sz="2400" b="1" dirty="0"/>
            </a:br>
            <a:r>
              <a:rPr lang="fr-FR" sz="2400" b="1" dirty="0"/>
              <a:t>to </a:t>
            </a:r>
            <a:r>
              <a:rPr lang="fr-FR" sz="2400" b="1" dirty="0" err="1"/>
              <a:t>bam</a:t>
            </a:r>
            <a:r>
              <a:rPr lang="fr-FR" sz="2400" b="1" dirty="0"/>
              <a:t> file &amp; filtration</a:t>
            </a:r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ECC5DA0B-6276-84DC-EAA6-87448D98BD5A}"/>
              </a:ext>
            </a:extLst>
          </p:cNvPr>
          <p:cNvSpPr/>
          <p:nvPr/>
        </p:nvSpPr>
        <p:spPr>
          <a:xfrm rot="3096217">
            <a:off x="1297978" y="4343074"/>
            <a:ext cx="2276956" cy="669135"/>
          </a:xfrm>
          <a:prstGeom prst="downArrow">
            <a:avLst>
              <a:gd name="adj1" fmla="val 50000"/>
              <a:gd name="adj2" fmla="val 5865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Samtools</a:t>
            </a:r>
            <a:r>
              <a:rPr lang="fr-FR" dirty="0">
                <a:solidFill>
                  <a:schemeClr val="bg1"/>
                </a:solidFill>
              </a:rPr>
              <a:t> stats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27BDEB-4188-7502-982C-634575E5B7FF}"/>
              </a:ext>
            </a:extLst>
          </p:cNvPr>
          <p:cNvSpPr/>
          <p:nvPr/>
        </p:nvSpPr>
        <p:spPr>
          <a:xfrm>
            <a:off x="181846" y="4906646"/>
            <a:ext cx="1871199" cy="6277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Statistic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bam</a:t>
            </a:r>
            <a:r>
              <a:rPr lang="fr-FR" dirty="0"/>
              <a:t> files</a:t>
            </a:r>
          </a:p>
        </p:txBody>
      </p: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A33B11D1-6B8A-0C0C-F012-7D3EE76B5AED}"/>
              </a:ext>
            </a:extLst>
          </p:cNvPr>
          <p:cNvSpPr/>
          <p:nvPr/>
        </p:nvSpPr>
        <p:spPr>
          <a:xfrm>
            <a:off x="3743588" y="4405987"/>
            <a:ext cx="2352412" cy="704521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Samtools</a:t>
            </a:r>
            <a:r>
              <a:rPr lang="fr-FR" dirty="0">
                <a:solidFill>
                  <a:schemeClr val="bg1"/>
                </a:solidFill>
              </a:rPr>
              <a:t> sort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788631-16A8-23D3-58ED-26EB7649DD19}"/>
              </a:ext>
            </a:extLst>
          </p:cNvPr>
          <p:cNvSpPr/>
          <p:nvPr/>
        </p:nvSpPr>
        <p:spPr>
          <a:xfrm>
            <a:off x="3267063" y="5181128"/>
            <a:ext cx="3056242" cy="5259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.</a:t>
            </a:r>
            <a:r>
              <a:rPr lang="fr-FR" dirty="0" err="1"/>
              <a:t>bam</a:t>
            </a:r>
            <a:r>
              <a:rPr lang="fr-FR" dirty="0"/>
              <a:t> files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aligned</a:t>
            </a:r>
            <a:r>
              <a:rPr lang="fr-FR" dirty="0"/>
              <a:t> &amp; </a:t>
            </a:r>
            <a:r>
              <a:rPr lang="fr-FR" dirty="0" err="1"/>
              <a:t>sorted</a:t>
            </a:r>
            <a:r>
              <a:rPr lang="fr-FR" dirty="0"/>
              <a:t> </a:t>
            </a:r>
            <a:r>
              <a:rPr lang="fr-FR" dirty="0" err="1"/>
              <a:t>sequenced</a:t>
            </a:r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09CAAA-A7A7-BEC0-EF8F-A9B826C711BE}"/>
              </a:ext>
            </a:extLst>
          </p:cNvPr>
          <p:cNvSpPr/>
          <p:nvPr/>
        </p:nvSpPr>
        <p:spPr>
          <a:xfrm>
            <a:off x="7263988" y="6164778"/>
            <a:ext cx="4002726" cy="6301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.</a:t>
            </a:r>
            <a:r>
              <a:rPr lang="fr-FR" dirty="0" err="1"/>
              <a:t>bam</a:t>
            </a:r>
            <a:r>
              <a:rPr lang="fr-FR" dirty="0"/>
              <a:t> files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aligned</a:t>
            </a:r>
            <a:r>
              <a:rPr lang="fr-FR" dirty="0"/>
              <a:t>, </a:t>
            </a:r>
            <a:r>
              <a:rPr lang="fr-FR" dirty="0" err="1"/>
              <a:t>sorted</a:t>
            </a:r>
            <a:r>
              <a:rPr lang="fr-FR" dirty="0"/>
              <a:t> and </a:t>
            </a:r>
            <a:r>
              <a:rPr lang="fr-FR" dirty="0" err="1"/>
              <a:t>indexed</a:t>
            </a:r>
            <a:r>
              <a:rPr lang="fr-FR" dirty="0"/>
              <a:t> </a:t>
            </a:r>
            <a:r>
              <a:rPr lang="fr-FR" dirty="0" err="1"/>
              <a:t>sequenced</a:t>
            </a:r>
            <a:endParaRPr lang="fr-FR" dirty="0"/>
          </a:p>
        </p:txBody>
      </p:sp>
      <p:sp>
        <p:nvSpPr>
          <p:cNvPr id="24" name="Flèche : bas 23">
            <a:extLst>
              <a:ext uri="{FF2B5EF4-FFF2-40B4-BE49-F238E27FC236}">
                <a16:creationId xmlns:a16="http://schemas.microsoft.com/office/drawing/2014/main" id="{0029B332-49F6-F78B-CD7D-BA5F7F9488F9}"/>
              </a:ext>
            </a:extLst>
          </p:cNvPr>
          <p:cNvSpPr/>
          <p:nvPr/>
        </p:nvSpPr>
        <p:spPr>
          <a:xfrm rot="18428326">
            <a:off x="5644552" y="5514905"/>
            <a:ext cx="2352412" cy="704521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Samtools</a:t>
            </a:r>
            <a:r>
              <a:rPr lang="fr-FR" dirty="0">
                <a:solidFill>
                  <a:schemeClr val="bg1"/>
                </a:solidFill>
              </a:rPr>
              <a:t> index</a:t>
            </a:r>
          </a:p>
        </p:txBody>
      </p:sp>
    </p:spTree>
    <p:extLst>
      <p:ext uri="{BB962C8B-B14F-4D97-AF65-F5344CB8AC3E}">
        <p14:creationId xmlns:p14="http://schemas.microsoft.com/office/powerpoint/2010/main" val="1257764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DD25A-E577-D3D8-DC79-4FED2FF31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06726C-EAC8-56EC-FB2E-67ECB5005D3D}"/>
              </a:ext>
            </a:extLst>
          </p:cNvPr>
          <p:cNvSpPr/>
          <p:nvPr/>
        </p:nvSpPr>
        <p:spPr>
          <a:xfrm>
            <a:off x="878000" y="416026"/>
            <a:ext cx="2637835" cy="6301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Empty</a:t>
            </a:r>
            <a:r>
              <a:rPr lang="fr-FR" dirty="0"/>
              <a:t> files for futur .</a:t>
            </a:r>
            <a:r>
              <a:rPr lang="fr-FR" dirty="0" err="1"/>
              <a:t>bam</a:t>
            </a:r>
            <a:r>
              <a:rPr lang="fr-FR" dirty="0"/>
              <a:t> and matrix</a:t>
            </a:r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E7B18FDE-A198-1E21-82A0-2E4E52E0670C}"/>
              </a:ext>
            </a:extLst>
          </p:cNvPr>
          <p:cNvSpPr/>
          <p:nvPr/>
        </p:nvSpPr>
        <p:spPr>
          <a:xfrm>
            <a:off x="1598862" y="1254755"/>
            <a:ext cx="3839328" cy="110003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Picard </a:t>
            </a:r>
            <a:r>
              <a:rPr lang="fr-FR" dirty="0" err="1">
                <a:solidFill>
                  <a:schemeClr val="bg1"/>
                </a:solidFill>
              </a:rPr>
              <a:t>MarkDuplicates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FAFEA7-B56E-64D3-87CD-CDE873AADC6D}"/>
              </a:ext>
            </a:extLst>
          </p:cNvPr>
          <p:cNvSpPr txBox="1"/>
          <p:nvPr/>
        </p:nvSpPr>
        <p:spPr>
          <a:xfrm>
            <a:off x="4791964" y="1138619"/>
            <a:ext cx="5907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-I </a:t>
            </a:r>
            <a:r>
              <a:rPr lang="fr-FR" dirty="0" err="1"/>
              <a:t>sorted.bam</a:t>
            </a:r>
            <a:r>
              <a:rPr lang="fr-FR" dirty="0"/>
              <a:t> -O </a:t>
            </a:r>
            <a:r>
              <a:rPr lang="fr-FR" dirty="0" err="1"/>
              <a:t>new_empty.bam</a:t>
            </a:r>
            <a:r>
              <a:rPr lang="fr-FR" dirty="0"/>
              <a:t> </a:t>
            </a:r>
          </a:p>
          <a:p>
            <a:r>
              <a:rPr lang="fr-FR" dirty="0"/>
              <a:t>-M </a:t>
            </a:r>
            <a:r>
              <a:rPr lang="fr-FR" dirty="0" err="1"/>
              <a:t>MATRIX_file</a:t>
            </a:r>
            <a:r>
              <a:rPr lang="fr-FR" dirty="0"/>
              <a:t> --REMOVE_DUPLICATES </a:t>
            </a:r>
            <a:r>
              <a:rPr lang="fr-FR" dirty="0" err="1"/>
              <a:t>true</a:t>
            </a:r>
            <a:r>
              <a:rPr lang="fr-FR" dirty="0"/>
              <a:t> -AS </a:t>
            </a:r>
            <a:r>
              <a:rPr lang="fr-FR" dirty="0" err="1"/>
              <a:t>true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2D1E98-21A0-1D76-ADC1-8DDDE4F685A2}"/>
              </a:ext>
            </a:extLst>
          </p:cNvPr>
          <p:cNvSpPr/>
          <p:nvPr/>
        </p:nvSpPr>
        <p:spPr>
          <a:xfrm>
            <a:off x="1363234" y="2440052"/>
            <a:ext cx="4241991" cy="9593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.</a:t>
            </a:r>
            <a:r>
              <a:rPr lang="fr-FR" dirty="0" err="1"/>
              <a:t>bam</a:t>
            </a:r>
            <a:r>
              <a:rPr lang="fr-FR" dirty="0"/>
              <a:t> file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aligned</a:t>
            </a:r>
            <a:r>
              <a:rPr lang="fr-FR" dirty="0"/>
              <a:t>, </a:t>
            </a:r>
            <a:r>
              <a:rPr lang="fr-FR" dirty="0" err="1"/>
              <a:t>sorted</a:t>
            </a:r>
            <a:r>
              <a:rPr lang="fr-FR" dirty="0"/>
              <a:t> and </a:t>
            </a:r>
            <a:r>
              <a:rPr lang="fr-FR" dirty="0" err="1"/>
              <a:t>indexed</a:t>
            </a:r>
            <a:r>
              <a:rPr lang="fr-FR" dirty="0"/>
              <a:t> </a:t>
            </a:r>
            <a:r>
              <a:rPr lang="fr-FR" dirty="0" err="1"/>
              <a:t>sequenced</a:t>
            </a:r>
            <a:r>
              <a:rPr lang="fr-FR" dirty="0"/>
              <a:t> </a:t>
            </a:r>
            <a:r>
              <a:rPr lang="fr-FR" dirty="0" err="1"/>
              <a:t>without</a:t>
            </a:r>
            <a:r>
              <a:rPr lang="fr-FR" dirty="0"/>
              <a:t> duplicates </a:t>
            </a:r>
            <a:r>
              <a:rPr lang="fr-FR" dirty="0" err="1"/>
              <a:t>reads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A9F2BE4-04B5-70BD-B915-D11C1C743BA8}"/>
              </a:ext>
            </a:extLst>
          </p:cNvPr>
          <p:cNvSpPr txBox="1"/>
          <p:nvPr/>
        </p:nvSpPr>
        <p:spPr>
          <a:xfrm>
            <a:off x="167565" y="1150602"/>
            <a:ext cx="2391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3) Duplicates </a:t>
            </a:r>
            <a:r>
              <a:rPr lang="fr-FR" sz="2400" b="1" dirty="0" err="1"/>
              <a:t>removal</a:t>
            </a:r>
            <a:endParaRPr lang="fr-FR" sz="2400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B289D8D-0982-69B3-1179-F29ED916363E}"/>
              </a:ext>
            </a:extLst>
          </p:cNvPr>
          <p:cNvSpPr txBox="1"/>
          <p:nvPr/>
        </p:nvSpPr>
        <p:spPr>
          <a:xfrm>
            <a:off x="167565" y="3484629"/>
            <a:ext cx="2589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4) </a:t>
            </a:r>
            <a:r>
              <a:rPr lang="fr-FR" sz="2400" b="1" dirty="0" err="1"/>
              <a:t>Filtered</a:t>
            </a:r>
            <a:r>
              <a:rPr lang="fr-FR" sz="2400" b="1" dirty="0"/>
              <a:t> </a:t>
            </a:r>
            <a:r>
              <a:rPr lang="fr-FR" sz="2400" b="1" dirty="0" err="1"/>
              <a:t>interesting</a:t>
            </a:r>
            <a:r>
              <a:rPr lang="fr-FR" sz="2400" b="1" dirty="0"/>
              <a:t> </a:t>
            </a:r>
            <a:r>
              <a:rPr lang="fr-FR" sz="2400" b="1" dirty="0" err="1"/>
              <a:t>regions</a:t>
            </a:r>
            <a:endParaRPr lang="fr-FR" sz="2400" b="1" dirty="0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B3652BB7-6FC5-09D3-1080-578E88C00EB3}"/>
              </a:ext>
            </a:extLst>
          </p:cNvPr>
          <p:cNvSpPr/>
          <p:nvPr/>
        </p:nvSpPr>
        <p:spPr>
          <a:xfrm>
            <a:off x="5783004" y="3619248"/>
            <a:ext cx="2352412" cy="1392756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Bedtools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intersect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EE4109-708E-40F6-256A-34D9B3CB755E}"/>
              </a:ext>
            </a:extLst>
          </p:cNvPr>
          <p:cNvSpPr/>
          <p:nvPr/>
        </p:nvSpPr>
        <p:spPr>
          <a:xfrm>
            <a:off x="3682632" y="407564"/>
            <a:ext cx="3419919" cy="6301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.</a:t>
            </a:r>
            <a:r>
              <a:rPr lang="fr-FR" dirty="0" err="1"/>
              <a:t>bam</a:t>
            </a:r>
            <a:r>
              <a:rPr lang="fr-FR" dirty="0"/>
              <a:t> file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aligned</a:t>
            </a:r>
            <a:r>
              <a:rPr lang="fr-FR" dirty="0"/>
              <a:t>, </a:t>
            </a:r>
            <a:r>
              <a:rPr lang="fr-FR" dirty="0" err="1"/>
              <a:t>sorted</a:t>
            </a:r>
            <a:r>
              <a:rPr lang="fr-FR" dirty="0"/>
              <a:t> and </a:t>
            </a:r>
            <a:r>
              <a:rPr lang="fr-FR" dirty="0" err="1"/>
              <a:t>indexed</a:t>
            </a:r>
            <a:r>
              <a:rPr lang="fr-FR" dirty="0"/>
              <a:t> </a:t>
            </a:r>
            <a:r>
              <a:rPr lang="fr-FR" dirty="0" err="1"/>
              <a:t>sequenced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60FE4A-A3E6-8E5C-4F54-3F906C169691}"/>
              </a:ext>
            </a:extLst>
          </p:cNvPr>
          <p:cNvSpPr/>
          <p:nvPr/>
        </p:nvSpPr>
        <p:spPr>
          <a:xfrm>
            <a:off x="6204912" y="2440052"/>
            <a:ext cx="1663181" cy="9593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Empty</a:t>
            </a:r>
            <a:r>
              <a:rPr lang="fr-FR" dirty="0"/>
              <a:t> file for futur .</a:t>
            </a:r>
            <a:r>
              <a:rPr lang="fr-FR" dirty="0" err="1"/>
              <a:t>bam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4E900B-5F66-EBE8-8871-0596721E7F82}"/>
              </a:ext>
            </a:extLst>
          </p:cNvPr>
          <p:cNvSpPr/>
          <p:nvPr/>
        </p:nvSpPr>
        <p:spPr>
          <a:xfrm>
            <a:off x="8186112" y="2439634"/>
            <a:ext cx="2513751" cy="9593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Bed</a:t>
            </a:r>
            <a:r>
              <a:rPr lang="fr-FR" dirty="0"/>
              <a:t> file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coordonates</a:t>
            </a:r>
            <a:r>
              <a:rPr lang="fr-FR" dirty="0"/>
              <a:t> of </a:t>
            </a:r>
            <a:r>
              <a:rPr lang="fr-FR" dirty="0" err="1"/>
              <a:t>interesting</a:t>
            </a:r>
            <a:r>
              <a:rPr lang="fr-FR" dirty="0"/>
              <a:t> </a:t>
            </a:r>
            <a:r>
              <a:rPr lang="fr-FR" dirty="0" err="1"/>
              <a:t>regions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2D86E6-2E8B-E3F6-49AD-BA27B32AD509}"/>
              </a:ext>
            </a:extLst>
          </p:cNvPr>
          <p:cNvSpPr/>
          <p:nvPr/>
        </p:nvSpPr>
        <p:spPr>
          <a:xfrm>
            <a:off x="4838214" y="5123590"/>
            <a:ext cx="4241991" cy="9593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.</a:t>
            </a:r>
            <a:r>
              <a:rPr lang="fr-FR" dirty="0" err="1"/>
              <a:t>bam</a:t>
            </a:r>
            <a:r>
              <a:rPr lang="fr-FR" dirty="0"/>
              <a:t> file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aligned</a:t>
            </a:r>
            <a:r>
              <a:rPr lang="fr-FR" dirty="0"/>
              <a:t>, </a:t>
            </a:r>
            <a:r>
              <a:rPr lang="fr-FR" dirty="0" err="1"/>
              <a:t>sorted</a:t>
            </a:r>
            <a:r>
              <a:rPr lang="fr-FR" dirty="0"/>
              <a:t> and </a:t>
            </a:r>
            <a:r>
              <a:rPr lang="fr-FR" dirty="0" err="1"/>
              <a:t>indexed</a:t>
            </a:r>
            <a:r>
              <a:rPr lang="fr-FR" dirty="0"/>
              <a:t> </a:t>
            </a:r>
            <a:r>
              <a:rPr lang="fr-FR" dirty="0" err="1"/>
              <a:t>sequenced</a:t>
            </a:r>
            <a:r>
              <a:rPr lang="fr-FR" dirty="0"/>
              <a:t> in </a:t>
            </a:r>
            <a:r>
              <a:rPr lang="fr-FR" dirty="0" err="1"/>
              <a:t>interesting</a:t>
            </a:r>
            <a:r>
              <a:rPr lang="fr-FR" dirty="0"/>
              <a:t> </a:t>
            </a:r>
            <a:r>
              <a:rPr lang="fr-FR" dirty="0" err="1"/>
              <a:t>regions</a:t>
            </a:r>
            <a:r>
              <a:rPr lang="fr-FR" dirty="0"/>
              <a:t> </a:t>
            </a:r>
            <a:r>
              <a:rPr lang="fr-FR" dirty="0" err="1"/>
              <a:t>without</a:t>
            </a:r>
            <a:r>
              <a:rPr lang="fr-FR" dirty="0"/>
              <a:t> duplicates </a:t>
            </a:r>
            <a:r>
              <a:rPr lang="fr-FR" dirty="0" err="1"/>
              <a:t>reads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911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4FD54-153C-2A42-63A2-6F5597BD0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extLst>
              <a:ext uri="{FF2B5EF4-FFF2-40B4-BE49-F238E27FC236}">
                <a16:creationId xmlns:a16="http://schemas.microsoft.com/office/drawing/2014/main" id="{AF504FF2-BB0F-4AC4-215D-13FC5305D8E9}"/>
              </a:ext>
            </a:extLst>
          </p:cNvPr>
          <p:cNvSpPr txBox="1"/>
          <p:nvPr/>
        </p:nvSpPr>
        <p:spPr>
          <a:xfrm>
            <a:off x="137258" y="265453"/>
            <a:ext cx="2659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5) </a:t>
            </a:r>
            <a:r>
              <a:rPr lang="fr-FR" sz="2400" b="1" dirty="0" err="1"/>
              <a:t>Statistics</a:t>
            </a:r>
            <a:r>
              <a:rPr lang="fr-FR" sz="2400" b="1" dirty="0"/>
              <a:t> final </a:t>
            </a:r>
            <a:r>
              <a:rPr lang="fr-FR" sz="2400" b="1" dirty="0" err="1"/>
              <a:t>bam</a:t>
            </a:r>
            <a:r>
              <a:rPr lang="fr-FR" sz="2400" b="1" dirty="0"/>
              <a:t> file</a:t>
            </a:r>
            <a:br>
              <a:rPr lang="fr-FR" sz="2400" b="1" dirty="0"/>
            </a:br>
            <a:endParaRPr lang="fr-FR" sz="2400" b="1" dirty="0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CE3E0395-EEC5-B9A9-CB81-C80C1941504C}"/>
              </a:ext>
            </a:extLst>
          </p:cNvPr>
          <p:cNvSpPr/>
          <p:nvPr/>
        </p:nvSpPr>
        <p:spPr>
          <a:xfrm rot="3096217">
            <a:off x="1297978" y="1358870"/>
            <a:ext cx="2276956" cy="669135"/>
          </a:xfrm>
          <a:prstGeom prst="downArrow">
            <a:avLst>
              <a:gd name="adj1" fmla="val 50000"/>
              <a:gd name="adj2" fmla="val 5865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Samtools</a:t>
            </a:r>
            <a:r>
              <a:rPr lang="fr-FR" dirty="0">
                <a:solidFill>
                  <a:schemeClr val="bg1"/>
                </a:solidFill>
              </a:rPr>
              <a:t> stats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22EB9C-E767-49E8-4976-710C05C7FBAA}"/>
              </a:ext>
            </a:extLst>
          </p:cNvPr>
          <p:cNvSpPr/>
          <p:nvPr/>
        </p:nvSpPr>
        <p:spPr>
          <a:xfrm>
            <a:off x="181846" y="1922442"/>
            <a:ext cx="1871199" cy="8710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Statistic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bam</a:t>
            </a:r>
            <a:r>
              <a:rPr lang="fr-FR" dirty="0"/>
              <a:t> files </a:t>
            </a:r>
            <a:r>
              <a:rPr lang="fr-FR" dirty="0" err="1"/>
              <a:t>after</a:t>
            </a:r>
            <a:r>
              <a:rPr lang="fr-FR" dirty="0"/>
              <a:t> filtrations</a:t>
            </a:r>
          </a:p>
        </p:txBody>
      </p: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B399B9D2-554E-BA19-F31A-AC2B2F373739}"/>
              </a:ext>
            </a:extLst>
          </p:cNvPr>
          <p:cNvSpPr/>
          <p:nvPr/>
        </p:nvSpPr>
        <p:spPr>
          <a:xfrm>
            <a:off x="3743588" y="1421783"/>
            <a:ext cx="2352412" cy="1753808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Samtools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indexed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1B0ADF-8377-C55B-3267-F89EA7874260}"/>
              </a:ext>
            </a:extLst>
          </p:cNvPr>
          <p:cNvSpPr/>
          <p:nvPr/>
        </p:nvSpPr>
        <p:spPr>
          <a:xfrm>
            <a:off x="7497880" y="3388329"/>
            <a:ext cx="2418753" cy="9251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Depth</a:t>
            </a:r>
            <a:r>
              <a:rPr lang="fr-FR" dirty="0"/>
              <a:t> </a:t>
            </a:r>
            <a:r>
              <a:rPr lang="fr-FR" dirty="0" err="1"/>
              <a:t>coverage</a:t>
            </a:r>
            <a:r>
              <a:rPr lang="fr-FR" dirty="0"/>
              <a:t> of </a:t>
            </a:r>
            <a:r>
              <a:rPr lang="fr-FR" dirty="0" err="1"/>
              <a:t>each</a:t>
            </a:r>
            <a:r>
              <a:rPr lang="fr-FR" dirty="0"/>
              <a:t> position </a:t>
            </a:r>
          </a:p>
        </p:txBody>
      </p:sp>
      <p:sp>
        <p:nvSpPr>
          <p:cNvPr id="24" name="Flèche : bas 23">
            <a:extLst>
              <a:ext uri="{FF2B5EF4-FFF2-40B4-BE49-F238E27FC236}">
                <a16:creationId xmlns:a16="http://schemas.microsoft.com/office/drawing/2014/main" id="{A70561BC-64FB-2A88-38AD-3141532D9680}"/>
              </a:ext>
            </a:extLst>
          </p:cNvPr>
          <p:cNvSpPr/>
          <p:nvPr/>
        </p:nvSpPr>
        <p:spPr>
          <a:xfrm rot="16200000">
            <a:off x="5762847" y="3260647"/>
            <a:ext cx="1998922" cy="1162492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Samtools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depth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9BB993-8454-D7A4-908F-5639C2043B31}"/>
              </a:ext>
            </a:extLst>
          </p:cNvPr>
          <p:cNvSpPr/>
          <p:nvPr/>
        </p:nvSpPr>
        <p:spPr>
          <a:xfrm>
            <a:off x="2798798" y="258367"/>
            <a:ext cx="4241991" cy="9593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.</a:t>
            </a:r>
            <a:r>
              <a:rPr lang="fr-FR" dirty="0" err="1"/>
              <a:t>bam</a:t>
            </a:r>
            <a:r>
              <a:rPr lang="fr-FR" dirty="0"/>
              <a:t> file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aligned</a:t>
            </a:r>
            <a:r>
              <a:rPr lang="fr-FR" dirty="0"/>
              <a:t>, </a:t>
            </a:r>
            <a:r>
              <a:rPr lang="fr-FR" dirty="0" err="1"/>
              <a:t>sorted</a:t>
            </a:r>
            <a:r>
              <a:rPr lang="fr-FR" dirty="0"/>
              <a:t> and </a:t>
            </a:r>
            <a:r>
              <a:rPr lang="fr-FR" dirty="0" err="1"/>
              <a:t>indexed</a:t>
            </a:r>
            <a:r>
              <a:rPr lang="fr-FR" dirty="0"/>
              <a:t> </a:t>
            </a:r>
            <a:r>
              <a:rPr lang="fr-FR" dirty="0" err="1"/>
              <a:t>sequenced</a:t>
            </a:r>
            <a:r>
              <a:rPr lang="fr-FR" dirty="0"/>
              <a:t> in </a:t>
            </a:r>
            <a:r>
              <a:rPr lang="fr-FR" dirty="0" err="1"/>
              <a:t>interesting</a:t>
            </a:r>
            <a:r>
              <a:rPr lang="fr-FR" dirty="0"/>
              <a:t> </a:t>
            </a:r>
            <a:r>
              <a:rPr lang="fr-FR" dirty="0" err="1"/>
              <a:t>regions</a:t>
            </a:r>
            <a:r>
              <a:rPr lang="fr-FR" dirty="0"/>
              <a:t> </a:t>
            </a:r>
            <a:r>
              <a:rPr lang="fr-FR" dirty="0" err="1"/>
              <a:t>without</a:t>
            </a:r>
            <a:r>
              <a:rPr lang="fr-FR" dirty="0"/>
              <a:t> duplicates </a:t>
            </a:r>
            <a:r>
              <a:rPr lang="fr-FR" dirty="0" err="1"/>
              <a:t>reads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1F7892-D598-7736-EC49-4F1370D09CFA}"/>
              </a:ext>
            </a:extLst>
          </p:cNvPr>
          <p:cNvSpPr/>
          <p:nvPr/>
        </p:nvSpPr>
        <p:spPr>
          <a:xfrm>
            <a:off x="3998075" y="3388329"/>
            <a:ext cx="1938638" cy="9251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FINAL.bam</a:t>
            </a:r>
            <a:r>
              <a:rPr lang="fr-FR" dirty="0"/>
              <a:t> file</a:t>
            </a:r>
          </a:p>
        </p:txBody>
      </p:sp>
      <p:sp>
        <p:nvSpPr>
          <p:cNvPr id="6" name="Flèche : bas 5">
            <a:extLst>
              <a:ext uri="{FF2B5EF4-FFF2-40B4-BE49-F238E27FC236}">
                <a16:creationId xmlns:a16="http://schemas.microsoft.com/office/drawing/2014/main" id="{72C25F81-6561-C793-4744-4AFD5FD323BA}"/>
              </a:ext>
            </a:extLst>
          </p:cNvPr>
          <p:cNvSpPr/>
          <p:nvPr/>
        </p:nvSpPr>
        <p:spPr>
          <a:xfrm>
            <a:off x="1692175" y="4566887"/>
            <a:ext cx="3985609" cy="1203048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gatk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HaplotypeCaller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1CB38F-3CA2-4121-3DD6-9E335FF5B531}"/>
              </a:ext>
            </a:extLst>
          </p:cNvPr>
          <p:cNvSpPr/>
          <p:nvPr/>
        </p:nvSpPr>
        <p:spPr>
          <a:xfrm>
            <a:off x="137258" y="3399124"/>
            <a:ext cx="3202693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Indexed</a:t>
            </a:r>
            <a:r>
              <a:rPr lang="fr-FR" dirty="0"/>
              <a:t> </a:t>
            </a:r>
            <a:r>
              <a:rPr lang="fr-FR" dirty="0" err="1"/>
              <a:t>reference</a:t>
            </a:r>
            <a:r>
              <a:rPr lang="fr-FR" dirty="0"/>
              <a:t> </a:t>
            </a:r>
            <a:r>
              <a:rPr lang="fr-FR" dirty="0" err="1"/>
              <a:t>genome</a:t>
            </a:r>
            <a:r>
              <a:rPr lang="fr-FR" dirty="0"/>
              <a:t>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995BB3-4C18-4DBC-90DC-D739B4FFB1C9}"/>
              </a:ext>
            </a:extLst>
          </p:cNvPr>
          <p:cNvSpPr txBox="1"/>
          <p:nvPr/>
        </p:nvSpPr>
        <p:spPr>
          <a:xfrm>
            <a:off x="5677783" y="4783370"/>
            <a:ext cx="6403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-ERC GVCF --</a:t>
            </a:r>
            <a:r>
              <a:rPr lang="fr-FR" dirty="0" err="1"/>
              <a:t>sample-ploidy</a:t>
            </a:r>
            <a:r>
              <a:rPr lang="fr-FR" dirty="0"/>
              <a:t> 50 </a:t>
            </a:r>
          </a:p>
          <a:p>
            <a:r>
              <a:rPr lang="fr-FR" b="1" dirty="0"/>
              <a:t>The </a:t>
            </a:r>
            <a:r>
              <a:rPr lang="fr-FR" b="1" dirty="0" err="1"/>
              <a:t>ploidy</a:t>
            </a:r>
            <a:r>
              <a:rPr lang="fr-FR" b="1" dirty="0"/>
              <a:t> </a:t>
            </a:r>
            <a:r>
              <a:rPr lang="fr-FR" b="1" dirty="0" err="1"/>
              <a:t>level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the </a:t>
            </a:r>
            <a:r>
              <a:rPr lang="fr-FR" b="1" dirty="0" err="1"/>
              <a:t>number</a:t>
            </a:r>
            <a:r>
              <a:rPr lang="fr-FR" b="1" dirty="0"/>
              <a:t> of </a:t>
            </a:r>
            <a:r>
              <a:rPr lang="fr-FR" b="1" dirty="0" err="1"/>
              <a:t>individuals</a:t>
            </a:r>
            <a:r>
              <a:rPr lang="fr-FR" b="1" dirty="0"/>
              <a:t> in </a:t>
            </a:r>
            <a:r>
              <a:rPr lang="fr-FR" b="1" dirty="0" err="1"/>
              <a:t>dataset</a:t>
            </a:r>
            <a:r>
              <a:rPr lang="fr-FR" b="1" dirty="0"/>
              <a:t> </a:t>
            </a:r>
            <a:r>
              <a:rPr lang="fr-FR" b="1" dirty="0" err="1"/>
              <a:t>multiply</a:t>
            </a:r>
            <a:r>
              <a:rPr lang="fr-FR" b="1" dirty="0"/>
              <a:t> by </a:t>
            </a:r>
            <a:r>
              <a:rPr lang="fr-FR" b="1" dirty="0" err="1"/>
              <a:t>ploidy</a:t>
            </a:r>
            <a:r>
              <a:rPr lang="fr-FR" b="1" dirty="0"/>
              <a:t> </a:t>
            </a:r>
            <a:r>
              <a:rPr lang="fr-FR" b="1" dirty="0" err="1"/>
              <a:t>level</a:t>
            </a:r>
            <a:r>
              <a:rPr lang="fr-FR" b="1" dirty="0"/>
              <a:t> of the </a:t>
            </a:r>
            <a:r>
              <a:rPr lang="fr-FR" b="1" dirty="0" err="1"/>
              <a:t>species</a:t>
            </a:r>
            <a:endParaRPr lang="fr-FR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ED2E81-8495-4808-1BDA-55FF6C45BA0F}"/>
              </a:ext>
            </a:extLst>
          </p:cNvPr>
          <p:cNvSpPr/>
          <p:nvPr/>
        </p:nvSpPr>
        <p:spPr>
          <a:xfrm>
            <a:off x="1589117" y="5865715"/>
            <a:ext cx="1938638" cy="9251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FINAL.bam</a:t>
            </a:r>
            <a:r>
              <a:rPr lang="fr-FR" dirty="0"/>
              <a:t> file WITH ONLY VARIABLE SITES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90DCD1D-0391-2840-94B2-D74348547A7A}"/>
              </a:ext>
            </a:extLst>
          </p:cNvPr>
          <p:cNvSpPr txBox="1"/>
          <p:nvPr/>
        </p:nvSpPr>
        <p:spPr>
          <a:xfrm>
            <a:off x="2160" y="4566887"/>
            <a:ext cx="2659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6) Haplotype </a:t>
            </a:r>
            <a:br>
              <a:rPr lang="fr-FR" sz="2400" b="1" dirty="0"/>
            </a:br>
            <a:r>
              <a:rPr lang="fr-FR" sz="2400" b="1" dirty="0" err="1"/>
              <a:t>calling</a:t>
            </a:r>
            <a:endParaRPr lang="fr-FR" sz="24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597AC4-CF61-849A-E581-485135C55DA5}"/>
              </a:ext>
            </a:extLst>
          </p:cNvPr>
          <p:cNvSpPr/>
          <p:nvPr/>
        </p:nvSpPr>
        <p:spPr>
          <a:xfrm>
            <a:off x="3684979" y="5865715"/>
            <a:ext cx="1938638" cy="9251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VCF file WITH ALL SITES</a:t>
            </a:r>
          </a:p>
        </p:txBody>
      </p:sp>
    </p:spTree>
    <p:extLst>
      <p:ext uri="{BB962C8B-B14F-4D97-AF65-F5344CB8AC3E}">
        <p14:creationId xmlns:p14="http://schemas.microsoft.com/office/powerpoint/2010/main" val="427097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987D7-9238-C0ED-CD2E-3D86DD7A8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extLst>
              <a:ext uri="{FF2B5EF4-FFF2-40B4-BE49-F238E27FC236}">
                <a16:creationId xmlns:a16="http://schemas.microsoft.com/office/drawing/2014/main" id="{012218A3-6DD7-3784-4EFC-2C4ECF5BAE80}"/>
              </a:ext>
            </a:extLst>
          </p:cNvPr>
          <p:cNvSpPr txBox="1"/>
          <p:nvPr/>
        </p:nvSpPr>
        <p:spPr>
          <a:xfrm>
            <a:off x="137258" y="265453"/>
            <a:ext cx="2659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7) Final </a:t>
            </a:r>
            <a:r>
              <a:rPr lang="fr-FR" sz="2400" b="1" dirty="0" err="1"/>
              <a:t>vcf</a:t>
            </a:r>
            <a:r>
              <a:rPr lang="fr-FR" sz="2400" b="1" dirty="0"/>
              <a:t> file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EE9532-30CF-10B0-E8A6-A7F1F1BA22AA}"/>
              </a:ext>
            </a:extLst>
          </p:cNvPr>
          <p:cNvSpPr/>
          <p:nvPr/>
        </p:nvSpPr>
        <p:spPr>
          <a:xfrm>
            <a:off x="5304399" y="3990523"/>
            <a:ext cx="1871199" cy="8710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Vcf</a:t>
            </a:r>
            <a:r>
              <a:rPr lang="fr-FR" dirty="0"/>
              <a:t> files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variable sites</a:t>
            </a:r>
          </a:p>
        </p:txBody>
      </p:sp>
      <p:sp>
        <p:nvSpPr>
          <p:cNvPr id="6" name="Flèche : bas 5">
            <a:extLst>
              <a:ext uri="{FF2B5EF4-FFF2-40B4-BE49-F238E27FC236}">
                <a16:creationId xmlns:a16="http://schemas.microsoft.com/office/drawing/2014/main" id="{B42F9B16-AF0B-EFF4-B06F-CD47C55E5BB4}"/>
              </a:ext>
            </a:extLst>
          </p:cNvPr>
          <p:cNvSpPr/>
          <p:nvPr/>
        </p:nvSpPr>
        <p:spPr>
          <a:xfrm>
            <a:off x="4247195" y="2541404"/>
            <a:ext cx="3985609" cy="1203048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gatk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GenotypeGVCFs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B92B18-5609-D5A6-B262-8F64E3EC4B11}"/>
              </a:ext>
            </a:extLst>
          </p:cNvPr>
          <p:cNvSpPr/>
          <p:nvPr/>
        </p:nvSpPr>
        <p:spPr>
          <a:xfrm>
            <a:off x="5547285" y="1076622"/>
            <a:ext cx="1285515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Indexed</a:t>
            </a:r>
            <a:r>
              <a:rPr lang="fr-FR" dirty="0"/>
              <a:t> </a:t>
            </a:r>
            <a:r>
              <a:rPr lang="fr-FR" dirty="0" err="1"/>
              <a:t>reference</a:t>
            </a:r>
            <a:r>
              <a:rPr lang="fr-FR" dirty="0"/>
              <a:t> </a:t>
            </a:r>
            <a:r>
              <a:rPr lang="fr-FR" dirty="0" err="1"/>
              <a:t>genome</a:t>
            </a:r>
            <a:r>
              <a:rPr lang="fr-FR" dirty="0"/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26E991-8D21-5F15-C43D-E3F5B50D0D2A}"/>
              </a:ext>
            </a:extLst>
          </p:cNvPr>
          <p:cNvSpPr/>
          <p:nvPr/>
        </p:nvSpPr>
        <p:spPr>
          <a:xfrm>
            <a:off x="3444031" y="1071225"/>
            <a:ext cx="1938638" cy="9251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FINAL.bam</a:t>
            </a:r>
            <a:r>
              <a:rPr lang="fr-FR" dirty="0"/>
              <a:t> file WITH ONLY VARIABLE SITES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AD5847-8B01-5B74-FB98-C065A7E33BA5}"/>
              </a:ext>
            </a:extLst>
          </p:cNvPr>
          <p:cNvSpPr/>
          <p:nvPr/>
        </p:nvSpPr>
        <p:spPr>
          <a:xfrm>
            <a:off x="6930031" y="1071225"/>
            <a:ext cx="1938638" cy="9251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VCF file WITH ALL SITES</a:t>
            </a:r>
          </a:p>
        </p:txBody>
      </p:sp>
    </p:spTree>
    <p:extLst>
      <p:ext uri="{BB962C8B-B14F-4D97-AF65-F5344CB8AC3E}">
        <p14:creationId xmlns:p14="http://schemas.microsoft.com/office/powerpoint/2010/main" val="2398481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TM04033921[[fn=Damas]]</Template>
  <TotalTime>42</TotalTime>
  <Words>325</Words>
  <Application>Microsoft Office PowerPoint</Application>
  <PresentationFormat>Grand écran</PresentationFormat>
  <Paragraphs>52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Workflow pipeline analysis alignment and snp calling Pool sequençing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 Veve Audrey Sarah Anne Marie</dc:creator>
  <cp:lastModifiedBy>Le Veve Audrey Sarah Anne Marie</cp:lastModifiedBy>
  <cp:revision>3</cp:revision>
  <dcterms:created xsi:type="dcterms:W3CDTF">2025-10-16T07:27:04Z</dcterms:created>
  <dcterms:modified xsi:type="dcterms:W3CDTF">2025-10-16T08:09:51Z</dcterms:modified>
</cp:coreProperties>
</file>