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7"/>
  </p:notesMasterIdLst>
  <p:handoutMasterIdLst>
    <p:handoutMasterId r:id="rId8"/>
  </p:handoutMasterIdLst>
  <p:sldIdLst>
    <p:sldId id="308" r:id="rId3"/>
    <p:sldId id="309" r:id="rId4"/>
    <p:sldId id="311" r:id="rId5"/>
    <p:sldId id="310" r:id="rId6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  <a:srgbClr val="FF7F27"/>
    <a:srgbClr val="7F7F7F"/>
    <a:srgbClr val="209EB2"/>
    <a:srgbClr val="80008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26" autoAdjust="0"/>
  </p:normalViewPr>
  <p:slideViewPr>
    <p:cSldViewPr snapToGrid="0">
      <p:cViewPr varScale="1">
        <p:scale>
          <a:sx n="90" d="100"/>
          <a:sy n="90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2F3B844-4AFD-4B96-87C3-B7DD07270EE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C81025-8525-47C1-A0A4-243F3595261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89A50A-3365-4163-BB72-D485A008262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87EAB-47CD-4D88-95DD-59925293109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8ADB3BF-91D5-4B14-9A34-D0DF4FADF34F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99004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837A97-84B8-497F-8248-475B5CA92F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8F88814-1188-40A7-80AE-9C1D9E178CF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D2869DD7-4886-4372-92D0-5F3BCD1EF45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DF8C58-DD67-4E98-8044-C09FCF322AC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5451A3-6C3C-464C-A39F-36087F73ACA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DF5CD3-9B20-44BF-BB14-94A17F2DE1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3F71B3F-8931-4A8E-9CC4-B37194955A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6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45335-F480-467E-8F9E-E537F33E34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2F8D9E-8292-487B-AA01-FB7C1F96B15A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3E8CA0-973A-4D3D-A81F-7928D3157C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683F1D-16BB-4F75-BB39-E3770F1BB7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210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45335-F480-467E-8F9E-E537F33E34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2F8D9E-8292-487B-AA01-FB7C1F96B15A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3E8CA0-973A-4D3D-A81F-7928D3157C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683F1D-16BB-4F75-BB39-E3770F1BB7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7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45335-F480-467E-8F9E-E537F33E34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2F8D9E-8292-487B-AA01-FB7C1F96B15A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3E8CA0-973A-4D3D-A81F-7928D3157C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683F1D-16BB-4F75-BB39-E3770F1BB7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938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45335-F480-467E-8F9E-E537F33E34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2F8D9E-8292-487B-AA01-FB7C1F96B15A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3E8CA0-973A-4D3D-A81F-7928D3157C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683F1D-16BB-4F75-BB39-E3770F1BB7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92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5389F-8514-4CB4-831A-8A8A52A2C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4D3D3F-AE45-46F2-959A-B7ADD128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B82A09-8818-4ABE-ABC0-E026DBED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35034-ECD6-4F80-99A8-E171EA3D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2F3C2-433A-4D4D-B76D-F3998925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11FEC7-CA87-45AE-B76B-EBE5AACBA5B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99ADC-DB78-4CC2-80EA-CCFC3049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D623AC-C2D3-484B-AFAC-F5A5C1E42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C103B-54C1-4A34-9C16-E133F42A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4671F-4235-4426-A125-D66C32BF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023EE5-F200-4215-9D61-79A13423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A13C2A-5500-4BC4-9A56-05AEB6EB56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4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84BACE-BD8D-44F9-BC48-6443B1F46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439863"/>
            <a:ext cx="2249488" cy="33305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02FF4B-ED62-45F5-BE2F-7F9FD0CC9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439863"/>
            <a:ext cx="6597650" cy="33305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C10AD-FF86-49F2-8B4C-7250F4CF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49914-4303-44E9-A514-4C750141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E3A16F-7268-4335-9A60-24650DFB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E82994-039B-4FA1-9613-C7E3661AD54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25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39BE4-BE68-4A8A-AF1A-82EC674D0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D7115C-AC71-43F6-A2B7-A830539C8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32D7D-D45C-425B-950C-CC7D5BF5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98FEB-C613-4BF5-8007-135053BD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EFF4F-04F5-45C3-8E17-9253C9C4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8C947D-1BF5-4365-8773-13484F6D480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29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C1436-0395-4449-B6B9-3588F3F1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3FB2E8-CB19-4599-AE7F-DA977399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44E33-7048-43F8-8A18-76AD0564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E8FE5-BF1F-467E-966E-FB180128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FB619-B2A5-492A-9473-6DF00C9C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4E6B92-1244-42FD-A38C-9F0534736A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12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4B4DF-8CAA-41CF-B2DF-298ECB0C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FF5870-9AE6-4B9B-B355-69135F260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186F8-94C2-4894-A94B-B4119587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ADD6A-CC31-4386-9543-9B92D404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0D841-871C-4694-966D-99B32614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6E438A-07B8-4DD8-9A91-68BDB51E151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7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967D6-C96C-4F87-B526-F3B8CC83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036E20-3A58-49D7-B192-3DBA97566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2775" cy="36004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9C7B01-E12A-4739-9297-6F5A002E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39863"/>
            <a:ext cx="4424363" cy="36004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0651D2-CBB0-4D1E-82E8-64B68660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6E65E0-67C9-418E-AFD1-6E65F3B6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8354EB-62FA-4D2E-89AE-62E9C714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9B69E0-0D52-4F73-99FB-369D46728A5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294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3A91F-5F42-4AB5-A26E-8AFFD1C3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BCD993-18C8-4A72-B4DF-74DD9411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A6DBA-424D-4FDA-AF1A-19A851605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5B3DF9-B98A-4D57-A723-BFFF8897D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293D66-09CE-4963-8F67-E5962CA57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00740C-99B7-40E4-BFEA-1F429755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CE3922-72BA-4BD3-BF0F-DF158A12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E3873D-56D6-49D5-ADCC-AE5D85A0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BC8596-D2C2-45D8-A243-CFE738DF795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575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3245E-4985-4168-8709-1DB67811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011854-4040-4B51-8C53-57B69B51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795101-04CF-43E5-A381-61637323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427E39-DE8B-471A-AC5A-E4A3C8CE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7FBE2F-56E4-4EB2-A5A1-DF283CFA0D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95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C794CA-7DAD-49C2-B921-D19E46BF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FFC4D7-371A-4C5E-B9B1-274C6A46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89496E-74F4-45CC-B14A-8CE0BAB0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9EA487-792D-47B1-A1BF-B199C9B04B4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420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902A4-D3E1-46C4-8F2E-889A35DE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8E9C2-831D-46D2-AF79-EDA602CA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FD3149-EA82-42F1-AEEB-254C49D0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FFB8C4-06AF-4E4E-AD91-EF703E5A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15A398-7E80-4013-97B3-FD51B540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4C8CF4-4D16-476F-AD09-EED5B505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AC062-2AC1-4EE5-BDC7-A5F85DAA9F5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7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F967C-C79C-4493-BAC8-31BB176A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4BFA0-946B-4589-8FAB-EA709F94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20E221-A17B-4EF5-A123-361EDACC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81495-6963-4B7B-96D1-BE610167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BB35E-A6FD-4F6A-BAB9-C79BDB29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763A34-604E-4AFA-88E1-E2D479394AC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372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6DB86-76AD-4933-8AC0-FB88D613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028488-CE1F-48DE-ACFD-3F103534C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CAD6C3-1453-4492-A02A-1E342D5E7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8E0D1D-5767-4C82-8F92-827B8015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2DDCFA-60B8-4436-9289-70B16A2A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996471-DC67-43A5-82E0-0323B3DA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7B34BC-2209-445D-979B-54EDB2046A2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657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77438-FA80-4EE9-9896-B5398530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2D8BE2-C377-4554-B957-78244201E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13EA0-BF96-4B81-A537-D320D389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61EECA-4EA4-455E-B65D-03C389EF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90A0B-7DD3-403D-B839-71E8B322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9D414E-67E5-4F49-B3D1-EB7BB9B8C7A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07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3BC63A-2C82-4D41-A55D-C7D1533EF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269875"/>
            <a:ext cx="2249488" cy="47704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6FFBA2-0451-4353-AB55-3645D4197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269875"/>
            <a:ext cx="6597650" cy="47704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8F5F59-78BF-4F38-B55E-37617D0A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49D49-A104-48CB-B5E7-D1CF4675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50CAB0-32AC-4FF0-98E6-9412F41B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541275-0C02-4426-93C3-49B4DAFC15E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18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6DBAF-A95E-4981-94BE-C095DF2A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233D3F-1A42-4210-8A3C-F08F38E8A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6A272-3A1E-46D2-9A3D-4D28E192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5438DA-E05B-4ED3-8219-E66DE617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00A52-5433-4325-A2F2-8040A3E5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1F90E9-1A3A-47C7-AA5C-9DD1DDF3EB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74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345A8-8ADF-4E72-AB26-EF3BB541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6CB4E-190D-4032-AAF5-1434F3DEA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2609850"/>
            <a:ext cx="4422775" cy="2160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55BACE-7F88-493B-B00E-EFA078D9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609850"/>
            <a:ext cx="4424363" cy="2160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72409-A1A7-4D01-A24E-F13A60C6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632D6A-EB65-4110-82A1-00BA44D0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71BC7B-3AF9-4930-BE47-2950F3EA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DD6911-91BD-471D-8BD8-A766935687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68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535E0-8B86-4E37-ACF4-4D4B5E67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4B53AA-EAF1-4492-820A-6F4E3D8F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BAB716-F830-42C1-A276-695A57BE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4DFCDC-213B-43D5-8283-F26C7A599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058DEB-D429-42F7-BCA0-9E4172A4E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036D6A-1FA5-4A86-9972-EDE68CA0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D7657F-15F6-4B4F-86BF-C162A6E9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E54F39-F758-4462-A518-DD0725E0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A4E994-097E-4D1C-9B60-45FD0A5BAA8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D383A-0372-4385-84A0-39580A6E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002F4D-4086-4B4F-9F42-EC7C9B98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18DF41-F151-42B4-92E3-2C595CEE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41B2A6-9A63-4D50-82EF-AB4157CB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6B3A5E-C63B-4A83-AD7E-1CEC43E2BEA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1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20F8F9-05F3-46AF-AC3C-9D23C4A6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91C676-F985-4A81-B9A9-3130FDE5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3FF818-9668-45D9-AFEE-4F83A6F2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52AA4C-B9AC-4D83-98F8-D3A4A4FB65C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9334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ADED9-A5C3-4720-89F1-0BB2942B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81CA3-FC77-445E-8E31-DE751789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BFA807-9109-4D93-86B2-486D22884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E0815F-4F0C-48D2-AEF8-D09423F4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432BD8-D9DC-4106-910E-744186D6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2A8520-BA04-4EBD-AF1F-CB5644C5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8AFFCF-8420-4B07-BA39-C8CE0B92A3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6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3E6E-CAE1-4217-B9CA-FE714567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7DBBDE-0C7A-463F-B5AC-AA7D93045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3E5CFB-55B0-4594-AEDC-15937D36B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71BCF4-9D68-46AD-8257-E39B785B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8ABF97-813B-4821-8DA1-0B808583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094B3F-F8A0-4BF5-B5B5-28A72CC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260762-DB22-4AD8-B104-BFA9129A2A6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5000"/>
                <a:lumOff val="85000"/>
              </a:schemeClr>
            </a:gs>
            <a:gs pos="74000">
              <a:srgbClr val="FF33CC"/>
            </a:gs>
            <a:gs pos="83000">
              <a:srgbClr val="CC0099"/>
            </a:gs>
            <a:gs pos="100000">
              <a:srgbClr val="80008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27ECE2B-3D17-4621-8086-B5C13EC8248C}"/>
              </a:ext>
            </a:extLst>
          </p:cNvPr>
          <p:cNvSpPr/>
          <p:nvPr/>
        </p:nvSpPr>
        <p:spPr>
          <a:xfrm>
            <a:off x="0" y="0"/>
            <a:ext cx="10080000" cy="56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000032"/>
              </a:gs>
              <a:gs pos="100000">
                <a:srgbClr val="F60063"/>
              </a:gs>
            </a:gsLst>
            <a:lin ang="5280000"/>
          </a:gra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u titre 2">
            <a:extLst>
              <a:ext uri="{FF2B5EF4-FFF2-40B4-BE49-F238E27FC236}">
                <a16:creationId xmlns:a16="http://schemas.microsoft.com/office/drawing/2014/main" id="{37AF4104-2F26-40DA-873F-3E6D22416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99487D-3446-43B1-8596-8BD025FEA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36F4C-ACBC-467F-A1A8-03E2826CE7F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01E6D4-15E6-4AE7-9C2F-7021854C398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fr-F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954D7-B6A2-406E-B6B6-E81DA58F086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74505AA-0FD1-412E-B006-AEB784DF716F}" type="slidenum">
              <a:t>‹N°›</a:t>
            </a:fld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7782A4C1-A76C-4B16-8B1D-8F279A435D44}"/>
              </a:ext>
            </a:extLst>
          </p:cNvPr>
          <p:cNvSpPr/>
          <p:nvPr/>
        </p:nvSpPr>
        <p:spPr>
          <a:xfrm>
            <a:off x="1440000" y="1080000"/>
            <a:ext cx="144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A807459-E451-4E17-912C-3F86EB904A81}"/>
              </a:ext>
            </a:extLst>
          </p:cNvPr>
          <p:cNvSpPr/>
          <p:nvPr/>
        </p:nvSpPr>
        <p:spPr>
          <a:xfrm>
            <a:off x="7380000" y="3960000"/>
            <a:ext cx="144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965C844-E1A0-49A4-9F6A-9007F538BF35}"/>
              </a:ext>
            </a:extLst>
          </p:cNvPr>
          <p:cNvSpPr/>
          <p:nvPr/>
        </p:nvSpPr>
        <p:spPr>
          <a:xfrm>
            <a:off x="9000000" y="2700000"/>
            <a:ext cx="1260000" cy="10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1A98841D-7B04-40A2-9E2F-7BDE047FEA71}"/>
              </a:ext>
            </a:extLst>
          </p:cNvPr>
          <p:cNvSpPr/>
          <p:nvPr/>
        </p:nvSpPr>
        <p:spPr>
          <a:xfrm>
            <a:off x="-180000" y="2430000"/>
            <a:ext cx="1440000" cy="135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8B01835-2640-4E8C-A0DB-41A6519C1AE6}"/>
              </a:ext>
            </a:extLst>
          </p:cNvPr>
          <p:cNvSpPr/>
          <p:nvPr/>
        </p:nvSpPr>
        <p:spPr>
          <a:xfrm>
            <a:off x="540000" y="108000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B76D1974-B7EA-4AE0-8903-284F934166C5}"/>
              </a:ext>
            </a:extLst>
          </p:cNvPr>
          <p:cNvSpPr/>
          <p:nvPr/>
        </p:nvSpPr>
        <p:spPr>
          <a:xfrm>
            <a:off x="0" y="126000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6ED910C8-33D9-4EB6-AE31-280A5A64DE6A}"/>
              </a:ext>
            </a:extLst>
          </p:cNvPr>
          <p:cNvSpPr/>
          <p:nvPr/>
        </p:nvSpPr>
        <p:spPr>
          <a:xfrm>
            <a:off x="0" y="5220000"/>
            <a:ext cx="162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5C39DCA5-046F-4D55-9D1F-8355985F92BD}"/>
              </a:ext>
            </a:extLst>
          </p:cNvPr>
          <p:cNvSpPr/>
          <p:nvPr/>
        </p:nvSpPr>
        <p:spPr>
          <a:xfrm>
            <a:off x="9720000" y="468000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EAE4888A-22CB-4685-B328-127AA7D034A9}"/>
              </a:ext>
            </a:extLst>
          </p:cNvPr>
          <p:cNvSpPr/>
          <p:nvPr/>
        </p:nvSpPr>
        <p:spPr>
          <a:xfrm>
            <a:off x="9540000" y="342000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C84D2139-9A3C-46CE-B920-649740498672}"/>
              </a:ext>
            </a:extLst>
          </p:cNvPr>
          <p:cNvSpPr/>
          <p:nvPr/>
        </p:nvSpPr>
        <p:spPr>
          <a:xfrm>
            <a:off x="8100000" y="4680000"/>
            <a:ext cx="1080000" cy="84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90B81DF4-07B4-4F16-90A4-2A84AF622B2B}"/>
              </a:ext>
            </a:extLst>
          </p:cNvPr>
          <p:cNvSpPr/>
          <p:nvPr/>
        </p:nvSpPr>
        <p:spPr>
          <a:xfrm>
            <a:off x="7920000" y="5400000"/>
            <a:ext cx="90000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fr-FR" sz="33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057"/>
        </a:spcAft>
        <a:tabLst/>
        <a:defRPr lang="fr-FR" sz="2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5000"/>
                <a:lumOff val="85000"/>
              </a:schemeClr>
            </a:gs>
            <a:gs pos="74000">
              <a:srgbClr val="FF33CC"/>
            </a:gs>
            <a:gs pos="83000">
              <a:srgbClr val="CC0099"/>
            </a:gs>
            <a:gs pos="100000">
              <a:srgbClr val="80008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3AFF0D0-5A3B-47F6-8D3F-458D002AD961}"/>
              </a:ext>
            </a:extLst>
          </p:cNvPr>
          <p:cNvSpPr/>
          <p:nvPr/>
        </p:nvSpPr>
        <p:spPr>
          <a:xfrm>
            <a:off x="0" y="360"/>
            <a:ext cx="10080000" cy="566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000032"/>
              </a:gs>
              <a:gs pos="100000">
                <a:srgbClr val="F60063"/>
              </a:gs>
            </a:gsLst>
            <a:lin ang="5280000"/>
          </a:gra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E7E5CC91-C913-4F16-98AA-0399D64141AE}"/>
              </a:ext>
            </a:extLst>
          </p:cNvPr>
          <p:cNvSpPr/>
          <p:nvPr/>
        </p:nvSpPr>
        <p:spPr>
          <a:xfrm flipH="1">
            <a:off x="-3960" y="0"/>
            <a:ext cx="10080360" cy="567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830E337-F9A1-4517-981B-62FEF5B340D3}"/>
              </a:ext>
            </a:extLst>
          </p:cNvPr>
          <p:cNvSpPr/>
          <p:nvPr/>
        </p:nvSpPr>
        <p:spPr>
          <a:xfrm>
            <a:off x="0" y="1260360"/>
            <a:ext cx="10260000" cy="449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BAA8B8-01DE-4B74-B186-D4574EF43C82}"/>
              </a:ext>
            </a:extLst>
          </p:cNvPr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/>
          <a:p>
            <a:pPr lvl="0" rtl="0" hangingPunct="0">
              <a:buNone/>
              <a:tabLst/>
            </a:pPr>
            <a:endParaRPr lang="fr-FR" sz="1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8F1B11-B710-404B-ACAA-48FF2ED3B637}"/>
              </a:ext>
            </a:extLst>
          </p:cNvPr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/>
          <a:p>
            <a:pPr lvl="0" algn="r" rtl="0" hangingPunct="0">
              <a:buNone/>
              <a:tabLst/>
            </a:pPr>
            <a:fld id="{9E7558CC-91CB-45D4-9164-C2C7F8B1ADA9}" type="slidenum">
              <a:t>‹N°›</a:t>
            </a:fld>
            <a:endParaRPr lang="fr-FR" sz="1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19D51990-DB80-488F-87AA-250E838254B2}"/>
              </a:ext>
            </a:extLst>
          </p:cNvPr>
          <p:cNvSpPr/>
          <p:nvPr/>
        </p:nvSpPr>
        <p:spPr>
          <a:xfrm>
            <a:off x="1440360" y="1080360"/>
            <a:ext cx="144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7240EFC-1F76-4CDA-B18F-7739538AF5CE}"/>
              </a:ext>
            </a:extLst>
          </p:cNvPr>
          <p:cNvSpPr/>
          <p:nvPr/>
        </p:nvSpPr>
        <p:spPr>
          <a:xfrm>
            <a:off x="7380360" y="3960360"/>
            <a:ext cx="144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F142728-B4E5-4647-BE92-9326A391234E}"/>
              </a:ext>
            </a:extLst>
          </p:cNvPr>
          <p:cNvSpPr/>
          <p:nvPr/>
        </p:nvSpPr>
        <p:spPr>
          <a:xfrm>
            <a:off x="540360" y="108036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2F4449D9-372E-490A-8DD1-DF7CE65E2D31}"/>
              </a:ext>
            </a:extLst>
          </p:cNvPr>
          <p:cNvSpPr/>
          <p:nvPr/>
        </p:nvSpPr>
        <p:spPr>
          <a:xfrm>
            <a:off x="360" y="126036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fr-F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Espace réservé du titre 10">
            <a:extLst>
              <a:ext uri="{FF2B5EF4-FFF2-40B4-BE49-F238E27FC236}">
                <a16:creationId xmlns:a16="http://schemas.microsoft.com/office/drawing/2014/main" id="{E4C72BCE-D95D-47F5-8A57-4A9271C5A2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542E9ED3-E9F0-4C27-BFAB-274DC79FE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EDFE0CAA-578C-444B-82FE-339EBD1E8F6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FDFE3A0-8502-44D1-8094-D5FFEFAC962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fr-FR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22E336E5-55C3-4FEE-B952-35A75D9EA1E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3F22A8A-6692-47BE-93A4-C56EF70B03E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fr-FR" sz="33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060"/>
        </a:spcAft>
        <a:tabLst/>
        <a:defRPr lang="fr-FR" sz="24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2F4130A7-6889-77C3-93BB-A963F1794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08" y="998673"/>
            <a:ext cx="1779613" cy="1381192"/>
          </a:xfrm>
          <a:prstGeom prst="rect">
            <a:avLst/>
          </a:prstGeom>
        </p:spPr>
      </p:pic>
      <p:sp>
        <p:nvSpPr>
          <p:cNvPr id="44" name="Titre 1">
            <a:extLst>
              <a:ext uri="{FF2B5EF4-FFF2-40B4-BE49-F238E27FC236}">
                <a16:creationId xmlns:a16="http://schemas.microsoft.com/office/drawing/2014/main" id="{41D71433-01EA-4521-8347-3B470CC54112}"/>
              </a:ext>
            </a:extLst>
          </p:cNvPr>
          <p:cNvSpPr txBox="1">
            <a:spLocks/>
          </p:cNvSpPr>
          <p:nvPr/>
        </p:nvSpPr>
        <p:spPr>
          <a:xfrm>
            <a:off x="598996" y="53600"/>
            <a:ext cx="9164781" cy="42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hangingPunct="0">
              <a:tabLst/>
              <a:defRPr lang="fr-FR" sz="3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</a:lstStyle>
          <a:p>
            <a:pPr algn="ctr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4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Pipeline</a:t>
            </a:r>
            <a:endParaRPr lang="en-GB" sz="34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825D64D2-07A2-424F-8B97-1B301E75B3AD}"/>
              </a:ext>
            </a:extLst>
          </p:cNvPr>
          <p:cNvSpPr txBox="1">
            <a:spLocks/>
          </p:cNvSpPr>
          <p:nvPr/>
        </p:nvSpPr>
        <p:spPr>
          <a:xfrm>
            <a:off x="316848" y="481553"/>
            <a:ext cx="9738061" cy="42187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92500"/>
          </a:bodyPr>
          <a:lstStyle>
            <a:lvl1pPr marL="0" marR="0" indent="0" hangingPunct="0">
              <a:spcBef>
                <a:spcPts val="0"/>
              </a:spcBef>
              <a:spcAft>
                <a:spcPts val="1057"/>
              </a:spcAft>
              <a:tabLst/>
              <a:def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fr-FR" dirty="0" err="1">
                <a:latin typeface="+mn-lt"/>
                <a:cs typeface="Tahoma" pitchFamily="2"/>
              </a:rPr>
              <a:t>Files_methylation</a:t>
            </a:r>
            <a:r>
              <a:rPr lang="fr-FR" dirty="0">
                <a:latin typeface="+mn-lt"/>
                <a:cs typeface="Tahoma" pitchFamily="2"/>
              </a:rPr>
              <a:t> + parameter_PARENT.txt + parameter_CLONE.txt + pop&lt;x&gt;.txt</a:t>
            </a:r>
            <a:endParaRPr lang="en-US" sz="2400" dirty="0">
              <a:solidFill>
                <a:srgbClr val="FFFFFF"/>
              </a:solidFill>
              <a:cs typeface="Tahoma" pitchFamily="2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4CA8ED-500F-E2BE-92C7-8301BBABD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39" y="1025160"/>
            <a:ext cx="2472383" cy="138119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7A7886B-154A-5ED1-1617-7AA7E5FC5E66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5039115" y="2379865"/>
            <a:ext cx="27785" cy="447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976E7612-4D77-528C-9179-E387328C6D8A}"/>
              </a:ext>
            </a:extLst>
          </p:cNvPr>
          <p:cNvSpPr/>
          <p:nvPr/>
        </p:nvSpPr>
        <p:spPr>
          <a:xfrm>
            <a:off x="4470533" y="2451434"/>
            <a:ext cx="1130380" cy="241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</a:t>
            </a:r>
            <a:r>
              <a:rPr lang="fr-F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Bind</a:t>
            </a:r>
            <a:endParaRPr lang="fr-FR" sz="14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476047-D7CF-B953-A8E3-B43F46CB283B}"/>
              </a:ext>
            </a:extLst>
          </p:cNvPr>
          <p:cNvSpPr/>
          <p:nvPr/>
        </p:nvSpPr>
        <p:spPr>
          <a:xfrm>
            <a:off x="2798899" y="2827169"/>
            <a:ext cx="4536001" cy="620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ysClr val="windowText" lastClr="000000"/>
                </a:solidFill>
              </a:rPr>
              <a:t>Genotype_parent</a:t>
            </a:r>
            <a:r>
              <a:rPr lang="fr-FR" sz="1400" dirty="0">
                <a:solidFill>
                  <a:sysClr val="windowText" lastClr="000000"/>
                </a:solidFill>
              </a:rPr>
              <a:t>_&lt;pop&gt;.csv</a:t>
            </a:r>
          </a:p>
          <a:p>
            <a:pPr algn="ctr"/>
            <a:r>
              <a:rPr lang="fr-FR" sz="1400" dirty="0" err="1">
                <a:solidFill>
                  <a:sysClr val="windowText" lastClr="000000"/>
                </a:solidFill>
              </a:rPr>
              <a:t>Genotype_clone</a:t>
            </a:r>
            <a:r>
              <a:rPr lang="fr-FR" sz="1400" dirty="0">
                <a:solidFill>
                  <a:sysClr val="windowText" lastClr="000000"/>
                </a:solidFill>
              </a:rPr>
              <a:t>_&lt;pop&gt;.csv</a:t>
            </a:r>
          </a:p>
          <a:p>
            <a:pPr algn="ctr"/>
            <a:r>
              <a:rPr lang="fr-FR" sz="1400" i="1" dirty="0" err="1">
                <a:solidFill>
                  <a:sysClr val="windowText" lastClr="000000"/>
                </a:solidFill>
              </a:rPr>
              <a:t>Print</a:t>
            </a:r>
            <a:r>
              <a:rPr lang="fr-FR" sz="1400" i="1" dirty="0">
                <a:solidFill>
                  <a:sysClr val="windowText" lastClr="000000"/>
                </a:solidFill>
              </a:rPr>
              <a:t>: </a:t>
            </a:r>
            <a:r>
              <a:rPr lang="fr-FR" sz="1400" i="1" dirty="0" err="1">
                <a:solidFill>
                  <a:sysClr val="windowText" lastClr="000000"/>
                </a:solidFill>
              </a:rPr>
              <a:t>number</a:t>
            </a:r>
            <a:r>
              <a:rPr lang="fr-FR" sz="1400" i="1" dirty="0">
                <a:solidFill>
                  <a:sysClr val="windowText" lastClr="000000"/>
                </a:solidFill>
              </a:rPr>
              <a:t> sites (total, </a:t>
            </a:r>
            <a:r>
              <a:rPr lang="fr-FR" sz="1400" i="1" dirty="0" err="1">
                <a:solidFill>
                  <a:sysClr val="windowText" lastClr="000000"/>
                </a:solidFill>
              </a:rPr>
              <a:t>fixed</a:t>
            </a:r>
            <a:r>
              <a:rPr lang="fr-FR" sz="1400" i="1" dirty="0">
                <a:solidFill>
                  <a:sysClr val="windowText" lastClr="000000"/>
                </a:solidFill>
              </a:rPr>
              <a:t>, </a:t>
            </a:r>
            <a:r>
              <a:rPr lang="fr-FR" sz="1400" i="1" dirty="0" err="1">
                <a:solidFill>
                  <a:sysClr val="windowText" lastClr="000000"/>
                </a:solidFill>
              </a:rPr>
              <a:t>fixed</a:t>
            </a:r>
            <a:r>
              <a:rPr lang="fr-FR" sz="1400" i="1" dirty="0">
                <a:solidFill>
                  <a:sysClr val="windowText" lastClr="000000"/>
                </a:solidFill>
              </a:rPr>
              <a:t> met, </a:t>
            </a:r>
            <a:r>
              <a:rPr lang="fr-FR" sz="1400" i="1" dirty="0" err="1">
                <a:solidFill>
                  <a:sysClr val="windowText" lastClr="000000"/>
                </a:solidFill>
              </a:rPr>
              <a:t>fixed</a:t>
            </a:r>
            <a:r>
              <a:rPr lang="fr-FR" sz="1400" i="1" dirty="0">
                <a:solidFill>
                  <a:sysClr val="windowText" lastClr="000000"/>
                </a:solidFill>
              </a:rPr>
              <a:t> </a:t>
            </a:r>
            <a:r>
              <a:rPr lang="fr-FR" sz="1400" i="1" dirty="0" err="1">
                <a:solidFill>
                  <a:sysClr val="windowText" lastClr="000000"/>
                </a:solidFill>
              </a:rPr>
              <a:t>unmet</a:t>
            </a:r>
            <a:r>
              <a:rPr lang="fr-FR" sz="1400" i="1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1826AB-23E4-B64B-63FF-BD4C900224C5}"/>
              </a:ext>
            </a:extLst>
          </p:cNvPr>
          <p:cNvSpPr/>
          <p:nvPr/>
        </p:nvSpPr>
        <p:spPr>
          <a:xfrm>
            <a:off x="186235" y="3383218"/>
            <a:ext cx="2501519" cy="557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Kinship_final_parent</a:t>
            </a:r>
            <a:r>
              <a:rPr lang="en-US" sz="1400" dirty="0">
                <a:solidFill>
                  <a:sysClr val="windowText" lastClr="000000"/>
                </a:solidFill>
              </a:rPr>
              <a:t>_&lt;pop&gt;.csv</a:t>
            </a:r>
            <a:endParaRPr lang="fr-F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Kinship_final_clone</a:t>
            </a:r>
            <a:r>
              <a:rPr lang="en-US" sz="1400" dirty="0">
                <a:solidFill>
                  <a:sysClr val="windowText" lastClr="000000"/>
                </a:solidFill>
              </a:rPr>
              <a:t>_&lt;pop&gt;.csv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68F4DC9B-DF85-93F4-D9C1-F19859864B90}"/>
              </a:ext>
            </a:extLst>
          </p:cNvPr>
          <p:cNvCxnSpPr>
            <a:cxnSpLocks/>
            <a:stCxn id="8" idx="1"/>
            <a:endCxn id="17" idx="0"/>
          </p:cNvCxnSpPr>
          <p:nvPr/>
        </p:nvCxnSpPr>
        <p:spPr>
          <a:xfrm rot="10800000" flipV="1">
            <a:off x="1436995" y="3137650"/>
            <a:ext cx="1361904" cy="245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8614173A-4F8C-E858-E1B0-D3943AD2D178}"/>
              </a:ext>
            </a:extLst>
          </p:cNvPr>
          <p:cNvSpPr/>
          <p:nvPr/>
        </p:nvSpPr>
        <p:spPr>
          <a:xfrm>
            <a:off x="1178839" y="3036533"/>
            <a:ext cx="1313146" cy="2022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</a:t>
            </a:r>
            <a:r>
              <a:rPr lang="fr-F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kinship</a:t>
            </a:r>
            <a:endParaRPr lang="fr-FR" sz="14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0E23445E-38B5-9E89-28FA-0C2B54B6D350}"/>
              </a:ext>
            </a:extLst>
          </p:cNvPr>
          <p:cNvCxnSpPr>
            <a:cxnSpLocks/>
            <a:stCxn id="55" idx="2"/>
            <a:endCxn id="39" idx="0"/>
          </p:cNvCxnSpPr>
          <p:nvPr/>
        </p:nvCxnSpPr>
        <p:spPr>
          <a:xfrm rot="16200000" flipH="1">
            <a:off x="5052749" y="4336345"/>
            <a:ext cx="884869" cy="867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2D62023-67D5-DE99-9DE8-60F47B472D74}"/>
              </a:ext>
            </a:extLst>
          </p:cNvPr>
          <p:cNvSpPr/>
          <p:nvPr/>
        </p:nvSpPr>
        <p:spPr>
          <a:xfrm>
            <a:off x="4670220" y="5212518"/>
            <a:ext cx="2517402" cy="437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ysClr val="windowText" lastClr="000000"/>
                </a:solidFill>
              </a:rPr>
              <a:t>fst_summary</a:t>
            </a:r>
            <a:r>
              <a:rPr lang="fr-FR" sz="1400" dirty="0">
                <a:solidFill>
                  <a:sysClr val="windowText" lastClr="000000"/>
                </a:solidFill>
              </a:rPr>
              <a:t>_&lt;pop&gt;_</a:t>
            </a:r>
            <a:r>
              <a:rPr lang="fr-FR" sz="1400" dirty="0" err="1">
                <a:solidFill>
                  <a:sysClr val="windowText" lastClr="000000"/>
                </a:solidFill>
              </a:rPr>
              <a:t>parent.csvfst_summary</a:t>
            </a:r>
            <a:r>
              <a:rPr lang="fr-FR" sz="1400" dirty="0">
                <a:solidFill>
                  <a:sysClr val="windowText" lastClr="000000"/>
                </a:solidFill>
              </a:rPr>
              <a:t>_&lt;pop&gt;_clone.csv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F3954B-1397-62E2-0748-127601124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420" y="998672"/>
            <a:ext cx="2088061" cy="138696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93118F4-9799-7F44-7813-B40A3E4D10E9}"/>
              </a:ext>
            </a:extLst>
          </p:cNvPr>
          <p:cNvSpPr/>
          <p:nvPr/>
        </p:nvSpPr>
        <p:spPr>
          <a:xfrm>
            <a:off x="7989521" y="967767"/>
            <a:ext cx="1835071" cy="4010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</a:t>
            </a:r>
            <a:r>
              <a:rPr lang="fr-F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fr-F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population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5270BB3-5061-9558-A4A4-23B10D965D67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 flipH="1">
            <a:off x="5061446" y="3448133"/>
            <a:ext cx="5454" cy="420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22F273CB-5204-2018-4D34-34BCA167C7AE}"/>
              </a:ext>
            </a:extLst>
          </p:cNvPr>
          <p:cNvSpPr/>
          <p:nvPr/>
        </p:nvSpPr>
        <p:spPr>
          <a:xfrm>
            <a:off x="4320764" y="3500206"/>
            <a:ext cx="1441104" cy="240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</a:t>
            </a:r>
            <a:r>
              <a:rPr lang="fr-F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</a:t>
            </a:r>
            <a:r>
              <a:rPr lang="fr-F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57C2C2-73C7-2D88-67E2-CB5634C84104}"/>
              </a:ext>
            </a:extLst>
          </p:cNvPr>
          <p:cNvSpPr/>
          <p:nvPr/>
        </p:nvSpPr>
        <p:spPr>
          <a:xfrm>
            <a:off x="4100161" y="3868949"/>
            <a:ext cx="1922570" cy="45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&lt;pop&gt;_parent.vcf</a:t>
            </a:r>
          </a:p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&lt;pop&gt;_clone.vcf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F81B384-E213-C056-DFEB-4BA0CD60EFAC}"/>
              </a:ext>
            </a:extLst>
          </p:cNvPr>
          <p:cNvSpPr/>
          <p:nvPr/>
        </p:nvSpPr>
        <p:spPr>
          <a:xfrm>
            <a:off x="7214631" y="5219358"/>
            <a:ext cx="2832570" cy="442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&lt;pop&gt;_</a:t>
            </a:r>
            <a:r>
              <a:rPr lang="en-US" sz="1400" dirty="0" err="1">
                <a:solidFill>
                  <a:sysClr val="windowText" lastClr="000000"/>
                </a:solidFill>
              </a:rPr>
              <a:t>taj_parent_sorted</a:t>
            </a:r>
            <a:r>
              <a:rPr lang="en-US" sz="1400" dirty="0">
                <a:solidFill>
                  <a:sysClr val="windowText" lastClr="000000"/>
                </a:solidFill>
              </a:rPr>
              <a:t>&lt;x&gt;.Tajima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&lt;pop&gt;_</a:t>
            </a:r>
            <a:r>
              <a:rPr lang="en-US" sz="1400" dirty="0" err="1">
                <a:solidFill>
                  <a:sysClr val="windowText" lastClr="000000"/>
                </a:solidFill>
              </a:rPr>
              <a:t>taj_clone_sorted</a:t>
            </a:r>
            <a:r>
              <a:rPr lang="en-US" sz="1400" dirty="0">
                <a:solidFill>
                  <a:sysClr val="windowText" lastClr="000000"/>
                </a:solidFill>
              </a:rPr>
              <a:t>&lt;x&gt;. Tajima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6792C1A-341F-DA2F-8A35-60AB3B130D48}"/>
              </a:ext>
            </a:extLst>
          </p:cNvPr>
          <p:cNvSpPr/>
          <p:nvPr/>
        </p:nvSpPr>
        <p:spPr>
          <a:xfrm>
            <a:off x="56072" y="4741265"/>
            <a:ext cx="2517402" cy="442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ysClr val="windowText" lastClr="000000"/>
                </a:solidFill>
              </a:rPr>
              <a:t>pi_summary</a:t>
            </a:r>
            <a:r>
              <a:rPr lang="fr-FR" sz="1400" dirty="0">
                <a:solidFill>
                  <a:sysClr val="windowText" lastClr="000000"/>
                </a:solidFill>
              </a:rPr>
              <a:t>_&lt;pop&gt;_parent.csv</a:t>
            </a:r>
          </a:p>
          <a:p>
            <a:pPr algn="ctr"/>
            <a:r>
              <a:rPr lang="fr-FR" sz="1400" dirty="0" err="1">
                <a:solidFill>
                  <a:sysClr val="windowText" lastClr="000000"/>
                </a:solidFill>
              </a:rPr>
              <a:t>pi_summary</a:t>
            </a:r>
            <a:r>
              <a:rPr lang="fr-FR" sz="1400" dirty="0">
                <a:solidFill>
                  <a:sysClr val="windowText" lastClr="000000"/>
                </a:solidFill>
              </a:rPr>
              <a:t>_&lt;pop&gt;_clone.csv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2E50CEF-FBD5-3DBE-B506-9C4D438EB27A}"/>
              </a:ext>
            </a:extLst>
          </p:cNvPr>
          <p:cNvSpPr/>
          <p:nvPr/>
        </p:nvSpPr>
        <p:spPr>
          <a:xfrm>
            <a:off x="2600483" y="4741265"/>
            <a:ext cx="2231727" cy="442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dl_mean</a:t>
            </a:r>
            <a:r>
              <a:rPr lang="en-US" sz="1400" dirty="0">
                <a:solidFill>
                  <a:sysClr val="windowText" lastClr="000000"/>
                </a:solidFill>
              </a:rPr>
              <a:t>_&lt;pop&gt;_parent.txt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dl_mean</a:t>
            </a:r>
            <a:r>
              <a:rPr lang="en-US" sz="1400" dirty="0">
                <a:solidFill>
                  <a:sysClr val="windowText" lastClr="000000"/>
                </a:solidFill>
              </a:rPr>
              <a:t>_&lt;pop&gt;_clone.txt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F4326161-9EDA-4AFB-BB3B-F4E87B33CDD2}"/>
              </a:ext>
            </a:extLst>
          </p:cNvPr>
          <p:cNvCxnSpPr>
            <a:cxnSpLocks/>
            <a:stCxn id="55" idx="2"/>
            <a:endCxn id="92" idx="0"/>
          </p:cNvCxnSpPr>
          <p:nvPr/>
        </p:nvCxnSpPr>
        <p:spPr>
          <a:xfrm rot="16200000" flipH="1">
            <a:off x="6400327" y="2988768"/>
            <a:ext cx="891709" cy="3569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9E6587D6-B689-9CDC-CAE1-BC919ED7DE49}"/>
              </a:ext>
            </a:extLst>
          </p:cNvPr>
          <p:cNvCxnSpPr>
            <a:cxnSpLocks/>
            <a:stCxn id="55" idx="2"/>
            <a:endCxn id="93" idx="0"/>
          </p:cNvCxnSpPr>
          <p:nvPr/>
        </p:nvCxnSpPr>
        <p:spPr>
          <a:xfrm rot="5400000">
            <a:off x="2981302" y="2661121"/>
            <a:ext cx="413616" cy="3746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 : en angle 103">
            <a:extLst>
              <a:ext uri="{FF2B5EF4-FFF2-40B4-BE49-F238E27FC236}">
                <a16:creationId xmlns:a16="http://schemas.microsoft.com/office/drawing/2014/main" id="{9881EF26-AD05-80A7-6D5F-1F3BC8D720C5}"/>
              </a:ext>
            </a:extLst>
          </p:cNvPr>
          <p:cNvCxnSpPr>
            <a:cxnSpLocks/>
            <a:stCxn id="55" idx="2"/>
            <a:endCxn id="94" idx="0"/>
          </p:cNvCxnSpPr>
          <p:nvPr/>
        </p:nvCxnSpPr>
        <p:spPr>
          <a:xfrm rot="5400000">
            <a:off x="4182089" y="3861908"/>
            <a:ext cx="413616" cy="1345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27265E5C-228F-02D7-5E4C-852CC30723B9}"/>
              </a:ext>
            </a:extLst>
          </p:cNvPr>
          <p:cNvSpPr/>
          <p:nvPr/>
        </p:nvSpPr>
        <p:spPr>
          <a:xfrm>
            <a:off x="3803398" y="4417965"/>
            <a:ext cx="2309535" cy="2534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4) </a:t>
            </a:r>
            <a:r>
              <a:rPr lang="fr-FR" sz="14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Vcftools</a:t>
            </a:r>
            <a:r>
              <a:rPr lang="fr-FR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analyses</a:t>
            </a:r>
          </a:p>
        </p:txBody>
      </p:sp>
    </p:spTree>
    <p:extLst>
      <p:ext uri="{BB962C8B-B14F-4D97-AF65-F5344CB8AC3E}">
        <p14:creationId xmlns:p14="http://schemas.microsoft.com/office/powerpoint/2010/main" val="42421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>
            <a:extLst>
              <a:ext uri="{FF2B5EF4-FFF2-40B4-BE49-F238E27FC236}">
                <a16:creationId xmlns:a16="http://schemas.microsoft.com/office/drawing/2014/main" id="{41D71433-01EA-4521-8347-3B470CC54112}"/>
              </a:ext>
            </a:extLst>
          </p:cNvPr>
          <p:cNvSpPr txBox="1">
            <a:spLocks/>
          </p:cNvSpPr>
          <p:nvPr/>
        </p:nvSpPr>
        <p:spPr>
          <a:xfrm>
            <a:off x="598996" y="53600"/>
            <a:ext cx="9164781" cy="42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hangingPunct="0">
              <a:tabLst/>
              <a:defRPr lang="fr-FR" sz="3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</a:lstStyle>
          <a:p>
            <a:pPr algn="ctr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4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Parameters</a:t>
            </a:r>
            <a:r>
              <a:rPr lang="fr-FR" sz="34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of pipeline </a:t>
            </a:r>
            <a:endParaRPr lang="en-GB" sz="34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825D64D2-07A2-424F-8B97-1B301E75B3AD}"/>
              </a:ext>
            </a:extLst>
          </p:cNvPr>
          <p:cNvSpPr txBox="1">
            <a:spLocks/>
          </p:cNvSpPr>
          <p:nvPr/>
        </p:nvSpPr>
        <p:spPr>
          <a:xfrm>
            <a:off x="118534" y="481552"/>
            <a:ext cx="9936376" cy="52588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057"/>
              </a:spcAft>
              <a:tabLst/>
              <a:def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fr-FR" sz="2000" dirty="0">
                <a:latin typeface="+mn-lt"/>
                <a:cs typeface="Tahoma" pitchFamily="2"/>
              </a:rPr>
              <a:t>"-P", "--</a:t>
            </a:r>
            <a:r>
              <a:rPr lang="fr-FR" sz="2000" dirty="0" err="1">
                <a:latin typeface="+mn-lt"/>
                <a:cs typeface="Tahoma" pitchFamily="2"/>
              </a:rPr>
              <a:t>parameter</a:t>
            </a:r>
            <a:r>
              <a:rPr lang="fr-FR" sz="2000" dirty="0">
                <a:latin typeface="+mn-lt"/>
                <a:cs typeface="Tahoma" pitchFamily="2"/>
              </a:rPr>
              <a:t>", default=parameter_PARENT.txt, </a:t>
            </a:r>
            <a:r>
              <a:rPr lang="fr-FR" sz="2000" dirty="0" err="1">
                <a:latin typeface="+mn-lt"/>
                <a:cs typeface="Tahoma" pitchFamily="2"/>
              </a:rPr>
              <a:t>name</a:t>
            </a:r>
            <a:r>
              <a:rPr lang="fr-FR" sz="2000" dirty="0">
                <a:latin typeface="+mn-lt"/>
                <a:cs typeface="Tahoma" pitchFamily="2"/>
              </a:rPr>
              <a:t> of </a:t>
            </a:r>
            <a:r>
              <a:rPr lang="fr-FR" sz="2000" dirty="0" err="1">
                <a:latin typeface="+mn-lt"/>
                <a:cs typeface="Tahoma" pitchFamily="2"/>
              </a:rPr>
              <a:t>parameter</a:t>
            </a:r>
            <a:r>
              <a:rPr lang="fr-FR" sz="2000" dirty="0">
                <a:latin typeface="+mn-lt"/>
                <a:cs typeface="Tahoma" pitchFamily="2"/>
              </a:rPr>
              <a:t> file for parents</a:t>
            </a:r>
          </a:p>
          <a:p>
            <a:pPr algn="ctr" rtl="0"/>
            <a:r>
              <a:rPr lang="fr-FR" sz="2000" dirty="0">
                <a:latin typeface="+mn-lt"/>
                <a:cs typeface="Tahoma" pitchFamily="2"/>
              </a:rPr>
              <a:t>"-C", "--clone", default=parameter_CLONE.txt, </a:t>
            </a:r>
            <a:r>
              <a:rPr lang="en-US" sz="2000" dirty="0">
                <a:latin typeface="+mn-lt"/>
                <a:cs typeface="Tahoma" pitchFamily="2"/>
              </a:rPr>
              <a:t>name of parameter file for clone</a:t>
            </a:r>
          </a:p>
          <a:p>
            <a:pPr algn="ctr" rtl="0"/>
            <a:r>
              <a:rPr lang="fr-FR" sz="2000" dirty="0">
                <a:latin typeface="+mn-lt"/>
                <a:cs typeface="Tahoma" pitchFamily="2"/>
              </a:rPr>
              <a:t>"-D", "--directory", default=/, </a:t>
            </a:r>
            <a:r>
              <a:rPr lang="fr-FR" sz="2000" dirty="0" err="1">
                <a:latin typeface="+mn-lt"/>
                <a:cs typeface="Tahoma" pitchFamily="2"/>
              </a:rPr>
              <a:t>path</a:t>
            </a:r>
            <a:r>
              <a:rPr lang="fr-FR" sz="2000" dirty="0">
                <a:latin typeface="+mn-lt"/>
                <a:cs typeface="Tahoma" pitchFamily="2"/>
              </a:rPr>
              <a:t> of the files </a:t>
            </a:r>
          </a:p>
          <a:p>
            <a:pPr algn="ctr" rtl="0"/>
            <a:r>
              <a:rPr lang="fr-FR" sz="2000" dirty="0">
                <a:latin typeface="+mn-lt"/>
                <a:cs typeface="Tahoma" pitchFamily="2"/>
              </a:rPr>
              <a:t>"-V", "--</a:t>
            </a:r>
            <a:r>
              <a:rPr lang="fr-FR" sz="2000" dirty="0" err="1">
                <a:latin typeface="+mn-lt"/>
                <a:cs typeface="Tahoma" pitchFamily="2"/>
              </a:rPr>
              <a:t>vcftools</a:t>
            </a:r>
            <a:r>
              <a:rPr lang="fr-FR" sz="2000" dirty="0">
                <a:latin typeface="+mn-lt"/>
                <a:cs typeface="Tahoma" pitchFamily="2"/>
              </a:rPr>
              <a:t>", default=</a:t>
            </a:r>
            <a:r>
              <a:rPr lang="fr-FR" sz="2000" dirty="0" err="1">
                <a:latin typeface="+mn-lt"/>
                <a:cs typeface="Tahoma" pitchFamily="2"/>
              </a:rPr>
              <a:t>vcftools</a:t>
            </a:r>
            <a:r>
              <a:rPr lang="fr-FR" sz="2000" dirty="0">
                <a:latin typeface="+mn-lt"/>
                <a:cs typeface="Tahoma" pitchFamily="2"/>
              </a:rPr>
              <a:t>, </a:t>
            </a:r>
            <a:r>
              <a:rPr lang="fr-FR" sz="2000" dirty="0" err="1">
                <a:latin typeface="+mn-lt"/>
                <a:cs typeface="Tahoma" pitchFamily="2"/>
              </a:rPr>
              <a:t>name</a:t>
            </a:r>
            <a:r>
              <a:rPr lang="fr-FR" sz="2000" dirty="0">
                <a:latin typeface="+mn-lt"/>
                <a:cs typeface="Tahoma" pitchFamily="2"/>
              </a:rPr>
              <a:t> of the software </a:t>
            </a:r>
            <a:r>
              <a:rPr lang="fr-FR" sz="2000" dirty="0" err="1">
                <a:latin typeface="+mn-lt"/>
                <a:cs typeface="Tahoma" pitchFamily="2"/>
              </a:rPr>
              <a:t>vcftools</a:t>
            </a:r>
            <a:r>
              <a:rPr lang="fr-FR" sz="2000" dirty="0">
                <a:latin typeface="+mn-lt"/>
                <a:cs typeface="Tahoma" pitchFamily="2"/>
              </a:rPr>
              <a:t> in </a:t>
            </a:r>
            <a:r>
              <a:rPr lang="fr-FR" sz="2000" dirty="0" err="1">
                <a:latin typeface="+mn-lt"/>
                <a:cs typeface="Tahoma" pitchFamily="2"/>
              </a:rPr>
              <a:t>servor</a:t>
            </a:r>
            <a:endParaRPr lang="fr-FR" sz="2000" dirty="0">
              <a:latin typeface="+mn-lt"/>
              <a:cs typeface="Tahoma" pitchFamily="2"/>
            </a:endParaRPr>
          </a:p>
          <a:p>
            <a:pPr algn="ctr" rtl="0"/>
            <a:r>
              <a:rPr lang="fr-FR" sz="2000" dirty="0">
                <a:latin typeface="+mn-lt"/>
                <a:cs typeface="Tahoma" pitchFamily="2"/>
              </a:rPr>
              <a:t>"-N", "--</a:t>
            </a:r>
            <a:r>
              <a:rPr lang="fr-FR" sz="2000" dirty="0" err="1">
                <a:latin typeface="+mn-lt"/>
                <a:cs typeface="Tahoma" pitchFamily="2"/>
              </a:rPr>
              <a:t>Pop_nb</a:t>
            </a:r>
            <a:r>
              <a:rPr lang="fr-FR" sz="2000" dirty="0">
                <a:latin typeface="+mn-lt"/>
                <a:cs typeface="Tahoma" pitchFamily="2"/>
              </a:rPr>
              <a:t>", default=7, </a:t>
            </a:r>
            <a:r>
              <a:rPr lang="fr-FR" sz="2000" dirty="0" err="1">
                <a:latin typeface="+mn-lt"/>
                <a:cs typeface="Tahoma" pitchFamily="2"/>
              </a:rPr>
              <a:t>number</a:t>
            </a:r>
            <a:r>
              <a:rPr lang="fr-FR" sz="2000" dirty="0">
                <a:latin typeface="+mn-lt"/>
                <a:cs typeface="Tahoma" pitchFamily="2"/>
              </a:rPr>
              <a:t> of populations in </a:t>
            </a:r>
            <a:r>
              <a:rPr lang="fr-FR" sz="2000" dirty="0" err="1">
                <a:latin typeface="+mn-lt"/>
                <a:cs typeface="Tahoma" pitchFamily="2"/>
              </a:rPr>
              <a:t>analysis</a:t>
            </a:r>
            <a:endParaRPr lang="fr-FR" sz="2000" dirty="0">
              <a:latin typeface="+mn-lt"/>
              <a:cs typeface="Tahoma" pitchFamily="2"/>
            </a:endParaRPr>
          </a:p>
          <a:p>
            <a:pPr algn="ctr" rtl="0"/>
            <a:r>
              <a:rPr lang="fr-FR" sz="2000" dirty="0">
                <a:latin typeface="+mn-lt"/>
                <a:cs typeface="Tahoma" pitchFamily="2"/>
              </a:rPr>
              <a:t>"-n", "--</a:t>
            </a:r>
            <a:r>
              <a:rPr lang="fr-FR" sz="2000" dirty="0" err="1">
                <a:latin typeface="+mn-lt"/>
                <a:cs typeface="Tahoma" pitchFamily="2"/>
              </a:rPr>
              <a:t>name_analysis</a:t>
            </a:r>
            <a:r>
              <a:rPr lang="fr-FR" sz="2000" dirty="0">
                <a:latin typeface="+mn-lt"/>
                <a:cs typeface="Tahoma" pitchFamily="2"/>
              </a:rPr>
              <a:t>", default=CG, </a:t>
            </a:r>
            <a:r>
              <a:rPr lang="fr-FR" sz="2000" dirty="0" err="1">
                <a:latin typeface="+mn-lt"/>
                <a:cs typeface="Tahoma" pitchFamily="2"/>
              </a:rPr>
              <a:t>name</a:t>
            </a:r>
            <a:r>
              <a:rPr lang="fr-FR" sz="2000" dirty="0">
                <a:latin typeface="+mn-lt"/>
                <a:cs typeface="Tahoma" pitchFamily="2"/>
              </a:rPr>
              <a:t> of the </a:t>
            </a:r>
            <a:r>
              <a:rPr lang="fr-FR" sz="2000" dirty="0" err="1">
                <a:latin typeface="+mn-lt"/>
                <a:cs typeface="Tahoma" pitchFamily="2"/>
              </a:rPr>
              <a:t>analysis</a:t>
            </a:r>
            <a:endParaRPr lang="fr-FR" sz="2000" dirty="0">
              <a:latin typeface="+mn-lt"/>
              <a:cs typeface="Tahoma" pitchFamily="2"/>
            </a:endParaRPr>
          </a:p>
          <a:p>
            <a:pPr algn="ctr" rtl="0"/>
            <a:r>
              <a:rPr lang="fr-FR" sz="2000" dirty="0">
                <a:latin typeface="+mn-lt"/>
                <a:cs typeface="Tahoma" pitchFamily="2"/>
              </a:rPr>
              <a:t>"-T", "--</a:t>
            </a:r>
            <a:r>
              <a:rPr lang="fr-FR" sz="2000" dirty="0" err="1">
                <a:latin typeface="+mn-lt"/>
                <a:cs typeface="Tahoma" pitchFamily="2"/>
              </a:rPr>
              <a:t>met_treshold</a:t>
            </a:r>
            <a:r>
              <a:rPr lang="fr-FR" sz="2000" dirty="0">
                <a:latin typeface="+mn-lt"/>
                <a:cs typeface="Tahoma" pitchFamily="2"/>
              </a:rPr>
              <a:t>", default=50, </a:t>
            </a:r>
            <a:r>
              <a:rPr lang="fr-FR" sz="2000" dirty="0" err="1">
                <a:latin typeface="+mn-lt"/>
                <a:cs typeface="Tahoma" pitchFamily="2"/>
              </a:rPr>
              <a:t>Methylation</a:t>
            </a:r>
            <a:r>
              <a:rPr lang="fr-FR" sz="2000" dirty="0">
                <a:latin typeface="+mn-lt"/>
                <a:cs typeface="Tahoma" pitchFamily="2"/>
              </a:rPr>
              <a:t> % by position to </a:t>
            </a:r>
            <a:r>
              <a:rPr lang="fr-FR" sz="2000" dirty="0" err="1">
                <a:latin typeface="+mn-lt"/>
                <a:cs typeface="Tahoma" pitchFamily="2"/>
              </a:rPr>
              <a:t>be</a:t>
            </a:r>
            <a:r>
              <a:rPr lang="fr-FR" sz="2000" dirty="0">
                <a:latin typeface="+mn-lt"/>
                <a:cs typeface="Tahoma" pitchFamily="2"/>
              </a:rPr>
              <a:t> </a:t>
            </a:r>
            <a:r>
              <a:rPr lang="fr-FR" sz="2000" dirty="0" err="1">
                <a:latin typeface="+mn-lt"/>
                <a:cs typeface="Tahoma" pitchFamily="2"/>
              </a:rPr>
              <a:t>considered</a:t>
            </a:r>
            <a:r>
              <a:rPr lang="fr-FR" sz="2000" dirty="0">
                <a:latin typeface="+mn-lt"/>
                <a:cs typeface="Tahoma" pitchFamily="2"/>
              </a:rPr>
              <a:t> as </a:t>
            </a:r>
            <a:r>
              <a:rPr lang="fr-FR" sz="2000" dirty="0" err="1">
                <a:latin typeface="+mn-lt"/>
                <a:cs typeface="Tahoma" pitchFamily="2"/>
              </a:rPr>
              <a:t>methylated</a:t>
            </a:r>
            <a:endParaRPr lang="fr-FR" sz="2000" dirty="0">
              <a:latin typeface="+mn-lt"/>
              <a:cs typeface="Tahoma" pitchFamily="2"/>
            </a:endParaRPr>
          </a:p>
          <a:p>
            <a:pPr algn="ctr" rtl="0"/>
            <a:r>
              <a:rPr lang="fr-FR" sz="2000" dirty="0">
                <a:latin typeface="+mn-lt"/>
                <a:cs typeface="Tahoma" pitchFamily="2"/>
              </a:rPr>
              <a:t>"-dl", "--</a:t>
            </a:r>
            <a:r>
              <a:rPr lang="fr-FR" sz="2000" dirty="0" err="1">
                <a:latin typeface="+mn-lt"/>
                <a:cs typeface="Tahoma" pitchFamily="2"/>
              </a:rPr>
              <a:t>dl_windows_size</a:t>
            </a:r>
            <a:r>
              <a:rPr lang="fr-FR" sz="2000" dirty="0">
                <a:latin typeface="+mn-lt"/>
                <a:cs typeface="Tahoma" pitchFamily="2"/>
              </a:rPr>
              <a:t>", default=30000, size </a:t>
            </a:r>
            <a:r>
              <a:rPr lang="fr-FR" sz="2000" dirty="0" err="1">
                <a:latin typeface="+mn-lt"/>
                <a:cs typeface="Tahoma" pitchFamily="2"/>
              </a:rPr>
              <a:t>between</a:t>
            </a:r>
            <a:r>
              <a:rPr lang="fr-FR" sz="2000" dirty="0">
                <a:latin typeface="+mn-lt"/>
                <a:cs typeface="Tahoma" pitchFamily="2"/>
              </a:rPr>
              <a:t> 2 SMP to </a:t>
            </a:r>
            <a:r>
              <a:rPr lang="fr-FR" sz="2000" dirty="0" err="1">
                <a:latin typeface="+mn-lt"/>
                <a:cs typeface="Tahoma" pitchFamily="2"/>
              </a:rPr>
              <a:t>be</a:t>
            </a:r>
            <a:r>
              <a:rPr lang="fr-FR" sz="2000" dirty="0">
                <a:latin typeface="+mn-lt"/>
                <a:cs typeface="Tahoma" pitchFamily="2"/>
              </a:rPr>
              <a:t> </a:t>
            </a:r>
            <a:r>
              <a:rPr lang="fr-FR" sz="2000" dirty="0" err="1">
                <a:latin typeface="+mn-lt"/>
                <a:cs typeface="Tahoma" pitchFamily="2"/>
              </a:rPr>
              <a:t>considered</a:t>
            </a:r>
            <a:r>
              <a:rPr lang="fr-FR" sz="2000" dirty="0">
                <a:latin typeface="+mn-lt"/>
                <a:cs typeface="Tahoma" pitchFamily="2"/>
              </a:rPr>
              <a:t> in DL estimation</a:t>
            </a:r>
            <a:endParaRPr lang="en-US" sz="2000" dirty="0">
              <a:solidFill>
                <a:srgbClr val="FFFFFF"/>
              </a:solidFill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993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>
            <a:extLst>
              <a:ext uri="{FF2B5EF4-FFF2-40B4-BE49-F238E27FC236}">
                <a16:creationId xmlns:a16="http://schemas.microsoft.com/office/drawing/2014/main" id="{41D71433-01EA-4521-8347-3B470CC54112}"/>
              </a:ext>
            </a:extLst>
          </p:cNvPr>
          <p:cNvSpPr txBox="1">
            <a:spLocks/>
          </p:cNvSpPr>
          <p:nvPr/>
        </p:nvSpPr>
        <p:spPr>
          <a:xfrm>
            <a:off x="598996" y="53600"/>
            <a:ext cx="9164781" cy="42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hangingPunct="0">
              <a:tabLst/>
              <a:defRPr lang="fr-FR" sz="3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</a:lstStyle>
          <a:p>
            <a:pPr algn="ctr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4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Parameters</a:t>
            </a:r>
            <a:r>
              <a:rPr lang="fr-FR" sz="34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of pipeline </a:t>
            </a:r>
            <a:endParaRPr lang="en-GB" sz="34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825D64D2-07A2-424F-8B97-1B301E75B3AD}"/>
              </a:ext>
            </a:extLst>
          </p:cNvPr>
          <p:cNvSpPr txBox="1">
            <a:spLocks/>
          </p:cNvSpPr>
          <p:nvPr/>
        </p:nvSpPr>
        <p:spPr>
          <a:xfrm>
            <a:off x="118534" y="481552"/>
            <a:ext cx="9936376" cy="525884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057"/>
              </a:spcAft>
              <a:tabLst/>
              <a:def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fr-FR" sz="2000" dirty="0">
                <a:latin typeface="+mn-lt"/>
                <a:cs typeface="Tahoma" pitchFamily="2"/>
              </a:rPr>
              <a:t>"-b", "--</a:t>
            </a:r>
            <a:r>
              <a:rPr lang="fr-FR" sz="2000" dirty="0" err="1">
                <a:latin typeface="+mn-lt"/>
                <a:cs typeface="Tahoma" pitchFamily="2"/>
              </a:rPr>
              <a:t>bind</a:t>
            </a:r>
            <a:r>
              <a:rPr lang="fr-FR" sz="2000" dirty="0">
                <a:latin typeface="+mn-lt"/>
                <a:cs typeface="Tahoma" pitchFamily="2"/>
              </a:rPr>
              <a:t>", default=T, skip the </a:t>
            </a:r>
            <a:r>
              <a:rPr lang="fr-FR" sz="2000" dirty="0" err="1">
                <a:latin typeface="+mn-lt"/>
                <a:cs typeface="Tahoma" pitchFamily="2"/>
              </a:rPr>
              <a:t>step</a:t>
            </a:r>
            <a:r>
              <a:rPr lang="fr-FR" sz="2000" dirty="0">
                <a:latin typeface="+mn-lt"/>
                <a:cs typeface="Tahoma" pitchFamily="2"/>
              </a:rPr>
              <a:t> of binding if false</a:t>
            </a:r>
          </a:p>
          <a:p>
            <a:pPr algn="ctr"/>
            <a:r>
              <a:rPr lang="fr-FR" sz="2000" dirty="0">
                <a:latin typeface="+mn-lt"/>
                <a:cs typeface="Tahoma" pitchFamily="2"/>
              </a:rPr>
              <a:t>-cv", "--</a:t>
            </a:r>
            <a:r>
              <a:rPr lang="fr-FR" sz="2000" dirty="0" err="1">
                <a:latin typeface="+mn-lt"/>
                <a:cs typeface="Tahoma" pitchFamily="2"/>
              </a:rPr>
              <a:t>convert</a:t>
            </a:r>
            <a:r>
              <a:rPr lang="fr-FR" sz="2000" dirty="0">
                <a:latin typeface="+mn-lt"/>
                <a:cs typeface="Tahoma" pitchFamily="2"/>
              </a:rPr>
              <a:t>", default=T, skip the </a:t>
            </a:r>
            <a:r>
              <a:rPr lang="fr-FR" sz="2000" dirty="0" err="1">
                <a:latin typeface="+mn-lt"/>
                <a:cs typeface="Tahoma" pitchFamily="2"/>
              </a:rPr>
              <a:t>step</a:t>
            </a:r>
            <a:r>
              <a:rPr lang="fr-FR" sz="2000" dirty="0">
                <a:latin typeface="+mn-lt"/>
                <a:cs typeface="Tahoma" pitchFamily="2"/>
              </a:rPr>
              <a:t> of conversion to </a:t>
            </a:r>
            <a:r>
              <a:rPr lang="fr-FR" sz="2000" dirty="0" err="1">
                <a:latin typeface="+mn-lt"/>
                <a:cs typeface="Tahoma" pitchFamily="2"/>
              </a:rPr>
              <a:t>vcf</a:t>
            </a:r>
            <a:r>
              <a:rPr lang="fr-FR" sz="2000" dirty="0">
                <a:latin typeface="+mn-lt"/>
                <a:cs typeface="Tahoma" pitchFamily="2"/>
              </a:rPr>
              <a:t> format if false </a:t>
            </a:r>
          </a:p>
          <a:p>
            <a:pPr algn="ctr"/>
            <a:r>
              <a:rPr lang="fr-FR" sz="2000" dirty="0">
                <a:latin typeface="+mn-lt"/>
                <a:cs typeface="Tahoma" pitchFamily="2"/>
              </a:rPr>
              <a:t>"-k", "--</a:t>
            </a:r>
            <a:r>
              <a:rPr lang="fr-FR" sz="2000" dirty="0" err="1">
                <a:latin typeface="+mn-lt"/>
                <a:cs typeface="Tahoma" pitchFamily="2"/>
              </a:rPr>
              <a:t>kinship</a:t>
            </a:r>
            <a:r>
              <a:rPr lang="fr-FR" sz="2000" dirty="0">
                <a:latin typeface="+mn-lt"/>
                <a:cs typeface="Tahoma" pitchFamily="2"/>
              </a:rPr>
              <a:t>", default=T, skip the </a:t>
            </a:r>
            <a:r>
              <a:rPr lang="fr-FR" sz="2000" dirty="0" err="1">
                <a:latin typeface="+mn-lt"/>
                <a:cs typeface="Tahoma" pitchFamily="2"/>
              </a:rPr>
              <a:t>step</a:t>
            </a:r>
            <a:r>
              <a:rPr lang="fr-FR" sz="2000" dirty="0">
                <a:latin typeface="+mn-lt"/>
                <a:cs typeface="Tahoma" pitchFamily="2"/>
              </a:rPr>
              <a:t> of </a:t>
            </a:r>
            <a:r>
              <a:rPr lang="fr-FR" sz="2000" dirty="0" err="1">
                <a:latin typeface="+mn-lt"/>
                <a:cs typeface="Tahoma" pitchFamily="2"/>
              </a:rPr>
              <a:t>kinship</a:t>
            </a:r>
            <a:r>
              <a:rPr lang="fr-FR" sz="2000" dirty="0">
                <a:latin typeface="+mn-lt"/>
                <a:cs typeface="Tahoma" pitchFamily="2"/>
              </a:rPr>
              <a:t> if false </a:t>
            </a:r>
          </a:p>
          <a:p>
            <a:pPr algn="ctr"/>
            <a:r>
              <a:rPr lang="fr-FR" sz="2000" dirty="0">
                <a:latin typeface="+mn-lt"/>
                <a:cs typeface="Tahoma" pitchFamily="2"/>
              </a:rPr>
              <a:t>"-p", "--</a:t>
            </a:r>
            <a:r>
              <a:rPr lang="fr-FR" sz="2000" dirty="0" err="1">
                <a:latin typeface="+mn-lt"/>
                <a:cs typeface="Tahoma" pitchFamily="2"/>
              </a:rPr>
              <a:t>population_analysis</a:t>
            </a:r>
            <a:r>
              <a:rPr lang="fr-FR" sz="2000" dirty="0">
                <a:latin typeface="+mn-lt"/>
                <a:cs typeface="Tahoma" pitchFamily="2"/>
              </a:rPr>
              <a:t>", default=T, skip the </a:t>
            </a:r>
            <a:r>
              <a:rPr lang="fr-FR" sz="2000" dirty="0" err="1">
                <a:latin typeface="+mn-lt"/>
                <a:cs typeface="Tahoma" pitchFamily="2"/>
              </a:rPr>
              <a:t>step</a:t>
            </a:r>
            <a:r>
              <a:rPr lang="fr-FR" sz="2000" dirty="0">
                <a:latin typeface="+mn-lt"/>
                <a:cs typeface="Tahoma" pitchFamily="2"/>
              </a:rPr>
              <a:t> of </a:t>
            </a:r>
            <a:r>
              <a:rPr lang="fr-FR" sz="2000" dirty="0" err="1">
                <a:latin typeface="+mn-lt"/>
                <a:cs typeface="Tahoma" pitchFamily="2"/>
              </a:rPr>
              <a:t>analysis</a:t>
            </a:r>
            <a:r>
              <a:rPr lang="fr-FR" sz="2000" dirty="0">
                <a:latin typeface="+mn-lt"/>
                <a:cs typeface="Tahoma" pitchFamily="2"/>
              </a:rPr>
              <a:t> by </a:t>
            </a:r>
            <a:r>
              <a:rPr lang="fr-FR" sz="2000" dirty="0" err="1">
                <a:latin typeface="+mn-lt"/>
                <a:cs typeface="Tahoma" pitchFamily="2"/>
              </a:rPr>
              <a:t>vcftools</a:t>
            </a:r>
            <a:r>
              <a:rPr lang="fr-FR" sz="2000" dirty="0">
                <a:latin typeface="+mn-lt"/>
                <a:cs typeface="Tahoma" pitchFamily="2"/>
              </a:rPr>
              <a:t> if false</a:t>
            </a:r>
          </a:p>
          <a:p>
            <a:pPr algn="ctr"/>
            <a:r>
              <a:rPr lang="fr-FR" sz="2000" dirty="0">
                <a:latin typeface="+mn-lt"/>
                <a:cs typeface="Tahoma" pitchFamily="2"/>
              </a:rPr>
              <a:t>"-</a:t>
            </a:r>
            <a:r>
              <a:rPr lang="fr-FR" sz="2000" dirty="0" err="1">
                <a:latin typeface="+mn-lt"/>
                <a:cs typeface="Tahoma" pitchFamily="2"/>
              </a:rPr>
              <a:t>cs</a:t>
            </a:r>
            <a:r>
              <a:rPr lang="fr-FR" sz="2000" dirty="0">
                <a:latin typeface="+mn-lt"/>
                <a:cs typeface="Tahoma" pitchFamily="2"/>
              </a:rPr>
              <a:t>", "--conservation", default=T, skip the </a:t>
            </a:r>
            <a:r>
              <a:rPr lang="fr-FR" sz="2000" dirty="0" err="1">
                <a:latin typeface="+mn-lt"/>
                <a:cs typeface="Tahoma" pitchFamily="2"/>
              </a:rPr>
              <a:t>step</a:t>
            </a:r>
            <a:r>
              <a:rPr lang="fr-FR" sz="2000" dirty="0">
                <a:latin typeface="+mn-lt"/>
                <a:cs typeface="Tahoma" pitchFamily="2"/>
              </a:rPr>
              <a:t> of conservation if false</a:t>
            </a:r>
          </a:p>
        </p:txBody>
      </p:sp>
    </p:spTree>
    <p:extLst>
      <p:ext uri="{BB962C8B-B14F-4D97-AF65-F5344CB8AC3E}">
        <p14:creationId xmlns:p14="http://schemas.microsoft.com/office/powerpoint/2010/main" val="226828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re 1">
            <a:extLst>
              <a:ext uri="{FF2B5EF4-FFF2-40B4-BE49-F238E27FC236}">
                <a16:creationId xmlns:a16="http://schemas.microsoft.com/office/drawing/2014/main" id="{41D71433-01EA-4521-8347-3B470CC54112}"/>
              </a:ext>
            </a:extLst>
          </p:cNvPr>
          <p:cNvSpPr txBox="1">
            <a:spLocks/>
          </p:cNvSpPr>
          <p:nvPr/>
        </p:nvSpPr>
        <p:spPr>
          <a:xfrm>
            <a:off x="598996" y="53600"/>
            <a:ext cx="9164781" cy="42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hangingPunct="0">
              <a:tabLst/>
              <a:defRPr lang="fr-FR" sz="3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</a:lstStyle>
          <a:p>
            <a:pPr algn="ctr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4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Softwares and module </a:t>
            </a:r>
            <a:r>
              <a:rPr lang="fr-FR" sz="34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require</a:t>
            </a:r>
            <a:endParaRPr lang="en-GB" sz="34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825D64D2-07A2-424F-8B97-1B301E75B3AD}"/>
              </a:ext>
            </a:extLst>
          </p:cNvPr>
          <p:cNvSpPr txBox="1">
            <a:spLocks/>
          </p:cNvSpPr>
          <p:nvPr/>
        </p:nvSpPr>
        <p:spPr>
          <a:xfrm>
            <a:off x="0" y="481552"/>
            <a:ext cx="10054909" cy="513539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057"/>
              </a:spcAft>
              <a:tabLst/>
              <a:def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fr-FR" dirty="0" err="1">
                <a:latin typeface="+mn-lt"/>
                <a:cs typeface="Tahoma" pitchFamily="2"/>
              </a:rPr>
              <a:t>Vcftools</a:t>
            </a:r>
            <a:r>
              <a:rPr lang="fr-FR" dirty="0">
                <a:latin typeface="+mn-lt"/>
                <a:cs typeface="Tahoma" pitchFamily="2"/>
              </a:rPr>
              <a:t> v0.1.15</a:t>
            </a:r>
          </a:p>
          <a:p>
            <a:pPr algn="ctr" rtl="0"/>
            <a:r>
              <a:rPr lang="fr-FR" dirty="0">
                <a:latin typeface="+mn-lt"/>
                <a:cs typeface="Tahoma" pitchFamily="2"/>
              </a:rPr>
              <a:t>Python 3.10.3</a:t>
            </a:r>
          </a:p>
          <a:p>
            <a:pPr algn="ctr" rtl="0"/>
            <a:endParaRPr lang="fr-FR" dirty="0">
              <a:latin typeface="+mn-lt"/>
              <a:cs typeface="Tahoma" pitchFamily="2"/>
            </a:endParaRPr>
          </a:p>
          <a:p>
            <a:pPr algn="ctr" rtl="0"/>
            <a:r>
              <a:rPr lang="fr-FR" u="sng" dirty="0">
                <a:latin typeface="+mn-lt"/>
                <a:cs typeface="Tahoma" pitchFamily="2"/>
              </a:rPr>
              <a:t>MODULES:</a:t>
            </a:r>
          </a:p>
          <a:p>
            <a:pPr algn="ctr" rtl="0"/>
            <a:r>
              <a:rPr lang="fr-FR" dirty="0">
                <a:latin typeface="+mn-lt"/>
                <a:cs typeface="Tahoma" pitchFamily="2"/>
              </a:rPr>
              <a:t>os</a:t>
            </a:r>
          </a:p>
          <a:p>
            <a:pPr algn="ctr" rtl="0"/>
            <a:r>
              <a:rPr lang="fr-FR" dirty="0" err="1">
                <a:latin typeface="+mn-lt"/>
                <a:cs typeface="Tahoma" pitchFamily="2"/>
              </a:rPr>
              <a:t>sys</a:t>
            </a:r>
            <a:endParaRPr lang="fr-FR" dirty="0">
              <a:latin typeface="+mn-lt"/>
              <a:cs typeface="Tahoma" pitchFamily="2"/>
            </a:endParaRPr>
          </a:p>
          <a:p>
            <a:pPr algn="ctr" rtl="0"/>
            <a:r>
              <a:rPr lang="fr-FR" dirty="0" err="1">
                <a:latin typeface="+mn-lt"/>
                <a:cs typeface="Tahoma" pitchFamily="2"/>
              </a:rPr>
              <a:t>argparse</a:t>
            </a:r>
            <a:endParaRPr lang="fr-FR" dirty="0">
              <a:latin typeface="+mn-lt"/>
              <a:cs typeface="Tahoma" pitchFamily="2"/>
            </a:endParaRPr>
          </a:p>
          <a:p>
            <a:pPr algn="ctr" rtl="0"/>
            <a:r>
              <a:rPr lang="fr-FR" dirty="0">
                <a:latin typeface="+mn-lt"/>
                <a:cs typeface="Tahoma" pitchFamily="2"/>
              </a:rPr>
              <a:t>math</a:t>
            </a:r>
          </a:p>
          <a:p>
            <a:pPr algn="ctr" rtl="0"/>
            <a:r>
              <a:rPr lang="fr-FR" dirty="0">
                <a:latin typeface="+mn-lt"/>
                <a:cs typeface="Tahoma" pitchFamily="2"/>
              </a:rPr>
              <a:t>panda</a:t>
            </a:r>
          </a:p>
          <a:p>
            <a:pPr algn="ctr" rtl="0"/>
            <a:endParaRPr lang="en-US" sz="2400" dirty="0">
              <a:solidFill>
                <a:srgbClr val="FFFFFF"/>
              </a:solidFill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6235660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ght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51871</TotalTime>
  <Words>439</Words>
  <Application>Microsoft Office PowerPoint</Application>
  <PresentationFormat>Personnalisé</PresentationFormat>
  <Paragraphs>50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Liberation Sans</vt:lpstr>
      <vt:lpstr>Tahoma</vt:lpstr>
      <vt:lpstr>Lights</vt:lpstr>
      <vt:lpstr>Lights2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creator>audrey</dc:creator>
  <cp:lastModifiedBy>Le Veve Audrey Sarah Anne Marie</cp:lastModifiedBy>
  <cp:revision>144</cp:revision>
  <dcterms:created xsi:type="dcterms:W3CDTF">2022-04-10T08:44:09Z</dcterms:created>
  <dcterms:modified xsi:type="dcterms:W3CDTF">2024-03-18T09:02:37Z</dcterms:modified>
</cp:coreProperties>
</file>