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7" r:id="rId2"/>
    <p:sldId id="280" r:id="rId3"/>
    <p:sldId id="267" r:id="rId4"/>
    <p:sldId id="278" r:id="rId5"/>
    <p:sldId id="279" r:id="rId6"/>
    <p:sldId id="282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171-4F72-A810-E9973E1828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171-4F72-A810-E9973E1828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171-4F72-A810-E9973E182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337182256"/>
        <c:axId val="-1337180624"/>
      </c:barChart>
      <c:catAx>
        <c:axId val="-133718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-1337180624"/>
        <c:crosses val="autoZero"/>
        <c:auto val="1"/>
        <c:lblAlgn val="ctr"/>
        <c:lblOffset val="100"/>
        <c:noMultiLvlLbl val="0"/>
      </c:catAx>
      <c:valAx>
        <c:axId val="-133718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-133718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91974-9F08-42C6-B4F2-02B9136A72C7}" type="doc">
      <dgm:prSet loTypeId="urn:microsoft.com/office/officeart/2005/8/layout/pyramid4" loCatId="relationship" qsTypeId="urn:microsoft.com/office/officeart/2005/8/quickstyle/simple5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C6FFA61-6A5E-4A07-B0CD-657A6016A538}">
      <dgm:prSet phldrT="[Text]"/>
      <dgm:spPr/>
      <dgm:t>
        <a:bodyPr rtlCol="0"/>
        <a:lstStyle/>
        <a:p>
          <a:pPr rtl="0"/>
          <a:r>
            <a:rPr lang="zh-CN" dirty="0">
              <a:latin typeface="宋体" panose="02010600030101010101" pitchFamily="2" charset="-122"/>
              <a:ea typeface="宋体" panose="02010600030101010101" pitchFamily="2" charset="-122"/>
            </a:rPr>
            <a:t>组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BE5D8AB6-D1DC-4693-9520-9749A9B2666C}" type="parTrans" cxnId="{144421FE-CAF2-4745-BAE1-6B88FC778DDF}">
      <dgm:prSet/>
      <dgm:spPr/>
      <dgm:t>
        <a:bodyPr rtlCol="0"/>
        <a:lstStyle/>
        <a:p>
          <a:pPr rtl="0"/>
          <a:endParaRPr lang="en-US"/>
        </a:p>
      </dgm:t>
    </dgm:pt>
    <dgm:pt modelId="{716E4D6C-03E8-4365-AF21-1602BE3722FD}" type="sibTrans" cxnId="{144421FE-CAF2-4745-BAE1-6B88FC778DDF}">
      <dgm:prSet/>
      <dgm:spPr/>
      <dgm:t>
        <a:bodyPr rtlCol="0"/>
        <a:lstStyle/>
        <a:p>
          <a:pPr rtl="0"/>
          <a:endParaRPr lang="en-US"/>
        </a:p>
      </dgm:t>
    </dgm:pt>
    <dgm:pt modelId="{E94ADD85-26B8-44AF-BE89-A44A734EC3B8}">
      <dgm:prSet phldrT="[Text]"/>
      <dgm:spPr/>
      <dgm:t>
        <a:bodyPr rtlCol="0"/>
        <a:lstStyle/>
        <a:p>
          <a:pPr rtl="0"/>
          <a:r>
            <a:rPr lang="zh-CN">
              <a:latin typeface="宋体" panose="02010600030101010101" pitchFamily="2" charset="-122"/>
              <a:ea typeface="宋体" panose="02010600030101010101" pitchFamily="2" charset="-122"/>
            </a:rPr>
            <a:t>组 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80CC2F95-912D-4EB2-A7A7-15A75A534300}" type="parTrans" cxnId="{35C3B619-E840-4AFF-B602-C4F3A3844CC0}">
      <dgm:prSet/>
      <dgm:spPr/>
      <dgm:t>
        <a:bodyPr rtlCol="0"/>
        <a:lstStyle/>
        <a:p>
          <a:pPr rtl="0"/>
          <a:endParaRPr lang="en-US"/>
        </a:p>
      </dgm:t>
    </dgm:pt>
    <dgm:pt modelId="{BD64D4FA-33E1-4A93-8ABA-E777D7BBB411}" type="sibTrans" cxnId="{35C3B619-E840-4AFF-B602-C4F3A3844CC0}">
      <dgm:prSet/>
      <dgm:spPr/>
      <dgm:t>
        <a:bodyPr rtlCol="0"/>
        <a:lstStyle/>
        <a:p>
          <a:pPr rtl="0"/>
          <a:endParaRPr lang="en-US"/>
        </a:p>
      </dgm:t>
    </dgm:pt>
    <dgm:pt modelId="{52C59E2E-30E9-45A1-A2DB-B56219AA5D23}">
      <dgm:prSet phldrT="[Text]"/>
      <dgm:spPr/>
      <dgm:t>
        <a:bodyPr rtlCol="0"/>
        <a:lstStyle/>
        <a:p>
          <a:pPr rtl="0"/>
          <a:r>
            <a:rPr lang="zh-CN">
              <a:latin typeface="宋体" panose="02010600030101010101" pitchFamily="2" charset="-122"/>
              <a:ea typeface="宋体" panose="02010600030101010101" pitchFamily="2" charset="-122"/>
            </a:rPr>
            <a:t>组 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8E439CEF-6BC2-43D4-A93F-DA8490341D46}" type="parTrans" cxnId="{D97B6FBA-E602-4236-BD00-95D5F8708F52}">
      <dgm:prSet/>
      <dgm:spPr/>
      <dgm:t>
        <a:bodyPr rtlCol="0"/>
        <a:lstStyle/>
        <a:p>
          <a:pPr rtl="0"/>
          <a:endParaRPr lang="en-US"/>
        </a:p>
      </dgm:t>
    </dgm:pt>
    <dgm:pt modelId="{F39575F8-5912-4830-B03F-ECBE8EE9EE03}" type="sibTrans" cxnId="{D97B6FBA-E602-4236-BD00-95D5F8708F52}">
      <dgm:prSet/>
      <dgm:spPr/>
      <dgm:t>
        <a:bodyPr rtlCol="0"/>
        <a:lstStyle/>
        <a:p>
          <a:pPr rtl="0"/>
          <a:endParaRPr lang="en-US"/>
        </a:p>
      </dgm:t>
    </dgm:pt>
    <dgm:pt modelId="{6D62B7E6-A7B7-474F-B145-0ABFE7C798BD}">
      <dgm:prSet phldrT="[Text]"/>
      <dgm:spPr/>
      <dgm:t>
        <a:bodyPr rtlCol="0"/>
        <a:lstStyle/>
        <a:p>
          <a:pPr rtl="0"/>
          <a:r>
            <a:rPr lang="zh-CN">
              <a:latin typeface="宋体" panose="02010600030101010101" pitchFamily="2" charset="-122"/>
              <a:ea typeface="宋体" panose="02010600030101010101" pitchFamily="2" charset="-122"/>
            </a:rPr>
            <a:t>组 D</a:t>
          </a:r>
        </a:p>
      </dgm:t>
      <dgm:extLst>
        <a:ext uri="{E40237B7-FDA0-4F09-8148-C483321AD2D9}">
          <dgm14:cNvPr xmlns:dgm14="http://schemas.microsoft.com/office/drawing/2010/diagram" id="0" name="" title="Group D"/>
        </a:ext>
      </dgm:extLst>
    </dgm:pt>
    <dgm:pt modelId="{7F511E78-494F-4CB3-BAFB-7289787ECC3D}" type="parTrans" cxnId="{6CF9C0DB-996D-40CB-A9CF-8BA6E74C1E3F}">
      <dgm:prSet/>
      <dgm:spPr/>
      <dgm:t>
        <a:bodyPr rtlCol="0"/>
        <a:lstStyle/>
        <a:p>
          <a:pPr rtl="0"/>
          <a:endParaRPr lang="en-US"/>
        </a:p>
      </dgm:t>
    </dgm:pt>
    <dgm:pt modelId="{8BF8ECB4-4667-4B36-A63D-886D2F45FE49}" type="sibTrans" cxnId="{6CF9C0DB-996D-40CB-A9CF-8BA6E74C1E3F}">
      <dgm:prSet/>
      <dgm:spPr/>
      <dgm:t>
        <a:bodyPr rtlCol="0"/>
        <a:lstStyle/>
        <a:p>
          <a:pPr rtl="0"/>
          <a:endParaRPr lang="en-US"/>
        </a:p>
      </dgm:t>
    </dgm:pt>
    <dgm:pt modelId="{8B586D5B-1BA8-4794-842B-98B691C3928B}" type="pres">
      <dgm:prSet presAssocID="{C7791974-9F08-42C6-B4F2-02B9136A72C7}" presName="compositeShape" presStyleCnt="0">
        <dgm:presLayoutVars>
          <dgm:chMax val="9"/>
          <dgm:dir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9D1B414-4301-4553-9DAF-ACE9902D6950}" type="pres">
      <dgm:prSet presAssocID="{C7791974-9F08-42C6-B4F2-02B9136A72C7}" presName="triangle1" presStyleLbl="node1" presStyleIdx="0" presStyleCnt="4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45B33EA1-8640-46B4-88FF-887F47189AD6}" type="pres">
      <dgm:prSet presAssocID="{C7791974-9F08-42C6-B4F2-02B9136A72C7}" presName="triangle2" presStyleLbl="node1" presStyleIdx="1" presStyleCnt="4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5CE8AFD8-8F11-477A-AD8A-938650EC8062}" type="pres">
      <dgm:prSet presAssocID="{C7791974-9F08-42C6-B4F2-02B9136A72C7}" presName="triangle3" presStyleLbl="node1" presStyleIdx="2" presStyleCnt="4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A34865A-29F3-4612-BD60-25517D3937BB}" type="pres">
      <dgm:prSet presAssocID="{C7791974-9F08-42C6-B4F2-02B9136A72C7}" presName="triangle4" presStyleLbl="node1" presStyleIdx="3" presStyleCnt="4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52D03CF9-CE53-4002-AAED-817FBB395399}" type="presOf" srcId="{6D62B7E6-A7B7-474F-B145-0ABFE7C798BD}" destId="{8A34865A-29F3-4612-BD60-25517D3937BB}" srcOrd="0" destOrd="0" presId="urn:microsoft.com/office/officeart/2005/8/layout/pyramid4"/>
    <dgm:cxn modelId="{66525AC0-026F-4425-88AE-E23ED4309766}" type="presOf" srcId="{BC6FFA61-6A5E-4A07-B0CD-657A6016A538}" destId="{E9D1B414-4301-4553-9DAF-ACE9902D6950}" srcOrd="0" destOrd="0" presId="urn:microsoft.com/office/officeart/2005/8/layout/pyramid4"/>
    <dgm:cxn modelId="{35C3B619-E840-4AFF-B602-C4F3A3844CC0}" srcId="{C7791974-9F08-42C6-B4F2-02B9136A72C7}" destId="{E94ADD85-26B8-44AF-BE89-A44A734EC3B8}" srcOrd="1" destOrd="0" parTransId="{80CC2F95-912D-4EB2-A7A7-15A75A534300}" sibTransId="{BD64D4FA-33E1-4A93-8ABA-E777D7BBB411}"/>
    <dgm:cxn modelId="{AC459E9A-72C9-4B2D-BD11-0C2A00A7B9B1}" type="presOf" srcId="{52C59E2E-30E9-45A1-A2DB-B56219AA5D23}" destId="{5CE8AFD8-8F11-477A-AD8A-938650EC8062}" srcOrd="0" destOrd="0" presId="urn:microsoft.com/office/officeart/2005/8/layout/pyramid4"/>
    <dgm:cxn modelId="{144421FE-CAF2-4745-BAE1-6B88FC778DDF}" srcId="{C7791974-9F08-42C6-B4F2-02B9136A72C7}" destId="{BC6FFA61-6A5E-4A07-B0CD-657A6016A538}" srcOrd="0" destOrd="0" parTransId="{BE5D8AB6-D1DC-4693-9520-9749A9B2666C}" sibTransId="{716E4D6C-03E8-4365-AF21-1602BE3722FD}"/>
    <dgm:cxn modelId="{6CF9C0DB-996D-40CB-A9CF-8BA6E74C1E3F}" srcId="{C7791974-9F08-42C6-B4F2-02B9136A72C7}" destId="{6D62B7E6-A7B7-474F-B145-0ABFE7C798BD}" srcOrd="3" destOrd="0" parTransId="{7F511E78-494F-4CB3-BAFB-7289787ECC3D}" sibTransId="{8BF8ECB4-4667-4B36-A63D-886D2F45FE49}"/>
    <dgm:cxn modelId="{473EA6C5-136B-4679-87CE-C41929DF0AE3}" type="presOf" srcId="{C7791974-9F08-42C6-B4F2-02B9136A72C7}" destId="{8B586D5B-1BA8-4794-842B-98B691C3928B}" srcOrd="0" destOrd="0" presId="urn:microsoft.com/office/officeart/2005/8/layout/pyramid4"/>
    <dgm:cxn modelId="{E5829CA1-E3DF-403B-A4F0-C810B6B2FE11}" type="presOf" srcId="{E94ADD85-26B8-44AF-BE89-A44A734EC3B8}" destId="{45B33EA1-8640-46B4-88FF-887F47189AD6}" srcOrd="0" destOrd="0" presId="urn:microsoft.com/office/officeart/2005/8/layout/pyramid4"/>
    <dgm:cxn modelId="{D97B6FBA-E602-4236-BD00-95D5F8708F52}" srcId="{C7791974-9F08-42C6-B4F2-02B9136A72C7}" destId="{52C59E2E-30E9-45A1-A2DB-B56219AA5D23}" srcOrd="2" destOrd="0" parTransId="{8E439CEF-6BC2-43D4-A93F-DA8490341D46}" sibTransId="{F39575F8-5912-4830-B03F-ECBE8EE9EE03}"/>
    <dgm:cxn modelId="{96F84AC1-A349-4449-BA3C-6D0D2B0ECE6F}" type="presParOf" srcId="{8B586D5B-1BA8-4794-842B-98B691C3928B}" destId="{E9D1B414-4301-4553-9DAF-ACE9902D6950}" srcOrd="0" destOrd="0" presId="urn:microsoft.com/office/officeart/2005/8/layout/pyramid4"/>
    <dgm:cxn modelId="{CC037F8F-28AA-4119-B60B-10D92FA24C1B}" type="presParOf" srcId="{8B586D5B-1BA8-4794-842B-98B691C3928B}" destId="{45B33EA1-8640-46B4-88FF-887F47189AD6}" srcOrd="1" destOrd="0" presId="urn:microsoft.com/office/officeart/2005/8/layout/pyramid4"/>
    <dgm:cxn modelId="{52221294-4AAA-4926-A25D-AD4C892F6D0D}" type="presParOf" srcId="{8B586D5B-1BA8-4794-842B-98B691C3928B}" destId="{5CE8AFD8-8F11-477A-AD8A-938650EC8062}" srcOrd="2" destOrd="0" presId="urn:microsoft.com/office/officeart/2005/8/layout/pyramid4"/>
    <dgm:cxn modelId="{AC8B59DA-FAD5-49CC-B167-BE68D60CC8D4}" type="presParOf" srcId="{8B586D5B-1BA8-4794-842B-98B691C3928B}" destId="{8A34865A-29F3-4612-BD60-25517D3937BB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F78FAF-B2D2-4A42-862C-06D91179A19C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2018年4月5日</a:t>
            </a:fld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en-US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DCD32D8-4BE0-4A64-9414-2031F4B4B014}" type="datetime2">
              <a:rPr lang="zh-CN" altLang="en-US" smtClean="0"/>
              <a:pPr/>
              <a:t>2018年4月5日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68322CDD-9D6C-4F63-9EC2-648226624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695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1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87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42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32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9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1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9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5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4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8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55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2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4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  <p:sp>
        <p:nvSpPr>
          <p:cNvPr id="8" name="长方形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B583F57-A983-4F88-85E7-EE9CC88A76F6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69E165-F7A3-4213-B850-1491F5C5FE64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5CD19-B73D-4069-8995-F5FCF447FFD9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9" name="长方形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2C8FB6-8CCE-4BBF-9583-BB29A5982EDB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48A3AC-D68C-4A54-9C41-1C3AABE12BC6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5CB76-DCD9-4F16-BB98-8F8FEE676DB3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7CAAF-199A-4B5C-9ACC-5E69D3677440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长方形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C1F5CF9-86A1-4D78-91C1-B8D421252908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DCCE048-FAAD-435D-B692-7CE6AFC65155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长方形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B392C1EA-40DB-44D2-A605-FDB5AD830FC0}" type="datetime2">
              <a:rPr lang="zh-CN" altLang="en-US" noProof="0" smtClean="0"/>
              <a:t>2018年4月5日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8" name="长方形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Optimization report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(Levey) Zhengyang li – diamond graphics engine</a:t>
            </a:r>
            <a:endParaRPr 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添加幻灯片标题 - 1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1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添加幻灯片标题 - 2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添加幻灯片标题 - 3</a:t>
            </a:r>
          </a:p>
        </p:txBody>
      </p:sp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添加幻灯片标题 - 4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4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添加幻灯片标题 - 5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6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 rate issues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 smtClean="0"/>
              <a:t>Current FPS</a:t>
            </a:r>
          </a:p>
          <a:p>
            <a:pPr lvl="1"/>
            <a:r>
              <a:rPr lang="en-US" altLang="zh-CN" dirty="0" smtClean="0"/>
              <a:t>60 fps on </a:t>
            </a:r>
            <a:r>
              <a:rPr lang="en-US" altLang="zh-CN" dirty="0"/>
              <a:t>NVIDIA GeForce GTX </a:t>
            </a:r>
            <a:r>
              <a:rPr lang="en-US" altLang="zh-CN" dirty="0" smtClean="0"/>
              <a:t>980 </a:t>
            </a:r>
            <a:r>
              <a:rPr lang="en-US" altLang="zh-CN" dirty="0" err="1" smtClean="0"/>
              <a:t>Ti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25</a:t>
            </a:r>
            <a:r>
              <a:rPr lang="en-US" altLang="zh-CN" dirty="0" smtClean="0"/>
              <a:t> fps on </a:t>
            </a:r>
            <a:r>
              <a:rPr lang="pt-BR" altLang="zh-CN" dirty="0" smtClean="0"/>
              <a:t>NVIDIA GeForce GTX 760</a:t>
            </a:r>
          </a:p>
          <a:p>
            <a:pPr lvl="1"/>
            <a:r>
              <a:rPr lang="pt-BR" altLang="zh-CN" dirty="0" smtClean="0"/>
              <a:t>6 fps </a:t>
            </a:r>
            <a:r>
              <a:rPr lang="pt-BR" altLang="zh-CN" dirty="0"/>
              <a:t>on AMD Radeon RX Vega </a:t>
            </a:r>
            <a:r>
              <a:rPr lang="pt-BR" altLang="zh-CN" dirty="0" smtClean="0"/>
              <a:t>8</a:t>
            </a:r>
          </a:p>
          <a:p>
            <a:pPr lvl="1"/>
            <a:endParaRPr lang="pt-BR" altLang="zh-CN" dirty="0"/>
          </a:p>
          <a:p>
            <a:r>
              <a:rPr lang="pt-BR" altLang="zh-CN" dirty="0" smtClean="0"/>
              <a:t>Target FPS</a:t>
            </a:r>
          </a:p>
          <a:p>
            <a:pPr lvl="1"/>
            <a:r>
              <a:rPr lang="pt-BR" altLang="zh-CN" dirty="0" smtClean="0"/>
              <a:t>60 fps </a:t>
            </a:r>
            <a:r>
              <a:rPr lang="pt-BR" altLang="zh-CN" dirty="0"/>
              <a:t>on NVIDIA GeForce GTX </a:t>
            </a:r>
            <a:r>
              <a:rPr lang="pt-BR" altLang="zh-CN" dirty="0" smtClean="0"/>
              <a:t>760</a:t>
            </a:r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219248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tensive graphics features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Exponential shadow mapping</a:t>
            </a:r>
            <a:endParaRPr lang="zh-CN" altLang="en-US" dirty="0" smtClean="0"/>
          </a:p>
          <a:p>
            <a:pPr rtl="0"/>
            <a:r>
              <a:rPr lang="en-US" altLang="zh-CN" dirty="0" smtClean="0"/>
              <a:t>2-pass Gaussian blur with dynamic width</a:t>
            </a:r>
            <a:endParaRPr lang="zh-CN" altLang="en-US" dirty="0" smtClean="0"/>
          </a:p>
          <a:p>
            <a:pPr rtl="0"/>
            <a:r>
              <a:rPr lang="en-US" altLang="zh-CN" dirty="0" smtClean="0"/>
              <a:t>SSAO factor calculation</a:t>
            </a:r>
          </a:p>
          <a:p>
            <a:pPr rtl="0"/>
            <a:r>
              <a:rPr lang="en-US" altLang="zh-CN" dirty="0" smtClean="0"/>
              <a:t>2-pass bilateral blur with dynamic width</a:t>
            </a:r>
          </a:p>
          <a:p>
            <a:pPr marL="45720" indent="0" rtl="0">
              <a:buNone/>
            </a:pPr>
            <a:r>
              <a:rPr lang="en-US" altLang="zh-CN" dirty="0" smtClean="0"/>
              <a:t>-----------------------------------------------------------------------</a:t>
            </a:r>
            <a:endParaRPr lang="en-US" altLang="zh-CN" dirty="0"/>
          </a:p>
          <a:p>
            <a:pPr marL="45720" indent="0" rtl="0">
              <a:buNone/>
            </a:pPr>
            <a:r>
              <a:rPr lang="en-US" altLang="zh-CN" dirty="0" smtClean="0"/>
              <a:t>Graphics Pipeline -&gt;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39" y="4125355"/>
            <a:ext cx="6534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Possible performance penalty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 err="1" smtClean="0"/>
              <a:t>Gbuffer</a:t>
            </a:r>
            <a:r>
              <a:rPr lang="en-US" altLang="zh-CN" dirty="0" smtClean="0"/>
              <a:t> bandwidth – </a:t>
            </a:r>
            <a:r>
              <a:rPr lang="en-US" altLang="zh-CN" dirty="0"/>
              <a:t>4 </a:t>
            </a:r>
            <a:r>
              <a:rPr lang="en-US" altLang="zh-CN" dirty="0" smtClean="0"/>
              <a:t>RGBA32F attachments.</a:t>
            </a:r>
          </a:p>
          <a:p>
            <a:r>
              <a:rPr lang="en-US" altLang="zh-CN" dirty="0" smtClean="0"/>
              <a:t>Two many passes – 8 passes</a:t>
            </a:r>
          </a:p>
          <a:p>
            <a:r>
              <a:rPr lang="en-US" altLang="zh-CN" dirty="0" smtClean="0"/>
              <a:t>Heavy calculations – dynamic Gaussian/Bilateral filter width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r>
              <a:rPr lang="en-US" altLang="zh-CN" dirty="0" smtClean="0"/>
              <a:t>Too many state changes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76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First attempt without profiler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 err="1" smtClean="0"/>
              <a:t>GBuffer</a:t>
            </a:r>
            <a:r>
              <a:rPr lang="en-US" altLang="zh-CN" dirty="0" smtClean="0"/>
              <a:t> bandwidth – </a:t>
            </a:r>
            <a:r>
              <a:rPr lang="en-US" altLang="zh-CN" dirty="0"/>
              <a:t>4 </a:t>
            </a:r>
            <a:r>
              <a:rPr lang="en-US" altLang="zh-CN" dirty="0" smtClean="0"/>
              <a:t>RGBA32F attachments.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/>
              <a:t>Reduce </a:t>
            </a:r>
            <a:r>
              <a:rPr lang="en-US" altLang="zh-CN" b="1" dirty="0" err="1" smtClean="0"/>
              <a:t>GBuffer</a:t>
            </a:r>
            <a:r>
              <a:rPr lang="en-US" altLang="zh-CN" b="1" dirty="0" smtClean="0"/>
              <a:t> bandwidth, limit attachments</a:t>
            </a:r>
          </a:p>
          <a:p>
            <a:r>
              <a:rPr lang="en-US" altLang="zh-CN" dirty="0" smtClean="0"/>
              <a:t>Two many passes – 8 passes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/>
              <a:t>Combine passes</a:t>
            </a:r>
            <a:endParaRPr lang="en-US" altLang="zh-CN" b="1" dirty="0" smtClean="0"/>
          </a:p>
          <a:p>
            <a:r>
              <a:rPr lang="en-US" altLang="zh-CN" dirty="0" smtClean="0"/>
              <a:t>Heavy calculations – dynamic Gaussian/Bilateral filter width </a:t>
            </a:r>
            <a:r>
              <a:rPr lang="en-US" altLang="zh-CN" dirty="0" err="1" smtClean="0"/>
              <a:t>etc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/>
              <a:t>Calculate at CPU side</a:t>
            </a:r>
          </a:p>
          <a:p>
            <a:r>
              <a:rPr lang="en-US" altLang="zh-CN" dirty="0" smtClean="0"/>
              <a:t>Too many state changes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/>
              <a:t>Try to avoid state changes at CPU side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3654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First attempt without profiler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799"/>
            <a:ext cx="9601200" cy="4316627"/>
          </a:xfrm>
        </p:spPr>
        <p:txBody>
          <a:bodyPr rtlCol="0">
            <a:normAutofit lnSpcReduction="10000"/>
          </a:bodyPr>
          <a:lstStyle/>
          <a:p>
            <a:r>
              <a:rPr lang="en-US" altLang="zh-CN" dirty="0" smtClean="0"/>
              <a:t>Progress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 smtClean="0"/>
              <a:t>Changed 3</a:t>
            </a:r>
            <a:r>
              <a:rPr lang="en-US" altLang="zh-CN" dirty="0"/>
              <a:t> RGBA32F</a:t>
            </a:r>
            <a:r>
              <a:rPr lang="en-US" altLang="zh-CN" dirty="0" smtClean="0"/>
              <a:t> textures in </a:t>
            </a:r>
            <a:r>
              <a:rPr lang="en-US" altLang="zh-CN" dirty="0" err="1" smtClean="0"/>
              <a:t>GBuffer</a:t>
            </a:r>
            <a:r>
              <a:rPr lang="en-US" altLang="zh-CN" dirty="0" smtClean="0"/>
              <a:t> to GL_RGBA8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 smtClean="0"/>
              <a:t>Changed SSAO-generation pass from 1 </a:t>
            </a:r>
            <a:r>
              <a:rPr lang="en-US" altLang="zh-CN" dirty="0"/>
              <a:t>RGBA32F </a:t>
            </a:r>
            <a:r>
              <a:rPr lang="en-US" altLang="zh-CN" dirty="0" smtClean="0"/>
              <a:t>attachment to depth only using GL_DEPTH_COMPONENT24</a:t>
            </a:r>
            <a:endParaRPr lang="en-US" altLang="zh-CN" dirty="0"/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/>
              <a:t>Combined 2-pass SSAO blur process to one shader and reduced state changes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/>
              <a:t>Combined 2-pass </a:t>
            </a:r>
            <a:r>
              <a:rPr lang="en-US" altLang="zh-CN" dirty="0" smtClean="0"/>
              <a:t>ESM </a:t>
            </a:r>
            <a:r>
              <a:rPr lang="en-US" altLang="zh-CN" dirty="0"/>
              <a:t>blur process to one shader and reduced state changes</a:t>
            </a:r>
            <a:r>
              <a:rPr lang="en-US" altLang="zh-CN" dirty="0" smtClean="0"/>
              <a:t>.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 smtClean="0"/>
              <a:t>Moved Gaussian Distribution calculation to CPU side.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 smtClean="0"/>
              <a:t>Combined 2 blur shaders in 1 shader.</a:t>
            </a:r>
          </a:p>
          <a:p>
            <a:r>
              <a:rPr lang="en-US" altLang="zh-CN" dirty="0" smtClean="0"/>
              <a:t>Result</a:t>
            </a:r>
          </a:p>
          <a:p>
            <a:pPr lvl="1"/>
            <a:r>
              <a:rPr lang="en-US" altLang="zh-CN" dirty="0" smtClean="0"/>
              <a:t>Combining 2 blur shaders actually slowed the application down due to different FBO sizes. Revert changes.</a:t>
            </a:r>
          </a:p>
          <a:p>
            <a:pPr lvl="1"/>
            <a:r>
              <a:rPr lang="en-US" altLang="zh-CN" dirty="0" smtClean="0"/>
              <a:t>FPS has NOT improved significantly. -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b="1" dirty="0" smtClean="0"/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0589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标题和包含图表的内容布局</a:t>
            </a:r>
          </a:p>
        </p:txBody>
      </p:sp>
      <p:graphicFrame>
        <p:nvGraphicFramePr>
          <p:cNvPr id="6" name="内容占位符 5" descr="簇状柱形图表示&#10;4 种类别的 3 系列组合图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60330"/>
              </p:ext>
            </p:extLst>
          </p:nvPr>
        </p:nvGraphicFramePr>
        <p:xfrm>
          <a:off x="1295400" y="1828800"/>
          <a:ext cx="9601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包含表格的两栏内容布局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此处是第一个项目要点</a:t>
            </a:r>
          </a:p>
          <a:p>
            <a:pPr rtl="0"/>
            <a:r>
              <a:rPr lang="zh-CN" altLang="en-US" dirty="0"/>
              <a:t>此处是第二个项目要点</a:t>
            </a:r>
          </a:p>
          <a:p>
            <a:pPr rtl="0"/>
            <a:r>
              <a:rPr lang="zh-CN" altLang="en-US" dirty="0"/>
              <a:t>此处是第三个项目要点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0347668"/>
              </p:ext>
            </p:extLst>
          </p:nvPr>
        </p:nvGraphicFramePr>
        <p:xfrm>
          <a:off x="6172200" y="1825623"/>
          <a:ext cx="4724400" cy="21478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包含 </a:t>
            </a:r>
            <a:r>
              <a:rPr lang="en-US" altLang="zh-CN" dirty="0"/>
              <a:t>SmartArt </a:t>
            </a:r>
            <a:r>
              <a:rPr lang="zh-CN" altLang="en-US" dirty="0"/>
              <a:t>的两栏内容布局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此处是第一个项目要点</a:t>
            </a:r>
          </a:p>
          <a:p>
            <a:pPr rtl="0"/>
            <a:r>
              <a:rPr lang="zh-CN" altLang="en-US" dirty="0"/>
              <a:t>此处是第二个项目要点</a:t>
            </a:r>
          </a:p>
          <a:p>
            <a:pPr rtl="0"/>
            <a:r>
              <a:rPr lang="zh-CN" altLang="en-US" dirty="0"/>
              <a:t>此处是第三个项目要点</a:t>
            </a:r>
          </a:p>
        </p:txBody>
      </p:sp>
      <p:graphicFrame>
        <p:nvGraphicFramePr>
          <p:cNvPr id="5" name="内容占位符 4" descr="分段棱锥显示&#10;4 个组之间相互关联的关系。组 A、组 2、组 3 和组 4 文字将显示在三角形中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8013441"/>
              </p:ext>
            </p:extLst>
          </p:nvPr>
        </p:nvGraphicFramePr>
        <p:xfrm>
          <a:off x="6172200" y="1825625"/>
          <a:ext cx="4724400" cy="4117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带红线的商务模板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157_TF03031023" id="{5E2EC3BB-B81D-46FD-9D4C-0C3B633C7B53}" vid="{F4BB8C96-A29B-4B8C-AC77-99FDE18DCF46}"/>
    </a:ext>
  </a:extLst>
</a:theme>
</file>

<file path=ppt/theme/theme2.xml><?xml version="1.0" encoding="utf-8"?>
<a:theme xmlns:a="http://schemas.openxmlformats.org/drawingml/2006/main" name="Office 主题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带红线的业务演示文稿（宽屏）</Template>
  <TotalTime>444</TotalTime>
  <Words>365</Words>
  <Application>Microsoft Office PowerPoint</Application>
  <PresentationFormat>宽屏</PresentationFormat>
  <Paragraphs>89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 Unicode MS</vt:lpstr>
      <vt:lpstr>宋体</vt:lpstr>
      <vt:lpstr>Arial</vt:lpstr>
      <vt:lpstr>Wingdings</vt:lpstr>
      <vt:lpstr>带红线的商务模板 16x9</vt:lpstr>
      <vt:lpstr>Optimization report</vt:lpstr>
      <vt:lpstr>Frame rate issues</vt:lpstr>
      <vt:lpstr>intensive graphics features</vt:lpstr>
      <vt:lpstr>Possible performance penalty</vt:lpstr>
      <vt:lpstr>First attempt without profiler</vt:lpstr>
      <vt:lpstr>First attempt without profiler</vt:lpstr>
      <vt:lpstr>标题和包含图表的内容布局</vt:lpstr>
      <vt:lpstr>包含表格的两栏内容布局</vt:lpstr>
      <vt:lpstr>包含 SmartArt 的两栏内容布局</vt:lpstr>
      <vt:lpstr>添加幻灯片标题 - 1</vt:lpstr>
      <vt:lpstr>添加幻灯片标题 - 2</vt:lpstr>
      <vt:lpstr>添加幻灯片标题 - 3</vt:lpstr>
      <vt:lpstr>PowerPoint 演示文稿</vt:lpstr>
      <vt:lpstr>添加幻灯片标题 - 4</vt:lpstr>
      <vt:lpstr>添加幻灯片标题 - 5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report</dc:title>
  <dc:creator>政阳 李</dc:creator>
  <cp:lastModifiedBy>政阳 李</cp:lastModifiedBy>
  <cp:revision>20</cp:revision>
  <dcterms:created xsi:type="dcterms:W3CDTF">2018-04-05T21:38:18Z</dcterms:created>
  <dcterms:modified xsi:type="dcterms:W3CDTF">2018-04-06T05:02:46Z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