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256" r:id="rId5"/>
    <p:sldId id="257" r:id="rId6"/>
    <p:sldId id="258" r:id="rId7"/>
    <p:sldId id="262" r:id="rId8"/>
    <p:sldId id="265" r:id="rId9"/>
    <p:sldId id="266" r:id="rId10"/>
    <p:sldId id="269" r:id="rId11"/>
    <p:sldId id="294" r:id="rId12"/>
    <p:sldId id="293" r:id="rId13"/>
    <p:sldId id="263" r:id="rId14"/>
    <p:sldId id="260" r:id="rId15"/>
    <p:sldId id="261" r:id="rId16"/>
    <p:sldId id="295" r:id="rId17"/>
    <p:sldId id="291" r:id="rId18"/>
    <p:sldId id="264" r:id="rId19"/>
    <p:sldId id="289" r:id="rId20"/>
    <p:sldId id="273" r:id="rId21"/>
    <p:sldId id="270" r:id="rId22"/>
    <p:sldId id="292" r:id="rId23"/>
    <p:sldId id="282" r:id="rId24"/>
    <p:sldId id="283" r:id="rId25"/>
    <p:sldId id="284" r:id="rId26"/>
    <p:sldId id="285" r:id="rId27"/>
    <p:sldId id="286" r:id="rId28"/>
    <p:sldId id="287" r:id="rId29"/>
    <p:sldId id="271" r:id="rId30"/>
    <p:sldId id="290" r:id="rId31"/>
    <p:sldId id="288" r:id="rId32"/>
    <p:sldId id="296"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69" autoAdjust="0"/>
    <p:restoredTop sz="90704" autoAdjust="0"/>
  </p:normalViewPr>
  <p:slideViewPr>
    <p:cSldViewPr snapToGrid="0">
      <p:cViewPr varScale="1">
        <p:scale>
          <a:sx n="85" d="100"/>
          <a:sy n="85" d="100"/>
        </p:scale>
        <p:origin x="139"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11/30/2023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hyperlink" Target="https://thenextweb.com/news/relational-quantum-mechanics-carlo-rovelli-syndication" TargetMode="External"/><Relationship Id="rId2" Type="http://schemas.openxmlformats.org/officeDocument/2006/relationships/hyperlink" Target="https://en.wikipedia.org/wiki/Mathematical_optimization" TargetMode="External"/><Relationship Id="rId1" Type="http://schemas.openxmlformats.org/officeDocument/2006/relationships/slideLayout" Target="../slideLayouts/slideLayout15.xml"/><Relationship Id="rId6" Type="http://schemas.openxmlformats.org/officeDocument/2006/relationships/hyperlink" Target="https://arxiv.org/pdf/2309.13110.pdf" TargetMode="External"/><Relationship Id="rId5" Type="http://schemas.openxmlformats.org/officeDocument/2006/relationships/hyperlink" Target="https://www.researchgate.net/figure/a-Graph-with-n-nodes-where-two-star-coupled-networks-are-connected-by-one-edge-through_fig2_247691180" TargetMode="External"/><Relationship Id="rId4" Type="http://schemas.openxmlformats.org/officeDocument/2006/relationships/hyperlink" Target="https://medium.com/@kazi.abdullah/unlocking-the-power-of-quantum-optimization-a-journey-through-the-qaoa-algorithm-by-abdullah-5366fd6a4f1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YtepXvx5zdI&amp;ab_channel=Xanadu"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n.wikipedia.org/wiki/Quantum_algorithm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Quantum Optimization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 Tale of Low-Depth Quantum Algorithms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209583" y="625532"/>
            <a:ext cx="8421688" cy="1325563"/>
          </a:xfrm>
        </p:spPr>
        <p:txBody>
          <a:bodyPr>
            <a:normAutofit/>
          </a:bodyPr>
          <a:lstStyle/>
          <a:p>
            <a:r>
              <a:rPr lang="en-US" sz="3400" dirty="0"/>
              <a:t>Graph</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328" name="Picture 327">
            <a:extLst>
              <a:ext uri="{FF2B5EF4-FFF2-40B4-BE49-F238E27FC236}">
                <a16:creationId xmlns:a16="http://schemas.microsoft.com/office/drawing/2014/main" id="{BE3D732A-53D2-8EEB-AB23-2436B7AAA862}"/>
              </a:ext>
            </a:extLst>
          </p:cNvPr>
          <p:cNvPicPr>
            <a:picLocks noChangeAspect="1"/>
          </p:cNvPicPr>
          <p:nvPr/>
        </p:nvPicPr>
        <p:blipFill>
          <a:blip r:embed="rId2"/>
          <a:stretch>
            <a:fillRect/>
          </a:stretch>
        </p:blipFill>
        <p:spPr>
          <a:xfrm>
            <a:off x="1119709" y="1951095"/>
            <a:ext cx="9952582" cy="2354784"/>
          </a:xfrm>
          <a:prstGeom prst="rect">
            <a:avLst/>
          </a:prstGeom>
          <a:ln>
            <a:noFill/>
          </a:ln>
          <a:effectLst>
            <a:softEdge rad="112500"/>
          </a:effectLst>
        </p:spPr>
      </p:pic>
      <p:pic>
        <p:nvPicPr>
          <p:cNvPr id="332" name="Picture 331">
            <a:extLst>
              <a:ext uri="{FF2B5EF4-FFF2-40B4-BE49-F238E27FC236}">
                <a16:creationId xmlns:a16="http://schemas.microsoft.com/office/drawing/2014/main" id="{BA1441E2-5BB7-6D95-518C-7AC4334AFB71}"/>
              </a:ext>
            </a:extLst>
          </p:cNvPr>
          <p:cNvPicPr>
            <a:picLocks noChangeAspect="1"/>
          </p:cNvPicPr>
          <p:nvPr/>
        </p:nvPicPr>
        <p:blipFill>
          <a:blip r:embed="rId3"/>
          <a:stretch>
            <a:fillRect/>
          </a:stretch>
        </p:blipFill>
        <p:spPr>
          <a:xfrm>
            <a:off x="5225894" y="4552971"/>
            <a:ext cx="1740212" cy="1556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5507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446318" y="535462"/>
            <a:ext cx="10712584" cy="1325563"/>
          </a:xfrm>
        </p:spPr>
        <p:txBody>
          <a:bodyPr/>
          <a:lstStyle/>
          <a:p>
            <a:r>
              <a:rPr lang="en-US" dirty="0"/>
              <a:t>Max independent set problem</a:t>
            </a:r>
            <a:br>
              <a:rPr lang="en-US" dirty="0"/>
            </a:b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1026" name="Picture 2">
            <a:extLst>
              <a:ext uri="{FF2B5EF4-FFF2-40B4-BE49-F238E27FC236}">
                <a16:creationId xmlns:a16="http://schemas.microsoft.com/office/drawing/2014/main" id="{A60A7AEC-9619-7D77-26DA-DE781A19B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348" y="4194897"/>
            <a:ext cx="28575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7BD5F2D-CFD1-967A-780A-359999054FCA}"/>
              </a:ext>
            </a:extLst>
          </p:cNvPr>
          <p:cNvPicPr>
            <a:picLocks noChangeAspect="1"/>
          </p:cNvPicPr>
          <p:nvPr/>
        </p:nvPicPr>
        <p:blipFill>
          <a:blip r:embed="rId3">
            <a:alphaModFix/>
          </a:blip>
          <a:stretch>
            <a:fillRect/>
          </a:stretch>
        </p:blipFill>
        <p:spPr>
          <a:xfrm>
            <a:off x="200608" y="2146053"/>
            <a:ext cx="11790784" cy="1690720"/>
          </a:xfrm>
          <a:prstGeom prst="rect">
            <a:avLst/>
          </a:prstGeom>
          <a:ln w="88900" cap="sq" cmpd="thickThin">
            <a:solidFill>
              <a:srgbClr val="000000"/>
            </a:solidFill>
            <a:prstDash val="solid"/>
            <a:miter lim="800000"/>
          </a:ln>
          <a:effectLst>
            <a:innerShdw blurRad="76200">
              <a:srgbClr val="000000"/>
            </a:innerShdw>
          </a:effectLst>
        </p:spPr>
      </p:pic>
      <p:pic>
        <p:nvPicPr>
          <p:cNvPr id="1030" name="Picture 6" descr="Independent sets for a star graph is an example of how vastly different the size of the maximal independent set can be to the maximum independent set. In this diagram, the star graph S8 has a maximal independent set of size 1 by selecting the internal node. It also has an maximal (and also maximum independent set) of size 8 by selecting each leave node instead.">
            <a:extLst>
              <a:ext uri="{FF2B5EF4-FFF2-40B4-BE49-F238E27FC236}">
                <a16:creationId xmlns:a16="http://schemas.microsoft.com/office/drawing/2014/main" id="{4B1F2CE0-5481-B858-381D-9B65E3F0D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152" y="4453246"/>
            <a:ext cx="3188247" cy="146369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C2288E39-4AD4-1C8B-2AA9-29D2EDD4A4C4}"/>
              </a:ext>
            </a:extLst>
          </p:cNvPr>
          <p:cNvSpPr txBox="1">
            <a:spLocks/>
          </p:cNvSpPr>
          <p:nvPr/>
        </p:nvSpPr>
        <p:spPr>
          <a:xfrm>
            <a:off x="4572469" y="4094155"/>
            <a:ext cx="107125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de-DE" dirty="0"/>
              <a:t>NP-</a:t>
            </a:r>
            <a:r>
              <a:rPr lang="de-DE" dirty="0" err="1"/>
              <a:t>HArd</a:t>
            </a:r>
            <a:endParaRPr lang="de-DE" dirty="0"/>
          </a:p>
        </p:txBody>
      </p:sp>
      <p:pic>
        <p:nvPicPr>
          <p:cNvPr id="12" name="Picture 11">
            <a:extLst>
              <a:ext uri="{FF2B5EF4-FFF2-40B4-BE49-F238E27FC236}">
                <a16:creationId xmlns:a16="http://schemas.microsoft.com/office/drawing/2014/main" id="{79E7183D-35CD-1A8D-3A95-2CE74095E8BA}"/>
              </a:ext>
            </a:extLst>
          </p:cNvPr>
          <p:cNvPicPr>
            <a:picLocks noChangeAspect="1"/>
          </p:cNvPicPr>
          <p:nvPr/>
        </p:nvPicPr>
        <p:blipFill>
          <a:blip r:embed="rId5"/>
          <a:stretch>
            <a:fillRect/>
          </a:stretch>
        </p:blipFill>
        <p:spPr>
          <a:xfrm>
            <a:off x="6625078" y="4406523"/>
            <a:ext cx="1398715" cy="14021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376519" y="5533650"/>
            <a:ext cx="11273118" cy="1325563"/>
          </a:xfrm>
        </p:spPr>
        <p:txBody>
          <a:bodyPr>
            <a:normAutofit/>
          </a:bodyPr>
          <a:lstStyle/>
          <a:p>
            <a:r>
              <a:rPr lang="en-US" sz="1800" dirty="0">
                <a:solidFill>
                  <a:schemeClr val="bg1">
                    <a:lumMod val="65000"/>
                  </a:schemeClr>
                </a:solidFill>
              </a:rPr>
              <a:t>COMMENT: Max – an alternative algorithm that chooses the </a:t>
            </a:r>
            <a:r>
              <a:rPr lang="en-US" sz="1800" dirty="0" err="1">
                <a:solidFill>
                  <a:schemeClr val="bg1">
                    <a:lumMod val="65000"/>
                  </a:schemeClr>
                </a:solidFill>
              </a:rPr>
              <a:t>highst</a:t>
            </a:r>
            <a:r>
              <a:rPr lang="en-US" sz="1800" dirty="0">
                <a:solidFill>
                  <a:schemeClr val="bg1">
                    <a:lumMod val="65000"/>
                  </a:schemeClr>
                </a:solidFill>
              </a:rPr>
              <a:t> degree vertex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24" name="Picture 23">
            <a:extLst>
              <a:ext uri="{FF2B5EF4-FFF2-40B4-BE49-F238E27FC236}">
                <a16:creationId xmlns:a16="http://schemas.microsoft.com/office/drawing/2014/main" id="{DECE68E4-9450-23BF-B41A-85EC77FAB39A}"/>
              </a:ext>
            </a:extLst>
          </p:cNvPr>
          <p:cNvPicPr>
            <a:picLocks noChangeAspect="1"/>
          </p:cNvPicPr>
          <p:nvPr/>
        </p:nvPicPr>
        <p:blipFill>
          <a:blip r:embed="rId2"/>
          <a:stretch>
            <a:fillRect/>
          </a:stretch>
        </p:blipFill>
        <p:spPr>
          <a:xfrm>
            <a:off x="2476501" y="2417459"/>
            <a:ext cx="7373718" cy="2949487"/>
          </a:xfrm>
          <a:prstGeom prst="rect">
            <a:avLst/>
          </a:prstGeom>
          <a:ln>
            <a:noFill/>
          </a:ln>
          <a:effectLst>
            <a:softEdge rad="112500"/>
          </a:effectLst>
        </p:spPr>
      </p:pic>
      <p:sp>
        <p:nvSpPr>
          <p:cNvPr id="5" name="Title 1">
            <a:extLst>
              <a:ext uri="{FF2B5EF4-FFF2-40B4-BE49-F238E27FC236}">
                <a16:creationId xmlns:a16="http://schemas.microsoft.com/office/drawing/2014/main" id="{1BA89311-BA7C-D4EE-77BF-7BA11AAA0909}"/>
              </a:ext>
            </a:extLst>
          </p:cNvPr>
          <p:cNvSpPr txBox="1">
            <a:spLocks/>
          </p:cNvSpPr>
          <p:nvPr/>
        </p:nvSpPr>
        <p:spPr>
          <a:xfrm>
            <a:off x="2037556" y="1044577"/>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de-DE"/>
              <a:t>Classical greedy algorithm - min</a:t>
            </a:r>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355414" y="441698"/>
            <a:ext cx="7357409" cy="583639"/>
          </a:xfrm>
        </p:spPr>
        <p:txBody>
          <a:bodyPr/>
          <a:lstStyle/>
          <a:p>
            <a:r>
              <a:rPr lang="en-US" dirty="0"/>
              <a:t>Iterative quantum algorithms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4" name="TextBox 3">
            <a:extLst>
              <a:ext uri="{FF2B5EF4-FFF2-40B4-BE49-F238E27FC236}">
                <a16:creationId xmlns:a16="http://schemas.microsoft.com/office/drawing/2014/main" id="{0D321A63-2737-355A-A99A-FC9C8F378EBC}"/>
              </a:ext>
            </a:extLst>
          </p:cNvPr>
          <p:cNvSpPr txBox="1"/>
          <p:nvPr/>
        </p:nvSpPr>
        <p:spPr>
          <a:xfrm>
            <a:off x="4186518" y="1328427"/>
            <a:ext cx="6096000" cy="400110"/>
          </a:xfrm>
          <a:prstGeom prst="rect">
            <a:avLst/>
          </a:prstGeom>
          <a:noFill/>
        </p:spPr>
        <p:txBody>
          <a:bodyPr wrap="square">
            <a:spAutoFit/>
          </a:bodyPr>
          <a:lstStyle/>
          <a:p>
            <a:r>
              <a:rPr lang="de-DE" sz="2000" dirty="0"/>
              <a:t>A</a:t>
            </a:r>
            <a:r>
              <a:rPr lang="en-US" sz="1800" dirty="0"/>
              <a:t> new class of hybrid approaches to quantum optimization</a:t>
            </a:r>
            <a:endParaRPr lang="en-US" sz="1600" dirty="0">
              <a:solidFill>
                <a:schemeClr val="tx1"/>
              </a:solidFill>
              <a:latin typeface="Arial" panose="020B0604020202020204" pitchFamily="34" charset="0"/>
            </a:endParaRPr>
          </a:p>
        </p:txBody>
      </p:sp>
      <p:pic>
        <p:nvPicPr>
          <p:cNvPr id="1026" name="Picture 2" descr="Smile Smiley Cool - Kostenloses Bild auf Pixabay - Pixabay">
            <a:extLst>
              <a:ext uri="{FF2B5EF4-FFF2-40B4-BE49-F238E27FC236}">
                <a16:creationId xmlns:a16="http://schemas.microsoft.com/office/drawing/2014/main" id="{AF74BFFA-497C-9D22-4194-9AD1C1516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118" y="2157318"/>
            <a:ext cx="2981325" cy="15335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2FAFBE3-8B98-AD99-02BF-CE0F50B2CD7F}"/>
              </a:ext>
            </a:extLst>
          </p:cNvPr>
          <p:cNvPicPr>
            <a:picLocks noChangeAspect="1"/>
          </p:cNvPicPr>
          <p:nvPr/>
        </p:nvPicPr>
        <p:blipFill>
          <a:blip r:embed="rId3"/>
          <a:stretch>
            <a:fillRect/>
          </a:stretch>
        </p:blipFill>
        <p:spPr>
          <a:xfrm>
            <a:off x="5660590" y="4050664"/>
            <a:ext cx="4008467" cy="365792"/>
          </a:xfrm>
          <a:prstGeom prst="rect">
            <a:avLst/>
          </a:prstGeom>
        </p:spPr>
      </p:pic>
    </p:spTree>
    <p:extLst>
      <p:ext uri="{BB962C8B-B14F-4D97-AF65-F5344CB8AC3E}">
        <p14:creationId xmlns:p14="http://schemas.microsoft.com/office/powerpoint/2010/main" val="9992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FFCEB6-7ACB-C741-6658-CC1D846A898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0EE51CA-ECB1-AA23-CC74-31F96E665736}"/>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7" name="Picture 6">
            <a:extLst>
              <a:ext uri="{FF2B5EF4-FFF2-40B4-BE49-F238E27FC236}">
                <a16:creationId xmlns:a16="http://schemas.microsoft.com/office/drawing/2014/main" id="{D22FCE45-44A8-2B08-66A6-4517F7689C53}"/>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55111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721181" y="713304"/>
            <a:ext cx="8421688" cy="1325563"/>
          </a:xfrm>
        </p:spPr>
        <p:txBody>
          <a:bodyPr>
            <a:normAutofit fontScale="90000"/>
          </a:bodyPr>
          <a:lstStyle/>
          <a:p>
            <a:r>
              <a:rPr lang="en-US" sz="3100" dirty="0"/>
              <a:t>QAOA - </a:t>
            </a:r>
            <a:r>
              <a:rPr lang="de-DE" sz="3100" dirty="0"/>
              <a:t>Quantum </a:t>
            </a:r>
            <a:r>
              <a:rPr lang="de-DE" sz="3100" dirty="0" err="1"/>
              <a:t>approximate</a:t>
            </a:r>
            <a:r>
              <a:rPr lang="de-DE" sz="3100" dirty="0"/>
              <a:t> </a:t>
            </a:r>
            <a:r>
              <a:rPr lang="de-DE" sz="3100" dirty="0" err="1"/>
              <a:t>optimization</a:t>
            </a:r>
            <a:r>
              <a:rPr lang="de-DE" sz="3100" dirty="0"/>
              <a:t> </a:t>
            </a:r>
            <a:r>
              <a:rPr lang="de-DE" sz="3100" dirty="0" err="1"/>
              <a:t>algorithm</a:t>
            </a:r>
            <a:br>
              <a:rPr lang="de-DE" sz="3100" dirty="0"/>
            </a:br>
            <a:endParaRPr lang="en-US" sz="3100"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5122" name="Picture 2" descr="Classical variational simulation of the Quantum Approximate Optimization  Algorithm | npj Quantum Information">
            <a:extLst>
              <a:ext uri="{FF2B5EF4-FFF2-40B4-BE49-F238E27FC236}">
                <a16:creationId xmlns:a16="http://schemas.microsoft.com/office/drawing/2014/main" id="{35A3A83D-6514-6D46-338D-B572771F8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172" y="2414097"/>
            <a:ext cx="6434091" cy="278027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5CF01B39-27D7-F92E-7140-6B8272B43896}"/>
              </a:ext>
            </a:extLst>
          </p:cNvPr>
          <p:cNvCxnSpPr/>
          <p:nvPr/>
        </p:nvCxnSpPr>
        <p:spPr>
          <a:xfrm>
            <a:off x="5186082" y="2514600"/>
            <a:ext cx="18288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4FD26FA-EBC7-B175-EFB7-2AF7CDB4D97D}"/>
              </a:ext>
            </a:extLst>
          </p:cNvPr>
          <p:cNvCxnSpPr/>
          <p:nvPr/>
        </p:nvCxnSpPr>
        <p:spPr>
          <a:xfrm>
            <a:off x="5186082" y="2514600"/>
            <a:ext cx="18288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246090-838F-C3E6-0013-F98B82FB0BF4}"/>
              </a:ext>
            </a:extLst>
          </p:cNvPr>
          <p:cNvCxnSpPr>
            <a:cxnSpLocks/>
          </p:cNvCxnSpPr>
          <p:nvPr/>
        </p:nvCxnSpPr>
        <p:spPr>
          <a:xfrm>
            <a:off x="6935799" y="3056965"/>
            <a:ext cx="2542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79412AB-5422-0790-8EFC-97D6BA6B3DBB}"/>
              </a:ext>
            </a:extLst>
          </p:cNvPr>
          <p:cNvCxnSpPr>
            <a:cxnSpLocks/>
          </p:cNvCxnSpPr>
          <p:nvPr/>
        </p:nvCxnSpPr>
        <p:spPr>
          <a:xfrm flipH="1">
            <a:off x="6935799" y="4742329"/>
            <a:ext cx="21723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464004A3-0323-623A-205E-D99D73284E72}"/>
              </a:ext>
            </a:extLst>
          </p:cNvPr>
          <p:cNvSpPr txBox="1"/>
          <p:nvPr/>
        </p:nvSpPr>
        <p:spPr>
          <a:xfrm>
            <a:off x="1884829" y="1946391"/>
            <a:ext cx="6100482" cy="369332"/>
          </a:xfrm>
          <a:prstGeom prst="rect">
            <a:avLst/>
          </a:prstGeom>
          <a:noFill/>
        </p:spPr>
        <p:txBody>
          <a:bodyPr wrap="square">
            <a:spAutoFit/>
          </a:bodyPr>
          <a:lstStyle/>
          <a:p>
            <a:r>
              <a:rPr lang="de-DE" dirty="0">
                <a:solidFill>
                  <a:srgbClr val="000000"/>
                </a:solidFill>
                <a:latin typeface="Cascadia Mono" panose="020B0609020000020004" pitchFamily="49" charset="0"/>
              </a:rPr>
              <a:t>Low Depth Burst </a:t>
            </a:r>
            <a:r>
              <a:rPr lang="de-DE" dirty="0" err="1">
                <a:solidFill>
                  <a:srgbClr val="000000"/>
                </a:solidFill>
                <a:latin typeface="Cascadia Mono" panose="020B0609020000020004" pitchFamily="49" charset="0"/>
              </a:rPr>
              <a:t>of</a:t>
            </a:r>
            <a:r>
              <a:rPr lang="de-DE" dirty="0">
                <a:solidFill>
                  <a:srgbClr val="000000"/>
                </a:solidFill>
                <a:latin typeface="Cascadia Mono" panose="020B0609020000020004" pitchFamily="49" charset="0"/>
              </a:rPr>
              <a:t> </a:t>
            </a:r>
            <a:r>
              <a:rPr lang="de-DE" dirty="0" err="1">
                <a:solidFill>
                  <a:srgbClr val="000000"/>
                </a:solidFill>
                <a:latin typeface="Cascadia Mono" panose="020B0609020000020004" pitchFamily="49" charset="0"/>
              </a:rPr>
              <a:t>Calculations</a:t>
            </a:r>
            <a:endParaRPr lang="en-DE" dirty="0"/>
          </a:p>
        </p:txBody>
      </p:sp>
      <p:sp>
        <p:nvSpPr>
          <p:cNvPr id="18" name="TextBox 17">
            <a:extLst>
              <a:ext uri="{FF2B5EF4-FFF2-40B4-BE49-F238E27FC236}">
                <a16:creationId xmlns:a16="http://schemas.microsoft.com/office/drawing/2014/main" id="{44E9A77B-F201-706D-B32B-EC3FA3F3543D}"/>
              </a:ext>
            </a:extLst>
          </p:cNvPr>
          <p:cNvSpPr txBox="1"/>
          <p:nvPr/>
        </p:nvSpPr>
        <p:spPr>
          <a:xfrm>
            <a:off x="9108141" y="2899353"/>
            <a:ext cx="3419723" cy="2031325"/>
          </a:xfrm>
          <a:prstGeom prst="rect">
            <a:avLst/>
          </a:prstGeom>
          <a:noFill/>
        </p:spPr>
        <p:txBody>
          <a:bodyPr wrap="square">
            <a:spAutoFit/>
          </a:bodyPr>
          <a:lstStyle/>
          <a:p>
            <a:r>
              <a:rPr lang="de-DE" dirty="0">
                <a:solidFill>
                  <a:srgbClr val="000000"/>
                </a:solidFill>
                <a:latin typeface="Cascadia Mono" panose="020B0609020000020004" pitchFamily="49" charset="0"/>
              </a:rPr>
              <a:t>    </a:t>
            </a:r>
            <a:r>
              <a:rPr lang="de-DE" dirty="0" err="1">
                <a:solidFill>
                  <a:srgbClr val="000000"/>
                </a:solidFill>
                <a:latin typeface="Cascadia Mono" panose="020B0609020000020004" pitchFamily="49" charset="0"/>
              </a:rPr>
              <a:t>Result</a:t>
            </a:r>
            <a:r>
              <a:rPr lang="de-DE" dirty="0">
                <a:solidFill>
                  <a:srgbClr val="000000"/>
                </a:solidFill>
                <a:latin typeface="Cascadia Mono" panose="020B0609020000020004" pitchFamily="49" charset="0"/>
              </a:rPr>
              <a:t> Analysis</a:t>
            </a:r>
          </a:p>
          <a:p>
            <a:endParaRPr lang="de-DE" dirty="0">
              <a:solidFill>
                <a:srgbClr val="000000"/>
              </a:solidFill>
              <a:latin typeface="Cascadia Mono" panose="020B0609020000020004" pitchFamily="49" charset="0"/>
            </a:endParaRPr>
          </a:p>
          <a:p>
            <a:endParaRPr lang="de-DE" dirty="0">
              <a:solidFill>
                <a:srgbClr val="000000"/>
              </a:solidFill>
              <a:latin typeface="Cascadia Mono" panose="020B0609020000020004" pitchFamily="49" charset="0"/>
            </a:endParaRPr>
          </a:p>
          <a:p>
            <a:endParaRPr lang="de-DE" dirty="0">
              <a:solidFill>
                <a:srgbClr val="000000"/>
              </a:solidFill>
              <a:latin typeface="Cascadia Mono" panose="020B0609020000020004" pitchFamily="49" charset="0"/>
            </a:endParaRPr>
          </a:p>
          <a:p>
            <a:endParaRPr lang="de-DE" dirty="0">
              <a:solidFill>
                <a:srgbClr val="000000"/>
              </a:solidFill>
              <a:latin typeface="Cascadia Mono" panose="020B0609020000020004" pitchFamily="49" charset="0"/>
            </a:endParaRPr>
          </a:p>
          <a:p>
            <a:endParaRPr lang="de-DE" dirty="0">
              <a:solidFill>
                <a:srgbClr val="000000"/>
              </a:solidFill>
              <a:latin typeface="Cascadia Mono" panose="020B0609020000020004" pitchFamily="49" charset="0"/>
            </a:endParaRPr>
          </a:p>
          <a:p>
            <a:r>
              <a:rPr lang="de-DE" dirty="0">
                <a:solidFill>
                  <a:srgbClr val="000000"/>
                </a:solidFill>
                <a:latin typeface="Cascadia Mono" panose="020B0609020000020004" pitchFamily="49" charset="0"/>
              </a:rPr>
              <a:t>Parameters Adjustment</a:t>
            </a:r>
          </a:p>
        </p:txBody>
      </p:sp>
      <p:cxnSp>
        <p:nvCxnSpPr>
          <p:cNvPr id="21" name="Straight Arrow Connector 20">
            <a:extLst>
              <a:ext uri="{FF2B5EF4-FFF2-40B4-BE49-F238E27FC236}">
                <a16:creationId xmlns:a16="http://schemas.microsoft.com/office/drawing/2014/main" id="{BE8E8764-11D9-23DA-C6D2-42C33AAB1F6F}"/>
              </a:ext>
            </a:extLst>
          </p:cNvPr>
          <p:cNvCxnSpPr/>
          <p:nvPr/>
        </p:nvCxnSpPr>
        <p:spPr>
          <a:xfrm>
            <a:off x="10712824" y="3325906"/>
            <a:ext cx="0"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3" name="Picture 22">
            <a:extLst>
              <a:ext uri="{FF2B5EF4-FFF2-40B4-BE49-F238E27FC236}">
                <a16:creationId xmlns:a16="http://schemas.microsoft.com/office/drawing/2014/main" id="{EFA51F69-EEAA-16B5-FC3D-C34FC956A915}"/>
              </a:ext>
            </a:extLst>
          </p:cNvPr>
          <p:cNvPicPr>
            <a:picLocks noChangeAspect="1"/>
          </p:cNvPicPr>
          <p:nvPr/>
        </p:nvPicPr>
        <p:blipFill>
          <a:blip r:embed="rId3"/>
          <a:stretch>
            <a:fillRect/>
          </a:stretch>
        </p:blipFill>
        <p:spPr>
          <a:xfrm>
            <a:off x="6652474" y="5190520"/>
            <a:ext cx="5395428" cy="1516511"/>
          </a:xfrm>
          <a:prstGeom prst="rect">
            <a:avLst/>
          </a:prstGeom>
        </p:spPr>
      </p:pic>
    </p:spTree>
    <p:extLst>
      <p:ext uri="{BB962C8B-B14F-4D97-AF65-F5344CB8AC3E}">
        <p14:creationId xmlns:p14="http://schemas.microsoft.com/office/powerpoint/2010/main" val="261930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326814" y="551553"/>
            <a:ext cx="9359078" cy="1325563"/>
          </a:xfrm>
        </p:spPr>
        <p:txBody>
          <a:bodyPr>
            <a:normAutofit/>
          </a:bodyPr>
          <a:lstStyle/>
          <a:p>
            <a:r>
              <a:rPr lang="de-DE" sz="3100" dirty="0" err="1"/>
              <a:t>Reformulation</a:t>
            </a:r>
            <a:r>
              <a:rPr lang="de-DE" sz="3100" dirty="0"/>
              <a:t> A </a:t>
            </a:r>
            <a:r>
              <a:rPr lang="de-DE" sz="3100" dirty="0" err="1"/>
              <a:t>problem</a:t>
            </a:r>
            <a:r>
              <a:rPr lang="de-DE" sz="3100" dirty="0"/>
              <a:t> </a:t>
            </a:r>
            <a:r>
              <a:rPr lang="de-DE" sz="3100" dirty="0" err="1"/>
              <a:t>into</a:t>
            </a:r>
            <a:r>
              <a:rPr lang="de-DE" sz="3100" dirty="0"/>
              <a:t> a </a:t>
            </a:r>
            <a:r>
              <a:rPr lang="de-DE" sz="3100" dirty="0" err="1"/>
              <a:t>hamiltonian</a:t>
            </a:r>
            <a:endParaRPr lang="en-US" sz="3100"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5" name="Picture 4">
            <a:extLst>
              <a:ext uri="{FF2B5EF4-FFF2-40B4-BE49-F238E27FC236}">
                <a16:creationId xmlns:a16="http://schemas.microsoft.com/office/drawing/2014/main" id="{F793B59C-1019-F0DB-6450-F37C3E48CC00}"/>
              </a:ext>
            </a:extLst>
          </p:cNvPr>
          <p:cNvPicPr>
            <a:picLocks noChangeAspect="1"/>
          </p:cNvPicPr>
          <p:nvPr/>
        </p:nvPicPr>
        <p:blipFill>
          <a:blip r:embed="rId2"/>
          <a:stretch>
            <a:fillRect/>
          </a:stretch>
        </p:blipFill>
        <p:spPr>
          <a:xfrm>
            <a:off x="1667510" y="1877116"/>
            <a:ext cx="8443692" cy="1539373"/>
          </a:xfrm>
          <a:prstGeom prst="rect">
            <a:avLst/>
          </a:prstGeom>
        </p:spPr>
      </p:pic>
      <p:pic>
        <p:nvPicPr>
          <p:cNvPr id="14" name="Picture 13">
            <a:extLst>
              <a:ext uri="{FF2B5EF4-FFF2-40B4-BE49-F238E27FC236}">
                <a16:creationId xmlns:a16="http://schemas.microsoft.com/office/drawing/2014/main" id="{20EB6667-6A69-B7BE-7652-0B453D2ECB55}"/>
              </a:ext>
            </a:extLst>
          </p:cNvPr>
          <p:cNvPicPr>
            <a:picLocks noChangeAspect="1"/>
          </p:cNvPicPr>
          <p:nvPr/>
        </p:nvPicPr>
        <p:blipFill>
          <a:blip r:embed="rId3"/>
          <a:stretch>
            <a:fillRect/>
          </a:stretch>
        </p:blipFill>
        <p:spPr>
          <a:xfrm>
            <a:off x="3774895" y="3971860"/>
            <a:ext cx="3261643" cy="266723"/>
          </a:xfrm>
          <a:prstGeom prst="rect">
            <a:avLst/>
          </a:prstGeom>
        </p:spPr>
      </p:pic>
      <p:pic>
        <p:nvPicPr>
          <p:cNvPr id="16" name="Picture 15">
            <a:extLst>
              <a:ext uri="{FF2B5EF4-FFF2-40B4-BE49-F238E27FC236}">
                <a16:creationId xmlns:a16="http://schemas.microsoft.com/office/drawing/2014/main" id="{7B34E21F-35EB-D555-6789-06BB319DD237}"/>
              </a:ext>
            </a:extLst>
          </p:cNvPr>
          <p:cNvPicPr>
            <a:picLocks noChangeAspect="1"/>
          </p:cNvPicPr>
          <p:nvPr/>
        </p:nvPicPr>
        <p:blipFill>
          <a:blip r:embed="rId4"/>
          <a:stretch>
            <a:fillRect/>
          </a:stretch>
        </p:blipFill>
        <p:spPr>
          <a:xfrm>
            <a:off x="2105227" y="3941377"/>
            <a:ext cx="1585097" cy="297206"/>
          </a:xfrm>
          <a:prstGeom prst="rect">
            <a:avLst/>
          </a:prstGeom>
        </p:spPr>
      </p:pic>
      <p:pic>
        <p:nvPicPr>
          <p:cNvPr id="18" name="Picture 17">
            <a:extLst>
              <a:ext uri="{FF2B5EF4-FFF2-40B4-BE49-F238E27FC236}">
                <a16:creationId xmlns:a16="http://schemas.microsoft.com/office/drawing/2014/main" id="{DA4B9513-5393-75FB-E34F-E071ED237EA1}"/>
              </a:ext>
            </a:extLst>
          </p:cNvPr>
          <p:cNvPicPr>
            <a:picLocks noChangeAspect="1"/>
          </p:cNvPicPr>
          <p:nvPr/>
        </p:nvPicPr>
        <p:blipFill>
          <a:blip r:embed="rId5"/>
          <a:stretch>
            <a:fillRect/>
          </a:stretch>
        </p:blipFill>
        <p:spPr>
          <a:xfrm>
            <a:off x="5889356" y="4276528"/>
            <a:ext cx="3917019" cy="320068"/>
          </a:xfrm>
          <a:prstGeom prst="rect">
            <a:avLst/>
          </a:prstGeom>
        </p:spPr>
      </p:pic>
      <p:pic>
        <p:nvPicPr>
          <p:cNvPr id="20" name="Picture 19">
            <a:extLst>
              <a:ext uri="{FF2B5EF4-FFF2-40B4-BE49-F238E27FC236}">
                <a16:creationId xmlns:a16="http://schemas.microsoft.com/office/drawing/2014/main" id="{6672EE6E-5343-3838-5672-67D2878A59BE}"/>
              </a:ext>
            </a:extLst>
          </p:cNvPr>
          <p:cNvPicPr>
            <a:picLocks noChangeAspect="1"/>
          </p:cNvPicPr>
          <p:nvPr/>
        </p:nvPicPr>
        <p:blipFill>
          <a:blip r:embed="rId6"/>
          <a:stretch>
            <a:fillRect/>
          </a:stretch>
        </p:blipFill>
        <p:spPr>
          <a:xfrm>
            <a:off x="2105227" y="4930967"/>
            <a:ext cx="3795089" cy="403895"/>
          </a:xfrm>
          <a:prstGeom prst="rect">
            <a:avLst/>
          </a:prstGeom>
        </p:spPr>
      </p:pic>
      <p:pic>
        <p:nvPicPr>
          <p:cNvPr id="22" name="Picture 21">
            <a:extLst>
              <a:ext uri="{FF2B5EF4-FFF2-40B4-BE49-F238E27FC236}">
                <a16:creationId xmlns:a16="http://schemas.microsoft.com/office/drawing/2014/main" id="{28191CD6-26FD-E374-7647-7014CEE661F8}"/>
              </a:ext>
            </a:extLst>
          </p:cNvPr>
          <p:cNvPicPr>
            <a:picLocks noChangeAspect="1"/>
          </p:cNvPicPr>
          <p:nvPr/>
        </p:nvPicPr>
        <p:blipFill>
          <a:blip r:embed="rId7"/>
          <a:stretch>
            <a:fillRect/>
          </a:stretch>
        </p:blipFill>
        <p:spPr>
          <a:xfrm>
            <a:off x="3202575" y="5404705"/>
            <a:ext cx="6683319" cy="426757"/>
          </a:xfrm>
          <a:prstGeom prst="rect">
            <a:avLst/>
          </a:prstGeom>
        </p:spPr>
      </p:pic>
    </p:spTree>
    <p:extLst>
      <p:ext uri="{BB962C8B-B14F-4D97-AF65-F5344CB8AC3E}">
        <p14:creationId xmlns:p14="http://schemas.microsoft.com/office/powerpoint/2010/main" val="246428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362635" y="447594"/>
            <a:ext cx="9054353" cy="1325563"/>
          </a:xfrm>
        </p:spPr>
        <p:txBody>
          <a:bodyPr>
            <a:normAutofit/>
          </a:bodyPr>
          <a:lstStyle/>
          <a:p>
            <a:r>
              <a:rPr lang="de-DE" sz="3100" dirty="0" err="1"/>
              <a:t>Reformulation</a:t>
            </a:r>
            <a:r>
              <a:rPr lang="de-DE" sz="3100" dirty="0"/>
              <a:t> A </a:t>
            </a:r>
            <a:r>
              <a:rPr lang="de-DE" sz="3100" dirty="0" err="1"/>
              <a:t>problem</a:t>
            </a:r>
            <a:r>
              <a:rPr lang="de-DE" sz="3100" dirty="0"/>
              <a:t> </a:t>
            </a:r>
            <a:r>
              <a:rPr lang="de-DE" sz="3100" dirty="0" err="1"/>
              <a:t>into</a:t>
            </a:r>
            <a:r>
              <a:rPr lang="de-DE" sz="3100" dirty="0"/>
              <a:t> a </a:t>
            </a:r>
            <a:r>
              <a:rPr lang="de-DE" sz="3100" dirty="0" err="1"/>
              <a:t>hamiltonian</a:t>
            </a:r>
            <a:endParaRPr lang="en-US" sz="3100"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pic>
        <p:nvPicPr>
          <p:cNvPr id="4" name="Picture 3">
            <a:extLst>
              <a:ext uri="{FF2B5EF4-FFF2-40B4-BE49-F238E27FC236}">
                <a16:creationId xmlns:a16="http://schemas.microsoft.com/office/drawing/2014/main" id="{B965BA11-BFBE-AC22-1039-B99F6AFA455E}"/>
              </a:ext>
            </a:extLst>
          </p:cNvPr>
          <p:cNvPicPr>
            <a:picLocks noChangeAspect="1"/>
          </p:cNvPicPr>
          <p:nvPr/>
        </p:nvPicPr>
        <p:blipFill>
          <a:blip r:embed="rId2"/>
          <a:stretch>
            <a:fillRect/>
          </a:stretch>
        </p:blipFill>
        <p:spPr>
          <a:xfrm>
            <a:off x="3521842" y="2339974"/>
            <a:ext cx="5296639" cy="1238423"/>
          </a:xfrm>
          <a:prstGeom prst="rect">
            <a:avLst/>
          </a:prstGeom>
        </p:spPr>
      </p:pic>
      <p:pic>
        <p:nvPicPr>
          <p:cNvPr id="8" name="Picture 7">
            <a:extLst>
              <a:ext uri="{FF2B5EF4-FFF2-40B4-BE49-F238E27FC236}">
                <a16:creationId xmlns:a16="http://schemas.microsoft.com/office/drawing/2014/main" id="{2A911807-C79C-8690-002B-A2A63A90750D}"/>
              </a:ext>
            </a:extLst>
          </p:cNvPr>
          <p:cNvPicPr>
            <a:picLocks noChangeAspect="1"/>
          </p:cNvPicPr>
          <p:nvPr/>
        </p:nvPicPr>
        <p:blipFill>
          <a:blip r:embed="rId3"/>
          <a:stretch>
            <a:fillRect/>
          </a:stretch>
        </p:blipFill>
        <p:spPr>
          <a:xfrm>
            <a:off x="4518710" y="3621265"/>
            <a:ext cx="2953162" cy="11526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 name="Picture 9">
            <a:extLst>
              <a:ext uri="{FF2B5EF4-FFF2-40B4-BE49-F238E27FC236}">
                <a16:creationId xmlns:a16="http://schemas.microsoft.com/office/drawing/2014/main" id="{42EED2B3-D86F-C5C5-BE92-6A4A74CE0B49}"/>
              </a:ext>
            </a:extLst>
          </p:cNvPr>
          <p:cNvPicPr>
            <a:picLocks noChangeAspect="1"/>
          </p:cNvPicPr>
          <p:nvPr/>
        </p:nvPicPr>
        <p:blipFill>
          <a:blip r:embed="rId4"/>
          <a:stretch>
            <a:fillRect/>
          </a:stretch>
        </p:blipFill>
        <p:spPr>
          <a:xfrm>
            <a:off x="3438154" y="5222717"/>
            <a:ext cx="5315692" cy="1133633"/>
          </a:xfrm>
          <a:prstGeom prst="rect">
            <a:avLst/>
          </a:prstGeom>
        </p:spPr>
      </p:pic>
      <p:pic>
        <p:nvPicPr>
          <p:cNvPr id="11" name="Picture 10">
            <a:extLst>
              <a:ext uri="{FF2B5EF4-FFF2-40B4-BE49-F238E27FC236}">
                <a16:creationId xmlns:a16="http://schemas.microsoft.com/office/drawing/2014/main" id="{02D54CF0-618D-CEA4-B797-81302B03AE07}"/>
              </a:ext>
            </a:extLst>
          </p:cNvPr>
          <p:cNvPicPr>
            <a:picLocks noChangeAspect="1"/>
          </p:cNvPicPr>
          <p:nvPr/>
        </p:nvPicPr>
        <p:blipFill>
          <a:blip r:embed="rId5"/>
          <a:stretch>
            <a:fillRect/>
          </a:stretch>
        </p:blipFill>
        <p:spPr>
          <a:xfrm>
            <a:off x="2070651" y="1623456"/>
            <a:ext cx="7849280" cy="739204"/>
          </a:xfrm>
          <a:prstGeom prst="rect">
            <a:avLst/>
          </a:prstGeom>
        </p:spPr>
      </p:pic>
    </p:spTree>
    <p:extLst>
      <p:ext uri="{BB962C8B-B14F-4D97-AF65-F5344CB8AC3E}">
        <p14:creationId xmlns:p14="http://schemas.microsoft.com/office/powerpoint/2010/main" val="3288334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Enhanced QAOA</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pic>
        <p:nvPicPr>
          <p:cNvPr id="6" name="Picture 5">
            <a:extLst>
              <a:ext uri="{FF2B5EF4-FFF2-40B4-BE49-F238E27FC236}">
                <a16:creationId xmlns:a16="http://schemas.microsoft.com/office/drawing/2014/main" id="{9ABFFFFB-F627-82BE-43FC-2327812FA9DC}"/>
              </a:ext>
            </a:extLst>
          </p:cNvPr>
          <p:cNvPicPr>
            <a:picLocks noChangeAspect="1"/>
          </p:cNvPicPr>
          <p:nvPr/>
        </p:nvPicPr>
        <p:blipFill>
          <a:blip r:embed="rId2"/>
          <a:stretch>
            <a:fillRect/>
          </a:stretch>
        </p:blipFill>
        <p:spPr>
          <a:xfrm>
            <a:off x="3323411" y="1508594"/>
            <a:ext cx="5867908" cy="1920406"/>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706440AC-8814-33F0-C53D-73107D156E05}"/>
              </a:ext>
            </a:extLst>
          </p:cNvPr>
          <p:cNvPicPr>
            <a:picLocks noChangeAspect="1"/>
          </p:cNvPicPr>
          <p:nvPr/>
        </p:nvPicPr>
        <p:blipFill>
          <a:blip r:embed="rId3"/>
          <a:stretch>
            <a:fillRect/>
          </a:stretch>
        </p:blipFill>
        <p:spPr>
          <a:xfrm>
            <a:off x="3142994" y="3597697"/>
            <a:ext cx="5906012" cy="1455546"/>
          </a:xfrm>
          <a:prstGeom prst="rect">
            <a:avLst/>
          </a:prstGeom>
        </p:spPr>
      </p:pic>
    </p:spTree>
    <p:extLst>
      <p:ext uri="{BB962C8B-B14F-4D97-AF65-F5344CB8AC3E}">
        <p14:creationId xmlns:p14="http://schemas.microsoft.com/office/powerpoint/2010/main" val="289638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DE8D82-EE80-5AD9-E758-6665D326412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EC75DD3-A16E-9CAC-DA7C-AE92142C6A9F}"/>
              </a:ext>
            </a:extLst>
          </p:cNvPr>
          <p:cNvSpPr>
            <a:spLocks noGrp="1"/>
          </p:cNvSpPr>
          <p:nvPr>
            <p:ph type="sldNum" sz="quarter" idx="12"/>
          </p:nvPr>
        </p:nvSpPr>
        <p:spPr/>
        <p:txBody>
          <a:bodyPr/>
          <a:lstStyle/>
          <a:p>
            <a:fld id="{A49DFD55-3C28-40EF-9E31-A92D2E4017FF}" type="slidenum">
              <a:rPr lang="en-US" smtClean="0"/>
              <a:pPr/>
              <a:t>19</a:t>
            </a:fld>
            <a:endParaRPr lang="en-US" dirty="0"/>
          </a:p>
        </p:txBody>
      </p:sp>
      <p:pic>
        <p:nvPicPr>
          <p:cNvPr id="8" name="Picture 7">
            <a:extLst>
              <a:ext uri="{FF2B5EF4-FFF2-40B4-BE49-F238E27FC236}">
                <a16:creationId xmlns:a16="http://schemas.microsoft.com/office/drawing/2014/main" id="{E7428E93-0523-8A2F-7968-9B42C7AF740A}"/>
              </a:ext>
            </a:extLst>
          </p:cNvPr>
          <p:cNvPicPr>
            <a:picLocks noChangeAspect="1"/>
          </p:cNvPicPr>
          <p:nvPr/>
        </p:nvPicPr>
        <p:blipFill>
          <a:blip r:embed="rId2"/>
          <a:stretch>
            <a:fillRect/>
          </a:stretch>
        </p:blipFill>
        <p:spPr>
          <a:xfrm>
            <a:off x="224279" y="5651673"/>
            <a:ext cx="11743438" cy="228620"/>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E2ECC60E-9D50-A579-19A4-2382953AC21A}"/>
              </a:ext>
            </a:extLst>
          </p:cNvPr>
          <p:cNvPicPr>
            <a:picLocks noChangeAspect="1"/>
          </p:cNvPicPr>
          <p:nvPr/>
        </p:nvPicPr>
        <p:blipFill>
          <a:blip r:embed="rId3"/>
          <a:stretch>
            <a:fillRect/>
          </a:stretch>
        </p:blipFill>
        <p:spPr>
          <a:xfrm>
            <a:off x="2579464" y="0"/>
            <a:ext cx="7033069" cy="5175617"/>
          </a:xfrm>
          <a:prstGeom prst="rect">
            <a:avLst/>
          </a:prstGeom>
        </p:spPr>
      </p:pic>
    </p:spTree>
    <p:extLst>
      <p:ext uri="{BB962C8B-B14F-4D97-AF65-F5344CB8AC3E}">
        <p14:creationId xmlns:p14="http://schemas.microsoft.com/office/powerpoint/2010/main" val="166193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705562" y="424655"/>
            <a:ext cx="5517776" cy="694289"/>
          </a:xfrm>
        </p:spPr>
        <p:txBody>
          <a:bodyPr>
            <a:normAutofit/>
          </a:bodyPr>
          <a:lstStyle/>
          <a:p>
            <a:r>
              <a:rPr lang="en-US" sz="3400" dirty="0"/>
              <a:t>Time is everything</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777688" y="1938057"/>
            <a:ext cx="2895600" cy="2519363"/>
          </a:xfrm>
        </p:spPr>
        <p:txBody>
          <a:bodyPr>
            <a:normAutofit/>
          </a:bodyPr>
          <a:lstStyle/>
          <a:p>
            <a:endParaRPr lang="en-US" sz="2000" dirty="0"/>
          </a:p>
          <a:p>
            <a:endParaRPr lang="en-US" sz="2000"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pic>
        <p:nvPicPr>
          <p:cNvPr id="11" name="Picture 10">
            <a:extLst>
              <a:ext uri="{FF2B5EF4-FFF2-40B4-BE49-F238E27FC236}">
                <a16:creationId xmlns:a16="http://schemas.microsoft.com/office/drawing/2014/main" id="{B9EF59A7-CC35-954B-9114-CDD3682CCD42}"/>
              </a:ext>
            </a:extLst>
          </p:cNvPr>
          <p:cNvPicPr>
            <a:picLocks noChangeAspect="1"/>
          </p:cNvPicPr>
          <p:nvPr/>
        </p:nvPicPr>
        <p:blipFill>
          <a:blip r:embed="rId2"/>
          <a:stretch>
            <a:fillRect/>
          </a:stretch>
        </p:blipFill>
        <p:spPr>
          <a:xfrm>
            <a:off x="1454498" y="1646761"/>
            <a:ext cx="5768840" cy="4092295"/>
          </a:xfrm>
          <a:prstGeom prst="rect">
            <a:avLst/>
          </a:prstGeom>
          <a:ln>
            <a:noFill/>
          </a:ln>
          <a:effectLst>
            <a:softEdge rad="112500"/>
          </a:effectLst>
        </p:spPr>
      </p:pic>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721180" y="404546"/>
            <a:ext cx="8421688" cy="1325563"/>
          </a:xfrm>
        </p:spPr>
        <p:txBody>
          <a:bodyPr>
            <a:normAutofit/>
          </a:bodyPr>
          <a:lstStyle/>
          <a:p>
            <a:r>
              <a:rPr lang="de-DE" sz="3100" dirty="0"/>
              <a:t>An </a:t>
            </a:r>
            <a:r>
              <a:rPr lang="de-DE" sz="3100" dirty="0" err="1"/>
              <a:t>input</a:t>
            </a:r>
            <a:r>
              <a:rPr lang="de-DE" sz="3100" dirty="0"/>
              <a:t> </a:t>
            </a:r>
            <a:r>
              <a:rPr lang="de-DE" sz="3100" dirty="0" err="1"/>
              <a:t>that</a:t>
            </a:r>
            <a:r>
              <a:rPr lang="de-DE" sz="3100" dirty="0"/>
              <a:t> </a:t>
            </a:r>
            <a:r>
              <a:rPr lang="de-DE" sz="3100" dirty="0" err="1"/>
              <a:t>result</a:t>
            </a:r>
            <a:r>
              <a:rPr lang="de-DE" sz="3100" dirty="0"/>
              <a:t> in an optimal </a:t>
            </a:r>
            <a:endParaRPr lang="en-US" sz="3100"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pic>
        <p:nvPicPr>
          <p:cNvPr id="5" name="Picture 4">
            <a:extLst>
              <a:ext uri="{FF2B5EF4-FFF2-40B4-BE49-F238E27FC236}">
                <a16:creationId xmlns:a16="http://schemas.microsoft.com/office/drawing/2014/main" id="{C4EA4F0B-AE71-F046-1EC3-399D73F94047}"/>
              </a:ext>
            </a:extLst>
          </p:cNvPr>
          <p:cNvPicPr>
            <a:picLocks noChangeAspect="1"/>
          </p:cNvPicPr>
          <p:nvPr/>
        </p:nvPicPr>
        <p:blipFill>
          <a:blip r:embed="rId2"/>
          <a:stretch>
            <a:fillRect/>
          </a:stretch>
        </p:blipFill>
        <p:spPr>
          <a:xfrm>
            <a:off x="3347001" y="1676671"/>
            <a:ext cx="5973009" cy="4467849"/>
          </a:xfrm>
          <a:prstGeom prst="rect">
            <a:avLst/>
          </a:prstGeom>
        </p:spPr>
      </p:pic>
    </p:spTree>
    <p:extLst>
      <p:ext uri="{BB962C8B-B14F-4D97-AF65-F5344CB8AC3E}">
        <p14:creationId xmlns:p14="http://schemas.microsoft.com/office/powerpoint/2010/main" val="205690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After one iteration</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pic>
        <p:nvPicPr>
          <p:cNvPr id="4" name="Picture 3">
            <a:extLst>
              <a:ext uri="{FF2B5EF4-FFF2-40B4-BE49-F238E27FC236}">
                <a16:creationId xmlns:a16="http://schemas.microsoft.com/office/drawing/2014/main" id="{7BADB884-9632-E036-7594-23CFDC0BC0D2}"/>
              </a:ext>
            </a:extLst>
          </p:cNvPr>
          <p:cNvPicPr>
            <a:picLocks noChangeAspect="1"/>
          </p:cNvPicPr>
          <p:nvPr/>
        </p:nvPicPr>
        <p:blipFill>
          <a:blip r:embed="rId2"/>
          <a:stretch>
            <a:fillRect/>
          </a:stretch>
        </p:blipFill>
        <p:spPr>
          <a:xfrm>
            <a:off x="2473841" y="1464685"/>
            <a:ext cx="7078063" cy="4439270"/>
          </a:xfrm>
          <a:prstGeom prst="rect">
            <a:avLst/>
          </a:prstGeom>
        </p:spPr>
      </p:pic>
    </p:spTree>
    <p:extLst>
      <p:ext uri="{BB962C8B-B14F-4D97-AF65-F5344CB8AC3E}">
        <p14:creationId xmlns:p14="http://schemas.microsoft.com/office/powerpoint/2010/main" val="1414249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721181" y="713304"/>
            <a:ext cx="8421688" cy="1325563"/>
          </a:xfrm>
        </p:spPr>
        <p:txBody>
          <a:bodyPr>
            <a:normAutofit/>
          </a:bodyPr>
          <a:lstStyle/>
          <a:p>
            <a:r>
              <a:rPr lang="de-DE" sz="3100" dirty="0"/>
              <a:t>After </a:t>
            </a:r>
            <a:r>
              <a:rPr lang="de-DE" sz="3100" dirty="0" err="1"/>
              <a:t>two</a:t>
            </a:r>
            <a:r>
              <a:rPr lang="de-DE" sz="3100" dirty="0"/>
              <a:t> </a:t>
            </a:r>
            <a:r>
              <a:rPr lang="de-DE" sz="3100" dirty="0" err="1"/>
              <a:t>iterations</a:t>
            </a:r>
            <a:endParaRPr lang="en-US" sz="3100"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pic>
        <p:nvPicPr>
          <p:cNvPr id="4" name="Picture 3">
            <a:extLst>
              <a:ext uri="{FF2B5EF4-FFF2-40B4-BE49-F238E27FC236}">
                <a16:creationId xmlns:a16="http://schemas.microsoft.com/office/drawing/2014/main" id="{91BE45AD-133C-8351-F7E3-7F6E91034546}"/>
              </a:ext>
            </a:extLst>
          </p:cNvPr>
          <p:cNvPicPr>
            <a:picLocks noChangeAspect="1"/>
          </p:cNvPicPr>
          <p:nvPr/>
        </p:nvPicPr>
        <p:blipFill>
          <a:blip r:embed="rId2"/>
          <a:stretch>
            <a:fillRect/>
          </a:stretch>
        </p:blipFill>
        <p:spPr>
          <a:xfrm>
            <a:off x="2904484" y="2207673"/>
            <a:ext cx="6525536" cy="3000794"/>
          </a:xfrm>
          <a:prstGeom prst="rect">
            <a:avLst/>
          </a:prstGeom>
        </p:spPr>
      </p:pic>
    </p:spTree>
    <p:extLst>
      <p:ext uri="{BB962C8B-B14F-4D97-AF65-F5344CB8AC3E}">
        <p14:creationId xmlns:p14="http://schemas.microsoft.com/office/powerpoint/2010/main" val="306989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721181" y="713304"/>
            <a:ext cx="8421688" cy="1325563"/>
          </a:xfrm>
        </p:spPr>
        <p:txBody>
          <a:bodyPr>
            <a:normAutofit/>
          </a:bodyPr>
          <a:lstStyle/>
          <a:p>
            <a:r>
              <a:rPr lang="de-DE" sz="3100" dirty="0"/>
              <a:t>After </a:t>
            </a:r>
            <a:r>
              <a:rPr lang="de-DE" sz="3100" dirty="0" err="1"/>
              <a:t>three</a:t>
            </a:r>
            <a:r>
              <a:rPr lang="de-DE" sz="3100" dirty="0"/>
              <a:t> </a:t>
            </a:r>
            <a:r>
              <a:rPr lang="de-DE" sz="3100" dirty="0" err="1"/>
              <a:t>iterations</a:t>
            </a:r>
            <a:endParaRPr lang="en-US" sz="3100"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5" name="Picture 4">
            <a:extLst>
              <a:ext uri="{FF2B5EF4-FFF2-40B4-BE49-F238E27FC236}">
                <a16:creationId xmlns:a16="http://schemas.microsoft.com/office/drawing/2014/main" id="{47EF9C8B-3F6D-4A3E-36A8-9F9961823C0A}"/>
              </a:ext>
            </a:extLst>
          </p:cNvPr>
          <p:cNvPicPr>
            <a:picLocks noChangeAspect="1"/>
          </p:cNvPicPr>
          <p:nvPr/>
        </p:nvPicPr>
        <p:blipFill>
          <a:blip r:embed="rId2"/>
          <a:stretch>
            <a:fillRect/>
          </a:stretch>
        </p:blipFill>
        <p:spPr>
          <a:xfrm>
            <a:off x="2832188" y="2279913"/>
            <a:ext cx="6420746" cy="3781953"/>
          </a:xfrm>
          <a:prstGeom prst="rect">
            <a:avLst/>
          </a:prstGeom>
        </p:spPr>
      </p:pic>
    </p:spTree>
    <p:extLst>
      <p:ext uri="{BB962C8B-B14F-4D97-AF65-F5344CB8AC3E}">
        <p14:creationId xmlns:p14="http://schemas.microsoft.com/office/powerpoint/2010/main" val="62322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721181" y="713304"/>
            <a:ext cx="8421688" cy="1325563"/>
          </a:xfrm>
        </p:spPr>
        <p:txBody>
          <a:bodyPr>
            <a:normAutofit/>
          </a:bodyPr>
          <a:lstStyle/>
          <a:p>
            <a:r>
              <a:rPr lang="de-DE" sz="3100" dirty="0"/>
              <a:t>After </a:t>
            </a:r>
            <a:r>
              <a:rPr lang="de-DE" sz="3100" dirty="0" err="1"/>
              <a:t>four</a:t>
            </a:r>
            <a:r>
              <a:rPr lang="de-DE" sz="3100" dirty="0"/>
              <a:t> </a:t>
            </a:r>
            <a:r>
              <a:rPr lang="de-DE" sz="3100" dirty="0" err="1"/>
              <a:t>iterations</a:t>
            </a:r>
            <a:endParaRPr lang="en-US" sz="3100" dirty="0"/>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pic>
        <p:nvPicPr>
          <p:cNvPr id="5" name="Picture 4">
            <a:extLst>
              <a:ext uri="{FF2B5EF4-FFF2-40B4-BE49-F238E27FC236}">
                <a16:creationId xmlns:a16="http://schemas.microsoft.com/office/drawing/2014/main" id="{184007A0-D9BD-4B1D-CAC5-ACBD41E3D0DA}"/>
              </a:ext>
            </a:extLst>
          </p:cNvPr>
          <p:cNvPicPr>
            <a:picLocks noChangeAspect="1"/>
          </p:cNvPicPr>
          <p:nvPr/>
        </p:nvPicPr>
        <p:blipFill>
          <a:blip r:embed="rId2"/>
          <a:stretch>
            <a:fillRect/>
          </a:stretch>
        </p:blipFill>
        <p:spPr>
          <a:xfrm>
            <a:off x="3072304" y="1968210"/>
            <a:ext cx="6249272" cy="3562847"/>
          </a:xfrm>
          <a:prstGeom prst="rect">
            <a:avLst/>
          </a:prstGeom>
        </p:spPr>
      </p:pic>
    </p:spTree>
    <p:extLst>
      <p:ext uri="{BB962C8B-B14F-4D97-AF65-F5344CB8AC3E}">
        <p14:creationId xmlns:p14="http://schemas.microsoft.com/office/powerpoint/2010/main" val="2990571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After five iteration</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5" name="Picture 4">
            <a:extLst>
              <a:ext uri="{FF2B5EF4-FFF2-40B4-BE49-F238E27FC236}">
                <a16:creationId xmlns:a16="http://schemas.microsoft.com/office/drawing/2014/main" id="{6E419874-BD5C-B13C-6DFE-D821D75E2D33}"/>
              </a:ext>
            </a:extLst>
          </p:cNvPr>
          <p:cNvPicPr>
            <a:picLocks noChangeAspect="1"/>
          </p:cNvPicPr>
          <p:nvPr/>
        </p:nvPicPr>
        <p:blipFill>
          <a:blip r:embed="rId2"/>
          <a:stretch>
            <a:fillRect/>
          </a:stretch>
        </p:blipFill>
        <p:spPr>
          <a:xfrm>
            <a:off x="6049614" y="2364270"/>
            <a:ext cx="3524742" cy="2248214"/>
          </a:xfrm>
          <a:prstGeom prst="rect">
            <a:avLst/>
          </a:prstGeom>
        </p:spPr>
      </p:pic>
    </p:spTree>
    <p:extLst>
      <p:ext uri="{BB962C8B-B14F-4D97-AF65-F5344CB8AC3E}">
        <p14:creationId xmlns:p14="http://schemas.microsoft.com/office/powerpoint/2010/main" val="3411818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1597910" y="163419"/>
            <a:ext cx="7543368" cy="764789"/>
          </a:xfrm>
        </p:spPr>
        <p:txBody>
          <a:bodyPr/>
          <a:lstStyle/>
          <a:p>
            <a:r>
              <a:rPr lang="en-US" dirty="0"/>
              <a:t>Results (fig 2. &amp; fig3.)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26</a:t>
            </a:fld>
            <a:endParaRPr lang="en-US" dirty="0"/>
          </a:p>
        </p:txBody>
      </p:sp>
      <p:pic>
        <p:nvPicPr>
          <p:cNvPr id="9" name="Picture 8">
            <a:extLst>
              <a:ext uri="{FF2B5EF4-FFF2-40B4-BE49-F238E27FC236}">
                <a16:creationId xmlns:a16="http://schemas.microsoft.com/office/drawing/2014/main" id="{81D99688-81CD-AB55-50A0-AD7EAC1C2845}"/>
              </a:ext>
            </a:extLst>
          </p:cNvPr>
          <p:cNvPicPr>
            <a:picLocks noChangeAspect="1"/>
          </p:cNvPicPr>
          <p:nvPr/>
        </p:nvPicPr>
        <p:blipFill>
          <a:blip r:embed="rId2"/>
          <a:stretch>
            <a:fillRect/>
          </a:stretch>
        </p:blipFill>
        <p:spPr>
          <a:xfrm>
            <a:off x="330271" y="1353670"/>
            <a:ext cx="11531458" cy="3984447"/>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179A87E-945B-CEDA-D204-2258831B087B}"/>
              </a:ext>
            </a:extLst>
          </p:cNvPr>
          <p:cNvSpPr txBox="1"/>
          <p:nvPr/>
        </p:nvSpPr>
        <p:spPr>
          <a:xfrm>
            <a:off x="2355956" y="5662567"/>
            <a:ext cx="9647786" cy="646331"/>
          </a:xfrm>
          <a:prstGeom prst="rect">
            <a:avLst/>
          </a:prstGeom>
          <a:noFill/>
        </p:spPr>
        <p:txBody>
          <a:bodyPr wrap="square">
            <a:spAutoFit/>
          </a:bodyPr>
          <a:lstStyle/>
          <a:p>
            <a:r>
              <a:rPr lang="en-US" dirty="0">
                <a:solidFill>
                  <a:schemeClr val="bg1"/>
                </a:solidFill>
              </a:rPr>
              <a:t>Approximation Ratio - achieved set size divided by the true maximum independent set size</a:t>
            </a:r>
          </a:p>
          <a:p>
            <a:r>
              <a:rPr lang="pt-BR" dirty="0">
                <a:solidFill>
                  <a:schemeClr val="bg1"/>
                </a:solidFill>
              </a:rPr>
              <a:t>n – </a:t>
            </a:r>
            <a:r>
              <a:rPr lang="pt-BR" dirty="0" err="1">
                <a:solidFill>
                  <a:schemeClr val="bg1"/>
                </a:solidFill>
              </a:rPr>
              <a:t>number</a:t>
            </a:r>
            <a:r>
              <a:rPr lang="pt-BR" dirty="0">
                <a:solidFill>
                  <a:schemeClr val="bg1"/>
                </a:solidFill>
              </a:rPr>
              <a:t> </a:t>
            </a:r>
            <a:r>
              <a:rPr lang="pt-BR" dirty="0" err="1">
                <a:solidFill>
                  <a:schemeClr val="bg1"/>
                </a:solidFill>
              </a:rPr>
              <a:t>of</a:t>
            </a:r>
            <a:r>
              <a:rPr lang="pt-BR" dirty="0">
                <a:solidFill>
                  <a:schemeClr val="bg1"/>
                </a:solidFill>
              </a:rPr>
              <a:t> vértices in </a:t>
            </a:r>
            <a:r>
              <a:rPr lang="pt-BR" dirty="0" err="1">
                <a:solidFill>
                  <a:schemeClr val="bg1"/>
                </a:solidFill>
              </a:rPr>
              <a:t>erdös-Rényi</a:t>
            </a:r>
            <a:r>
              <a:rPr lang="pt-BR" dirty="0">
                <a:solidFill>
                  <a:schemeClr val="bg1"/>
                </a:solidFill>
              </a:rPr>
              <a:t> </a:t>
            </a:r>
            <a:r>
              <a:rPr lang="pt-BR" dirty="0" err="1">
                <a:solidFill>
                  <a:schemeClr val="bg1"/>
                </a:solidFill>
              </a:rPr>
              <a:t>graphs</a:t>
            </a:r>
            <a:r>
              <a:rPr lang="pt-BR" dirty="0">
                <a:solidFill>
                  <a:schemeClr val="bg1"/>
                </a:solidFill>
              </a:rPr>
              <a:t> </a:t>
            </a:r>
            <a:r>
              <a:rPr lang="pt-BR" dirty="0" err="1">
                <a:solidFill>
                  <a:schemeClr val="bg1"/>
                </a:solidFill>
              </a:rPr>
              <a:t>with</a:t>
            </a:r>
            <a:r>
              <a:rPr lang="pt-BR" dirty="0">
                <a:solidFill>
                  <a:schemeClr val="bg1"/>
                </a:solidFill>
              </a:rPr>
              <a:t> </a:t>
            </a:r>
            <a:r>
              <a:rPr lang="pt-BR" dirty="0" err="1">
                <a:solidFill>
                  <a:schemeClr val="bg1"/>
                </a:solidFill>
              </a:rPr>
              <a:t>edge</a:t>
            </a:r>
            <a:r>
              <a:rPr lang="pt-BR" dirty="0">
                <a:solidFill>
                  <a:schemeClr val="bg1"/>
                </a:solidFill>
              </a:rPr>
              <a:t> </a:t>
            </a:r>
            <a:r>
              <a:rPr lang="pt-BR" dirty="0" err="1">
                <a:solidFill>
                  <a:schemeClr val="bg1"/>
                </a:solidFill>
              </a:rPr>
              <a:t>probability</a:t>
            </a:r>
            <a:r>
              <a:rPr lang="pt-BR" dirty="0">
                <a:solidFill>
                  <a:schemeClr val="bg1"/>
                </a:solidFill>
              </a:rPr>
              <a:t> q = 1.2 </a:t>
            </a:r>
            <a:r>
              <a:rPr lang="pt-BR" dirty="0" err="1">
                <a:solidFill>
                  <a:schemeClr val="bg1"/>
                </a:solidFill>
              </a:rPr>
              <a:t>ln</a:t>
            </a:r>
            <a:r>
              <a:rPr lang="pt-BR" dirty="0">
                <a:solidFill>
                  <a:schemeClr val="bg1"/>
                </a:solidFill>
              </a:rPr>
              <a:t>(n)/n</a:t>
            </a:r>
            <a:endParaRPr lang="en-DE" dirty="0">
              <a:solidFill>
                <a:schemeClr val="bg1"/>
              </a:solidFill>
            </a:endParaRPr>
          </a:p>
        </p:txBody>
      </p:sp>
      <p:pic>
        <p:nvPicPr>
          <p:cNvPr id="8" name="Picture 7">
            <a:extLst>
              <a:ext uri="{FF2B5EF4-FFF2-40B4-BE49-F238E27FC236}">
                <a16:creationId xmlns:a16="http://schemas.microsoft.com/office/drawing/2014/main" id="{5DFE482D-A059-512E-0F0B-D29799B5FE3C}"/>
              </a:ext>
            </a:extLst>
          </p:cNvPr>
          <p:cNvPicPr>
            <a:picLocks noChangeAspect="1"/>
          </p:cNvPicPr>
          <p:nvPr/>
        </p:nvPicPr>
        <p:blipFill>
          <a:blip r:embed="rId3"/>
          <a:stretch>
            <a:fillRect/>
          </a:stretch>
        </p:blipFill>
        <p:spPr>
          <a:xfrm>
            <a:off x="8703052" y="1588756"/>
            <a:ext cx="876376" cy="327688"/>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0F75-6503-E484-3A43-A8DDF395A3B4}"/>
              </a:ext>
            </a:extLst>
          </p:cNvPr>
          <p:cNvSpPr>
            <a:spLocks noGrp="1"/>
          </p:cNvSpPr>
          <p:nvPr>
            <p:ph type="ctrTitle"/>
          </p:nvPr>
        </p:nvSpPr>
        <p:spPr>
          <a:xfrm>
            <a:off x="2859741" y="268941"/>
            <a:ext cx="4179570" cy="531742"/>
          </a:xfrm>
        </p:spPr>
        <p:txBody>
          <a:bodyPr/>
          <a:lstStyle/>
          <a:p>
            <a:r>
              <a:rPr lang="de-DE" dirty="0"/>
              <a:t>Conclusiones</a:t>
            </a:r>
            <a:endParaRPr lang="en-DE" dirty="0"/>
          </a:p>
        </p:txBody>
      </p:sp>
      <p:sp>
        <p:nvSpPr>
          <p:cNvPr id="3" name="Subtitle 2">
            <a:extLst>
              <a:ext uri="{FF2B5EF4-FFF2-40B4-BE49-F238E27FC236}">
                <a16:creationId xmlns:a16="http://schemas.microsoft.com/office/drawing/2014/main" id="{2676225C-7487-BE44-C35D-261655ACCC28}"/>
              </a:ext>
            </a:extLst>
          </p:cNvPr>
          <p:cNvSpPr>
            <a:spLocks noGrp="1"/>
          </p:cNvSpPr>
          <p:nvPr>
            <p:ph type="subTitle" idx="1"/>
          </p:nvPr>
        </p:nvSpPr>
        <p:spPr>
          <a:xfrm>
            <a:off x="3290047" y="1030941"/>
            <a:ext cx="8417859" cy="5325409"/>
          </a:xfrm>
        </p:spPr>
        <p:txBody>
          <a:bodyPr>
            <a:noAutofit/>
          </a:bodyPr>
          <a:lstStyle/>
          <a:p>
            <a:pPr marL="285750" indent="-285750">
              <a:buFont typeface="Arial" panose="020B0604020202020204" pitchFamily="34" charset="0"/>
              <a:buChar char="•"/>
            </a:pPr>
            <a:r>
              <a:rPr lang="en-US" sz="2000" dirty="0"/>
              <a:t>The work takes important steps towards extending iterative quantum algorithms to wider classes of optimization problems. </a:t>
            </a:r>
          </a:p>
          <a:p>
            <a:pPr marL="285750" indent="-285750">
              <a:buFont typeface="Arial" panose="020B0604020202020204" pitchFamily="34" charset="0"/>
              <a:buChar char="•"/>
            </a:pPr>
            <a:r>
              <a:rPr lang="en-US" sz="2000" dirty="0"/>
              <a:t>The iterative quantum approach for MIS also immediately yields approximation algorithms for the Maximum Clique and Minimum Vertex Cover problems via simple problem transformations</a:t>
            </a:r>
          </a:p>
        </p:txBody>
      </p:sp>
      <p:sp>
        <p:nvSpPr>
          <p:cNvPr id="4" name="Footer Placeholder 3">
            <a:extLst>
              <a:ext uri="{FF2B5EF4-FFF2-40B4-BE49-F238E27FC236}">
                <a16:creationId xmlns:a16="http://schemas.microsoft.com/office/drawing/2014/main" id="{D9BFCE12-E233-0644-8900-AF434E644AB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78483E6-D841-77B1-70B9-8FE7C9DB1B0E}"/>
              </a:ext>
            </a:extLst>
          </p:cNvPr>
          <p:cNvSpPr>
            <a:spLocks noGrp="1"/>
          </p:cNvSpPr>
          <p:nvPr>
            <p:ph type="sldNum" sz="quarter" idx="12"/>
          </p:nvPr>
        </p:nvSpPr>
        <p:spPr/>
        <p:txBody>
          <a:bodyPr/>
          <a:lstStyle/>
          <a:p>
            <a:fld id="{A49DFD55-3C28-40EF-9E31-A92D2E4017FF}" type="slidenum">
              <a:rPr lang="en-US" smtClean="0"/>
              <a:pPr/>
              <a:t>27</a:t>
            </a:fld>
            <a:endParaRPr lang="en-US" dirty="0"/>
          </a:p>
        </p:txBody>
      </p:sp>
    </p:spTree>
    <p:extLst>
      <p:ext uri="{BB962C8B-B14F-4D97-AF65-F5344CB8AC3E}">
        <p14:creationId xmlns:p14="http://schemas.microsoft.com/office/powerpoint/2010/main" val="3378813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0F75-6503-E484-3A43-A8DDF395A3B4}"/>
              </a:ext>
            </a:extLst>
          </p:cNvPr>
          <p:cNvSpPr>
            <a:spLocks noGrp="1"/>
          </p:cNvSpPr>
          <p:nvPr>
            <p:ph type="ctrTitle"/>
          </p:nvPr>
        </p:nvSpPr>
        <p:spPr>
          <a:xfrm>
            <a:off x="3290047" y="399945"/>
            <a:ext cx="7799296" cy="531742"/>
          </a:xfrm>
        </p:spPr>
        <p:txBody>
          <a:bodyPr/>
          <a:lstStyle/>
          <a:p>
            <a:r>
              <a:rPr lang="de-DE" b="0" i="0" dirty="0" err="1">
                <a:effectLst/>
                <a:latin typeface="arial" panose="020B0604020202020204" pitchFamily="34" charset="0"/>
              </a:rPr>
              <a:t>wherein</a:t>
            </a:r>
            <a:r>
              <a:rPr lang="de-DE" b="0" i="0" dirty="0">
                <a:effectLst/>
                <a:latin typeface="arial" panose="020B0604020202020204" pitchFamily="34" charset="0"/>
              </a:rPr>
              <a:t> lies </a:t>
            </a:r>
            <a:r>
              <a:rPr lang="de-DE" b="0" i="0" dirty="0" err="1">
                <a:effectLst/>
                <a:latin typeface="arial" panose="020B0604020202020204" pitchFamily="34" charset="0"/>
              </a:rPr>
              <a:t>the</a:t>
            </a:r>
            <a:r>
              <a:rPr lang="de-DE" b="0" i="0" dirty="0">
                <a:effectLst/>
                <a:latin typeface="arial" panose="020B0604020202020204" pitchFamily="34" charset="0"/>
              </a:rPr>
              <a:t> </a:t>
            </a:r>
            <a:r>
              <a:rPr lang="de-DE" b="0" i="0" dirty="0" err="1">
                <a:effectLst/>
                <a:latin typeface="arial" panose="020B0604020202020204" pitchFamily="34" charset="0"/>
              </a:rPr>
              <a:t>future</a:t>
            </a:r>
            <a:endParaRPr lang="en-DE" dirty="0"/>
          </a:p>
        </p:txBody>
      </p:sp>
      <p:sp>
        <p:nvSpPr>
          <p:cNvPr id="3" name="Subtitle 2">
            <a:extLst>
              <a:ext uri="{FF2B5EF4-FFF2-40B4-BE49-F238E27FC236}">
                <a16:creationId xmlns:a16="http://schemas.microsoft.com/office/drawing/2014/main" id="{2676225C-7487-BE44-C35D-261655ACCC28}"/>
              </a:ext>
            </a:extLst>
          </p:cNvPr>
          <p:cNvSpPr>
            <a:spLocks noGrp="1"/>
          </p:cNvSpPr>
          <p:nvPr>
            <p:ph type="subTitle" idx="1"/>
          </p:nvPr>
        </p:nvSpPr>
        <p:spPr>
          <a:xfrm>
            <a:off x="3290047" y="1030941"/>
            <a:ext cx="8417859" cy="5325409"/>
          </a:xfrm>
        </p:spPr>
        <p:txBody>
          <a:bodyPr>
            <a:noAutofit/>
          </a:bodyPr>
          <a:lstStyle/>
          <a:p>
            <a:pPr marL="285750" indent="-285750">
              <a:buFont typeface="Arial" panose="020B0604020202020204" pitchFamily="34" charset="0"/>
              <a:buChar char="•"/>
            </a:pPr>
            <a:r>
              <a:rPr lang="en-US" sz="2000" dirty="0"/>
              <a:t>More work is needed toward better understanding the requirements for achieving </a:t>
            </a:r>
            <a:r>
              <a:rPr lang="en-US" sz="2000" dirty="0" err="1"/>
              <a:t>bonafide</a:t>
            </a:r>
            <a:r>
              <a:rPr lang="en-US" sz="2000" dirty="0"/>
              <a:t> quantum advantage. </a:t>
            </a:r>
          </a:p>
          <a:p>
            <a:pPr marL="285750" indent="-285750">
              <a:buFont typeface="Arial" panose="020B0604020202020204" pitchFamily="34" charset="0"/>
              <a:buChar char="•"/>
            </a:pPr>
            <a:r>
              <a:rPr lang="en-US" sz="2000" dirty="0"/>
              <a:t>An important future direction is to explore further classes problems in detail.</a:t>
            </a:r>
          </a:p>
          <a:p>
            <a:pPr marL="285750" indent="-285750">
              <a:buFont typeface="Arial" panose="020B0604020202020204" pitchFamily="34" charset="0"/>
              <a:buChar char="•"/>
            </a:pPr>
            <a:r>
              <a:rPr lang="en-US" sz="2000" dirty="0"/>
              <a:t>As quantum hardware continues to advance, the deployment of more sophisticated quantum circuits should empirically inform the design of even more effective iterative quantum algorithms and heuristics. </a:t>
            </a:r>
          </a:p>
        </p:txBody>
      </p:sp>
      <p:sp>
        <p:nvSpPr>
          <p:cNvPr id="4" name="Footer Placeholder 3">
            <a:extLst>
              <a:ext uri="{FF2B5EF4-FFF2-40B4-BE49-F238E27FC236}">
                <a16:creationId xmlns:a16="http://schemas.microsoft.com/office/drawing/2014/main" id="{D9BFCE12-E233-0644-8900-AF434E644AB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78483E6-D841-77B1-70B9-8FE7C9DB1B0E}"/>
              </a:ext>
            </a:extLst>
          </p:cNvPr>
          <p:cNvSpPr>
            <a:spLocks noGrp="1"/>
          </p:cNvSpPr>
          <p:nvPr>
            <p:ph type="sldNum" sz="quarter" idx="12"/>
          </p:nvPr>
        </p:nvSpPr>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1636408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D7D2-3A5E-8F35-817A-FE23A78A46E2}"/>
              </a:ext>
            </a:extLst>
          </p:cNvPr>
          <p:cNvSpPr>
            <a:spLocks noGrp="1"/>
          </p:cNvSpPr>
          <p:nvPr>
            <p:ph type="ctrTitle"/>
          </p:nvPr>
        </p:nvSpPr>
        <p:spPr>
          <a:xfrm>
            <a:off x="296883" y="190006"/>
            <a:ext cx="7288926" cy="830720"/>
          </a:xfrm>
        </p:spPr>
        <p:txBody>
          <a:bodyPr/>
          <a:lstStyle/>
          <a:p>
            <a:r>
              <a:rPr lang="de-DE" dirty="0" err="1">
                <a:solidFill>
                  <a:schemeClr val="accent2">
                    <a:lumMod val="40000"/>
                    <a:lumOff val="60000"/>
                  </a:schemeClr>
                </a:solidFill>
              </a:rPr>
              <a:t>Resorces</a:t>
            </a:r>
            <a:endParaRPr lang="en-DE" dirty="0">
              <a:solidFill>
                <a:schemeClr val="accent2">
                  <a:lumMod val="40000"/>
                  <a:lumOff val="60000"/>
                </a:schemeClr>
              </a:solidFill>
            </a:endParaRPr>
          </a:p>
        </p:txBody>
      </p:sp>
      <p:sp>
        <p:nvSpPr>
          <p:cNvPr id="3" name="Subtitle 2">
            <a:extLst>
              <a:ext uri="{FF2B5EF4-FFF2-40B4-BE49-F238E27FC236}">
                <a16:creationId xmlns:a16="http://schemas.microsoft.com/office/drawing/2014/main" id="{FA81F3DC-4864-63FE-0CBF-E634627BB299}"/>
              </a:ext>
            </a:extLst>
          </p:cNvPr>
          <p:cNvSpPr>
            <a:spLocks noGrp="1"/>
          </p:cNvSpPr>
          <p:nvPr>
            <p:ph type="subTitle" idx="1"/>
          </p:nvPr>
        </p:nvSpPr>
        <p:spPr>
          <a:xfrm>
            <a:off x="296883" y="1125800"/>
            <a:ext cx="11669486" cy="5413112"/>
          </a:xfrm>
        </p:spPr>
        <p:txBody>
          <a:bodyPr>
            <a:normAutofit/>
          </a:bodyPr>
          <a:lstStyle/>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2</a:t>
            </a:r>
          </a:p>
          <a:p>
            <a:r>
              <a:rPr lang="de-DE" sz="1200" dirty="0">
                <a:solidFill>
                  <a:schemeClr val="accent2">
                    <a:lumMod val="40000"/>
                    <a:lumOff val="60000"/>
                  </a:schemeClr>
                </a:solidFill>
              </a:rPr>
              <a:t>https://www.google.com/url?sa=i&amp;url=https%3A%2F%2Fwww.quantamagazine.org%2Fcomplexity-theorys-50-year-journey-to-the-limits-of-knowledge-20230817%2F&amp;psig=AOvVaw0bIO1ATey4r9xk9mhuvfZS&amp;ust=1701179962023000&amp;source=images&amp;cd=vfe&amp;opi=89978449&amp;ved=0CBQQjhxqFwoTCLiNvKyr5IIDFQAAAAAdAAAAABAE</a:t>
            </a:r>
          </a:p>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3</a:t>
            </a:r>
          </a:p>
          <a:p>
            <a:r>
              <a:rPr lang="de-DE" sz="1200"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https://en.wikipedia.org/wiki/Mathematical_optimization</a:t>
            </a:r>
            <a:endParaRPr lang="de-DE" sz="1200" dirty="0">
              <a:solidFill>
                <a:schemeClr val="accent2">
                  <a:lumMod val="40000"/>
                  <a:lumOff val="60000"/>
                </a:schemeClr>
              </a:solidFill>
            </a:endParaRPr>
          </a:p>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4</a:t>
            </a:r>
          </a:p>
          <a:p>
            <a:r>
              <a:rPr lang="de-DE" sz="1200"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https://thenextweb.com/news/relational-quantum-mechanics-carlo-rovelli-syndication</a:t>
            </a:r>
            <a:endParaRPr lang="de-DE" sz="1200" dirty="0">
              <a:solidFill>
                <a:schemeClr val="accent2">
                  <a:lumMod val="40000"/>
                  <a:lumOff val="60000"/>
                </a:schemeClr>
              </a:solidFill>
            </a:endParaRPr>
          </a:p>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5</a:t>
            </a:r>
          </a:p>
          <a:p>
            <a:r>
              <a:rPr lang="de-DE" sz="1200"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https://medium.com/@kazi.abdullah/unlocking-the-power-of-quantum-optimization-a-journey-through-the-qaoa-algorithm-by-abdullah-5366fd6a4f16</a:t>
            </a:r>
            <a:endParaRPr lang="de-DE" sz="1200" dirty="0">
              <a:solidFill>
                <a:schemeClr val="accent2">
                  <a:lumMod val="40000"/>
                  <a:lumOff val="60000"/>
                </a:schemeClr>
              </a:solidFill>
            </a:endParaRPr>
          </a:p>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6</a:t>
            </a:r>
          </a:p>
          <a:p>
            <a:r>
              <a:rPr lang="de-DE" sz="1200" dirty="0">
                <a:solidFill>
                  <a:schemeClr val="accent2">
                    <a:lumMod val="40000"/>
                    <a:lumOff val="60000"/>
                  </a:schemeClr>
                </a:solidFill>
                <a:hlinkClick r:id="rId5">
                  <a:extLst>
                    <a:ext uri="{A12FA001-AC4F-418D-AE19-62706E023703}">
                      <ahyp:hlinkClr xmlns:ahyp="http://schemas.microsoft.com/office/drawing/2018/hyperlinkcolor" val="tx"/>
                    </a:ext>
                  </a:extLst>
                </a:hlinkClick>
              </a:rPr>
              <a:t>https://www.researchgate.net/figure/a-Graph-with-n-nodes-where-two-star-coupled-networks-are-connected-by-one-edge-through_fig2_247691180</a:t>
            </a:r>
            <a:endParaRPr lang="de-DE" sz="1200" dirty="0">
              <a:solidFill>
                <a:schemeClr val="accent2">
                  <a:lumMod val="40000"/>
                  <a:lumOff val="60000"/>
                </a:schemeClr>
              </a:solidFill>
            </a:endParaRPr>
          </a:p>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7, 12, 16, 17, 18 ,15, 26 ,27, 28</a:t>
            </a:r>
          </a:p>
          <a:p>
            <a:r>
              <a:rPr lang="de-DE" sz="1200" dirty="0">
                <a:solidFill>
                  <a:schemeClr val="accent2">
                    <a:lumMod val="40000"/>
                    <a:lumOff val="60000"/>
                  </a:schemeClr>
                </a:solidFill>
                <a:hlinkClick r:id="rId6">
                  <a:extLst>
                    <a:ext uri="{A12FA001-AC4F-418D-AE19-62706E023703}">
                      <ahyp:hlinkClr xmlns:ahyp="http://schemas.microsoft.com/office/drawing/2018/hyperlinkcolor" val="tx"/>
                    </a:ext>
                  </a:extLst>
                </a:hlinkClick>
              </a:rPr>
              <a:t>2309.13110.pdf (arxiv.org)</a:t>
            </a:r>
            <a:endParaRPr lang="de-DE" sz="1200" dirty="0">
              <a:solidFill>
                <a:schemeClr val="accent2">
                  <a:lumMod val="40000"/>
                  <a:lumOff val="60000"/>
                </a:schemeClr>
              </a:solidFill>
            </a:endParaRPr>
          </a:p>
          <a:p>
            <a:endParaRPr lang="de-DE" sz="1200" dirty="0">
              <a:solidFill>
                <a:schemeClr val="accent2">
                  <a:lumMod val="40000"/>
                  <a:lumOff val="60000"/>
                </a:schemeClr>
              </a:solidFill>
            </a:endParaRPr>
          </a:p>
          <a:p>
            <a:endParaRPr lang="en-DE" sz="1200" dirty="0">
              <a:solidFill>
                <a:schemeClr val="accent2">
                  <a:lumMod val="40000"/>
                  <a:lumOff val="60000"/>
                </a:schemeClr>
              </a:solidFill>
            </a:endParaRPr>
          </a:p>
        </p:txBody>
      </p:sp>
      <p:sp>
        <p:nvSpPr>
          <p:cNvPr id="4" name="Footer Placeholder 3">
            <a:extLst>
              <a:ext uri="{FF2B5EF4-FFF2-40B4-BE49-F238E27FC236}">
                <a16:creationId xmlns:a16="http://schemas.microsoft.com/office/drawing/2014/main" id="{1B756622-4ABB-2B40-30E8-ACA9F99DD4C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0A74E01-DC04-09B2-1D30-C2ADB59DE994}"/>
              </a:ext>
            </a:extLst>
          </p:cNvPr>
          <p:cNvSpPr>
            <a:spLocks noGrp="1"/>
          </p:cNvSpPr>
          <p:nvPr>
            <p:ph type="sldNum" sz="quarter" idx="12"/>
          </p:nvPr>
        </p:nvSpPr>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23825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70484" y="136525"/>
            <a:ext cx="8446621" cy="1204912"/>
          </a:xfrm>
        </p:spPr>
        <p:txBody>
          <a:bodyPr>
            <a:normAutofit/>
          </a:bodyPr>
          <a:lstStyle/>
          <a:p>
            <a:r>
              <a:rPr lang="en-US" sz="3400" b="1" i="0" dirty="0">
                <a:solidFill>
                  <a:srgbClr val="202122"/>
                </a:solidFill>
                <a:effectLst/>
                <a:latin typeface="Arial" panose="020B0604020202020204" pitchFamily="34" charset="0"/>
              </a:rPr>
              <a:t>mathematical</a:t>
            </a:r>
            <a:r>
              <a:rPr lang="en-US" b="1" i="0" dirty="0">
                <a:solidFill>
                  <a:srgbClr val="202122"/>
                </a:solidFill>
                <a:effectLst/>
                <a:latin typeface="Arial" panose="020B0604020202020204" pitchFamily="34" charset="0"/>
              </a:rPr>
              <a:t> </a:t>
            </a:r>
            <a:r>
              <a:rPr lang="en-US" sz="3400" b="1" i="0" dirty="0">
                <a:solidFill>
                  <a:srgbClr val="202122"/>
                </a:solidFill>
                <a:effectLst/>
                <a:latin typeface="Arial" panose="020B0604020202020204" pitchFamily="34" charset="0"/>
              </a:rPr>
              <a:t>Optimization</a:t>
            </a:r>
            <a:r>
              <a:rPr lang="en-US" b="0" i="0" dirty="0">
                <a:solidFill>
                  <a:srgbClr val="202122"/>
                </a:solidFill>
                <a:effectLst/>
                <a:latin typeface="Arial" panose="020B0604020202020204" pitchFamily="34" charset="0"/>
              </a:rPr>
              <a:t> </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70484" y="1375035"/>
            <a:ext cx="5111750" cy="1525588"/>
          </a:xfrm>
        </p:spPr>
        <p:txBody>
          <a:bodyPr>
            <a:normAutofit/>
          </a:bodyPr>
          <a:lstStyle/>
          <a:p>
            <a:r>
              <a:rPr lang="en-US" sz="2000" dirty="0">
                <a:solidFill>
                  <a:srgbClr val="202122"/>
                </a:solidFill>
                <a:latin typeface="Arial" panose="020B0604020202020204" pitchFamily="34" charset="0"/>
              </a:rPr>
              <a:t>T</a:t>
            </a:r>
            <a:r>
              <a:rPr lang="en-US" sz="2000" b="0" i="0" dirty="0">
                <a:solidFill>
                  <a:srgbClr val="202122"/>
                </a:solidFill>
                <a:effectLst/>
                <a:latin typeface="Arial" panose="020B0604020202020204" pitchFamily="34" charset="0"/>
              </a:rPr>
              <a:t>he selection of a best element, with regard to some criterion, from some set of available alternatives</a:t>
            </a:r>
            <a:endParaRPr lang="en-US" sz="2000"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2050" name="Picture 2">
            <a:extLst>
              <a:ext uri="{FF2B5EF4-FFF2-40B4-BE49-F238E27FC236}">
                <a16:creationId xmlns:a16="http://schemas.microsoft.com/office/drawing/2014/main" id="{DC91E154-C619-678E-2721-AEA938233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1984" y="3839510"/>
            <a:ext cx="3602456" cy="28819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B108DAB-E2E3-4391-012A-13DFA4933023}"/>
              </a:ext>
            </a:extLst>
          </p:cNvPr>
          <p:cNvPicPr>
            <a:picLocks noChangeAspect="1"/>
          </p:cNvPicPr>
          <p:nvPr/>
        </p:nvPicPr>
        <p:blipFill>
          <a:blip r:embed="rId3">
            <a:alphaModFix/>
          </a:blip>
          <a:stretch>
            <a:fillRect/>
          </a:stretch>
        </p:blipFill>
        <p:spPr>
          <a:xfrm>
            <a:off x="170330" y="2691823"/>
            <a:ext cx="11864110" cy="12315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7151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D7D2-3A5E-8F35-817A-FE23A78A46E2}"/>
              </a:ext>
            </a:extLst>
          </p:cNvPr>
          <p:cNvSpPr>
            <a:spLocks noGrp="1"/>
          </p:cNvSpPr>
          <p:nvPr>
            <p:ph type="ctrTitle"/>
          </p:nvPr>
        </p:nvSpPr>
        <p:spPr>
          <a:xfrm>
            <a:off x="296883" y="190006"/>
            <a:ext cx="7288926" cy="830720"/>
          </a:xfrm>
        </p:spPr>
        <p:txBody>
          <a:bodyPr/>
          <a:lstStyle/>
          <a:p>
            <a:r>
              <a:rPr lang="de-DE" dirty="0" err="1">
                <a:solidFill>
                  <a:schemeClr val="accent2">
                    <a:lumMod val="40000"/>
                    <a:lumOff val="60000"/>
                  </a:schemeClr>
                </a:solidFill>
              </a:rPr>
              <a:t>Resorces</a:t>
            </a:r>
            <a:endParaRPr lang="en-DE" dirty="0">
              <a:solidFill>
                <a:schemeClr val="accent2">
                  <a:lumMod val="40000"/>
                  <a:lumOff val="60000"/>
                </a:schemeClr>
              </a:solidFill>
            </a:endParaRPr>
          </a:p>
        </p:txBody>
      </p:sp>
      <p:sp>
        <p:nvSpPr>
          <p:cNvPr id="3" name="Subtitle 2">
            <a:extLst>
              <a:ext uri="{FF2B5EF4-FFF2-40B4-BE49-F238E27FC236}">
                <a16:creationId xmlns:a16="http://schemas.microsoft.com/office/drawing/2014/main" id="{FA81F3DC-4864-63FE-0CBF-E634627BB299}"/>
              </a:ext>
            </a:extLst>
          </p:cNvPr>
          <p:cNvSpPr>
            <a:spLocks noGrp="1"/>
          </p:cNvSpPr>
          <p:nvPr>
            <p:ph type="subTitle" idx="1"/>
          </p:nvPr>
        </p:nvSpPr>
        <p:spPr>
          <a:xfrm>
            <a:off x="431821" y="1020726"/>
            <a:ext cx="11669486" cy="5413112"/>
          </a:xfrm>
        </p:spPr>
        <p:txBody>
          <a:bodyPr>
            <a:normAutofit/>
          </a:bodyPr>
          <a:lstStyle/>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9, 10</a:t>
            </a:r>
          </a:p>
          <a:p>
            <a:r>
              <a:rPr lang="de-DE" sz="1200" dirty="0">
                <a:solidFill>
                  <a:schemeClr val="accent2">
                    <a:lumMod val="40000"/>
                    <a:lumOff val="60000"/>
                  </a:schemeClr>
                </a:solidFill>
              </a:rPr>
              <a:t>https://en.wikipedia.org/wiki/Graph_(discrete_mathematics)</a:t>
            </a:r>
          </a:p>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11</a:t>
            </a:r>
          </a:p>
          <a:p>
            <a:r>
              <a:rPr lang="de-DE" sz="1200" dirty="0">
                <a:solidFill>
                  <a:schemeClr val="accent2">
                    <a:lumMod val="40000"/>
                    <a:lumOff val="60000"/>
                  </a:schemeClr>
                </a:solidFill>
              </a:rPr>
              <a:t>https://en.wikipedia.org/wiki/Maximal_independent_set#Finding_a_single_maximal_independent_set</a:t>
            </a:r>
          </a:p>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6, 13</a:t>
            </a:r>
          </a:p>
          <a:p>
            <a:r>
              <a:rPr lang="de-DE" sz="1200" dirty="0">
                <a:solidFill>
                  <a:schemeClr val="accent2">
                    <a:lumMod val="40000"/>
                    <a:lumOff val="60000"/>
                  </a:schemeClr>
                </a:solidFill>
              </a:rPr>
              <a:t>https://pixabay.com/de/illustrations/smile-smiley-cool-sonnenbrille-3175828/</a:t>
            </a:r>
          </a:p>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14</a:t>
            </a:r>
          </a:p>
          <a:p>
            <a:r>
              <a:rPr lang="de-DE" sz="1200" dirty="0">
                <a:solidFill>
                  <a:schemeClr val="accent2">
                    <a:lumMod val="40000"/>
                    <a:lumOff val="60000"/>
                  </a:schemeClr>
                </a:solidFill>
                <a:hlinkClick r:id="rId2">
                  <a:extLst>
                    <a:ext uri="{A12FA001-AC4F-418D-AE19-62706E023703}">
                      <ahyp:hlinkClr xmlns:ahyp="http://schemas.microsoft.com/office/drawing/2018/hyperlinkcolor" val="tx"/>
                    </a:ext>
                  </a:extLst>
                </a:hlinkClick>
              </a:rPr>
              <a:t>https://www.youtube.com/watch?v=YtepXvx5zdI&amp;ab_channel=Xanadu</a:t>
            </a:r>
            <a:endParaRPr lang="de-DE" sz="1200" dirty="0">
              <a:solidFill>
                <a:schemeClr val="accent2">
                  <a:lumMod val="40000"/>
                  <a:lumOff val="60000"/>
                </a:schemeClr>
              </a:solidFill>
            </a:endParaRPr>
          </a:p>
          <a:p>
            <a:r>
              <a:rPr lang="de-DE" sz="1200" dirty="0">
                <a:solidFill>
                  <a:schemeClr val="accent2">
                    <a:lumMod val="40000"/>
                    <a:lumOff val="60000"/>
                  </a:schemeClr>
                </a:solidFill>
              </a:rPr>
              <a:t>http://pngimg.com/image/36052</a:t>
            </a:r>
          </a:p>
          <a:p>
            <a:r>
              <a:rPr lang="de-DE" sz="1200" dirty="0">
                <a:solidFill>
                  <a:schemeClr val="accent2">
                    <a:lumMod val="40000"/>
                    <a:lumOff val="60000"/>
                  </a:schemeClr>
                </a:solidFill>
              </a:rPr>
              <a:t>Slide </a:t>
            </a:r>
            <a:r>
              <a:rPr lang="de-DE" sz="1200" dirty="0" err="1">
                <a:solidFill>
                  <a:schemeClr val="accent2">
                    <a:lumMod val="40000"/>
                    <a:lumOff val="60000"/>
                  </a:schemeClr>
                </a:solidFill>
              </a:rPr>
              <a:t>no</a:t>
            </a:r>
            <a:r>
              <a:rPr lang="de-DE" sz="1200" dirty="0">
                <a:solidFill>
                  <a:schemeClr val="accent2">
                    <a:lumMod val="40000"/>
                    <a:lumOff val="60000"/>
                  </a:schemeClr>
                </a:solidFill>
              </a:rPr>
              <a:t>. 15</a:t>
            </a:r>
          </a:p>
          <a:p>
            <a:r>
              <a:rPr lang="de-DE" sz="1200" dirty="0">
                <a:solidFill>
                  <a:schemeClr val="accent2">
                    <a:lumMod val="40000"/>
                    <a:lumOff val="60000"/>
                  </a:schemeClr>
                </a:solidFill>
              </a:rPr>
              <a:t>https://www.nature.com/articles/s41534-021-00440-z</a:t>
            </a:r>
          </a:p>
          <a:p>
            <a:endParaRPr lang="de-DE" sz="1200" dirty="0">
              <a:solidFill>
                <a:schemeClr val="accent2">
                  <a:lumMod val="40000"/>
                  <a:lumOff val="60000"/>
                </a:schemeClr>
              </a:solidFill>
            </a:endParaRPr>
          </a:p>
          <a:p>
            <a:endParaRPr lang="en-DE" sz="1200" dirty="0">
              <a:solidFill>
                <a:schemeClr val="accent2">
                  <a:lumMod val="40000"/>
                  <a:lumOff val="60000"/>
                </a:schemeClr>
              </a:solidFill>
            </a:endParaRPr>
          </a:p>
        </p:txBody>
      </p:sp>
      <p:sp>
        <p:nvSpPr>
          <p:cNvPr id="4" name="Footer Placeholder 3">
            <a:extLst>
              <a:ext uri="{FF2B5EF4-FFF2-40B4-BE49-F238E27FC236}">
                <a16:creationId xmlns:a16="http://schemas.microsoft.com/office/drawing/2014/main" id="{1B756622-4ABB-2B40-30E8-ACA9F99DD4C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0A74E01-DC04-09B2-1D30-C2ADB59DE994}"/>
              </a:ext>
            </a:extLst>
          </p:cNvPr>
          <p:cNvSpPr>
            <a:spLocks noGrp="1"/>
          </p:cNvSpPr>
          <p:nvPr>
            <p:ph type="sldNum" sz="quarter" idx="12"/>
          </p:nvPr>
        </p:nvSpPr>
        <p:spPr/>
        <p:txBody>
          <a:bodyPr/>
          <a:lstStyle/>
          <a:p>
            <a:fld id="{A49DFD55-3C28-40EF-9E31-A92D2E4017FF}" type="slidenum">
              <a:rPr lang="en-US" smtClean="0"/>
              <a:pPr/>
              <a:t>30</a:t>
            </a:fld>
            <a:endParaRPr lang="en-US" dirty="0"/>
          </a:p>
        </p:txBody>
      </p:sp>
    </p:spTree>
    <p:extLst>
      <p:ext uri="{BB962C8B-B14F-4D97-AF65-F5344CB8AC3E}">
        <p14:creationId xmlns:p14="http://schemas.microsoft.com/office/powerpoint/2010/main" val="212422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28597" y="221429"/>
            <a:ext cx="4179570" cy="1715531"/>
          </a:xfrm>
        </p:spPr>
        <p:txBody>
          <a:bodyPr/>
          <a:lstStyle/>
          <a:p>
            <a:r>
              <a:rPr lang="en-US" sz="3600" b="1" i="0" dirty="0">
                <a:effectLst/>
                <a:latin typeface="Arial" panose="020B0604020202020204" pitchFamily="34" charset="0"/>
              </a:rPr>
              <a:t>quantum supremacy</a:t>
            </a: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28597" y="2482827"/>
            <a:ext cx="4179570" cy="2510515"/>
          </a:xfrm>
        </p:spPr>
        <p:txBody>
          <a:bodyPr>
            <a:noAutofit/>
          </a:bodyPr>
          <a:lstStyle/>
          <a:p>
            <a:r>
              <a:rPr lang="en-US" sz="2000" b="0" i="0" dirty="0">
                <a:effectLst/>
                <a:latin typeface="Arial" panose="020B0604020202020204" pitchFamily="34" charset="0"/>
              </a:rPr>
              <a:t>The goal of demonstrating that a programmable quantum computer can solve a problem that no classical compute</a:t>
            </a:r>
            <a:endParaRPr lang="en-US" sz="2000" dirty="0"/>
          </a:p>
        </p:txBody>
      </p:sp>
      <p:pic>
        <p:nvPicPr>
          <p:cNvPr id="3074" name="Picture 2" descr="What is quantum entanglement? A physicist explains Einstein's 'spooky  action at a distance'">
            <a:extLst>
              <a:ext uri="{FF2B5EF4-FFF2-40B4-BE49-F238E27FC236}">
                <a16:creationId xmlns:a16="http://schemas.microsoft.com/office/drawing/2014/main" id="{3FFE13B9-3E95-DD3D-6754-8542CEBE7432}"/>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800100" y="1656790"/>
            <a:ext cx="5715000" cy="29527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719478" y="573741"/>
            <a:ext cx="6480925" cy="1151685"/>
          </a:xfrm>
        </p:spPr>
        <p:txBody>
          <a:bodyPr>
            <a:noAutofit/>
          </a:bodyPr>
          <a:lstStyle/>
          <a:p>
            <a:r>
              <a:rPr lang="de-DE" sz="3400" b="1" i="0" dirty="0">
                <a:solidFill>
                  <a:srgbClr val="202122"/>
                </a:solidFill>
                <a:effectLst/>
                <a:latin typeface="Arial" panose="020B0604020202020204" pitchFamily="34" charset="0"/>
              </a:rPr>
              <a:t>Quantum </a:t>
            </a:r>
            <a:r>
              <a:rPr lang="de-DE" sz="3400" b="1" i="0" dirty="0" err="1">
                <a:solidFill>
                  <a:srgbClr val="202122"/>
                </a:solidFill>
                <a:effectLst/>
                <a:latin typeface="Arial" panose="020B0604020202020204" pitchFamily="34" charset="0"/>
              </a:rPr>
              <a:t>optimization</a:t>
            </a:r>
            <a:r>
              <a:rPr lang="de-DE" sz="3400" b="1" i="0" dirty="0">
                <a:solidFill>
                  <a:srgbClr val="202122"/>
                </a:solidFill>
                <a:effectLst/>
                <a:latin typeface="Arial" panose="020B0604020202020204" pitchFamily="34" charset="0"/>
              </a:rPr>
              <a:t> </a:t>
            </a:r>
            <a:r>
              <a:rPr lang="de-DE" sz="3400" b="1" i="0" dirty="0" err="1">
                <a:solidFill>
                  <a:srgbClr val="202122"/>
                </a:solidFill>
                <a:effectLst/>
                <a:latin typeface="Arial" panose="020B0604020202020204" pitchFamily="34" charset="0"/>
              </a:rPr>
              <a:t>algorithms</a:t>
            </a:r>
            <a:endParaRPr lang="en-US" sz="3400"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536142" y="1359213"/>
            <a:ext cx="7664261" cy="1358153"/>
          </a:xfrm>
        </p:spPr>
        <p:txBody>
          <a:bodyPr>
            <a:noAutofit/>
          </a:bodyPr>
          <a:lstStyle/>
          <a:p>
            <a:r>
              <a:rPr lang="en-US" sz="2000" dirty="0">
                <a:solidFill>
                  <a:schemeClr val="tx1"/>
                </a:solidFill>
                <a:latin typeface="Arial" panose="020B0604020202020204" pitchFamily="34" charset="0"/>
                <a:hlinkClick r:id="rId2" tooltip="Quantum algorithms">
                  <a:extLst>
                    <a:ext uri="{A12FA001-AC4F-418D-AE19-62706E023703}">
                      <ahyp:hlinkClr xmlns:ahyp="http://schemas.microsoft.com/office/drawing/2018/hyperlinkcolor" val="tx"/>
                    </a:ext>
                  </a:extLst>
                </a:hlinkClick>
              </a:rPr>
              <a:t>Quantum algorithms</a:t>
            </a:r>
            <a:r>
              <a:rPr lang="en-US" sz="2000" dirty="0">
                <a:solidFill>
                  <a:schemeClr val="tx1"/>
                </a:solidFill>
                <a:latin typeface="Arial" panose="020B0604020202020204" pitchFamily="34" charset="0"/>
              </a:rPr>
              <a:t> that are used to solve optimization problems</a:t>
            </a:r>
          </a:p>
          <a:p>
            <a:endParaRPr lang="en-US" sz="2000" dirty="0">
              <a:solidFill>
                <a:schemeClr val="tx1"/>
              </a:solidFill>
              <a:latin typeface="Arial" panose="020B0604020202020204" pitchFamily="34" charset="0"/>
            </a:endParaRP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pic>
        <p:nvPicPr>
          <p:cNvPr id="4098" name="Picture 2" descr="PDF] Quantum Approximate Optimization Algorithm: Performance, Mechanism,  and Implementation on Near-Term Devices | Semantic Scholar">
            <a:extLst>
              <a:ext uri="{FF2B5EF4-FFF2-40B4-BE49-F238E27FC236}">
                <a16:creationId xmlns:a16="http://schemas.microsoft.com/office/drawing/2014/main" id="{C9E13529-18B9-4325-6F08-4DA97AA58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2659" y="3228478"/>
            <a:ext cx="2935380" cy="250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355414" y="441698"/>
            <a:ext cx="7357409" cy="583639"/>
          </a:xfrm>
        </p:spPr>
        <p:txBody>
          <a:bodyPr/>
          <a:lstStyle/>
          <a:p>
            <a:r>
              <a:rPr lang="en-US" dirty="0"/>
              <a:t>Iterative quantum algorithms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65A9804D-E336-635E-4012-52BB86E466CB}"/>
              </a:ext>
            </a:extLst>
          </p:cNvPr>
          <p:cNvSpPr txBox="1"/>
          <p:nvPr/>
        </p:nvSpPr>
        <p:spPr>
          <a:xfrm>
            <a:off x="8922496" y="5338583"/>
            <a:ext cx="3269504" cy="1200329"/>
          </a:xfrm>
          <a:prstGeom prst="rect">
            <a:avLst/>
          </a:prstGeom>
          <a:noFill/>
        </p:spPr>
        <p:txBody>
          <a:bodyPr wrap="square">
            <a:spAutoFit/>
          </a:bodyPr>
          <a:lstStyle/>
          <a:p>
            <a:r>
              <a:rPr lang="de-DE" dirty="0" err="1">
                <a:solidFill>
                  <a:srgbClr val="000000"/>
                </a:solidFill>
                <a:latin typeface="Cascadia Mono" panose="020B0609020000020004" pitchFamily="49" charset="0"/>
              </a:rPr>
              <a:t>variational</a:t>
            </a:r>
            <a:r>
              <a:rPr lang="de-DE" dirty="0">
                <a:solidFill>
                  <a:srgbClr val="000000"/>
                </a:solidFill>
                <a:latin typeface="Cascadia Mono" panose="020B0609020000020004" pitchFamily="49" charset="0"/>
              </a:rPr>
              <a:t> </a:t>
            </a:r>
            <a:r>
              <a:rPr lang="de-DE" dirty="0" err="1">
                <a:solidFill>
                  <a:srgbClr val="000000"/>
                </a:solidFill>
                <a:latin typeface="Cascadia Mono" panose="020B0609020000020004" pitchFamily="49" charset="0"/>
              </a:rPr>
              <a:t>circuits</a:t>
            </a:r>
            <a:r>
              <a:rPr lang="de-DE" dirty="0">
                <a:solidFill>
                  <a:srgbClr val="000000"/>
                </a:solidFill>
                <a:latin typeface="Cascadia Mono" panose="020B0609020000020004" pitchFamily="49" charset="0"/>
              </a:rPr>
              <a:t> – </a:t>
            </a:r>
            <a:r>
              <a:rPr lang="de-DE" dirty="0" err="1">
                <a:solidFill>
                  <a:srgbClr val="000000"/>
                </a:solidFill>
                <a:latin typeface="Cascadia Mono" panose="020B0609020000020004" pitchFamily="49" charset="0"/>
              </a:rPr>
              <a:t>designed</a:t>
            </a:r>
            <a:r>
              <a:rPr lang="de-DE" dirty="0">
                <a:solidFill>
                  <a:srgbClr val="000000"/>
                </a:solidFill>
                <a:latin typeface="Cascadia Mono" panose="020B0609020000020004" pitchFamily="49" charset="0"/>
              </a:rPr>
              <a:t> </a:t>
            </a:r>
            <a:r>
              <a:rPr lang="de-DE" dirty="0" err="1">
                <a:solidFill>
                  <a:srgbClr val="000000"/>
                </a:solidFill>
                <a:latin typeface="Cascadia Mono" panose="020B0609020000020004" pitchFamily="49" charset="0"/>
              </a:rPr>
              <a:t>for</a:t>
            </a:r>
            <a:r>
              <a:rPr lang="de-DE" dirty="0">
                <a:solidFill>
                  <a:srgbClr val="000000"/>
                </a:solidFill>
                <a:latin typeface="Cascadia Mono" panose="020B0609020000020004" pitchFamily="49" charset="0"/>
              </a:rPr>
              <a:t> </a:t>
            </a:r>
            <a:r>
              <a:rPr lang="de-DE" dirty="0" err="1">
                <a:solidFill>
                  <a:srgbClr val="000000"/>
                </a:solidFill>
                <a:latin typeface="Cascadia Mono" panose="020B0609020000020004" pitchFamily="49" charset="0"/>
              </a:rPr>
              <a:t>noisy</a:t>
            </a:r>
            <a:r>
              <a:rPr lang="de-DE" dirty="0">
                <a:solidFill>
                  <a:srgbClr val="000000"/>
                </a:solidFill>
                <a:latin typeface="Cascadia Mono" panose="020B0609020000020004" pitchFamily="49" charset="0"/>
              </a:rPr>
              <a:t> and </a:t>
            </a:r>
            <a:r>
              <a:rPr lang="de-DE" dirty="0" err="1">
                <a:solidFill>
                  <a:srgbClr val="000000"/>
                </a:solidFill>
                <a:latin typeface="Cascadia Mono" panose="020B0609020000020004" pitchFamily="49" charset="0"/>
              </a:rPr>
              <a:t>imperfect</a:t>
            </a:r>
            <a:r>
              <a:rPr lang="de-DE" dirty="0">
                <a:solidFill>
                  <a:srgbClr val="000000"/>
                </a:solidFill>
                <a:latin typeface="Cascadia Mono" panose="020B0609020000020004" pitchFamily="49" charset="0"/>
              </a:rPr>
              <a:t> </a:t>
            </a:r>
            <a:r>
              <a:rPr lang="de-DE" dirty="0" err="1">
                <a:solidFill>
                  <a:srgbClr val="000000"/>
                </a:solidFill>
                <a:latin typeface="Cascadia Mono" panose="020B0609020000020004" pitchFamily="49" charset="0"/>
              </a:rPr>
              <a:t>quantum</a:t>
            </a:r>
            <a:r>
              <a:rPr lang="de-DE" dirty="0">
                <a:solidFill>
                  <a:srgbClr val="000000"/>
                </a:solidFill>
                <a:latin typeface="Cascadia Mono" panose="020B0609020000020004" pitchFamily="49" charset="0"/>
              </a:rPr>
              <a:t> </a:t>
            </a:r>
            <a:r>
              <a:rPr lang="de-DE" dirty="0" err="1">
                <a:solidFill>
                  <a:srgbClr val="000000"/>
                </a:solidFill>
                <a:latin typeface="Cascadia Mono" panose="020B0609020000020004" pitchFamily="49" charset="0"/>
              </a:rPr>
              <a:t>computers</a:t>
            </a:r>
            <a:endParaRPr lang="en-DE" dirty="0"/>
          </a:p>
        </p:txBody>
      </p:sp>
      <p:sp>
        <p:nvSpPr>
          <p:cNvPr id="10" name="TextBox 9">
            <a:extLst>
              <a:ext uri="{FF2B5EF4-FFF2-40B4-BE49-F238E27FC236}">
                <a16:creationId xmlns:a16="http://schemas.microsoft.com/office/drawing/2014/main" id="{C67F5228-2158-AE01-0224-244DA204A1D3}"/>
              </a:ext>
            </a:extLst>
          </p:cNvPr>
          <p:cNvSpPr txBox="1"/>
          <p:nvPr/>
        </p:nvSpPr>
        <p:spPr>
          <a:xfrm>
            <a:off x="5562599" y="2040390"/>
            <a:ext cx="6539753" cy="1569660"/>
          </a:xfrm>
          <a:prstGeom prst="rect">
            <a:avLst/>
          </a:prstGeom>
          <a:noFill/>
        </p:spPr>
        <p:txBody>
          <a:bodyPr wrap="square">
            <a:spAutoFit/>
          </a:bodyPr>
          <a:lstStyle/>
          <a:p>
            <a:r>
              <a:rPr lang="en-US" sz="2400" dirty="0"/>
              <a:t>tackle a problem iteratively in an interactive fashion, with each iteration reducing the size or connectivity of the problem until the optimal solution is trivia</a:t>
            </a:r>
            <a:endParaRPr lang="en-DE" sz="2400" dirty="0"/>
          </a:p>
        </p:txBody>
      </p:sp>
      <p:pic>
        <p:nvPicPr>
          <p:cNvPr id="3" name="Picture 2" descr="Classical variational simulation of the Quantum Approximate Optimization  Algorithm | npj Quantum Information">
            <a:extLst>
              <a:ext uri="{FF2B5EF4-FFF2-40B4-BE49-F238E27FC236}">
                <a16:creationId xmlns:a16="http://schemas.microsoft.com/office/drawing/2014/main" id="{47D18685-5769-ABB9-EA9F-DF07D9EB6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021" y="5331916"/>
            <a:ext cx="2509475" cy="108438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Smile Smiley Cool - Kostenloses Bild auf Pixabay - Pixabay">
            <a:extLst>
              <a:ext uri="{FF2B5EF4-FFF2-40B4-BE49-F238E27FC236}">
                <a16:creationId xmlns:a16="http://schemas.microsoft.com/office/drawing/2014/main" id="{AECF738E-4387-69EF-EEC8-B41ABE09F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606" y="3318887"/>
            <a:ext cx="1243988" cy="63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67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7" name="Picture 6">
            <a:extLst>
              <a:ext uri="{FF2B5EF4-FFF2-40B4-BE49-F238E27FC236}">
                <a16:creationId xmlns:a16="http://schemas.microsoft.com/office/drawing/2014/main" id="{286D519B-22DA-5657-8300-3D72A36B04A7}"/>
              </a:ext>
            </a:extLst>
          </p:cNvPr>
          <p:cNvPicPr>
            <a:picLocks noChangeAspect="1"/>
          </p:cNvPicPr>
          <p:nvPr/>
        </p:nvPicPr>
        <p:blipFill>
          <a:blip r:embed="rId2"/>
          <a:stretch>
            <a:fillRect/>
          </a:stretch>
        </p:blipFill>
        <p:spPr>
          <a:xfrm>
            <a:off x="0" y="0"/>
            <a:ext cx="12192000" cy="2643785"/>
          </a:xfrm>
          <a:prstGeom prst="rect">
            <a:avLst/>
          </a:prstGeom>
        </p:spPr>
      </p:pic>
      <p:pic>
        <p:nvPicPr>
          <p:cNvPr id="6146" name="Picture 2" descr="a) Graph with n nodes, where two star-coupled networks are connected... |  Download Scientific Diagram">
            <a:extLst>
              <a:ext uri="{FF2B5EF4-FFF2-40B4-BE49-F238E27FC236}">
                <a16:creationId xmlns:a16="http://schemas.microsoft.com/office/drawing/2014/main" id="{1AD0220D-1E31-1000-30D4-40968BADD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4290" y="3309341"/>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861264" y="748742"/>
            <a:ext cx="8421688" cy="1325563"/>
          </a:xfrm>
        </p:spPr>
        <p:txBody>
          <a:bodyPr>
            <a:normAutofit/>
          </a:bodyPr>
          <a:lstStyle/>
          <a:p>
            <a:r>
              <a:rPr lang="en-US" sz="3400" dirty="0"/>
              <a:t>What is our Problem?</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29287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332" name="Picture 331">
            <a:extLst>
              <a:ext uri="{FF2B5EF4-FFF2-40B4-BE49-F238E27FC236}">
                <a16:creationId xmlns:a16="http://schemas.microsoft.com/office/drawing/2014/main" id="{BA1441E2-5BB7-6D95-518C-7AC4334AFB71}"/>
              </a:ext>
            </a:extLst>
          </p:cNvPr>
          <p:cNvPicPr>
            <a:picLocks noChangeAspect="1"/>
          </p:cNvPicPr>
          <p:nvPr/>
        </p:nvPicPr>
        <p:blipFill>
          <a:blip r:embed="rId2"/>
          <a:stretch>
            <a:fillRect/>
          </a:stretch>
        </p:blipFill>
        <p:spPr>
          <a:xfrm>
            <a:off x="5225894" y="4552971"/>
            <a:ext cx="1740212" cy="15562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itle 1">
            <a:extLst>
              <a:ext uri="{FF2B5EF4-FFF2-40B4-BE49-F238E27FC236}">
                <a16:creationId xmlns:a16="http://schemas.microsoft.com/office/drawing/2014/main" id="{60F114DF-5B48-63F1-D558-78C711AAB2F7}"/>
              </a:ext>
            </a:extLst>
          </p:cNvPr>
          <p:cNvSpPr txBox="1">
            <a:spLocks/>
          </p:cNvSpPr>
          <p:nvPr/>
        </p:nvSpPr>
        <p:spPr>
          <a:xfrm>
            <a:off x="2755262" y="2560030"/>
            <a:ext cx="84216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de-DE" sz="3400" dirty="0"/>
              <a:t>A Graph </a:t>
            </a:r>
            <a:r>
              <a:rPr lang="de-DE" sz="3400" dirty="0" err="1"/>
              <a:t>problem</a:t>
            </a:r>
            <a:endParaRPr lang="de-DE" sz="3400" dirty="0"/>
          </a:p>
        </p:txBody>
      </p:sp>
    </p:spTree>
    <p:extLst>
      <p:ext uri="{BB962C8B-B14F-4D97-AF65-F5344CB8AC3E}">
        <p14:creationId xmlns:p14="http://schemas.microsoft.com/office/powerpoint/2010/main" val="82485726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{66F64CC0-7842-43C6-83CD-862613090F09}tf67328976_win32</Template>
  <TotalTime>1562</TotalTime>
  <Words>695</Words>
  <Application>Microsoft Office PowerPoint</Application>
  <PresentationFormat>Widescreen</PresentationFormat>
  <Paragraphs>130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vt:lpstr>
      <vt:lpstr>Calibri</vt:lpstr>
      <vt:lpstr>Cascadia Mono</vt:lpstr>
      <vt:lpstr>Tenorite</vt:lpstr>
      <vt:lpstr>Office Theme</vt:lpstr>
      <vt:lpstr>Quantum Optimization</vt:lpstr>
      <vt:lpstr>Time is everything</vt:lpstr>
      <vt:lpstr>mathematical Optimization </vt:lpstr>
      <vt:lpstr>quantum supremacy</vt:lpstr>
      <vt:lpstr>Quantum optimization algorithms</vt:lpstr>
      <vt:lpstr>Iterative quantum algorithms</vt:lpstr>
      <vt:lpstr>PowerPoint Presentation</vt:lpstr>
      <vt:lpstr>What is our Problem?</vt:lpstr>
      <vt:lpstr>PowerPoint Presentation</vt:lpstr>
      <vt:lpstr>Graph</vt:lpstr>
      <vt:lpstr>Max independent set problem </vt:lpstr>
      <vt:lpstr>COMMENT: Max – an alternative algorithm that chooses the highst degree vertex</vt:lpstr>
      <vt:lpstr>Iterative quantum algorithms</vt:lpstr>
      <vt:lpstr>PowerPoint Presentation</vt:lpstr>
      <vt:lpstr>QAOA - Quantum approximate optimization algorithm </vt:lpstr>
      <vt:lpstr>Reformulation A problem into a hamiltonian</vt:lpstr>
      <vt:lpstr>Reformulation A problem into a hamiltonian</vt:lpstr>
      <vt:lpstr>Enhanced QAOA</vt:lpstr>
      <vt:lpstr>PowerPoint Presentation</vt:lpstr>
      <vt:lpstr>An input that result in an optimal </vt:lpstr>
      <vt:lpstr>After one iteration</vt:lpstr>
      <vt:lpstr>After two iterations</vt:lpstr>
      <vt:lpstr>After three iterations</vt:lpstr>
      <vt:lpstr>After four iterations</vt:lpstr>
      <vt:lpstr>After five iteration</vt:lpstr>
      <vt:lpstr>Results (fig 2. &amp; fig3.)</vt:lpstr>
      <vt:lpstr>Conclusiones</vt:lpstr>
      <vt:lpstr>wherein lies the future</vt:lpstr>
      <vt:lpstr>Resorces</vt:lpstr>
      <vt:lpstr>Resorces</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Optimization</dc:title>
  <dc:creator>Rauchwerger, Levi</dc:creator>
  <cp:lastModifiedBy>Rauchwerger, Levi</cp:lastModifiedBy>
  <cp:revision>37</cp:revision>
  <dcterms:created xsi:type="dcterms:W3CDTF">2023-11-10T17:49:46Z</dcterms:created>
  <dcterms:modified xsi:type="dcterms:W3CDTF">2023-11-30T23:43:21Z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