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353d87c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353d87c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3d05227e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3d05227e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3d05227e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3d05227e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d05227ec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d05227ec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d05227ec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d05227ec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3d05227ec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3d05227ec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353d87c0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353d87c0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None/>
              <a:defRPr sz="45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477275"/>
            <a:ext cx="8520600" cy="309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000"/>
              <a:buFont typeface="Montserrat"/>
              <a:buNone/>
              <a:defRPr b="1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77275"/>
            <a:ext cx="8520600" cy="30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05975" y="1521675"/>
            <a:ext cx="7739700" cy="15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000000"/>
                </a:solidFill>
              </a:rPr>
              <a:t>How to get Waze data</a:t>
            </a:r>
            <a:endParaRPr b="1"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35601" y="452025"/>
            <a:ext cx="7277700" cy="13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500">
                <a:solidFill>
                  <a:srgbClr val="000000"/>
                </a:solidFill>
              </a:rPr>
              <a:t>Module </a:t>
            </a:r>
            <a:r>
              <a:rPr b="0" lang="pt-BR" sz="4500">
                <a:solidFill>
                  <a:srgbClr val="000000"/>
                </a:solidFill>
              </a:rPr>
              <a:t>1</a:t>
            </a:r>
            <a:r>
              <a:rPr b="0" lang="pt-BR" sz="4500">
                <a:solidFill>
                  <a:srgbClr val="000000"/>
                </a:solidFill>
              </a:rPr>
              <a:t> - </a:t>
            </a:r>
            <a:r>
              <a:rPr b="0" lang="pt-BR">
                <a:solidFill>
                  <a:srgbClr val="000000"/>
                </a:solidFill>
              </a:rPr>
              <a:t>Class</a:t>
            </a:r>
            <a:r>
              <a:rPr b="0" lang="pt-BR" sz="4500">
                <a:solidFill>
                  <a:srgbClr val="000000"/>
                </a:solidFill>
              </a:rPr>
              <a:t> </a:t>
            </a:r>
            <a:r>
              <a:rPr b="0" lang="pt-BR">
                <a:solidFill>
                  <a:srgbClr val="000000"/>
                </a:solidFill>
              </a:rPr>
              <a:t>2</a:t>
            </a:r>
            <a:r>
              <a:rPr b="0" lang="pt-BR" sz="4500">
                <a:solidFill>
                  <a:srgbClr val="000000"/>
                </a:solidFill>
              </a:rPr>
              <a:t>.</a:t>
            </a:r>
            <a:r>
              <a:rPr b="0" lang="pt-BR">
                <a:solidFill>
                  <a:srgbClr val="000000"/>
                </a:solidFill>
              </a:rPr>
              <a:t>1</a:t>
            </a:r>
            <a:endParaRPr b="0" sz="45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75775" y="2803075"/>
            <a:ext cx="2070675" cy="183392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8280000" dist="76200">
              <a:srgbClr val="000000">
                <a:alpha val="14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2.2 Drawing a polygon 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over the city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300" y="1146375"/>
            <a:ext cx="4409989" cy="38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2.3 The URL 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of the Waze GeoRSS API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01900" y="1305650"/>
            <a:ext cx="8740200" cy="3345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https://&lt;something-confidential&gt;?</a:t>
            </a:r>
            <a:r>
              <a:rPr b="1"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6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acotu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6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irmie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6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types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6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traffic%2Calerts%2Cirregularities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tk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6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ccp_partner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ccp_partner_name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6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Organization+Partner+Name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polygon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6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-78.674,-0.641;-78.405,-0.718;-78.235,-0.515;-78.169,-0.174;-78.0</a:t>
            </a:r>
            <a:r>
              <a:rPr lang="pt-BR" sz="16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64,</a:t>
            </a:r>
            <a:r>
              <a:rPr lang="pt-BR" sz="16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-0.190;-77.845,0.00</a:t>
            </a:r>
            <a:r>
              <a:rPr lang="pt-BR" sz="16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6;</a:t>
            </a:r>
            <a:r>
              <a:rPr lang="pt-BR" sz="16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-77.965,0.171;-78.064,0.188;-78.257,0.122;-78.421,0.248;-78.669,0.210;-78.993,0.254;-79.234,0.341;-79.333,</a:t>
            </a:r>
            <a:r>
              <a:rPr lang="pt-BR" sz="16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6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.248;-79.267,0.144;-79.366,0.072;-79.295,0.00</a:t>
            </a:r>
            <a:r>
              <a:rPr lang="pt-BR" sz="16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r>
              <a:rPr lang="pt-BR" sz="16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-79.200,-0.051;-79.157,-0.081;-78.850,-0.130;-78.751,-0.245;-78.839,-0.350;-78.921,-0.339;-78.833,-0.509;-78.745,-0.547;-78.674,-0.641</a:t>
            </a:r>
            <a:endParaRPr sz="16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2.4 Capturing the data 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with Python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300" y="1835749"/>
            <a:ext cx="6745600" cy="19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2.5 Storing the data 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from JSON to PostgreSQL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556000"/>
            <a:ext cx="57150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2.6 Some community solutions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50300"/>
            <a:ext cx="8839199" cy="1785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9"/>
          <p:cNvGrpSpPr/>
          <p:nvPr/>
        </p:nvGrpSpPr>
        <p:grpSpPr>
          <a:xfrm>
            <a:off x="839475" y="741775"/>
            <a:ext cx="7288724" cy="3756001"/>
            <a:chOff x="839475" y="741775"/>
            <a:chExt cx="7288724" cy="3756001"/>
          </a:xfrm>
        </p:grpSpPr>
        <p:pic>
          <p:nvPicPr>
            <p:cNvPr id="92" name="Google Shape;9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210099" y="1913275"/>
              <a:ext cx="2918100" cy="2584500"/>
            </a:xfrm>
            <a:prstGeom prst="rect">
              <a:avLst/>
            </a:prstGeom>
            <a:noFill/>
            <a:ln>
              <a:noFill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</p:pic>
        <p:sp>
          <p:nvSpPr>
            <p:cNvPr id="93" name="Google Shape;93;p19"/>
            <p:cNvSpPr/>
            <p:nvPr/>
          </p:nvSpPr>
          <p:spPr>
            <a:xfrm>
              <a:off x="839475" y="741775"/>
              <a:ext cx="4304100" cy="1830000"/>
            </a:xfrm>
            <a:prstGeom prst="wedgeEllipseCallout">
              <a:avLst>
                <a:gd fmla="val 46820" name="adj1"/>
                <a:gd fmla="val 56309" name="adj2"/>
              </a:avLst>
            </a:prstGeom>
            <a:solidFill>
              <a:srgbClr val="FFFFFF"/>
            </a:solidFill>
            <a:ln cap="flat" cmpd="sng" w="19050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See you in the next video!</a:t>
              </a:r>
              <a:endParaRPr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