
<file path=[Content_Types].xml><?xml version="1.0" encoding="utf-8"?>
<Types xmlns="http://schemas.openxmlformats.org/package/2006/content-types">
  <Default Extension="0" ContentType="image/jpeg"/>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59" r:id="rId14"/>
    <p:sldId id="269" r:id="rId15"/>
    <p:sldId id="270" r:id="rId16"/>
    <p:sldId id="273" r:id="rId17"/>
    <p:sldId id="271" r:id="rId18"/>
    <p:sldId id="276" r:id="rId19"/>
    <p:sldId id="275" r:id="rId20"/>
    <p:sldId id="277"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2" autoAdjust="0"/>
    <p:restoredTop sz="94660"/>
  </p:normalViewPr>
  <p:slideViewPr>
    <p:cSldViewPr snapToGrid="0">
      <p:cViewPr varScale="1">
        <p:scale>
          <a:sx n="122" d="100"/>
          <a:sy n="122" d="100"/>
        </p:scale>
        <p:origin x="22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4FFD07-4C19-4136-8DEB-263502F1235B}" type="datetimeFigureOut">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4E55CB5-BA32-43D1-B3CC-D43D511D3AD1}" type="slidenum">
              <a:rPr lang="en-US" smtClean="0"/>
              <a:t>‹#›</a:t>
            </a:fld>
            <a:endParaRPr lang="en-US"/>
          </a:p>
        </p:txBody>
      </p:sp>
    </p:spTree>
    <p:extLst>
      <p:ext uri="{BB962C8B-B14F-4D97-AF65-F5344CB8AC3E}">
        <p14:creationId xmlns:p14="http://schemas.microsoft.com/office/powerpoint/2010/main" val="2296596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4FFD07-4C19-4136-8DEB-263502F1235B}" type="datetimeFigureOut">
              <a:rPr lang="en-US" smtClean="0"/>
              <a:t>3/6/23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4E55CB5-BA32-43D1-B3CC-D43D511D3AD1}" type="slidenum">
              <a:rPr lang="en-US" smtClean="0"/>
              <a:t>‹#›</a:t>
            </a:fld>
            <a:endParaRPr lang="en-US"/>
          </a:p>
        </p:txBody>
      </p:sp>
    </p:spTree>
    <p:extLst>
      <p:ext uri="{BB962C8B-B14F-4D97-AF65-F5344CB8AC3E}">
        <p14:creationId xmlns:p14="http://schemas.microsoft.com/office/powerpoint/2010/main" val="187793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4FFD07-4C19-4136-8DEB-263502F1235B}" type="datetimeFigureOut">
              <a:rPr lang="en-US" smtClean="0"/>
              <a:t>3/6/23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4E55CB5-BA32-43D1-B3CC-D43D511D3AD1}" type="slidenum">
              <a:rPr lang="en-US" smtClean="0"/>
              <a:t>‹#›</a:t>
            </a:fld>
            <a:endParaRPr lang="en-US"/>
          </a:p>
        </p:txBody>
      </p:sp>
    </p:spTree>
    <p:extLst>
      <p:ext uri="{BB962C8B-B14F-4D97-AF65-F5344CB8AC3E}">
        <p14:creationId xmlns:p14="http://schemas.microsoft.com/office/powerpoint/2010/main" val="515838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4FFD07-4C19-4136-8DEB-263502F1235B}" type="datetimeFigureOut">
              <a:rPr lang="en-US" smtClean="0"/>
              <a:t>3/6/23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4E55CB5-BA32-43D1-B3CC-D43D511D3AD1}"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07175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4FFD07-4C19-4136-8DEB-263502F1235B}" type="datetimeFigureOut">
              <a:rPr lang="en-US" smtClean="0"/>
              <a:t>3/6/23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4E55CB5-BA32-43D1-B3CC-D43D511D3AD1}" type="slidenum">
              <a:rPr lang="en-US" smtClean="0"/>
              <a:t>‹#›</a:t>
            </a:fld>
            <a:endParaRPr lang="en-US"/>
          </a:p>
        </p:txBody>
      </p:sp>
    </p:spTree>
    <p:extLst>
      <p:ext uri="{BB962C8B-B14F-4D97-AF65-F5344CB8AC3E}">
        <p14:creationId xmlns:p14="http://schemas.microsoft.com/office/powerpoint/2010/main" val="3113208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4FFD07-4C19-4136-8DEB-263502F1235B}" type="datetimeFigureOut">
              <a:rPr lang="en-US" smtClean="0"/>
              <a:t>3/6/23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E55CB5-BA32-43D1-B3CC-D43D511D3AD1}" type="slidenum">
              <a:rPr lang="en-US" smtClean="0"/>
              <a:t>‹#›</a:t>
            </a:fld>
            <a:endParaRPr lang="en-US"/>
          </a:p>
        </p:txBody>
      </p:sp>
    </p:spTree>
    <p:extLst>
      <p:ext uri="{BB962C8B-B14F-4D97-AF65-F5344CB8AC3E}">
        <p14:creationId xmlns:p14="http://schemas.microsoft.com/office/powerpoint/2010/main" val="308549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4FFD07-4C19-4136-8DEB-263502F1235B}" type="datetimeFigureOut">
              <a:rPr lang="en-US" smtClean="0"/>
              <a:t>3/6/23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E55CB5-BA32-43D1-B3CC-D43D511D3AD1}" type="slidenum">
              <a:rPr lang="en-US" smtClean="0"/>
              <a:t>‹#›</a:t>
            </a:fld>
            <a:endParaRPr lang="en-US"/>
          </a:p>
        </p:txBody>
      </p:sp>
    </p:spTree>
    <p:extLst>
      <p:ext uri="{BB962C8B-B14F-4D97-AF65-F5344CB8AC3E}">
        <p14:creationId xmlns:p14="http://schemas.microsoft.com/office/powerpoint/2010/main" val="3496273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4FFD07-4C19-4136-8DEB-263502F1235B}" type="datetimeFigureOut">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55CB5-BA32-43D1-B3CC-D43D511D3AD1}" type="slidenum">
              <a:rPr lang="en-US" smtClean="0"/>
              <a:t>‹#›</a:t>
            </a:fld>
            <a:endParaRPr lang="en-US"/>
          </a:p>
        </p:txBody>
      </p:sp>
    </p:spTree>
    <p:extLst>
      <p:ext uri="{BB962C8B-B14F-4D97-AF65-F5344CB8AC3E}">
        <p14:creationId xmlns:p14="http://schemas.microsoft.com/office/powerpoint/2010/main" val="2777542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64FFD07-4C19-4136-8DEB-263502F1235B}" type="datetimeFigureOut">
              <a:rPr lang="en-US" smtClean="0"/>
              <a:t>3/6/23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4E55CB5-BA32-43D1-B3CC-D43D511D3AD1}" type="slidenum">
              <a:rPr lang="en-US" smtClean="0"/>
              <a:t>‹#›</a:t>
            </a:fld>
            <a:endParaRPr lang="en-US"/>
          </a:p>
        </p:txBody>
      </p:sp>
    </p:spTree>
    <p:extLst>
      <p:ext uri="{BB962C8B-B14F-4D97-AF65-F5344CB8AC3E}">
        <p14:creationId xmlns:p14="http://schemas.microsoft.com/office/powerpoint/2010/main" val="5764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4FFD07-4C19-4136-8DEB-263502F1235B}" type="datetimeFigureOut">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55CB5-BA32-43D1-B3CC-D43D511D3AD1}" type="slidenum">
              <a:rPr lang="en-US" smtClean="0"/>
              <a:t>‹#›</a:t>
            </a:fld>
            <a:endParaRPr lang="en-US"/>
          </a:p>
        </p:txBody>
      </p:sp>
    </p:spTree>
    <p:extLst>
      <p:ext uri="{BB962C8B-B14F-4D97-AF65-F5344CB8AC3E}">
        <p14:creationId xmlns:p14="http://schemas.microsoft.com/office/powerpoint/2010/main" val="1677851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4FFD07-4C19-4136-8DEB-263502F1235B}" type="datetimeFigureOut">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4E55CB5-BA32-43D1-B3CC-D43D511D3AD1}" type="slidenum">
              <a:rPr lang="en-US" smtClean="0"/>
              <a:t>‹#›</a:t>
            </a:fld>
            <a:endParaRPr lang="en-US"/>
          </a:p>
        </p:txBody>
      </p:sp>
    </p:spTree>
    <p:extLst>
      <p:ext uri="{BB962C8B-B14F-4D97-AF65-F5344CB8AC3E}">
        <p14:creationId xmlns:p14="http://schemas.microsoft.com/office/powerpoint/2010/main" val="165507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4FFD07-4C19-4136-8DEB-263502F1235B}" type="datetimeFigureOut">
              <a:rPr lang="en-US" smtClean="0"/>
              <a:t>3/6/23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E55CB5-BA32-43D1-B3CC-D43D511D3AD1}" type="slidenum">
              <a:rPr lang="en-US" smtClean="0"/>
              <a:t>‹#›</a:t>
            </a:fld>
            <a:endParaRPr lang="en-US"/>
          </a:p>
        </p:txBody>
      </p:sp>
    </p:spTree>
    <p:extLst>
      <p:ext uri="{BB962C8B-B14F-4D97-AF65-F5344CB8AC3E}">
        <p14:creationId xmlns:p14="http://schemas.microsoft.com/office/powerpoint/2010/main" val="2693390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4FFD07-4C19-4136-8DEB-263502F1235B}" type="datetimeFigureOut">
              <a:rPr lang="en-US" smtClean="0"/>
              <a:t>3/6/23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E55CB5-BA32-43D1-B3CC-D43D511D3AD1}" type="slidenum">
              <a:rPr lang="en-US" smtClean="0"/>
              <a:t>‹#›</a:t>
            </a:fld>
            <a:endParaRPr lang="en-US"/>
          </a:p>
        </p:txBody>
      </p:sp>
    </p:spTree>
    <p:extLst>
      <p:ext uri="{BB962C8B-B14F-4D97-AF65-F5344CB8AC3E}">
        <p14:creationId xmlns:p14="http://schemas.microsoft.com/office/powerpoint/2010/main" val="528271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4FFD07-4C19-4136-8DEB-263502F1235B}" type="datetimeFigureOut">
              <a:rPr lang="en-US" smtClean="0"/>
              <a:t>3/6/23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E55CB5-BA32-43D1-B3CC-D43D511D3AD1}" type="slidenum">
              <a:rPr lang="en-US" smtClean="0"/>
              <a:t>‹#›</a:t>
            </a:fld>
            <a:endParaRPr lang="en-US"/>
          </a:p>
        </p:txBody>
      </p:sp>
    </p:spTree>
    <p:extLst>
      <p:ext uri="{BB962C8B-B14F-4D97-AF65-F5344CB8AC3E}">
        <p14:creationId xmlns:p14="http://schemas.microsoft.com/office/powerpoint/2010/main" val="1437060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64FFD07-4C19-4136-8DEB-263502F1235B}" type="datetimeFigureOut">
              <a:rPr lang="en-US" smtClean="0"/>
              <a:t>3/6/23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E55CB5-BA32-43D1-B3CC-D43D511D3AD1}" type="slidenum">
              <a:rPr lang="en-US" smtClean="0"/>
              <a:t>‹#›</a:t>
            </a:fld>
            <a:endParaRPr lang="en-US"/>
          </a:p>
        </p:txBody>
      </p:sp>
    </p:spTree>
    <p:extLst>
      <p:ext uri="{BB962C8B-B14F-4D97-AF65-F5344CB8AC3E}">
        <p14:creationId xmlns:p14="http://schemas.microsoft.com/office/powerpoint/2010/main" val="191517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4FFD07-4C19-4136-8DEB-263502F1235B}" type="datetimeFigureOut">
              <a:rPr lang="en-US" smtClean="0"/>
              <a:t>3/6/23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E55CB5-BA32-43D1-B3CC-D43D511D3AD1}" type="slidenum">
              <a:rPr lang="en-US" smtClean="0"/>
              <a:t>‹#›</a:t>
            </a:fld>
            <a:endParaRPr lang="en-US"/>
          </a:p>
        </p:txBody>
      </p:sp>
    </p:spTree>
    <p:extLst>
      <p:ext uri="{BB962C8B-B14F-4D97-AF65-F5344CB8AC3E}">
        <p14:creationId xmlns:p14="http://schemas.microsoft.com/office/powerpoint/2010/main" val="3426204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4FFD07-4C19-4136-8DEB-263502F1235B}" type="datetimeFigureOut">
              <a:rPr lang="en-US" smtClean="0"/>
              <a:t>3/6/23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E55CB5-BA32-43D1-B3CC-D43D511D3AD1}" type="slidenum">
              <a:rPr lang="en-US" smtClean="0"/>
              <a:t>‹#›</a:t>
            </a:fld>
            <a:endParaRPr lang="en-US"/>
          </a:p>
        </p:txBody>
      </p:sp>
    </p:spTree>
    <p:extLst>
      <p:ext uri="{BB962C8B-B14F-4D97-AF65-F5344CB8AC3E}">
        <p14:creationId xmlns:p14="http://schemas.microsoft.com/office/powerpoint/2010/main" val="471608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4FFD07-4C19-4136-8DEB-263502F1235B}" type="datetimeFigureOut">
              <a:rPr lang="en-US" smtClean="0"/>
              <a:t>3/6/23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4E55CB5-BA32-43D1-B3CC-D43D511D3AD1}" type="slidenum">
              <a:rPr lang="en-US" smtClean="0"/>
              <a:t>‹#›</a:t>
            </a:fld>
            <a:endParaRPr lang="en-US"/>
          </a:p>
        </p:txBody>
      </p:sp>
    </p:spTree>
    <p:extLst>
      <p:ext uri="{BB962C8B-B14F-4D97-AF65-F5344CB8AC3E}">
        <p14:creationId xmlns:p14="http://schemas.microsoft.com/office/powerpoint/2010/main" val="2340955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0"/><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68CB-AB96-46A1-992E-1059FBF6E3A2}"/>
              </a:ext>
            </a:extLst>
          </p:cNvPr>
          <p:cNvSpPr>
            <a:spLocks noGrp="1"/>
          </p:cNvSpPr>
          <p:nvPr>
            <p:ph type="ctrTitle"/>
          </p:nvPr>
        </p:nvSpPr>
        <p:spPr/>
        <p:txBody>
          <a:bodyPr/>
          <a:lstStyle/>
          <a:p>
            <a:r>
              <a:rPr lang="en-US" dirty="0"/>
              <a:t>DFRWS 2018 Challenge</a:t>
            </a:r>
          </a:p>
        </p:txBody>
      </p:sp>
      <p:sp>
        <p:nvSpPr>
          <p:cNvPr id="3" name="Subtitle 2">
            <a:extLst>
              <a:ext uri="{FF2B5EF4-FFF2-40B4-BE49-F238E27FC236}">
                <a16:creationId xmlns:a16="http://schemas.microsoft.com/office/drawing/2014/main" id="{A0217F2E-8FD4-4D32-8A73-B12FFEC43C79}"/>
              </a:ext>
            </a:extLst>
          </p:cNvPr>
          <p:cNvSpPr>
            <a:spLocks noGrp="1"/>
          </p:cNvSpPr>
          <p:nvPr>
            <p:ph type="subTitle" idx="1"/>
          </p:nvPr>
        </p:nvSpPr>
        <p:spPr/>
        <p:txBody>
          <a:bodyPr/>
          <a:lstStyle/>
          <a:p>
            <a:r>
              <a:rPr lang="en-US" dirty="0"/>
              <a:t>Levi Portillo</a:t>
            </a:r>
          </a:p>
          <a:p>
            <a:r>
              <a:rPr lang="en-US" dirty="0"/>
              <a:t>Nate King Newton</a:t>
            </a:r>
          </a:p>
        </p:txBody>
      </p:sp>
    </p:spTree>
    <p:extLst>
      <p:ext uri="{BB962C8B-B14F-4D97-AF65-F5344CB8AC3E}">
        <p14:creationId xmlns:p14="http://schemas.microsoft.com/office/powerpoint/2010/main" val="282930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3F0D-75FB-4516-B2B8-8E671A58C8E1}"/>
              </a:ext>
            </a:extLst>
          </p:cNvPr>
          <p:cNvSpPr>
            <a:spLocks noGrp="1"/>
          </p:cNvSpPr>
          <p:nvPr>
            <p:ph type="title"/>
          </p:nvPr>
        </p:nvSpPr>
        <p:spPr/>
        <p:txBody>
          <a:bodyPr/>
          <a:lstStyle/>
          <a:p>
            <a:r>
              <a:rPr lang="en-US" dirty="0"/>
              <a:t>Arlo Pro Station	</a:t>
            </a:r>
          </a:p>
        </p:txBody>
      </p:sp>
      <p:sp>
        <p:nvSpPr>
          <p:cNvPr id="3" name="Content Placeholder 2">
            <a:extLst>
              <a:ext uri="{FF2B5EF4-FFF2-40B4-BE49-F238E27FC236}">
                <a16:creationId xmlns:a16="http://schemas.microsoft.com/office/drawing/2014/main" id="{FB07E1B5-D438-4777-8694-5EA72197821A}"/>
              </a:ext>
            </a:extLst>
          </p:cNvPr>
          <p:cNvSpPr>
            <a:spLocks noGrp="1"/>
          </p:cNvSpPr>
          <p:nvPr>
            <p:ph idx="1"/>
          </p:nvPr>
        </p:nvSpPr>
        <p:spPr/>
        <p:txBody>
          <a:bodyPr/>
          <a:lstStyle/>
          <a:p>
            <a:r>
              <a:rPr lang="en-US" dirty="0"/>
              <a:t>Mac Address: 08:02:8e: ff: 75:4f</a:t>
            </a:r>
          </a:p>
          <a:p>
            <a:r>
              <a:rPr lang="en-US" dirty="0"/>
              <a:t>IP Address: 10.20.30.17</a:t>
            </a:r>
          </a:p>
          <a:p>
            <a:r>
              <a:rPr lang="en-US" dirty="0"/>
              <a:t>Arlo Pro is a 100% Wire-Free indoor/outdoor home monitoring system. The Pro includes rechargeable batteries, motion and sound-activated alerts, 2-way audio, a 100+ decibel siren, and 7 days of free cloud HD video recordings. It also records a location once there is a motion. Arlo covers every angle to help keep you safe and protected.</a:t>
            </a:r>
          </a:p>
          <a:p>
            <a:endParaRPr lang="en-US" dirty="0"/>
          </a:p>
        </p:txBody>
      </p:sp>
      <p:pic>
        <p:nvPicPr>
          <p:cNvPr id="4" name="Picture 3">
            <a:extLst>
              <a:ext uri="{FF2B5EF4-FFF2-40B4-BE49-F238E27FC236}">
                <a16:creationId xmlns:a16="http://schemas.microsoft.com/office/drawing/2014/main" id="{428BFCA7-8B6F-49E9-A6C6-53C72155C76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833757" y="753228"/>
            <a:ext cx="1152525" cy="1080938"/>
          </a:xfrm>
          <a:prstGeom prst="rect">
            <a:avLst/>
          </a:prstGeom>
        </p:spPr>
      </p:pic>
    </p:spTree>
    <p:extLst>
      <p:ext uri="{BB962C8B-B14F-4D97-AF65-F5344CB8AC3E}">
        <p14:creationId xmlns:p14="http://schemas.microsoft.com/office/powerpoint/2010/main" val="3794679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7B713-6402-433B-A52E-158062360135}"/>
              </a:ext>
            </a:extLst>
          </p:cNvPr>
          <p:cNvSpPr>
            <a:spLocks noGrp="1"/>
          </p:cNvSpPr>
          <p:nvPr>
            <p:ph type="title"/>
          </p:nvPr>
        </p:nvSpPr>
        <p:spPr/>
        <p:txBody>
          <a:bodyPr/>
          <a:lstStyle/>
          <a:p>
            <a:r>
              <a:rPr lang="en-US" dirty="0" err="1"/>
              <a:t>iSmartAlarm</a:t>
            </a:r>
            <a:r>
              <a:rPr lang="en-US" dirty="0"/>
              <a:t>	</a:t>
            </a:r>
          </a:p>
        </p:txBody>
      </p:sp>
      <p:sp>
        <p:nvSpPr>
          <p:cNvPr id="3" name="Content Placeholder 2">
            <a:extLst>
              <a:ext uri="{FF2B5EF4-FFF2-40B4-BE49-F238E27FC236}">
                <a16:creationId xmlns:a16="http://schemas.microsoft.com/office/drawing/2014/main" id="{5D71A522-3F47-4F7E-9FFE-584D5DAB96FF}"/>
              </a:ext>
            </a:extLst>
          </p:cNvPr>
          <p:cNvSpPr>
            <a:spLocks noGrp="1"/>
          </p:cNvSpPr>
          <p:nvPr>
            <p:ph idx="1"/>
          </p:nvPr>
        </p:nvSpPr>
        <p:spPr/>
        <p:txBody>
          <a:bodyPr/>
          <a:lstStyle/>
          <a:p>
            <a:r>
              <a:rPr lang="en-US" dirty="0"/>
              <a:t>Mac Address: 52:46:15:06:66</a:t>
            </a:r>
          </a:p>
          <a:p>
            <a:r>
              <a:rPr lang="en-US" dirty="0"/>
              <a:t>IP Address: N/A</a:t>
            </a:r>
          </a:p>
          <a:p>
            <a:r>
              <a:rPr lang="en-US" dirty="0"/>
              <a:t>The </a:t>
            </a:r>
            <a:r>
              <a:rPr lang="en-US" dirty="0" err="1"/>
              <a:t>iSmartAlarm</a:t>
            </a:r>
            <a:r>
              <a:rPr lang="en-US" dirty="0"/>
              <a:t> is a DIY security device that connects and is controlled by a user’s smartphone. It contains an activity log with user permissions. This device is also compatible with Amazon Echo. It has a HD camera and Smart switch as well as a Motion detector and door or window sensor</a:t>
            </a:r>
          </a:p>
        </p:txBody>
      </p:sp>
      <p:pic>
        <p:nvPicPr>
          <p:cNvPr id="4" name="Picture 3" descr="Image result for iSmartAlarm">
            <a:extLst>
              <a:ext uri="{FF2B5EF4-FFF2-40B4-BE49-F238E27FC236}">
                <a16:creationId xmlns:a16="http://schemas.microsoft.com/office/drawing/2014/main" id="{07E9A561-8D2E-47D1-A1C3-4DB7E3C0B86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8057" y="753229"/>
            <a:ext cx="1132523" cy="1080938"/>
          </a:xfrm>
          <a:prstGeom prst="rect">
            <a:avLst/>
          </a:prstGeom>
          <a:noFill/>
          <a:ln>
            <a:noFill/>
          </a:ln>
        </p:spPr>
      </p:pic>
    </p:spTree>
    <p:extLst>
      <p:ext uri="{BB962C8B-B14F-4D97-AF65-F5344CB8AC3E}">
        <p14:creationId xmlns:p14="http://schemas.microsoft.com/office/powerpoint/2010/main" val="133398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248AB-0246-4281-B37C-B204BF755579}"/>
              </a:ext>
            </a:extLst>
          </p:cNvPr>
          <p:cNvSpPr>
            <a:spLocks noGrp="1"/>
          </p:cNvSpPr>
          <p:nvPr>
            <p:ph type="title"/>
          </p:nvPr>
        </p:nvSpPr>
        <p:spPr/>
        <p:txBody>
          <a:bodyPr/>
          <a:lstStyle/>
          <a:p>
            <a:r>
              <a:rPr lang="en-US" dirty="0"/>
              <a:t>Wink Hub	</a:t>
            </a:r>
          </a:p>
        </p:txBody>
      </p:sp>
      <p:sp>
        <p:nvSpPr>
          <p:cNvPr id="3" name="Content Placeholder 2">
            <a:extLst>
              <a:ext uri="{FF2B5EF4-FFF2-40B4-BE49-F238E27FC236}">
                <a16:creationId xmlns:a16="http://schemas.microsoft.com/office/drawing/2014/main" id="{4C8CA88A-EFE9-4E48-9B18-75823160612E}"/>
              </a:ext>
            </a:extLst>
          </p:cNvPr>
          <p:cNvSpPr>
            <a:spLocks noGrp="1"/>
          </p:cNvSpPr>
          <p:nvPr>
            <p:ph idx="1"/>
          </p:nvPr>
        </p:nvSpPr>
        <p:spPr/>
        <p:txBody>
          <a:bodyPr/>
          <a:lstStyle/>
          <a:p>
            <a:r>
              <a:rPr lang="en-US" dirty="0"/>
              <a:t>Mac Address: b4:79:a7:25:02: fa</a:t>
            </a:r>
          </a:p>
          <a:p>
            <a:r>
              <a:rPr lang="en-US" dirty="0"/>
              <a:t>IP Address: 10.20.30.22</a:t>
            </a:r>
          </a:p>
          <a:p>
            <a:r>
              <a:rPr lang="en-US" dirty="0"/>
              <a:t>The Wink Hub is a device that connects multiple smart devices under one device. It is compatible with Amazon. Android, and more. The Wi-Fi required device is used for controlling door locks, motion sensors, and light sensors.</a:t>
            </a:r>
          </a:p>
          <a:p>
            <a:endParaRPr lang="en-US" dirty="0"/>
          </a:p>
        </p:txBody>
      </p:sp>
      <p:pic>
        <p:nvPicPr>
          <p:cNvPr id="4" name="Picture 3" descr="Image result for Wink Hub">
            <a:extLst>
              <a:ext uri="{FF2B5EF4-FFF2-40B4-BE49-F238E27FC236}">
                <a16:creationId xmlns:a16="http://schemas.microsoft.com/office/drawing/2014/main" id="{573D669C-CD0B-4C46-9B06-400DD4D710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78686" y="753229"/>
            <a:ext cx="1215496" cy="1080938"/>
          </a:xfrm>
          <a:prstGeom prst="rect">
            <a:avLst/>
          </a:prstGeom>
          <a:noFill/>
          <a:ln>
            <a:noFill/>
          </a:ln>
        </p:spPr>
      </p:pic>
    </p:spTree>
    <p:extLst>
      <p:ext uri="{BB962C8B-B14F-4D97-AF65-F5344CB8AC3E}">
        <p14:creationId xmlns:p14="http://schemas.microsoft.com/office/powerpoint/2010/main" val="2919551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8129-0F6D-492D-8ABA-B11574F9A4FF}"/>
              </a:ext>
            </a:extLst>
          </p:cNvPr>
          <p:cNvSpPr>
            <a:spLocks noGrp="1"/>
          </p:cNvSpPr>
          <p:nvPr>
            <p:ph type="title"/>
          </p:nvPr>
        </p:nvSpPr>
        <p:spPr/>
        <p:txBody>
          <a:bodyPr/>
          <a:lstStyle/>
          <a:p>
            <a:r>
              <a:rPr lang="en-US" dirty="0"/>
              <a:t>Network Topology</a:t>
            </a:r>
          </a:p>
        </p:txBody>
      </p:sp>
      <p:sp>
        <p:nvSpPr>
          <p:cNvPr id="3" name="Content Placeholder 2">
            <a:extLst>
              <a:ext uri="{FF2B5EF4-FFF2-40B4-BE49-F238E27FC236}">
                <a16:creationId xmlns:a16="http://schemas.microsoft.com/office/drawing/2014/main" id="{A538116E-1A1B-485B-A023-3FAFA58CD4F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1FD26F1-00CC-487D-8D1B-79BE999DFB2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98371" y="2336873"/>
            <a:ext cx="4759779" cy="3599316"/>
          </a:xfrm>
          <a:prstGeom prst="rect">
            <a:avLst/>
          </a:prstGeom>
          <a:noFill/>
          <a:ln>
            <a:noFill/>
          </a:ln>
        </p:spPr>
      </p:pic>
    </p:spTree>
    <p:extLst>
      <p:ext uri="{BB962C8B-B14F-4D97-AF65-F5344CB8AC3E}">
        <p14:creationId xmlns:p14="http://schemas.microsoft.com/office/powerpoint/2010/main" val="2928866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A547-7C05-4D76-85CD-7A317574B4EA}"/>
              </a:ext>
            </a:extLst>
          </p:cNvPr>
          <p:cNvSpPr>
            <a:spLocks noGrp="1"/>
          </p:cNvSpPr>
          <p:nvPr>
            <p:ph type="title"/>
          </p:nvPr>
        </p:nvSpPr>
        <p:spPr/>
        <p:txBody>
          <a:bodyPr/>
          <a:lstStyle/>
          <a:p>
            <a:r>
              <a:rPr lang="en-US" dirty="0"/>
              <a:t>Analysis of Evidence of the Samsung	</a:t>
            </a:r>
          </a:p>
        </p:txBody>
      </p:sp>
      <p:sp>
        <p:nvSpPr>
          <p:cNvPr id="4" name="Text Placeholder 3">
            <a:extLst>
              <a:ext uri="{FF2B5EF4-FFF2-40B4-BE49-F238E27FC236}">
                <a16:creationId xmlns:a16="http://schemas.microsoft.com/office/drawing/2014/main" id="{38D5CC36-C1D4-4FF4-8433-F4CE5CA8910A}"/>
              </a:ext>
            </a:extLst>
          </p:cNvPr>
          <p:cNvSpPr>
            <a:spLocks noGrp="1"/>
          </p:cNvSpPr>
          <p:nvPr>
            <p:ph type="body" sz="half" idx="2"/>
          </p:nvPr>
        </p:nvSpPr>
        <p:spPr/>
        <p:txBody>
          <a:bodyPr>
            <a:normAutofit lnSpcReduction="10000"/>
          </a:bodyPr>
          <a:lstStyle/>
          <a:p>
            <a:r>
              <a:rPr lang="en-US" dirty="0"/>
              <a:t>Physical extraction of Jessie </a:t>
            </a:r>
            <a:r>
              <a:rPr lang="en-US" dirty="0" err="1"/>
              <a:t>Pinkman’s</a:t>
            </a:r>
            <a:r>
              <a:rPr lang="en-US" dirty="0"/>
              <a:t> Samsung phone</a:t>
            </a:r>
          </a:p>
          <a:p>
            <a:r>
              <a:rPr lang="en-US" dirty="0"/>
              <a:t>We were given evidence which contained data for a Samsung Phone which is believed to be Jesse </a:t>
            </a:r>
            <a:r>
              <a:rPr lang="en-US" dirty="0" err="1"/>
              <a:t>Pinkman’s</a:t>
            </a:r>
            <a:r>
              <a:rPr lang="en-US" dirty="0"/>
              <a:t> phone. We downloaded this file, and upon unzipping it, opened it in the tool autopsy. Autopsy is a digital forensics tool which displays the results of a file in a GUI. In autopsy, the physical volumes of the device are shown below. The volume most relevant to this case is volume 21 which contains user data like images, videos, logs, and more. This is the most relevant and useful file for the case.</a:t>
            </a:r>
          </a:p>
          <a:p>
            <a:endParaRPr lang="en-US" dirty="0"/>
          </a:p>
        </p:txBody>
      </p:sp>
      <p:pic>
        <p:nvPicPr>
          <p:cNvPr id="5" name="Content Placeholder 4" descr="C:\Users\inm096\Downloads\image.png">
            <a:extLst>
              <a:ext uri="{FF2B5EF4-FFF2-40B4-BE49-F238E27FC236}">
                <a16:creationId xmlns:a16="http://schemas.microsoft.com/office/drawing/2014/main" id="{330DB193-5C84-4381-8DE2-0732EFE4998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81212" y="2336800"/>
            <a:ext cx="2818813" cy="3598863"/>
          </a:xfrm>
          <a:prstGeom prst="rect">
            <a:avLst/>
          </a:prstGeom>
          <a:noFill/>
          <a:ln>
            <a:noFill/>
          </a:ln>
        </p:spPr>
      </p:pic>
    </p:spTree>
    <p:extLst>
      <p:ext uri="{BB962C8B-B14F-4D97-AF65-F5344CB8AC3E}">
        <p14:creationId xmlns:p14="http://schemas.microsoft.com/office/powerpoint/2010/main" val="1575909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140C-0D4D-4375-8589-767BC8910C8B}"/>
              </a:ext>
            </a:extLst>
          </p:cNvPr>
          <p:cNvSpPr>
            <a:spLocks noGrp="1"/>
          </p:cNvSpPr>
          <p:nvPr>
            <p:ph type="title"/>
          </p:nvPr>
        </p:nvSpPr>
        <p:spPr/>
        <p:txBody>
          <a:bodyPr/>
          <a:lstStyle/>
          <a:p>
            <a:r>
              <a:rPr lang="en-US" dirty="0"/>
              <a:t>Samsung </a:t>
            </a:r>
          </a:p>
        </p:txBody>
      </p:sp>
      <p:pic>
        <p:nvPicPr>
          <p:cNvPr id="7" name="Picture 6">
            <a:extLst>
              <a:ext uri="{FF2B5EF4-FFF2-40B4-BE49-F238E27FC236}">
                <a16:creationId xmlns:a16="http://schemas.microsoft.com/office/drawing/2014/main" id="{D41CFB43-E05E-4FF7-AFE6-9013D15D1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460" y="2124404"/>
            <a:ext cx="3271581" cy="4634742"/>
          </a:xfrm>
          <a:prstGeom prst="rect">
            <a:avLst/>
          </a:prstGeom>
        </p:spPr>
      </p:pic>
      <p:pic>
        <p:nvPicPr>
          <p:cNvPr id="10" name="Content Placeholder 9" descr="C:\Users\inm096\Downloads\image.png">
            <a:extLst>
              <a:ext uri="{FF2B5EF4-FFF2-40B4-BE49-F238E27FC236}">
                <a16:creationId xmlns:a16="http://schemas.microsoft.com/office/drawing/2014/main" id="{46CA7743-2965-479B-B50B-CA4BAB674641}"/>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71918" y="2386904"/>
            <a:ext cx="2818813" cy="3598863"/>
          </a:xfrm>
          <a:prstGeom prst="rect">
            <a:avLst/>
          </a:prstGeom>
          <a:noFill/>
          <a:ln>
            <a:noFill/>
          </a:ln>
        </p:spPr>
      </p:pic>
    </p:spTree>
    <p:extLst>
      <p:ext uri="{BB962C8B-B14F-4D97-AF65-F5344CB8AC3E}">
        <p14:creationId xmlns:p14="http://schemas.microsoft.com/office/powerpoint/2010/main" val="1896637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F8092-05A3-4313-97E5-881074F4382D}"/>
              </a:ext>
            </a:extLst>
          </p:cNvPr>
          <p:cNvSpPr>
            <a:spLocks noGrp="1"/>
          </p:cNvSpPr>
          <p:nvPr>
            <p:ph type="title"/>
          </p:nvPr>
        </p:nvSpPr>
        <p:spPr/>
        <p:txBody>
          <a:bodyPr/>
          <a:lstStyle/>
          <a:p>
            <a:r>
              <a:rPr lang="en-US" dirty="0"/>
              <a:t>NEST</a:t>
            </a:r>
          </a:p>
        </p:txBody>
      </p:sp>
      <p:pic>
        <p:nvPicPr>
          <p:cNvPr id="5" name="Content Placeholder 4">
            <a:extLst>
              <a:ext uri="{FF2B5EF4-FFF2-40B4-BE49-F238E27FC236}">
                <a16:creationId xmlns:a16="http://schemas.microsoft.com/office/drawing/2014/main" id="{BC03638C-38F0-4210-930B-A65E197EA9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421" y="2200877"/>
            <a:ext cx="4247725" cy="2822958"/>
          </a:xfrm>
        </p:spPr>
      </p:pic>
      <p:pic>
        <p:nvPicPr>
          <p:cNvPr id="7" name="Picture 6">
            <a:extLst>
              <a:ext uri="{FF2B5EF4-FFF2-40B4-BE49-F238E27FC236}">
                <a16:creationId xmlns:a16="http://schemas.microsoft.com/office/drawing/2014/main" id="{0B2DE540-1F55-44C4-88F2-73AE12E4B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4422" y="2200877"/>
            <a:ext cx="4247725" cy="2822958"/>
          </a:xfrm>
          <a:prstGeom prst="rect">
            <a:avLst/>
          </a:prstGeom>
        </p:spPr>
      </p:pic>
    </p:spTree>
    <p:extLst>
      <p:ext uri="{BB962C8B-B14F-4D97-AF65-F5344CB8AC3E}">
        <p14:creationId xmlns:p14="http://schemas.microsoft.com/office/powerpoint/2010/main" val="1256755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206F-1B3A-4D05-8157-D7E1397390FE}"/>
              </a:ext>
            </a:extLst>
          </p:cNvPr>
          <p:cNvSpPr>
            <a:spLocks noGrp="1"/>
          </p:cNvSpPr>
          <p:nvPr>
            <p:ph type="title"/>
          </p:nvPr>
        </p:nvSpPr>
        <p:spPr/>
        <p:txBody>
          <a:bodyPr/>
          <a:lstStyle/>
          <a:p>
            <a:r>
              <a:rPr lang="en-US" dirty="0" err="1"/>
              <a:t>iSmartAlarm</a:t>
            </a:r>
            <a:endParaRPr lang="en-US" dirty="0"/>
          </a:p>
        </p:txBody>
      </p:sp>
      <p:pic>
        <p:nvPicPr>
          <p:cNvPr id="7" name="Content Placeholder 6">
            <a:extLst>
              <a:ext uri="{FF2B5EF4-FFF2-40B4-BE49-F238E27FC236}">
                <a16:creationId xmlns:a16="http://schemas.microsoft.com/office/drawing/2014/main" id="{3BB86007-2FC5-45C4-B377-4E63EAF54D51}"/>
              </a:ext>
            </a:extLst>
          </p:cNvPr>
          <p:cNvPicPr>
            <a:picLocks noGrp="1" noChangeAspect="1"/>
          </p:cNvPicPr>
          <p:nvPr>
            <p:ph idx="1"/>
          </p:nvPr>
        </p:nvPicPr>
        <p:blipFill>
          <a:blip r:embed="rId2"/>
          <a:stretch>
            <a:fillRect/>
          </a:stretch>
        </p:blipFill>
        <p:spPr>
          <a:xfrm>
            <a:off x="1110524" y="2336800"/>
            <a:ext cx="10025114" cy="3598863"/>
          </a:xfrm>
          <a:prstGeom prst="rect">
            <a:avLst/>
          </a:prstGeom>
        </p:spPr>
      </p:pic>
    </p:spTree>
    <p:extLst>
      <p:ext uri="{BB962C8B-B14F-4D97-AF65-F5344CB8AC3E}">
        <p14:creationId xmlns:p14="http://schemas.microsoft.com/office/powerpoint/2010/main" val="3599536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C8CA-7C29-4973-82A4-1850BCD7661D}"/>
              </a:ext>
            </a:extLst>
          </p:cNvPr>
          <p:cNvSpPr>
            <a:spLocks noGrp="1"/>
          </p:cNvSpPr>
          <p:nvPr>
            <p:ph type="title"/>
          </p:nvPr>
        </p:nvSpPr>
        <p:spPr/>
        <p:txBody>
          <a:bodyPr/>
          <a:lstStyle/>
          <a:p>
            <a:r>
              <a:rPr lang="en-US" dirty="0"/>
              <a:t>Eco</a:t>
            </a:r>
          </a:p>
        </p:txBody>
      </p:sp>
      <p:pic>
        <p:nvPicPr>
          <p:cNvPr id="4" name="Content Placeholder 3">
            <a:extLst>
              <a:ext uri="{FF2B5EF4-FFF2-40B4-BE49-F238E27FC236}">
                <a16:creationId xmlns:a16="http://schemas.microsoft.com/office/drawing/2014/main" id="{BB493B2A-4FA9-457D-8A55-51C8C15DC4B3}"/>
              </a:ext>
            </a:extLst>
          </p:cNvPr>
          <p:cNvPicPr>
            <a:picLocks noGrp="1"/>
          </p:cNvPicPr>
          <p:nvPr>
            <p:ph idx="1"/>
          </p:nvPr>
        </p:nvPicPr>
        <p:blipFill>
          <a:blip r:embed="rId2"/>
          <a:stretch>
            <a:fillRect/>
          </a:stretch>
        </p:blipFill>
        <p:spPr>
          <a:xfrm>
            <a:off x="680321" y="2286696"/>
            <a:ext cx="3889354" cy="3598863"/>
          </a:xfrm>
          <a:prstGeom prst="rect">
            <a:avLst/>
          </a:prstGeom>
        </p:spPr>
      </p:pic>
      <p:sp>
        <p:nvSpPr>
          <p:cNvPr id="5" name="Rectangle 2">
            <a:extLst>
              <a:ext uri="{FF2B5EF4-FFF2-40B4-BE49-F238E27FC236}">
                <a16:creationId xmlns:a16="http://schemas.microsoft.com/office/drawing/2014/main" id="{74021F3B-1068-4832-A600-1B9E53D8ECC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9231560D-5528-45B3-884E-D529F9A962A0}"/>
              </a:ext>
            </a:extLst>
          </p:cNvPr>
          <p:cNvGraphicFramePr>
            <a:graphicFrameLocks noChangeAspect="1"/>
          </p:cNvGraphicFramePr>
          <p:nvPr>
            <p:extLst>
              <p:ext uri="{D42A27DB-BD31-4B8C-83A1-F6EECF244321}">
                <p14:modId xmlns:p14="http://schemas.microsoft.com/office/powerpoint/2010/main" val="4248759735"/>
              </p:ext>
            </p:extLst>
          </p:nvPr>
        </p:nvGraphicFramePr>
        <p:xfrm>
          <a:off x="5241881" y="2693096"/>
          <a:ext cx="1708237" cy="1283131"/>
        </p:xfrm>
        <a:graphic>
          <a:graphicData uri="http://schemas.openxmlformats.org/presentationml/2006/ole">
            <mc:AlternateContent xmlns:mc="http://schemas.openxmlformats.org/markup-compatibility/2006">
              <mc:Choice xmlns:v="urn:schemas-microsoft-com:vml" Requires="v">
                <p:oleObj name="Packager Shell Object" showAsIcon="1" r:id="rId3" imgW="957528" imgH="623455" progId="Package">
                  <p:embed/>
                </p:oleObj>
              </mc:Choice>
              <mc:Fallback>
                <p:oleObj name="Packager Shell Object" showAsIcon="1" r:id="rId3" imgW="957528" imgH="623455" progId="Package">
                  <p:embed/>
                  <p:pic>
                    <p:nvPicPr>
                      <p:cNvPr id="0" name="Object 1"/>
                      <p:cNvPicPr>
                        <a:picLocks noChangeAspect="1" noChangeArrowheads="1"/>
                      </p:cNvPicPr>
                      <p:nvPr/>
                    </p:nvPicPr>
                    <p:blipFill>
                      <a:blip r:embed="rId4"/>
                      <a:srcRect/>
                      <a:stretch>
                        <a:fillRect/>
                      </a:stretch>
                    </p:blipFill>
                    <p:spPr bwMode="auto">
                      <a:xfrm>
                        <a:off x="5241881" y="2693096"/>
                        <a:ext cx="1708237" cy="1283131"/>
                      </a:xfrm>
                      <a:prstGeom prst="rect">
                        <a:avLst/>
                      </a:prstGeom>
                      <a:noFill/>
                    </p:spPr>
                  </p:pic>
                </p:oleObj>
              </mc:Fallback>
            </mc:AlternateContent>
          </a:graphicData>
        </a:graphic>
      </p:graphicFrame>
    </p:spTree>
    <p:extLst>
      <p:ext uri="{BB962C8B-B14F-4D97-AF65-F5344CB8AC3E}">
        <p14:creationId xmlns:p14="http://schemas.microsoft.com/office/powerpoint/2010/main" val="98474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E83F-031B-4796-90BD-53857CB72B0E}"/>
              </a:ext>
            </a:extLst>
          </p:cNvPr>
          <p:cNvSpPr>
            <a:spLocks noGrp="1"/>
          </p:cNvSpPr>
          <p:nvPr>
            <p:ph type="title"/>
          </p:nvPr>
        </p:nvSpPr>
        <p:spPr/>
        <p:txBody>
          <a:bodyPr/>
          <a:lstStyle/>
          <a:p>
            <a:r>
              <a:rPr lang="en-US" dirty="0"/>
              <a:t>Time Line</a:t>
            </a:r>
          </a:p>
        </p:txBody>
      </p:sp>
      <p:pic>
        <p:nvPicPr>
          <p:cNvPr id="4" name="Content Placeholder 3">
            <a:extLst>
              <a:ext uri="{FF2B5EF4-FFF2-40B4-BE49-F238E27FC236}">
                <a16:creationId xmlns:a16="http://schemas.microsoft.com/office/drawing/2014/main" id="{CB1C4621-8B02-493F-9D74-F86AEED616BB}"/>
              </a:ext>
            </a:extLst>
          </p:cNvPr>
          <p:cNvPicPr>
            <a:picLocks noGrp="1" noChangeAspect="1"/>
          </p:cNvPicPr>
          <p:nvPr>
            <p:ph idx="1"/>
          </p:nvPr>
        </p:nvPicPr>
        <p:blipFill>
          <a:blip r:embed="rId2"/>
          <a:stretch>
            <a:fillRect/>
          </a:stretch>
        </p:blipFill>
        <p:spPr>
          <a:xfrm>
            <a:off x="2004163" y="2304788"/>
            <a:ext cx="5761973" cy="4258849"/>
          </a:xfrm>
          <a:prstGeom prst="rect">
            <a:avLst/>
          </a:prstGeom>
        </p:spPr>
      </p:pic>
    </p:spTree>
    <p:extLst>
      <p:ext uri="{BB962C8B-B14F-4D97-AF65-F5344CB8AC3E}">
        <p14:creationId xmlns:p14="http://schemas.microsoft.com/office/powerpoint/2010/main" val="224911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6A982-FEB1-4BE9-9B05-FCEF1D65F89C}"/>
              </a:ext>
            </a:extLst>
          </p:cNvPr>
          <p:cNvSpPr>
            <a:spLocks noGrp="1"/>
          </p:cNvSpPr>
          <p:nvPr>
            <p:ph type="title"/>
          </p:nvPr>
        </p:nvSpPr>
        <p:spPr/>
        <p:txBody>
          <a:bodyPr/>
          <a:lstStyle/>
          <a:p>
            <a:r>
              <a:rPr lang="en-US" dirty="0"/>
              <a:t>Case Breakdown</a:t>
            </a:r>
          </a:p>
        </p:txBody>
      </p:sp>
      <p:sp>
        <p:nvSpPr>
          <p:cNvPr id="3" name="Content Placeholder 2">
            <a:extLst>
              <a:ext uri="{FF2B5EF4-FFF2-40B4-BE49-F238E27FC236}">
                <a16:creationId xmlns:a16="http://schemas.microsoft.com/office/drawing/2014/main" id="{7D2AEDDA-1AE8-4366-BDF7-A9DA255A2EE1}"/>
              </a:ext>
            </a:extLst>
          </p:cNvPr>
          <p:cNvSpPr>
            <a:spLocks noGrp="1"/>
          </p:cNvSpPr>
          <p:nvPr>
            <p:ph idx="1"/>
          </p:nvPr>
        </p:nvSpPr>
        <p:spPr/>
        <p:txBody>
          <a:bodyPr/>
          <a:lstStyle/>
          <a:p>
            <a:r>
              <a:rPr lang="en-US" dirty="0"/>
              <a:t>The owner the illegal drug lab, Jessie </a:t>
            </a:r>
            <a:r>
              <a:rPr lang="en-US" dirty="0" err="1"/>
              <a:t>Pinkman</a:t>
            </a:r>
            <a:r>
              <a:rPr lang="en-US" dirty="0"/>
              <a:t>, is nowhere to be found. Police interrogate two of Jessie </a:t>
            </a:r>
            <a:r>
              <a:rPr lang="en-US" dirty="0" err="1"/>
              <a:t>Pinkman’s</a:t>
            </a:r>
            <a:r>
              <a:rPr lang="en-US" dirty="0"/>
              <a:t> known associates: D. </a:t>
            </a:r>
            <a:r>
              <a:rPr lang="en-US" dirty="0" err="1"/>
              <a:t>Pandana</a:t>
            </a:r>
            <a:r>
              <a:rPr lang="en-US" dirty="0"/>
              <a:t> and S. </a:t>
            </a:r>
            <a:r>
              <a:rPr lang="en-US" dirty="0" err="1"/>
              <a:t>Varga</a:t>
            </a:r>
            <a:r>
              <a:rPr lang="en-US" dirty="0"/>
              <a:t>. </a:t>
            </a:r>
            <a:r>
              <a:rPr lang="en-US" dirty="0" err="1"/>
              <a:t>Pandana</a:t>
            </a:r>
            <a:r>
              <a:rPr lang="en-US" dirty="0"/>
              <a:t> and </a:t>
            </a:r>
            <a:r>
              <a:rPr lang="en-US" dirty="0" err="1"/>
              <a:t>Verga</a:t>
            </a:r>
            <a:r>
              <a:rPr lang="en-US" dirty="0"/>
              <a:t> admit having access to the drug lab’s </a:t>
            </a:r>
            <a:r>
              <a:rPr lang="en-US" dirty="0" err="1"/>
              <a:t>WiFi</a:t>
            </a:r>
            <a:r>
              <a:rPr lang="en-US" dirty="0"/>
              <a:t> network but deny any involvement in the raid. They also say that Jessie </a:t>
            </a:r>
            <a:r>
              <a:rPr lang="en-US" dirty="0" err="1"/>
              <a:t>Pinkman’s</a:t>
            </a:r>
            <a:r>
              <a:rPr lang="en-US" dirty="0"/>
              <a:t> had the IoT security systems installed because he feared attacks from a rival gang and that Jessie kept the alarm engaged in “Home” mode whenever he was inside the drug lab.</a:t>
            </a:r>
          </a:p>
          <a:p>
            <a:endParaRPr lang="en-US" dirty="0"/>
          </a:p>
        </p:txBody>
      </p:sp>
    </p:spTree>
    <p:extLst>
      <p:ext uri="{BB962C8B-B14F-4D97-AF65-F5344CB8AC3E}">
        <p14:creationId xmlns:p14="http://schemas.microsoft.com/office/powerpoint/2010/main" val="3842203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2661-CDA4-4C6E-B788-8C28AE3DCB85}"/>
              </a:ext>
            </a:extLst>
          </p:cNvPr>
          <p:cNvSpPr>
            <a:spLocks noGrp="1"/>
          </p:cNvSpPr>
          <p:nvPr>
            <p:ph type="title"/>
          </p:nvPr>
        </p:nvSpPr>
        <p:spPr/>
        <p:txBody>
          <a:bodyPr/>
          <a:lstStyle/>
          <a:p>
            <a:r>
              <a:rPr lang="en-US" dirty="0" err="1"/>
              <a:t>Qbee</a:t>
            </a:r>
            <a:r>
              <a:rPr lang="en-US" dirty="0"/>
              <a:t> Camera</a:t>
            </a:r>
          </a:p>
        </p:txBody>
      </p:sp>
      <p:pic>
        <p:nvPicPr>
          <p:cNvPr id="5" name="Content Placeholder 4">
            <a:extLst>
              <a:ext uri="{FF2B5EF4-FFF2-40B4-BE49-F238E27FC236}">
                <a16:creationId xmlns:a16="http://schemas.microsoft.com/office/drawing/2014/main" id="{451913EF-7889-4BC8-9070-EDA1ECD5AE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336800"/>
            <a:ext cx="3598863" cy="3598863"/>
          </a:xfrm>
        </p:spPr>
      </p:pic>
    </p:spTree>
    <p:extLst>
      <p:ext uri="{BB962C8B-B14F-4D97-AF65-F5344CB8AC3E}">
        <p14:creationId xmlns:p14="http://schemas.microsoft.com/office/powerpoint/2010/main" val="141626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13AB-B1C7-4354-A8AB-7EEB88D72149}"/>
              </a:ext>
            </a:extLst>
          </p:cNvPr>
          <p:cNvSpPr>
            <a:spLocks noGrp="1"/>
          </p:cNvSpPr>
          <p:nvPr>
            <p:ph type="title"/>
          </p:nvPr>
        </p:nvSpPr>
        <p:spPr/>
        <p:txBody>
          <a:bodyPr/>
          <a:lstStyle/>
          <a:p>
            <a:r>
              <a:rPr lang="en-US" dirty="0"/>
              <a:t>Attorney’s questions</a:t>
            </a:r>
          </a:p>
        </p:txBody>
      </p:sp>
      <p:sp>
        <p:nvSpPr>
          <p:cNvPr id="3" name="Content Placeholder 2">
            <a:extLst>
              <a:ext uri="{FF2B5EF4-FFF2-40B4-BE49-F238E27FC236}">
                <a16:creationId xmlns:a16="http://schemas.microsoft.com/office/drawing/2014/main" id="{1A77EF13-850A-455B-A9B4-F6FEEE01BDF1}"/>
              </a:ext>
            </a:extLst>
          </p:cNvPr>
          <p:cNvSpPr>
            <a:spLocks noGrp="1"/>
          </p:cNvSpPr>
          <p:nvPr>
            <p:ph idx="1"/>
          </p:nvPr>
        </p:nvSpPr>
        <p:spPr/>
        <p:txBody>
          <a:bodyPr>
            <a:normAutofit fontScale="62500" lnSpcReduction="20000"/>
          </a:bodyPr>
          <a:lstStyle/>
          <a:p>
            <a:r>
              <a:rPr lang="en-US" dirty="0"/>
              <a:t>At what time was the illegal drug lab raided?</a:t>
            </a:r>
          </a:p>
          <a:p>
            <a:r>
              <a:rPr lang="en-US" dirty="0"/>
              <a:t>We can conclude from our findings, that the lab was raided around 10:36 am. The nest smoke alarm is triggered at 10:36:06 a.m.</a:t>
            </a:r>
          </a:p>
          <a:p>
            <a:r>
              <a:rPr lang="en-US" dirty="0"/>
              <a:t>Could any of the two friends of Jessie </a:t>
            </a:r>
            <a:r>
              <a:rPr lang="en-US" dirty="0" err="1"/>
              <a:t>Pinkman</a:t>
            </a:r>
            <a:r>
              <a:rPr lang="en-US" dirty="0"/>
              <a:t> have been involved in the raid? </a:t>
            </a:r>
          </a:p>
          <a:p>
            <a:r>
              <a:rPr lang="en-US" dirty="0"/>
              <a:t>Yes</a:t>
            </a:r>
          </a:p>
          <a:p>
            <a:r>
              <a:rPr lang="en-US" dirty="0"/>
              <a:t>If yes, Which friend? There is one friend in particular named D. </a:t>
            </a:r>
            <a:r>
              <a:rPr lang="en-US" dirty="0" err="1"/>
              <a:t>Pandana</a:t>
            </a:r>
            <a:r>
              <a:rPr lang="en-US" dirty="0"/>
              <a:t> that was involved in the raid. This suspect disarmed the </a:t>
            </a:r>
            <a:r>
              <a:rPr lang="en-US" dirty="0" err="1"/>
              <a:t>iSmartAlarm</a:t>
            </a:r>
            <a:r>
              <a:rPr lang="en-US" dirty="0"/>
              <a:t> at 10:34 which is two minutes before the nest protect smoke alarm. This leads us to the conclusion that he was the one that committed the raid.</a:t>
            </a:r>
          </a:p>
          <a:p>
            <a:r>
              <a:rPr lang="en-US" dirty="0"/>
              <a:t>What is the confidence in such hypothesis? The confidence in this judgement is certain. His tag was used to disable the </a:t>
            </a:r>
            <a:r>
              <a:rPr lang="en-US" dirty="0" err="1"/>
              <a:t>iSmartAlarm</a:t>
            </a:r>
            <a:r>
              <a:rPr lang="en-US" dirty="0"/>
              <a:t> minutes before the crime was committed.</a:t>
            </a:r>
          </a:p>
          <a:p>
            <a:r>
              <a:rPr lang="en-US" dirty="0"/>
              <a:t>How was the </a:t>
            </a:r>
            <a:r>
              <a:rPr lang="en-US" dirty="0" err="1"/>
              <a:t>QBee</a:t>
            </a:r>
            <a:r>
              <a:rPr lang="en-US" dirty="0"/>
              <a:t> camera disabled?</a:t>
            </a:r>
          </a:p>
          <a:p>
            <a:r>
              <a:rPr lang="en-US" dirty="0"/>
              <a:t>In a picture that was found on the smartphone, we were able to see that the </a:t>
            </a:r>
            <a:r>
              <a:rPr lang="en-US" dirty="0" err="1"/>
              <a:t>QBee</a:t>
            </a:r>
            <a:r>
              <a:rPr lang="en-US" dirty="0"/>
              <a:t> camera was set to private. </a:t>
            </a:r>
            <a:r>
              <a:rPr lang="en-US"/>
              <a:t>In private mode, no video is recorded which is why no video evidence was taken from the scene. </a:t>
            </a:r>
          </a:p>
        </p:txBody>
      </p:sp>
    </p:spTree>
    <p:extLst>
      <p:ext uri="{BB962C8B-B14F-4D97-AF65-F5344CB8AC3E}">
        <p14:creationId xmlns:p14="http://schemas.microsoft.com/office/powerpoint/2010/main" val="3818891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4EF4A-569A-47AA-8FA0-54F1C8A60B44}"/>
              </a:ext>
            </a:extLst>
          </p:cNvPr>
          <p:cNvSpPr>
            <a:spLocks noGrp="1"/>
          </p:cNvSpPr>
          <p:nvPr>
            <p:ph type="title"/>
          </p:nvPr>
        </p:nvSpPr>
        <p:spPr/>
        <p:txBody>
          <a:bodyPr/>
          <a:lstStyle/>
          <a:p>
            <a:r>
              <a:rPr lang="en-US" b="1" dirty="0"/>
              <a:t>Digital Crime Scene Reconstruction</a:t>
            </a:r>
            <a:endParaRPr lang="en-US" dirty="0"/>
          </a:p>
        </p:txBody>
      </p:sp>
      <p:sp>
        <p:nvSpPr>
          <p:cNvPr id="3" name="Content Placeholder 2">
            <a:extLst>
              <a:ext uri="{FF2B5EF4-FFF2-40B4-BE49-F238E27FC236}">
                <a16:creationId xmlns:a16="http://schemas.microsoft.com/office/drawing/2014/main" id="{3488520A-20D9-49DB-91D0-80752A96AD8A}"/>
              </a:ext>
            </a:extLst>
          </p:cNvPr>
          <p:cNvSpPr>
            <a:spLocks noGrp="1"/>
          </p:cNvSpPr>
          <p:nvPr>
            <p:ph idx="1"/>
          </p:nvPr>
        </p:nvSpPr>
        <p:spPr/>
        <p:txBody>
          <a:bodyPr/>
          <a:lstStyle/>
          <a:p>
            <a:r>
              <a:rPr lang="en-US" dirty="0"/>
              <a:t>While analyzing the files and evidence collected from the Crime Scene, We discovered several IoT devices. Not including the internet, we uncovered nine devices traced to our suspect Mr. </a:t>
            </a:r>
            <a:r>
              <a:rPr lang="en-US" dirty="0" err="1"/>
              <a:t>Pinkman</a:t>
            </a:r>
            <a:r>
              <a:rPr lang="en-US" dirty="0"/>
              <a:t>. These devices along with a network topology have been presented below</a:t>
            </a:r>
          </a:p>
        </p:txBody>
      </p:sp>
    </p:spTree>
    <p:extLst>
      <p:ext uri="{BB962C8B-B14F-4D97-AF65-F5344CB8AC3E}">
        <p14:creationId xmlns:p14="http://schemas.microsoft.com/office/powerpoint/2010/main" val="4036549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48D9A-0751-45B4-A9AA-ABA8D2AC64FF}"/>
              </a:ext>
            </a:extLst>
          </p:cNvPr>
          <p:cNvSpPr>
            <a:spLocks noGrp="1"/>
          </p:cNvSpPr>
          <p:nvPr>
            <p:ph type="title"/>
          </p:nvPr>
        </p:nvSpPr>
        <p:spPr/>
        <p:txBody>
          <a:bodyPr/>
          <a:lstStyle/>
          <a:p>
            <a:r>
              <a:rPr lang="en-US" dirty="0" err="1"/>
              <a:t>QBee</a:t>
            </a:r>
            <a:r>
              <a:rPr lang="en-US" dirty="0"/>
              <a:t> Camera	</a:t>
            </a:r>
          </a:p>
        </p:txBody>
      </p:sp>
      <p:sp>
        <p:nvSpPr>
          <p:cNvPr id="3" name="Content Placeholder 2">
            <a:extLst>
              <a:ext uri="{FF2B5EF4-FFF2-40B4-BE49-F238E27FC236}">
                <a16:creationId xmlns:a16="http://schemas.microsoft.com/office/drawing/2014/main" id="{EC7C82AB-726D-4C1C-BF7F-736426EF742A}"/>
              </a:ext>
            </a:extLst>
          </p:cNvPr>
          <p:cNvSpPr>
            <a:spLocks noGrp="1"/>
          </p:cNvSpPr>
          <p:nvPr>
            <p:ph idx="1"/>
          </p:nvPr>
        </p:nvSpPr>
        <p:spPr/>
        <p:txBody>
          <a:bodyPr>
            <a:normAutofit lnSpcReduction="10000"/>
          </a:bodyPr>
          <a:lstStyle/>
          <a:p>
            <a:r>
              <a:rPr lang="en-US" dirty="0"/>
              <a:t>Mac Address: d8: fb: 5e:e1:01:92</a:t>
            </a:r>
          </a:p>
          <a:p>
            <a:r>
              <a:rPr lang="en-US" dirty="0"/>
              <a:t>IP Address: 10.20.30.15</a:t>
            </a:r>
          </a:p>
          <a:p>
            <a:r>
              <a:rPr lang="en-US" dirty="0"/>
              <a:t>The </a:t>
            </a:r>
            <a:r>
              <a:rPr lang="en-US" dirty="0" err="1"/>
              <a:t>QBee</a:t>
            </a:r>
            <a:r>
              <a:rPr lang="en-US" dirty="0"/>
              <a:t> Camera is a multi-sensor device that allows you to watch your home on your phone. This camera boasts a 140-degree angle that detects motion, temperature, humidity, and level of brightness. Night vision is included, and it streams in 720p. All this information including the live stream can be acquired from your smartphone, and it will also alert you if anything is detected. This device will keep all recordings for seven days in an encrypted cloud storage. </a:t>
            </a:r>
          </a:p>
        </p:txBody>
      </p:sp>
      <p:pic>
        <p:nvPicPr>
          <p:cNvPr id="7" name="Picture 6" descr="C:\Users\levia\AppData\Local\Microsoft\Windows\INetCache\Content.MSO\1563BD7D.tmp">
            <a:extLst>
              <a:ext uri="{FF2B5EF4-FFF2-40B4-BE49-F238E27FC236}">
                <a16:creationId xmlns:a16="http://schemas.microsoft.com/office/drawing/2014/main" id="{74C4338E-EB6B-4914-A5D2-5733CD2EDF7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9025" y="753228"/>
            <a:ext cx="1159375" cy="1080938"/>
          </a:xfrm>
          <a:prstGeom prst="rect">
            <a:avLst/>
          </a:prstGeom>
          <a:noFill/>
          <a:ln>
            <a:noFill/>
          </a:ln>
        </p:spPr>
      </p:pic>
    </p:spTree>
    <p:extLst>
      <p:ext uri="{BB962C8B-B14F-4D97-AF65-F5344CB8AC3E}">
        <p14:creationId xmlns:p14="http://schemas.microsoft.com/office/powerpoint/2010/main" val="525426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85438-A451-4D89-B593-825BCED2BC98}"/>
              </a:ext>
            </a:extLst>
          </p:cNvPr>
          <p:cNvSpPr>
            <a:spLocks noGrp="1"/>
          </p:cNvSpPr>
          <p:nvPr>
            <p:ph type="title"/>
          </p:nvPr>
        </p:nvSpPr>
        <p:spPr/>
        <p:txBody>
          <a:bodyPr/>
          <a:lstStyle/>
          <a:p>
            <a:r>
              <a:rPr lang="en-US" dirty="0"/>
              <a:t>Nest Protect	</a:t>
            </a:r>
          </a:p>
        </p:txBody>
      </p:sp>
      <p:sp>
        <p:nvSpPr>
          <p:cNvPr id="3" name="Content Placeholder 2">
            <a:extLst>
              <a:ext uri="{FF2B5EF4-FFF2-40B4-BE49-F238E27FC236}">
                <a16:creationId xmlns:a16="http://schemas.microsoft.com/office/drawing/2014/main" id="{ECE71392-60D0-43F5-998C-AAEEE991FCC3}"/>
              </a:ext>
            </a:extLst>
          </p:cNvPr>
          <p:cNvSpPr>
            <a:spLocks noGrp="1"/>
          </p:cNvSpPr>
          <p:nvPr>
            <p:ph idx="1"/>
          </p:nvPr>
        </p:nvSpPr>
        <p:spPr/>
        <p:txBody>
          <a:bodyPr/>
          <a:lstStyle/>
          <a:p>
            <a:r>
              <a:rPr lang="en-US" dirty="0"/>
              <a:t>Mac Address: 18:b4:30:99:9f:85</a:t>
            </a:r>
          </a:p>
          <a:p>
            <a:r>
              <a:rPr lang="en-US" dirty="0"/>
              <a:t>IP Address: 10.20.30.19</a:t>
            </a:r>
          </a:p>
          <a:p>
            <a:r>
              <a:rPr lang="en-US" dirty="0"/>
              <a:t>The Nest Protect is a next generation smoke detector. The device has two sensors which can detect smoke and other harmful gasses such as C0. The smoke detector test itself up to 400 times daily, and even performs a sound check on its speakers. To perform this sound check, the detector contains a small microphone. When something is wrong, it will alert your phone immediately. </a:t>
            </a:r>
          </a:p>
          <a:p>
            <a:endParaRPr lang="en-US" dirty="0"/>
          </a:p>
        </p:txBody>
      </p:sp>
      <p:pic>
        <p:nvPicPr>
          <p:cNvPr id="4" name="Picture 3">
            <a:extLst>
              <a:ext uri="{FF2B5EF4-FFF2-40B4-BE49-F238E27FC236}">
                <a16:creationId xmlns:a16="http://schemas.microsoft.com/office/drawing/2014/main" id="{45C0D71D-5ECD-4165-8624-07197F514CA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474529" y="753228"/>
            <a:ext cx="1583871" cy="1080938"/>
          </a:xfrm>
          <a:prstGeom prst="rect">
            <a:avLst/>
          </a:prstGeom>
        </p:spPr>
      </p:pic>
    </p:spTree>
    <p:extLst>
      <p:ext uri="{BB962C8B-B14F-4D97-AF65-F5344CB8AC3E}">
        <p14:creationId xmlns:p14="http://schemas.microsoft.com/office/powerpoint/2010/main" val="3073430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AAC9-9657-42AE-AC9B-CCCA3C680CFF}"/>
              </a:ext>
            </a:extLst>
          </p:cNvPr>
          <p:cNvSpPr>
            <a:spLocks noGrp="1"/>
          </p:cNvSpPr>
          <p:nvPr>
            <p:ph type="title"/>
          </p:nvPr>
        </p:nvSpPr>
        <p:spPr/>
        <p:txBody>
          <a:bodyPr/>
          <a:lstStyle/>
          <a:p>
            <a:r>
              <a:rPr lang="en-US" dirty="0"/>
              <a:t>Nest Camera	</a:t>
            </a:r>
          </a:p>
        </p:txBody>
      </p:sp>
      <p:sp>
        <p:nvSpPr>
          <p:cNvPr id="3" name="Content Placeholder 2">
            <a:extLst>
              <a:ext uri="{FF2B5EF4-FFF2-40B4-BE49-F238E27FC236}">
                <a16:creationId xmlns:a16="http://schemas.microsoft.com/office/drawing/2014/main" id="{94FE8878-6DEF-4B9E-87F0-32037ECADA93}"/>
              </a:ext>
            </a:extLst>
          </p:cNvPr>
          <p:cNvSpPr>
            <a:spLocks noGrp="1"/>
          </p:cNvSpPr>
          <p:nvPr>
            <p:ph idx="1"/>
          </p:nvPr>
        </p:nvSpPr>
        <p:spPr/>
        <p:txBody>
          <a:bodyPr/>
          <a:lstStyle/>
          <a:p>
            <a:r>
              <a:rPr lang="en-US" dirty="0"/>
              <a:t>Mac Address: 18:b4:30:61:c9: </a:t>
            </a:r>
            <a:r>
              <a:rPr lang="en-US" dirty="0" err="1"/>
              <a:t>ef</a:t>
            </a:r>
            <a:endParaRPr lang="en-US" dirty="0"/>
          </a:p>
          <a:p>
            <a:r>
              <a:rPr lang="en-US" dirty="0"/>
              <a:t>IP Address: 10.20.30.13</a:t>
            </a:r>
          </a:p>
          <a:p>
            <a:r>
              <a:rPr lang="en-US" dirty="0"/>
              <a:t>This all in one doorbell, security system, pet cam, and thermostat can record up to 30 days of 24/7 video history with a subscription or 3 hours without one. It has cloud based streaming and will send alerts directly to your phone. This camera even has the functionality to build timelines of events. </a:t>
            </a:r>
          </a:p>
        </p:txBody>
      </p:sp>
      <p:pic>
        <p:nvPicPr>
          <p:cNvPr id="4" name="Picture 3" descr="Nest Cam Indoor Security Camera, Works with Google Image 1 of 8">
            <a:extLst>
              <a:ext uri="{FF2B5EF4-FFF2-40B4-BE49-F238E27FC236}">
                <a16:creationId xmlns:a16="http://schemas.microsoft.com/office/drawing/2014/main" id="{B460088E-608D-4F91-ABD6-690D6E6C538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88211" y="753228"/>
            <a:ext cx="1035504" cy="1080938"/>
          </a:xfrm>
          <a:prstGeom prst="rect">
            <a:avLst/>
          </a:prstGeom>
          <a:noFill/>
          <a:ln>
            <a:noFill/>
          </a:ln>
        </p:spPr>
      </p:pic>
    </p:spTree>
    <p:extLst>
      <p:ext uri="{BB962C8B-B14F-4D97-AF65-F5344CB8AC3E}">
        <p14:creationId xmlns:p14="http://schemas.microsoft.com/office/powerpoint/2010/main" val="45203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33884-4F32-4FE2-A6AC-6AE8C56BEBCE}"/>
              </a:ext>
            </a:extLst>
          </p:cNvPr>
          <p:cNvSpPr>
            <a:spLocks noGrp="1"/>
          </p:cNvSpPr>
          <p:nvPr>
            <p:ph type="title"/>
          </p:nvPr>
        </p:nvSpPr>
        <p:spPr/>
        <p:txBody>
          <a:bodyPr/>
          <a:lstStyle/>
          <a:p>
            <a:r>
              <a:rPr lang="en-US" dirty="0"/>
              <a:t>Amazon Echo	</a:t>
            </a:r>
          </a:p>
        </p:txBody>
      </p:sp>
      <p:sp>
        <p:nvSpPr>
          <p:cNvPr id="3" name="Content Placeholder 2">
            <a:extLst>
              <a:ext uri="{FF2B5EF4-FFF2-40B4-BE49-F238E27FC236}">
                <a16:creationId xmlns:a16="http://schemas.microsoft.com/office/drawing/2014/main" id="{96488BE8-0E07-484C-A9F5-1F40A43D7D91}"/>
              </a:ext>
            </a:extLst>
          </p:cNvPr>
          <p:cNvSpPr>
            <a:spLocks noGrp="1"/>
          </p:cNvSpPr>
          <p:nvPr>
            <p:ph idx="1"/>
          </p:nvPr>
        </p:nvSpPr>
        <p:spPr/>
        <p:txBody>
          <a:bodyPr/>
          <a:lstStyle/>
          <a:p>
            <a:r>
              <a:rPr lang="en-US" dirty="0"/>
              <a:t>Mac Address: 74:75: 48:96:23:24</a:t>
            </a:r>
          </a:p>
          <a:p>
            <a:r>
              <a:rPr lang="en-US" dirty="0"/>
              <a:t>IP Address: 10.20.30.23</a:t>
            </a:r>
          </a:p>
          <a:p>
            <a:r>
              <a:rPr lang="en-US" dirty="0"/>
              <a:t>Amazon’s Echo has become a household device in millions of homes. This device started as a smart speaker but has evolved significantly. It contains multiple microphones that allow you to talk to the device and has a Wi-Fi connection to the amazon cloud. The echo records a snippet each time the awake word is activated. These are protected by encryption but are stored in the cloud. The device has compatibility with multiple devices. </a:t>
            </a:r>
          </a:p>
          <a:p>
            <a:endParaRPr lang="en-US" dirty="0"/>
          </a:p>
        </p:txBody>
      </p:sp>
      <p:pic>
        <p:nvPicPr>
          <p:cNvPr id="4" name="Picture 3" descr="https://snpi.dell.com/snp/images2/300/en-us~AA344331/AA344331.jpg">
            <a:extLst>
              <a:ext uri="{FF2B5EF4-FFF2-40B4-BE49-F238E27FC236}">
                <a16:creationId xmlns:a16="http://schemas.microsoft.com/office/drawing/2014/main" id="{AB8ACFB8-2B68-49D6-AC28-D6F49EC406A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76657" y="753228"/>
            <a:ext cx="737507" cy="1080938"/>
          </a:xfrm>
          <a:prstGeom prst="rect">
            <a:avLst/>
          </a:prstGeom>
          <a:noFill/>
          <a:ln>
            <a:noFill/>
          </a:ln>
        </p:spPr>
      </p:pic>
    </p:spTree>
    <p:extLst>
      <p:ext uri="{BB962C8B-B14F-4D97-AF65-F5344CB8AC3E}">
        <p14:creationId xmlns:p14="http://schemas.microsoft.com/office/powerpoint/2010/main" val="189699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285C7-F5E2-4C42-B6AB-5D31BAAB53B3}"/>
              </a:ext>
            </a:extLst>
          </p:cNvPr>
          <p:cNvSpPr>
            <a:spLocks noGrp="1"/>
          </p:cNvSpPr>
          <p:nvPr>
            <p:ph type="title"/>
          </p:nvPr>
        </p:nvSpPr>
        <p:spPr/>
        <p:txBody>
          <a:bodyPr/>
          <a:lstStyle/>
          <a:p>
            <a:r>
              <a:rPr lang="en-US" dirty="0"/>
              <a:t>Samsung Galaxy s6 Edge	</a:t>
            </a:r>
          </a:p>
        </p:txBody>
      </p:sp>
      <p:sp>
        <p:nvSpPr>
          <p:cNvPr id="3" name="Content Placeholder 2">
            <a:extLst>
              <a:ext uri="{FF2B5EF4-FFF2-40B4-BE49-F238E27FC236}">
                <a16:creationId xmlns:a16="http://schemas.microsoft.com/office/drawing/2014/main" id="{4BD434F9-73CE-4338-9B02-CC4E081750C2}"/>
              </a:ext>
            </a:extLst>
          </p:cNvPr>
          <p:cNvSpPr>
            <a:spLocks noGrp="1"/>
          </p:cNvSpPr>
          <p:nvPr>
            <p:ph idx="1"/>
          </p:nvPr>
        </p:nvSpPr>
        <p:spPr/>
        <p:txBody>
          <a:bodyPr/>
          <a:lstStyle/>
          <a:p>
            <a:r>
              <a:rPr lang="en-US" dirty="0"/>
              <a:t>Mac Address: ac: 5f:3e:73:e3:78</a:t>
            </a:r>
          </a:p>
          <a:p>
            <a:r>
              <a:rPr lang="en-US" dirty="0"/>
              <a:t>IP Address: 10.20.30.21</a:t>
            </a:r>
          </a:p>
          <a:p>
            <a:r>
              <a:rPr lang="en-US" dirty="0"/>
              <a:t>This is an android smart phone. The device works like any other smart phone taking pictures and sending messages. It contains a lot of data that we can go through and analyze. A phone is one of the best devices to uncover in this investigation.  </a:t>
            </a:r>
          </a:p>
          <a:p>
            <a:endParaRPr lang="en-US" dirty="0"/>
          </a:p>
        </p:txBody>
      </p:sp>
      <p:pic>
        <p:nvPicPr>
          <p:cNvPr id="4" name="Picture 3" descr="Samsung Galaxy S6 Edge SM-G925G 32GB Unlocked GSM Smartphone (Gold Platinum)">
            <a:extLst>
              <a:ext uri="{FF2B5EF4-FFF2-40B4-BE49-F238E27FC236}">
                <a16:creationId xmlns:a16="http://schemas.microsoft.com/office/drawing/2014/main" id="{CF012181-BDCF-4621-B198-D47865FE06A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62357" y="753228"/>
            <a:ext cx="863373" cy="1080938"/>
          </a:xfrm>
          <a:prstGeom prst="rect">
            <a:avLst/>
          </a:prstGeom>
          <a:noFill/>
          <a:ln>
            <a:noFill/>
          </a:ln>
        </p:spPr>
      </p:pic>
    </p:spTree>
    <p:extLst>
      <p:ext uri="{BB962C8B-B14F-4D97-AF65-F5344CB8AC3E}">
        <p14:creationId xmlns:p14="http://schemas.microsoft.com/office/powerpoint/2010/main" val="2820349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E457-43F6-4745-92E1-03227EC002E9}"/>
              </a:ext>
            </a:extLst>
          </p:cNvPr>
          <p:cNvSpPr>
            <a:spLocks noGrp="1"/>
          </p:cNvSpPr>
          <p:nvPr>
            <p:ph type="title"/>
          </p:nvPr>
        </p:nvSpPr>
        <p:spPr/>
        <p:txBody>
          <a:bodyPr/>
          <a:lstStyle/>
          <a:p>
            <a:r>
              <a:rPr lang="en-US" dirty="0"/>
              <a:t>Raspberry Pi Router	</a:t>
            </a:r>
          </a:p>
        </p:txBody>
      </p:sp>
      <p:sp>
        <p:nvSpPr>
          <p:cNvPr id="3" name="Content Placeholder 2">
            <a:extLst>
              <a:ext uri="{FF2B5EF4-FFF2-40B4-BE49-F238E27FC236}">
                <a16:creationId xmlns:a16="http://schemas.microsoft.com/office/drawing/2014/main" id="{BE786101-A60C-4216-881B-60EF2366DEAC}"/>
              </a:ext>
            </a:extLst>
          </p:cNvPr>
          <p:cNvSpPr>
            <a:spLocks noGrp="1"/>
          </p:cNvSpPr>
          <p:nvPr>
            <p:ph idx="1"/>
          </p:nvPr>
        </p:nvSpPr>
        <p:spPr/>
        <p:txBody>
          <a:bodyPr/>
          <a:lstStyle/>
          <a:p>
            <a:r>
              <a:rPr lang="en-US" dirty="0"/>
              <a:t>Mac Address: b8:27: eb: 0e:3b:45</a:t>
            </a:r>
          </a:p>
          <a:p>
            <a:r>
              <a:rPr lang="en-US" dirty="0"/>
              <a:t>IP Address: 10.20.30.1</a:t>
            </a:r>
          </a:p>
          <a:p>
            <a:r>
              <a:rPr lang="en-US" dirty="0"/>
              <a:t>Raspberry Pi is the name of a series of single board computers. It was created for easier access to computing education. We can connect a mouse or several devices to this raspberry pi and work with programming languages</a:t>
            </a:r>
          </a:p>
        </p:txBody>
      </p:sp>
      <p:pic>
        <p:nvPicPr>
          <p:cNvPr id="4" name="Picture 3" descr="Raspberry Pi 3 - Model B+ - 1.4GHz Cortex-A53 with 1GB RAM">
            <a:extLst>
              <a:ext uri="{FF2B5EF4-FFF2-40B4-BE49-F238E27FC236}">
                <a16:creationId xmlns:a16="http://schemas.microsoft.com/office/drawing/2014/main" id="{376CA967-8E2A-4042-842E-E444D6E62B5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05157" y="753228"/>
            <a:ext cx="1303836" cy="1080938"/>
          </a:xfrm>
          <a:prstGeom prst="rect">
            <a:avLst/>
          </a:prstGeom>
          <a:noFill/>
          <a:ln>
            <a:noFill/>
          </a:ln>
        </p:spPr>
      </p:pic>
    </p:spTree>
    <p:extLst>
      <p:ext uri="{BB962C8B-B14F-4D97-AF65-F5344CB8AC3E}">
        <p14:creationId xmlns:p14="http://schemas.microsoft.com/office/powerpoint/2010/main" val="50532432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1373</TotalTime>
  <Words>1175</Words>
  <Application>Microsoft Macintosh PowerPoint</Application>
  <PresentationFormat>Widescreen</PresentationFormat>
  <Paragraphs>62</Paragraphs>
  <Slides>21</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5" baseType="lpstr">
      <vt:lpstr>Arial</vt:lpstr>
      <vt:lpstr>Trebuchet MS</vt:lpstr>
      <vt:lpstr>Berlin</vt:lpstr>
      <vt:lpstr>Packager Shell Object</vt:lpstr>
      <vt:lpstr>DFRWS 2018 Challenge</vt:lpstr>
      <vt:lpstr>Case Breakdown</vt:lpstr>
      <vt:lpstr>Digital Crime Scene Reconstruction</vt:lpstr>
      <vt:lpstr>QBee Camera </vt:lpstr>
      <vt:lpstr>Nest Protect </vt:lpstr>
      <vt:lpstr>Nest Camera </vt:lpstr>
      <vt:lpstr>Amazon Echo </vt:lpstr>
      <vt:lpstr>Samsung Galaxy s6 Edge </vt:lpstr>
      <vt:lpstr>Raspberry Pi Router </vt:lpstr>
      <vt:lpstr>Arlo Pro Station </vt:lpstr>
      <vt:lpstr>iSmartAlarm </vt:lpstr>
      <vt:lpstr>Wink Hub </vt:lpstr>
      <vt:lpstr>Network Topology</vt:lpstr>
      <vt:lpstr>Analysis of Evidence of the Samsung </vt:lpstr>
      <vt:lpstr>Samsung </vt:lpstr>
      <vt:lpstr>NEST</vt:lpstr>
      <vt:lpstr>iSmartAlarm</vt:lpstr>
      <vt:lpstr>Eco</vt:lpstr>
      <vt:lpstr>Time Line</vt:lpstr>
      <vt:lpstr>Qbee Camera</vt:lpstr>
      <vt:lpstr>Attorney’s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DFRWS 2018 Challenge</dc:title>
  <dc:creator>Levi Portillo</dc:creator>
  <cp:lastModifiedBy>Levi Portillo</cp:lastModifiedBy>
  <cp:revision>12</cp:revision>
  <dcterms:created xsi:type="dcterms:W3CDTF">2019-04-30T16:01:48Z</dcterms:created>
  <dcterms:modified xsi:type="dcterms:W3CDTF">2023-03-07T23:53:43Z</dcterms:modified>
</cp:coreProperties>
</file>