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T Hoves" charset="1" panose="02000003020000060003"/>
      <p:regular r:id="rId22"/>
    </p:embeddedFont>
    <p:embeddedFont>
      <p:font typeface="TT Hoves Bold" charset="1" panose="0200000302000006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7576" y="-2295434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Chandra Prakash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ClarityUX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85339" y="344568"/>
            <a:ext cx="4122003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Visual Attention Analyzer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0365" y="2194935"/>
            <a:ext cx="10910396" cy="47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b="true" sz="12998" spc="-63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Visual Attention Analyzer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0365" y="7024680"/>
            <a:ext cx="10682981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AI-powered Chrome extension for advanced webpage attention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33892" y="8127824"/>
            <a:ext cx="4895142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Presented By</a:t>
            </a:r>
          </a:p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Chandra Prakash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09612" y="-666477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74539" y="830729"/>
            <a:ext cx="9636130" cy="175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2"/>
              </a:lnSpc>
            </a:pPr>
            <a:r>
              <a:rPr lang="en-US" b="true" sz="13487" spc="-64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Screenshots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80136" y="7130873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09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96960" y="1709519"/>
            <a:ext cx="10530947" cy="10328324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2714104" y="523728"/>
            <a:ext cx="4545196" cy="3754018"/>
          </a:xfrm>
          <a:custGeom>
            <a:avLst/>
            <a:gdLst/>
            <a:ahLst/>
            <a:cxnLst/>
            <a:rect r="r" b="b" t="t" l="l"/>
            <a:pathLst>
              <a:path h="3754018" w="4545196">
                <a:moveTo>
                  <a:pt x="0" y="0"/>
                </a:moveTo>
                <a:lnTo>
                  <a:pt x="4545196" y="0"/>
                </a:lnTo>
                <a:lnTo>
                  <a:pt x="4545196" y="3754018"/>
                </a:lnTo>
                <a:lnTo>
                  <a:pt x="0" y="3754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09612" y="-666477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80136" y="7130873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10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316805" y="1745010"/>
            <a:ext cx="12028579" cy="8904824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12714104" y="523728"/>
            <a:ext cx="4545196" cy="3754018"/>
          </a:xfrm>
          <a:custGeom>
            <a:avLst/>
            <a:gdLst/>
            <a:ahLst/>
            <a:cxnLst/>
            <a:rect r="r" b="b" t="t" l="l"/>
            <a:pathLst>
              <a:path h="3754018" w="4545196">
                <a:moveTo>
                  <a:pt x="0" y="0"/>
                </a:moveTo>
                <a:lnTo>
                  <a:pt x="4545196" y="0"/>
                </a:lnTo>
                <a:lnTo>
                  <a:pt x="4545196" y="3754018"/>
                </a:lnTo>
                <a:lnTo>
                  <a:pt x="0" y="3754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4539" y="830729"/>
            <a:ext cx="9636130" cy="175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2"/>
              </a:lnSpc>
            </a:pPr>
            <a:r>
              <a:rPr lang="en-US" b="true" sz="13487" spc="-64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09612" y="-666477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80136" y="7130873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577" y="808888"/>
            <a:ext cx="10771857" cy="175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2"/>
              </a:lnSpc>
            </a:pPr>
            <a:r>
              <a:rPr lang="en-US" b="true" sz="13487" spc="-64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Snippet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92748" y="1778874"/>
            <a:ext cx="11739895" cy="10235069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14475730" y="152886"/>
            <a:ext cx="3812270" cy="3680574"/>
          </a:xfrm>
          <a:custGeom>
            <a:avLst/>
            <a:gdLst/>
            <a:ahLst/>
            <a:cxnLst/>
            <a:rect r="r" b="b" t="t" l="l"/>
            <a:pathLst>
              <a:path h="3680574" w="3812270">
                <a:moveTo>
                  <a:pt x="0" y="0"/>
                </a:moveTo>
                <a:lnTo>
                  <a:pt x="3812270" y="0"/>
                </a:lnTo>
                <a:lnTo>
                  <a:pt x="3812270" y="3680574"/>
                </a:lnTo>
                <a:lnTo>
                  <a:pt x="0" y="3680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09612" y="-666477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80136" y="7130873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12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92748" y="1778874"/>
            <a:ext cx="11739895" cy="1023506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685577" y="808888"/>
            <a:ext cx="10771857" cy="175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082"/>
              </a:lnSpc>
            </a:pPr>
            <a:r>
              <a:rPr lang="en-US" b="true" sz="13487" spc="-64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Snippet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475730" y="152886"/>
            <a:ext cx="3812270" cy="3680574"/>
          </a:xfrm>
          <a:custGeom>
            <a:avLst/>
            <a:gdLst/>
            <a:ahLst/>
            <a:cxnLst/>
            <a:rect r="r" b="b" t="t" l="l"/>
            <a:pathLst>
              <a:path h="3680574" w="3812270">
                <a:moveTo>
                  <a:pt x="0" y="0"/>
                </a:moveTo>
                <a:lnTo>
                  <a:pt x="3812270" y="0"/>
                </a:lnTo>
                <a:lnTo>
                  <a:pt x="3812270" y="3680574"/>
                </a:lnTo>
                <a:lnTo>
                  <a:pt x="0" y="3680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416809" y="7139097"/>
            <a:ext cx="6393149" cy="41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b="true" sz="32302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13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126789" y="-2986203"/>
            <a:ext cx="9584989" cy="9584989"/>
          </a:xfrm>
          <a:custGeom>
            <a:avLst/>
            <a:gdLst/>
            <a:ahLst/>
            <a:cxnLst/>
            <a:rect r="r" b="b" t="t" l="l"/>
            <a:pathLst>
              <a:path h="9584989" w="9584989">
                <a:moveTo>
                  <a:pt x="0" y="0"/>
                </a:moveTo>
                <a:lnTo>
                  <a:pt x="9584989" y="0"/>
                </a:lnTo>
                <a:lnTo>
                  <a:pt x="9584989" y="9584989"/>
                </a:lnTo>
                <a:lnTo>
                  <a:pt x="0" y="958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101836" y="1980162"/>
            <a:ext cx="2816627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Mo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bile website/app support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01836" y="4705619"/>
            <a:ext cx="2958243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Ac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cessibility focus mode for inclusive design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72644" y="7501122"/>
            <a:ext cx="2816627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API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 for integration with analytics platforms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58475" y="1980162"/>
            <a:ext cx="2816627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Machine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 learning model to incorporate user behavior data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58475" y="4519881"/>
            <a:ext cx="2999725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Compa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rative analysis between multiple webpage versions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58475" y="7458755"/>
            <a:ext cx="2816627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I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ntegration with design tools (Figma, Adobe XD)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95244" y="4188961"/>
            <a:ext cx="4537761" cy="138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335"/>
              </a:lnSpc>
              <a:spcBef>
                <a:spcPct val="0"/>
              </a:spcBef>
            </a:pPr>
            <a:r>
              <a:rPr lang="en-US" b="true" sz="55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Future Development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62365" y="6159736"/>
            <a:ext cx="3563270" cy="3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Exploring creativity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9697" y="1825939"/>
            <a:ext cx="1786853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9697" y="4551396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09697" y="7332211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02381" y="1798260"/>
            <a:ext cx="1999455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102381" y="4523717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102381" y="7304532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228" y="2265045"/>
            <a:ext cx="13935782" cy="13935782"/>
          </a:xfrm>
          <a:custGeom>
            <a:avLst/>
            <a:gdLst/>
            <a:ahLst/>
            <a:cxnLst/>
            <a:rect r="r" b="b" t="t" l="l"/>
            <a:pathLst>
              <a:path h="13935782" w="13935782">
                <a:moveTo>
                  <a:pt x="0" y="0"/>
                </a:moveTo>
                <a:lnTo>
                  <a:pt x="13935782" y="0"/>
                </a:lnTo>
                <a:lnTo>
                  <a:pt x="13935782" y="13935782"/>
                </a:lnTo>
                <a:lnTo>
                  <a:pt x="0" y="13935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49000" y="1591945"/>
            <a:ext cx="8510300" cy="162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125"/>
              </a:lnSpc>
            </a:pPr>
            <a:r>
              <a:rPr lang="en-US" b="true" sz="12500" spc="-6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49000" y="3444916"/>
            <a:ext cx="9039866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</a:t>
            </a:r>
            <a:r>
              <a:rPr lang="en-US" sz="3000" spc="179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isual Attention Analyzer bridges the gap between design and user perception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Combines cutting-edge computer vision with website structure analysis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Provides actionable insights for design optimization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Open-source approach encourages community improvement</a:t>
            </a: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103228" y="0"/>
            <a:ext cx="6669372" cy="4817439"/>
            <a:chOff x="0" y="0"/>
            <a:chExt cx="1756542" cy="1268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56542" cy="1268790"/>
            </a:xfrm>
            <a:custGeom>
              <a:avLst/>
              <a:gdLst/>
              <a:ahLst/>
              <a:cxnLst/>
              <a:rect r="r" b="b" t="t" l="l"/>
              <a:pathLst>
                <a:path h="1268790" w="1756542">
                  <a:moveTo>
                    <a:pt x="0" y="0"/>
                  </a:moveTo>
                  <a:lnTo>
                    <a:pt x="1756542" y="0"/>
                  </a:lnTo>
                  <a:lnTo>
                    <a:pt x="1756542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756542" cy="132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145437" y="1339306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30063" y="1936909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8"/>
                </a:lnTo>
                <a:lnTo>
                  <a:pt x="0" y="112218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6258" y="-450527"/>
            <a:ext cx="19680517" cy="1704491"/>
            <a:chOff x="0" y="0"/>
            <a:chExt cx="5183346" cy="4489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141979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Chandra Prakash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568"/>
            <a:ext cx="311732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ClarityUX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68214" y="344568"/>
            <a:ext cx="3685185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Visual Attention Analyzer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0790" y="2862623"/>
            <a:ext cx="10598510" cy="208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99505" y="503302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Chandra Prakash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26267" y="4887106"/>
            <a:ext cx="8420856" cy="4844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8914" indent="-314457" lvl="1">
              <a:lnSpc>
                <a:spcPts val="4369"/>
              </a:lnSpc>
              <a:buFont typeface="Arial"/>
              <a:buChar char="•"/>
            </a:pPr>
            <a:r>
              <a:rPr lang="en-US" sz="2912" spc="17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W</a:t>
            </a:r>
            <a:r>
              <a:rPr lang="en-US" sz="2912" spc="174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eb designers and marketers struggle to predict where users will focus</a:t>
            </a:r>
          </a:p>
          <a:p>
            <a:pPr algn="just" marL="628914" indent="-314457" lvl="1">
              <a:lnSpc>
                <a:spcPts val="4369"/>
              </a:lnSpc>
              <a:buFont typeface="Arial"/>
              <a:buChar char="•"/>
            </a:pPr>
            <a:r>
              <a:rPr lang="en-US" sz="2912" spc="174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Traditional eye-tracking studies are expensive and time-consuming</a:t>
            </a:r>
          </a:p>
          <a:p>
            <a:pPr algn="just" marL="628914" indent="-314457" lvl="1">
              <a:lnSpc>
                <a:spcPts val="4369"/>
              </a:lnSpc>
              <a:buFont typeface="Arial"/>
              <a:buChar char="•"/>
            </a:pPr>
            <a:r>
              <a:rPr lang="en-US" sz="2912" spc="174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Need for accessible tools to understand visual attention patterns</a:t>
            </a:r>
          </a:p>
          <a:p>
            <a:pPr algn="just" marL="628914" indent="-314457" lvl="1">
              <a:lnSpc>
                <a:spcPts val="4369"/>
              </a:lnSpc>
              <a:buFont typeface="Arial"/>
              <a:buChar char="•"/>
            </a:pPr>
            <a:r>
              <a:rPr lang="en-US" sz="2912" spc="174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Lack of solutions combining visual and structural webpage analysis</a:t>
            </a:r>
          </a:p>
          <a:p>
            <a:pPr algn="just" marL="0" indent="0" lvl="0">
              <a:lnSpc>
                <a:spcPts val="3506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696258" y="-976142"/>
            <a:ext cx="7178388" cy="11878896"/>
            <a:chOff x="0" y="0"/>
            <a:chExt cx="1890604" cy="3128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63798" y="-4131629"/>
            <a:ext cx="7991003" cy="7991003"/>
          </a:xfrm>
          <a:custGeom>
            <a:avLst/>
            <a:gdLst/>
            <a:ahLst/>
            <a:cxnLst/>
            <a:rect r="r" b="b" t="t" l="l"/>
            <a:pathLst>
              <a:path h="7991003" w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26267" y="1407482"/>
            <a:ext cx="9760574" cy="304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b="true" sz="12388" spc="-60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725735" y="6821207"/>
            <a:ext cx="5508869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05628" y="-3991568"/>
            <a:ext cx="9598990" cy="9598990"/>
          </a:xfrm>
          <a:custGeom>
            <a:avLst/>
            <a:gdLst/>
            <a:ahLst/>
            <a:cxnLst/>
            <a:rect r="r" b="b" t="t" l="l"/>
            <a:pathLst>
              <a:path h="9598990" w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601687" y="6540872"/>
            <a:ext cx="7498697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2188135"/>
            <a:ext cx="413212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  <a:r>
              <a:rPr lang="en-US" sz="1800" spc="28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Ch</a:t>
            </a:r>
            <a:r>
              <a:rPr lang="en-US" sz="1800" spc="28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rome extension that analyzes visual attention patterns on webpages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582068"/>
            <a:ext cx="4132127" cy="152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0"/>
              </a:lnSpc>
            </a:pPr>
            <a:r>
              <a:rPr lang="en-US" sz="1800" spc="28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</a:t>
            </a:r>
            <a:r>
              <a:rPr lang="en-US" sz="1800" spc="28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ombines computer vision with DOM analysis for comprehensive results</a:t>
            </a:r>
          </a:p>
          <a:p>
            <a:pPr algn="just">
              <a:lnSpc>
                <a:spcPts val="2430"/>
              </a:lnSpc>
            </a:pPr>
            <a:r>
              <a:rPr lang="en-US" sz="1800" spc="28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Provides interactive visualizations overlaid on the actual webpage</a:t>
            </a:r>
          </a:p>
          <a:p>
            <a:pPr algn="just">
              <a:lnSpc>
                <a:spcPts val="243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456037"/>
            <a:ext cx="413212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  <a:r>
              <a:rPr lang="en-US" sz="1800" spc="28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Mak</a:t>
            </a:r>
            <a:r>
              <a:rPr lang="en-US" sz="1800" spc="28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es advanced attention analytics accessible to everyone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4950" y="3384816"/>
            <a:ext cx="7639050" cy="261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Solution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6356" y="274299"/>
            <a:ext cx="7639050" cy="261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b="true" sz="9695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Technical Architecture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560011" y="-2564899"/>
            <a:ext cx="16075318" cy="16075318"/>
          </a:xfrm>
          <a:custGeom>
            <a:avLst/>
            <a:gdLst/>
            <a:ahLst/>
            <a:cxnLst/>
            <a:rect r="r" b="b" t="t" l="l"/>
            <a:pathLst>
              <a:path h="16075318" w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96258" y="-976142"/>
            <a:ext cx="2222590" cy="11878896"/>
            <a:chOff x="0" y="0"/>
            <a:chExt cx="585373" cy="3128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5373" cy="3128598"/>
            </a:xfrm>
            <a:custGeom>
              <a:avLst/>
              <a:gdLst/>
              <a:ahLst/>
              <a:cxnLst/>
              <a:rect r="r" b="b" t="t" l="l"/>
              <a:pathLst>
                <a:path h="3128598" w="585373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91186" y="6777818"/>
            <a:ext cx="11942907" cy="2921036"/>
          </a:xfrm>
          <a:custGeom>
            <a:avLst/>
            <a:gdLst/>
            <a:ahLst/>
            <a:cxnLst/>
            <a:rect r="r" b="b" t="t" l="l"/>
            <a:pathLst>
              <a:path h="2921036" w="11942907">
                <a:moveTo>
                  <a:pt x="0" y="0"/>
                </a:moveTo>
                <a:lnTo>
                  <a:pt x="11942907" y="0"/>
                </a:lnTo>
                <a:lnTo>
                  <a:pt x="11942907" y="2921036"/>
                </a:lnTo>
                <a:lnTo>
                  <a:pt x="0" y="2921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06356" y="3120218"/>
            <a:ext cx="6768973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F</a:t>
            </a:r>
            <a:r>
              <a:rPr lang="en-US" sz="1999" spc="119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rontend: Chrome Extension APIs (content scripts, background workers)</a:t>
            </a:r>
          </a:p>
          <a:p>
            <a:pPr algn="just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Screenshot Capture: Chrome tabs API for full page capture</a:t>
            </a:r>
          </a:p>
          <a:p>
            <a:pPr algn="just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DOM Analysis: JavaScript parsing of page structure and attributes</a:t>
            </a:r>
          </a:p>
          <a:p>
            <a:pPr algn="just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Backend Processing: FastAPI Python server with computer vision algorithms</a:t>
            </a:r>
          </a:p>
          <a:p>
            <a:pPr algn="just" marL="431799" indent="-215899" lvl="1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 u="none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Data Flow: Screenshot + DOM data → API → Visualization overlays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912760" y="6751505"/>
            <a:ext cx="7187624" cy="4622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7"/>
              </a:lnSpc>
            </a:pPr>
            <a:r>
              <a:rPr lang="en-US" b="true" sz="36316" spc="-1779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29241" y="817164"/>
            <a:ext cx="4537372" cy="79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8"/>
              </a:lnSpc>
            </a:pPr>
            <a:r>
              <a:rPr lang="en-US" sz="3018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Spectral Residual Saliency Detection: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29241" y="3465254"/>
            <a:ext cx="3789369" cy="79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3020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Center Bias Application: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29241" y="1649014"/>
            <a:ext cx="417979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Identifies visually distinctive regions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29241" y="4309062"/>
            <a:ext cx="378936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Acc</a:t>
            </a: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ounts for natural human tendency to focus on center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03723" y="2069417"/>
            <a:ext cx="3398572" cy="79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3020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Hybrid Scoring System: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03723" y="2901267"/>
            <a:ext cx="2747991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</a:t>
            </a: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ombines visual saliency with DOM importance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23805" y="597476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0"/>
                </a:lnTo>
                <a:lnTo>
                  <a:pt x="0" y="762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03723" y="5644563"/>
            <a:ext cx="4784397" cy="79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0"/>
              </a:lnSpc>
            </a:pPr>
            <a:r>
              <a:rPr lang="en-US" b="true" sz="302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Non-Maximum Suppression: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03723" y="6476413"/>
            <a:ext cx="3398572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M</a:t>
            </a: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erges overlapping regions for cleaner results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889326" y="1067688"/>
            <a:ext cx="273982" cy="245024"/>
            <a:chOff x="0" y="0"/>
            <a:chExt cx="91718" cy="820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889326" y="3718243"/>
            <a:ext cx="273982" cy="245024"/>
            <a:chOff x="0" y="0"/>
            <a:chExt cx="91718" cy="820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686814" y="5729739"/>
            <a:ext cx="273982" cy="245024"/>
            <a:chOff x="0" y="0"/>
            <a:chExt cx="91718" cy="8202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86814" y="2154593"/>
            <a:ext cx="273982" cy="245024"/>
            <a:chOff x="0" y="0"/>
            <a:chExt cx="91718" cy="820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1822665" y="-795948"/>
            <a:ext cx="7178388" cy="11878896"/>
            <a:chOff x="0" y="0"/>
            <a:chExt cx="1890604" cy="312859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90604" cy="3128598"/>
            </a:xfrm>
            <a:custGeom>
              <a:avLst/>
              <a:gdLst/>
              <a:ahLst/>
              <a:cxnLst/>
              <a:rect r="r" b="b" t="t" l="l"/>
              <a:pathLst>
                <a:path h="3128598" w="1890604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-5400000">
            <a:off x="-315730" y="2545746"/>
            <a:ext cx="9587559" cy="610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63"/>
              </a:lnSpc>
            </a:pPr>
            <a:r>
              <a:rPr lang="en-US" sz="15763" spc="-756" b="true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Core Algorithms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449979" y="-122344"/>
            <a:ext cx="3677731" cy="284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06"/>
              </a:lnSpc>
            </a:pPr>
            <a:r>
              <a:rPr lang="en-US" b="true" sz="22241" spc="-108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29241" y="6444515"/>
            <a:ext cx="3256956" cy="79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3020" b="true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MediaPipe Face Detection: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29241" y="7327948"/>
            <a:ext cx="431855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</a:t>
            </a:r>
            <a:r>
              <a:rPr lang="en-US" sz="2499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rioritizes human faces in attention analysis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889326" y="6697504"/>
            <a:ext cx="273982" cy="245024"/>
            <a:chOff x="0" y="0"/>
            <a:chExt cx="91718" cy="820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718" cy="82024"/>
            </a:xfrm>
            <a:custGeom>
              <a:avLst/>
              <a:gdLst/>
              <a:ahLst/>
              <a:cxnLst/>
              <a:rect r="r" b="b" t="t" l="l"/>
              <a:pathLst>
                <a:path h="82024" w="91718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01546"/>
            <a:ext cx="9531459" cy="335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b="true" sz="13278" spc="-624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Visualization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895975"/>
            <a:ext cx="9461544" cy="358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 spc="126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2100" spc="126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otspot Regions:</a:t>
            </a:r>
            <a:r>
              <a:rPr lang="en-US" sz="2100" spc="126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Color-coded boxes with rank indicators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 spc="126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Eye Movement Path:</a:t>
            </a:r>
            <a:r>
              <a:rPr lang="en-US" sz="2100" spc="126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Numbered points with directional lines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 spc="126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Face Detection:</a:t>
            </a:r>
            <a:r>
              <a:rPr lang="en-US" sz="2100" spc="126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Purple outlines identify faces as attention anchors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 spc="126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Attention Heatmap:</a:t>
            </a:r>
            <a:r>
              <a:rPr lang="en-US" sz="2100" spc="126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Color-gradient overlay of attention distribution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b="true" sz="2100" spc="126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Interactive Controls:</a:t>
            </a:r>
            <a:r>
              <a:rPr lang="en-US" sz="2100" spc="126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Toggle visibility of different visualization layers</a:t>
            </a:r>
          </a:p>
          <a:p>
            <a:pPr algn="l" marL="0" indent="0" lvl="0">
              <a:lnSpc>
                <a:spcPts val="31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80781" y="-7939543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66469" y="5556794"/>
            <a:ext cx="8217790" cy="4817439"/>
            <a:chOff x="0" y="0"/>
            <a:chExt cx="2164356" cy="1268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4356" cy="1268790"/>
            </a:xfrm>
            <a:custGeom>
              <a:avLst/>
              <a:gdLst/>
              <a:ahLst/>
              <a:cxnLst/>
              <a:rect r="r" b="b" t="t" l="l"/>
              <a:pathLst>
                <a:path h="1268790" w="2164356">
                  <a:moveTo>
                    <a:pt x="0" y="0"/>
                  </a:moveTo>
                  <a:lnTo>
                    <a:pt x="2164356" y="0"/>
                  </a:lnTo>
                  <a:lnTo>
                    <a:pt x="2164356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164356" cy="132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67381" y="867451"/>
            <a:ext cx="4327228" cy="4114800"/>
          </a:xfrm>
          <a:custGeom>
            <a:avLst/>
            <a:gdLst/>
            <a:ahLst/>
            <a:cxnLst/>
            <a:rect r="r" b="b" t="t" l="l"/>
            <a:pathLst>
              <a:path h="4114800" w="4327228">
                <a:moveTo>
                  <a:pt x="0" y="0"/>
                </a:moveTo>
                <a:lnTo>
                  <a:pt x="4327227" y="0"/>
                </a:lnTo>
                <a:lnTo>
                  <a:pt x="43272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19168" y="6975212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08872"/>
            <a:ext cx="8684946" cy="275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7"/>
              </a:lnSpc>
            </a:pPr>
            <a:r>
              <a:rPr lang="en-US" b="true" sz="10915" spc="-51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Deep Dive: Backend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337810"/>
            <a:ext cx="9461544" cy="366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FastAPI Framework:</a:t>
            </a: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Efficient, async </a:t>
            </a: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Python</a:t>
            </a: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web server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Components: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Saliency detection with </a:t>
            </a: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OpenCV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Center bias application for natural viewing patterns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DOM </a:t>
            </a: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importance calculation (tag weights, position, content)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Face detection integration with </a:t>
            </a: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MediaPipe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Hotspot</a:t>
            </a: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scoring algorithm that balances visual and semantic signals</a:t>
            </a:r>
          </a:p>
          <a:p>
            <a:pPr algn="l" marL="0" indent="0" lvl="0">
              <a:lnSpc>
                <a:spcPts val="32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80781" y="-7939543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66469" y="5556794"/>
            <a:ext cx="8217790" cy="4817439"/>
            <a:chOff x="0" y="0"/>
            <a:chExt cx="2164356" cy="1268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4356" cy="1268790"/>
            </a:xfrm>
            <a:custGeom>
              <a:avLst/>
              <a:gdLst/>
              <a:ahLst/>
              <a:cxnLst/>
              <a:rect r="r" b="b" t="t" l="l"/>
              <a:pathLst>
                <a:path h="1268790" w="2164356">
                  <a:moveTo>
                    <a:pt x="0" y="0"/>
                  </a:moveTo>
                  <a:lnTo>
                    <a:pt x="2164356" y="0"/>
                  </a:lnTo>
                  <a:lnTo>
                    <a:pt x="2164356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164356" cy="132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719168" y="6975212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08872"/>
            <a:ext cx="9204205" cy="275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87"/>
              </a:lnSpc>
            </a:pPr>
            <a:r>
              <a:rPr lang="en-US" b="true" sz="10915" spc="-51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Deep Dive: Frontend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337810"/>
            <a:ext cx="9461544" cy="325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Extension Components: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Content script for DOM analysis and visualization rendering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Background script for screenshot capture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Interactive control panel for visualization toggles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Enhanced DOM Data Extraction: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Element positions, attributes, and styles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Interactive element detection</a:t>
            </a:r>
          </a:p>
          <a:p>
            <a:pPr algn="l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 spc="13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Visibility checking and DOM depth calculation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80781" y="-7939543"/>
            <a:ext cx="15177319" cy="15177319"/>
          </a:xfrm>
          <a:custGeom>
            <a:avLst/>
            <a:gdLst/>
            <a:ahLst/>
            <a:cxnLst/>
            <a:rect r="r" b="b" t="t" l="l"/>
            <a:pathLst>
              <a:path h="15177319" w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66469" y="5556794"/>
            <a:ext cx="8217790" cy="4817439"/>
            <a:chOff x="0" y="0"/>
            <a:chExt cx="2164356" cy="1268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4356" cy="1268790"/>
            </a:xfrm>
            <a:custGeom>
              <a:avLst/>
              <a:gdLst/>
              <a:ahLst/>
              <a:cxnLst/>
              <a:rect r="r" b="b" t="t" l="l"/>
              <a:pathLst>
                <a:path h="1268790" w="2164356">
                  <a:moveTo>
                    <a:pt x="0" y="0"/>
                  </a:moveTo>
                  <a:lnTo>
                    <a:pt x="2164356" y="0"/>
                  </a:lnTo>
                  <a:lnTo>
                    <a:pt x="2164356" y="1268790"/>
                  </a:lnTo>
                  <a:lnTo>
                    <a:pt x="0" y="1268790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164356" cy="1325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719168" y="6975212"/>
            <a:ext cx="6265091" cy="483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b="true" sz="37888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3126789" y="-2986203"/>
            <a:ext cx="9584989" cy="9584989"/>
          </a:xfrm>
          <a:custGeom>
            <a:avLst/>
            <a:gdLst/>
            <a:ahLst/>
            <a:cxnLst/>
            <a:rect r="r" b="b" t="t" l="l"/>
            <a:pathLst>
              <a:path h="9584989" w="9584989">
                <a:moveTo>
                  <a:pt x="0" y="0"/>
                </a:moveTo>
                <a:lnTo>
                  <a:pt x="9584989" y="0"/>
                </a:lnTo>
                <a:lnTo>
                  <a:pt x="9584989" y="9584989"/>
                </a:lnTo>
                <a:lnTo>
                  <a:pt x="0" y="958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0003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4101836" y="1980162"/>
            <a:ext cx="2816627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Acc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essibility specialists identifying focus issues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50256" y="4436072"/>
            <a:ext cx="2958243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E-c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ommerce sites optimizing product displays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16809" y="7139097"/>
            <a:ext cx="6393149" cy="411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b="true" sz="32302" spc="-1582">
                <a:solidFill>
                  <a:srgbClr val="0003FF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01836" y="7224028"/>
            <a:ext cx="2816627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  <a:spcBef>
                <a:spcPct val="0"/>
              </a:spcBef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N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ews sites arranging content for maximum engagement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458475" y="2072943"/>
            <a:ext cx="2816627" cy="72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UX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 designers optimizing webpage layouts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458475" y="4519881"/>
            <a:ext cx="2999725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Ma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rketing teams improving ad and CTA placement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58475" y="7315384"/>
            <a:ext cx="2816627" cy="10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9"/>
              </a:lnSpc>
            </a:pPr>
            <a:r>
              <a:rPr lang="en-US" sz="19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C</a:t>
            </a:r>
            <a:r>
              <a:rPr lang="en-US" sz="1999" strike="noStrike" u="non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ontent creators enhancing visual hierarchy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95244" y="4188961"/>
            <a:ext cx="4297511" cy="138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335"/>
              </a:lnSpc>
              <a:spcBef>
                <a:spcPct val="0"/>
              </a:spcBef>
            </a:pPr>
            <a:r>
              <a:rPr lang="en-US" b="true" sz="55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Real-World Applications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362365" y="6159736"/>
            <a:ext cx="3563270" cy="3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Exploring creativity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9697" y="1825939"/>
            <a:ext cx="1786853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9697" y="4551396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09697" y="7332211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102381" y="1798260"/>
            <a:ext cx="1999455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102381" y="4523717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102381" y="7304532"/>
            <a:ext cx="2628856" cy="1368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b="true" sz="10806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DAGkgJBkWMY</dc:identifier>
  <dcterms:modified xsi:type="dcterms:W3CDTF">2011-08-01T06:04:30Z</dcterms:modified>
  <cp:revision>1</cp:revision>
  <dc:title>ClarityUX Assessment PPT</dc:title>
</cp:coreProperties>
</file>