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660"/>
  </p:normalViewPr>
  <p:slideViewPr>
    <p:cSldViewPr snapToGrid="0">
      <p:cViewPr varScale="1">
        <p:scale>
          <a:sx n="18" d="100"/>
          <a:sy n="18" d="100"/>
        </p:scale>
        <p:origin x="169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Baguley" userId="cee6dede70496490" providerId="LiveId" clId="{5571C394-F609-4FB2-9A22-15DE5274C7E8}"/>
    <pc:docChg chg="undo redo custSel modSld">
      <pc:chgData name="Levi Baguley" userId="cee6dede70496490" providerId="LiveId" clId="{5571C394-F609-4FB2-9A22-15DE5274C7E8}" dt="2020-07-22T15:49:35.625" v="1765" actId="20577"/>
      <pc:docMkLst>
        <pc:docMk/>
      </pc:docMkLst>
      <pc:sldChg chg="addSp delSp modSp mod">
        <pc:chgData name="Levi Baguley" userId="cee6dede70496490" providerId="LiveId" clId="{5571C394-F609-4FB2-9A22-15DE5274C7E8}" dt="2020-07-22T15:49:35.625" v="1765" actId="20577"/>
        <pc:sldMkLst>
          <pc:docMk/>
          <pc:sldMk cId="1601470607" sldId="256"/>
        </pc:sldMkLst>
        <pc:spChg chg="mod">
          <ac:chgData name="Levi Baguley" userId="cee6dede70496490" providerId="LiveId" clId="{5571C394-F609-4FB2-9A22-15DE5274C7E8}" dt="2020-07-22T15:20:37.585" v="171" actId="20577"/>
          <ac:spMkLst>
            <pc:docMk/>
            <pc:sldMk cId="1601470607" sldId="256"/>
            <ac:spMk id="11" creationId="{A8805C9A-8100-4838-9551-EDD0B4540B8E}"/>
          </ac:spMkLst>
        </pc:spChg>
        <pc:spChg chg="mod">
          <ac:chgData name="Levi Baguley" userId="cee6dede70496490" providerId="LiveId" clId="{5571C394-F609-4FB2-9A22-15DE5274C7E8}" dt="2020-07-22T15:24:55.748" v="394" actId="313"/>
          <ac:spMkLst>
            <pc:docMk/>
            <pc:sldMk cId="1601470607" sldId="256"/>
            <ac:spMk id="15" creationId="{7EF0755C-AC6B-4835-B859-DAD11DD0A340}"/>
          </ac:spMkLst>
        </pc:spChg>
        <pc:spChg chg="add mod">
          <ac:chgData name="Levi Baguley" userId="cee6dede70496490" providerId="LiveId" clId="{5571C394-F609-4FB2-9A22-15DE5274C7E8}" dt="2020-07-22T15:32:47.227" v="946" actId="552"/>
          <ac:spMkLst>
            <pc:docMk/>
            <pc:sldMk cId="1601470607" sldId="256"/>
            <ac:spMk id="16" creationId="{929C4B24-EA0B-4742-B936-8FEB731A3E1D}"/>
          </ac:spMkLst>
        </pc:spChg>
        <pc:spChg chg="add mod">
          <ac:chgData name="Levi Baguley" userId="cee6dede70496490" providerId="LiveId" clId="{5571C394-F609-4FB2-9A22-15DE5274C7E8}" dt="2020-07-22T15:44:52.044" v="1645"/>
          <ac:spMkLst>
            <pc:docMk/>
            <pc:sldMk cId="1601470607" sldId="256"/>
            <ac:spMk id="22" creationId="{0DAA0E9A-9509-4E59-9CD7-49EB1477FD80}"/>
          </ac:spMkLst>
        </pc:spChg>
        <pc:spChg chg="add mod">
          <ac:chgData name="Levi Baguley" userId="cee6dede70496490" providerId="LiveId" clId="{5571C394-F609-4FB2-9A22-15DE5274C7E8}" dt="2020-07-22T15:49:35.625" v="1765" actId="20577"/>
          <ac:spMkLst>
            <pc:docMk/>
            <pc:sldMk cId="1601470607" sldId="256"/>
            <ac:spMk id="23" creationId="{5603BEA9-0B14-4111-BF49-75643B1E452C}"/>
          </ac:spMkLst>
        </pc:spChg>
        <pc:graphicFrameChg chg="mod modGraphic">
          <ac:chgData name="Levi Baguley" userId="cee6dede70496490" providerId="LiveId" clId="{5571C394-F609-4FB2-9A22-15DE5274C7E8}" dt="2020-07-22T15:40:12.693" v="1549" actId="1035"/>
          <ac:graphicFrameMkLst>
            <pc:docMk/>
            <pc:sldMk cId="1601470607" sldId="256"/>
            <ac:graphicFrameMk id="21" creationId="{CB6F5E41-B2A0-4BF8-9676-8107C35D731E}"/>
          </ac:graphicFrameMkLst>
        </pc:graphicFrameChg>
        <pc:picChg chg="add mod">
          <ac:chgData name="Levi Baguley" userId="cee6dede70496490" providerId="LiveId" clId="{5571C394-F609-4FB2-9A22-15DE5274C7E8}" dt="2020-07-22T15:39:52.557" v="1448" actId="1036"/>
          <ac:picMkLst>
            <pc:docMk/>
            <pc:sldMk cId="1601470607" sldId="256"/>
            <ac:picMk id="3" creationId="{3C70798C-61D5-4056-A65F-C8F60742D812}"/>
          </ac:picMkLst>
        </pc:picChg>
        <pc:picChg chg="add mod">
          <ac:chgData name="Levi Baguley" userId="cee6dede70496490" providerId="LiveId" clId="{5571C394-F609-4FB2-9A22-15DE5274C7E8}" dt="2020-07-22T15:39:52.557" v="1448" actId="1036"/>
          <ac:picMkLst>
            <pc:docMk/>
            <pc:sldMk cId="1601470607" sldId="256"/>
            <ac:picMk id="8" creationId="{F0DAA190-F136-4E12-AC55-1DF4802C91A9}"/>
          </ac:picMkLst>
        </pc:picChg>
        <pc:picChg chg="del mod">
          <ac:chgData name="Levi Baguley" userId="cee6dede70496490" providerId="LiveId" clId="{5571C394-F609-4FB2-9A22-15DE5274C7E8}" dt="2020-07-22T15:31:04.851" v="735" actId="478"/>
          <ac:picMkLst>
            <pc:docMk/>
            <pc:sldMk cId="1601470607" sldId="256"/>
            <ac:picMk id="13" creationId="{D30AE30A-4A52-4210-AA3B-2A97E3C5896E}"/>
          </ac:picMkLst>
        </pc:picChg>
        <pc:picChg chg="del mod">
          <ac:chgData name="Levi Baguley" userId="cee6dede70496490" providerId="LiveId" clId="{5571C394-F609-4FB2-9A22-15DE5274C7E8}" dt="2020-07-22T15:31:02.506" v="734" actId="478"/>
          <ac:picMkLst>
            <pc:docMk/>
            <pc:sldMk cId="1601470607" sldId="256"/>
            <ac:picMk id="17" creationId="{A9C734C2-3092-4355-8379-956550048679}"/>
          </ac:picMkLst>
        </pc:picChg>
        <pc:cxnChg chg="mod">
          <ac:chgData name="Levi Baguley" userId="cee6dede70496490" providerId="LiveId" clId="{5571C394-F609-4FB2-9A22-15DE5274C7E8}" dt="2020-07-22T15:34:44.049" v="987" actId="553"/>
          <ac:cxnSpMkLst>
            <pc:docMk/>
            <pc:sldMk cId="1601470607" sldId="256"/>
            <ac:cxnSpMk id="6" creationId="{A99DEAC2-CB20-4677-B1D1-CF5EDADDC048}"/>
          </ac:cxnSpMkLst>
        </pc:cxnChg>
        <pc:cxnChg chg="mod">
          <ac:chgData name="Levi Baguley" userId="cee6dede70496490" providerId="LiveId" clId="{5571C394-F609-4FB2-9A22-15DE5274C7E8}" dt="2020-07-22T15:29:47.241" v="733" actId="14100"/>
          <ac:cxnSpMkLst>
            <pc:docMk/>
            <pc:sldMk cId="1601470607" sldId="256"/>
            <ac:cxnSpMk id="9" creationId="{909D2C73-D128-4813-B15D-5BEDC7A9A3CB}"/>
          </ac:cxnSpMkLst>
        </pc:cxnChg>
        <pc:cxnChg chg="mod">
          <ac:chgData name="Levi Baguley" userId="cee6dede70496490" providerId="LiveId" clId="{5571C394-F609-4FB2-9A22-15DE5274C7E8}" dt="2020-07-22T15:25:30.765" v="398" actId="1035"/>
          <ac:cxnSpMkLst>
            <pc:docMk/>
            <pc:sldMk cId="1601470607" sldId="256"/>
            <ac:cxnSpMk id="10" creationId="{985692F9-1F6C-40DE-9EAA-9E7E1B47E75D}"/>
          </ac:cxnSpMkLst>
        </pc:cxnChg>
        <pc:cxnChg chg="add del mod">
          <ac:chgData name="Levi Baguley" userId="cee6dede70496490" providerId="LiveId" clId="{5571C394-F609-4FB2-9A22-15DE5274C7E8}" dt="2020-07-22T15:36:24.434" v="1320" actId="478"/>
          <ac:cxnSpMkLst>
            <pc:docMk/>
            <pc:sldMk cId="1601470607" sldId="256"/>
            <ac:cxnSpMk id="20" creationId="{6A81E8EE-5EDB-48E4-9198-F026B963DA1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58949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2632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35450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132372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375357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77668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3201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17636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398625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318239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5B0D3B7-3380-4E9F-8E3C-D9DE7EBEDEBA}"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2099BD-D74B-4E79-976D-B52492E5291D}" type="slidenum">
              <a:rPr lang="en-US" smtClean="0"/>
              <a:t>‹#›</a:t>
            </a:fld>
            <a:endParaRPr lang="en-US" dirty="0"/>
          </a:p>
        </p:txBody>
      </p:sp>
    </p:spTree>
    <p:extLst>
      <p:ext uri="{BB962C8B-B14F-4D97-AF65-F5344CB8AC3E}">
        <p14:creationId xmlns:p14="http://schemas.microsoft.com/office/powerpoint/2010/main" val="36955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5B0D3B7-3380-4E9F-8E3C-D9DE7EBEDEBA}" type="datetimeFigureOut">
              <a:rPr lang="en-US" smtClean="0"/>
              <a:t>7/22/2020</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A2099BD-D74B-4E79-976D-B52492E5291D}" type="slidenum">
              <a:rPr lang="en-US" smtClean="0"/>
              <a:t>‹#›</a:t>
            </a:fld>
            <a:endParaRPr lang="en-US" dirty="0"/>
          </a:p>
        </p:txBody>
      </p:sp>
    </p:spTree>
    <p:extLst>
      <p:ext uri="{BB962C8B-B14F-4D97-AF65-F5344CB8AC3E}">
        <p14:creationId xmlns:p14="http://schemas.microsoft.com/office/powerpoint/2010/main" val="1952427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levibaguley/senior_project"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B787D-F763-4F42-A2AD-1B7FEF17B802}"/>
              </a:ext>
            </a:extLst>
          </p:cNvPr>
          <p:cNvSpPr txBox="1"/>
          <p:nvPr/>
        </p:nvSpPr>
        <p:spPr>
          <a:xfrm>
            <a:off x="8273143" y="1132114"/>
            <a:ext cx="27344915" cy="2677656"/>
          </a:xfrm>
          <a:prstGeom prst="rect">
            <a:avLst/>
          </a:prstGeom>
          <a:noFill/>
        </p:spPr>
        <p:txBody>
          <a:bodyPr wrap="square" rtlCol="0">
            <a:spAutoFit/>
          </a:bodyPr>
          <a:lstStyle/>
          <a:p>
            <a:pPr algn="ctr"/>
            <a:r>
              <a:rPr lang="en-US" sz="9600" dirty="0"/>
              <a:t>R</a:t>
            </a:r>
            <a:r>
              <a:rPr lang="en-US" sz="9600" baseline="-25000" dirty="0"/>
              <a:t>50</a:t>
            </a:r>
            <a:r>
              <a:rPr lang="en-US" sz="9600" dirty="0"/>
              <a:t> Estimation and Comparison</a:t>
            </a:r>
          </a:p>
          <a:p>
            <a:pPr algn="ctr"/>
            <a:r>
              <a:rPr lang="en-US" sz="7200" dirty="0"/>
              <a:t>Levi Baguley</a:t>
            </a:r>
          </a:p>
        </p:txBody>
      </p:sp>
      <p:pic>
        <p:nvPicPr>
          <p:cNvPr id="1026" name="Picture 2" descr="BYU-Idaho school shooting threat contained; one in police custody ...">
            <a:extLst>
              <a:ext uri="{FF2B5EF4-FFF2-40B4-BE49-F238E27FC236}">
                <a16:creationId xmlns:a16="http://schemas.microsoft.com/office/drawing/2014/main" id="{664465FE-62BF-4F7F-9B9C-CFCD76A67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3170" y="635015"/>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wards Air Force Base - Home">
            <a:extLst>
              <a:ext uri="{FF2B5EF4-FFF2-40B4-BE49-F238E27FC236}">
                <a16:creationId xmlns:a16="http://schemas.microsoft.com/office/drawing/2014/main" id="{73CA137C-47D0-40F5-AACF-9D9DCAD86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030" y="631967"/>
            <a:ext cx="5039710" cy="381304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99DEAC2-CB20-4677-B1D1-CF5EDADDC048}"/>
              </a:ext>
            </a:extLst>
          </p:cNvPr>
          <p:cNvCxnSpPr>
            <a:cxnSpLocks/>
          </p:cNvCxnSpPr>
          <p:nvPr/>
        </p:nvCxnSpPr>
        <p:spPr>
          <a:xfrm>
            <a:off x="1420586" y="5138053"/>
            <a:ext cx="41050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9D2C73-D128-4813-B15D-5BEDC7A9A3CB}"/>
              </a:ext>
            </a:extLst>
          </p:cNvPr>
          <p:cNvCxnSpPr>
            <a:cxnSpLocks/>
          </p:cNvCxnSpPr>
          <p:nvPr/>
        </p:nvCxnSpPr>
        <p:spPr>
          <a:xfrm rot="5400000">
            <a:off x="8839200" y="18881275"/>
            <a:ext cx="265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5692F9-1F6C-40DE-9EAA-9E7E1B47E75D}"/>
              </a:ext>
            </a:extLst>
          </p:cNvPr>
          <p:cNvCxnSpPr>
            <a:cxnSpLocks/>
          </p:cNvCxnSpPr>
          <p:nvPr/>
        </p:nvCxnSpPr>
        <p:spPr>
          <a:xfrm>
            <a:off x="1572986" y="18092058"/>
            <a:ext cx="410500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678723-750C-41C1-BA55-8D728F9FDB9E}"/>
              </a:ext>
            </a:extLst>
          </p:cNvPr>
          <p:cNvSpPr txBox="1"/>
          <p:nvPr/>
        </p:nvSpPr>
        <p:spPr>
          <a:xfrm>
            <a:off x="1420586" y="5747657"/>
            <a:ext cx="12055927" cy="1323439"/>
          </a:xfrm>
          <a:prstGeom prst="rect">
            <a:avLst/>
          </a:prstGeom>
          <a:noFill/>
        </p:spPr>
        <p:txBody>
          <a:bodyPr wrap="square" rtlCol="0">
            <a:spAutoFit/>
          </a:bodyPr>
          <a:lstStyle/>
          <a:p>
            <a:r>
              <a:rPr lang="en-US" sz="8000" dirty="0"/>
              <a:t>Background and Objectives</a:t>
            </a:r>
          </a:p>
        </p:txBody>
      </p:sp>
      <p:sp>
        <p:nvSpPr>
          <p:cNvPr id="11" name="TextBox 10">
            <a:extLst>
              <a:ext uri="{FF2B5EF4-FFF2-40B4-BE49-F238E27FC236}">
                <a16:creationId xmlns:a16="http://schemas.microsoft.com/office/drawing/2014/main" id="{A8805C9A-8100-4838-9551-EDD0B4540B8E}"/>
              </a:ext>
            </a:extLst>
          </p:cNvPr>
          <p:cNvSpPr txBox="1"/>
          <p:nvPr/>
        </p:nvSpPr>
        <p:spPr>
          <a:xfrm>
            <a:off x="2612571" y="7837714"/>
            <a:ext cx="17199421" cy="8217634"/>
          </a:xfrm>
          <a:prstGeom prst="rect">
            <a:avLst/>
          </a:prstGeom>
          <a:noFill/>
        </p:spPr>
        <p:txBody>
          <a:bodyPr wrap="square" rtlCol="0">
            <a:spAutoFit/>
          </a:bodyPr>
          <a:lstStyle/>
          <a:p>
            <a:r>
              <a:rPr lang="en-US" sz="4000" dirty="0"/>
              <a:t>In the Air Force, the movement generated by wind farms makes target detection through radar difficult. Some of these radars are designed to report only if a target has been detected or not. Many studies are designed to identify impact of detection capability on radar targeting systems. This project focused on the impact of wind turbine movement on the statistic R</a:t>
            </a:r>
            <a:r>
              <a:rPr lang="en-US" sz="4000" baseline="-25000" dirty="0"/>
              <a:t>50</a:t>
            </a:r>
            <a:r>
              <a:rPr lang="en-US" sz="4000" dirty="0"/>
              <a:t>, which is defined as the range at which 50% of the target opportunities will be detected.</a:t>
            </a:r>
          </a:p>
          <a:p>
            <a:endParaRPr lang="en-US" sz="4000" dirty="0"/>
          </a:p>
          <a:p>
            <a:r>
              <a:rPr lang="en-US" sz="4800" dirty="0"/>
              <a:t>Objectives</a:t>
            </a:r>
          </a:p>
          <a:p>
            <a:pPr marL="742950" indent="-742950">
              <a:buFont typeface="+mj-lt"/>
              <a:buAutoNum type="arabicPeriod"/>
            </a:pPr>
            <a:r>
              <a:rPr lang="en-US" sz="4000" dirty="0"/>
              <a:t>Develop a model for estimating R</a:t>
            </a:r>
            <a:r>
              <a:rPr lang="en-US" sz="4000" baseline="-25000" dirty="0"/>
              <a:t>50</a:t>
            </a:r>
            <a:r>
              <a:rPr lang="en-US" sz="4000" dirty="0"/>
              <a:t>.</a:t>
            </a:r>
          </a:p>
          <a:p>
            <a:pPr marL="742950" indent="-742950">
              <a:buFont typeface="+mj-lt"/>
              <a:buAutoNum type="arabicPeriod"/>
            </a:pPr>
            <a:r>
              <a:rPr lang="en-US" sz="4000" dirty="0"/>
              <a:t>Identify impact of target conditions on R</a:t>
            </a:r>
            <a:r>
              <a:rPr lang="en-US" sz="4000" baseline="-25000" dirty="0"/>
              <a:t>50</a:t>
            </a:r>
            <a:r>
              <a:rPr lang="en-US" sz="4000" dirty="0"/>
              <a:t> and estimating impact by formally comparing the R</a:t>
            </a:r>
            <a:r>
              <a:rPr lang="en-US" sz="4000" baseline="-25000" dirty="0"/>
              <a:t>50</a:t>
            </a:r>
            <a:r>
              <a:rPr lang="en-US" sz="4000" dirty="0"/>
              <a:t> under different test conditions.</a:t>
            </a:r>
          </a:p>
          <a:p>
            <a:pPr marL="742950" indent="-742950">
              <a:buFont typeface="+mj-lt"/>
              <a:buAutoNum type="arabicPeriod"/>
            </a:pPr>
            <a:r>
              <a:rPr lang="en-US" sz="4000" dirty="0"/>
              <a:t>Develop a means of estimating power and confidence for test resourcing and precision capability.</a:t>
            </a:r>
          </a:p>
        </p:txBody>
      </p:sp>
      <p:sp>
        <p:nvSpPr>
          <p:cNvPr id="14" name="TextBox 13">
            <a:extLst>
              <a:ext uri="{FF2B5EF4-FFF2-40B4-BE49-F238E27FC236}">
                <a16:creationId xmlns:a16="http://schemas.microsoft.com/office/drawing/2014/main" id="{2C3B9459-B012-4129-A3A0-F972800D759C}"/>
              </a:ext>
            </a:extLst>
          </p:cNvPr>
          <p:cNvSpPr txBox="1"/>
          <p:nvPr/>
        </p:nvSpPr>
        <p:spPr>
          <a:xfrm>
            <a:off x="1420586" y="19093549"/>
            <a:ext cx="11315697" cy="1323439"/>
          </a:xfrm>
          <a:prstGeom prst="rect">
            <a:avLst/>
          </a:prstGeom>
          <a:noFill/>
        </p:spPr>
        <p:txBody>
          <a:bodyPr wrap="square" rtlCol="0">
            <a:spAutoFit/>
          </a:bodyPr>
          <a:lstStyle/>
          <a:p>
            <a:r>
              <a:rPr lang="en-US" sz="8000" dirty="0"/>
              <a:t>Approach</a:t>
            </a:r>
          </a:p>
        </p:txBody>
      </p:sp>
      <p:sp>
        <p:nvSpPr>
          <p:cNvPr id="15" name="TextBox 14">
            <a:extLst>
              <a:ext uri="{FF2B5EF4-FFF2-40B4-BE49-F238E27FC236}">
                <a16:creationId xmlns:a16="http://schemas.microsoft.com/office/drawing/2014/main" id="{7EF0755C-AC6B-4835-B859-DAD11DD0A340}"/>
              </a:ext>
            </a:extLst>
          </p:cNvPr>
          <p:cNvSpPr txBox="1"/>
          <p:nvPr/>
        </p:nvSpPr>
        <p:spPr>
          <a:xfrm>
            <a:off x="2590799" y="21314236"/>
            <a:ext cx="17199421" cy="8710077"/>
          </a:xfrm>
          <a:prstGeom prst="rect">
            <a:avLst/>
          </a:prstGeom>
          <a:noFill/>
        </p:spPr>
        <p:txBody>
          <a:bodyPr wrap="square" rtlCol="0">
            <a:spAutoFit/>
          </a:bodyPr>
          <a:lstStyle/>
          <a:p>
            <a:r>
              <a:rPr lang="en-US" sz="4000" dirty="0"/>
              <a:t>A logistic model was used to model the probability that a target will be detected given the range of the target. Using this model, an estimate of R</a:t>
            </a:r>
            <a:r>
              <a:rPr lang="en-US" sz="4000" baseline="-25000" dirty="0"/>
              <a:t>50</a:t>
            </a:r>
            <a:r>
              <a:rPr lang="en-US" sz="4000" dirty="0"/>
              <a:t> was numerically solved for as the range where there is a 50% probability a target will be detected. Confidence intervals were also solved for using the model.</a:t>
            </a:r>
          </a:p>
          <a:p>
            <a:endParaRPr lang="en-US" sz="4000" dirty="0"/>
          </a:p>
          <a:p>
            <a:r>
              <a:rPr lang="en-US" sz="4000" dirty="0"/>
              <a:t>The impact of wind turbines on R</a:t>
            </a:r>
            <a:r>
              <a:rPr lang="en-US" sz="4000" baseline="-25000" dirty="0"/>
              <a:t>50</a:t>
            </a:r>
            <a:r>
              <a:rPr lang="en-US" sz="4000" dirty="0"/>
              <a:t> was determined from analyzing the significance of the turbines variable in the model. Since the term was significant and it represents a horizontal shift in the two curves, (see results) the estimated R</a:t>
            </a:r>
            <a:r>
              <a:rPr lang="en-US" sz="4000" baseline="-25000" dirty="0"/>
              <a:t>50</a:t>
            </a:r>
            <a:r>
              <a:rPr lang="en-US" sz="4000" dirty="0"/>
              <a:t> was significantly different under the two conditions.</a:t>
            </a:r>
          </a:p>
          <a:p>
            <a:endParaRPr lang="en-US" sz="4000" dirty="0"/>
          </a:p>
          <a:p>
            <a:r>
              <a:rPr lang="en-US" sz="4000" dirty="0"/>
              <a:t>To calculate power it was necessary to estimate the standard deviation of R</a:t>
            </a:r>
            <a:r>
              <a:rPr lang="en-US" sz="4000" baseline="-25000" dirty="0"/>
              <a:t>50</a:t>
            </a:r>
            <a:r>
              <a:rPr lang="en-US" sz="4000" dirty="0"/>
              <a:t>. The standard deviation was calculated using the confidence intervals of R</a:t>
            </a:r>
            <a:r>
              <a:rPr lang="en-US" sz="4000" baseline="-25000" dirty="0"/>
              <a:t>50</a:t>
            </a:r>
            <a:r>
              <a:rPr lang="en-US" sz="4000" dirty="0"/>
              <a:t> assuming there are two standard deviations from R</a:t>
            </a:r>
            <a:r>
              <a:rPr lang="en-US" sz="4000" baseline="-25000" dirty="0"/>
              <a:t>50  </a:t>
            </a:r>
            <a:r>
              <a:rPr lang="en-US" sz="4000" dirty="0"/>
              <a:t>to the interval bounds. t-test power calculations were the most appropriate for this situation</a:t>
            </a:r>
          </a:p>
        </p:txBody>
      </p:sp>
      <p:graphicFrame>
        <p:nvGraphicFramePr>
          <p:cNvPr id="21" name="Table 21">
            <a:extLst>
              <a:ext uri="{FF2B5EF4-FFF2-40B4-BE49-F238E27FC236}">
                <a16:creationId xmlns:a16="http://schemas.microsoft.com/office/drawing/2014/main" id="{CB6F5E41-B2A0-4BF8-9676-8107C35D731E}"/>
              </a:ext>
            </a:extLst>
          </p:cNvPr>
          <p:cNvGraphicFramePr>
            <a:graphicFrameLocks noGrp="1"/>
          </p:cNvGraphicFramePr>
          <p:nvPr>
            <p:extLst>
              <p:ext uri="{D42A27DB-BD31-4B8C-83A1-F6EECF244321}">
                <p14:modId xmlns:p14="http://schemas.microsoft.com/office/powerpoint/2010/main" val="1580454867"/>
              </p:ext>
            </p:extLst>
          </p:nvPr>
        </p:nvGraphicFramePr>
        <p:xfrm>
          <a:off x="23246520" y="7805964"/>
          <a:ext cx="7551412" cy="1740408"/>
        </p:xfrm>
        <a:graphic>
          <a:graphicData uri="http://schemas.openxmlformats.org/drawingml/2006/table">
            <a:tbl>
              <a:tblPr firstRow="1" bandRow="1">
                <a:tableStyleId>{5C22544A-7EE6-4342-B048-85BDC9FD1C3A}</a:tableStyleId>
              </a:tblPr>
              <a:tblGrid>
                <a:gridCol w="1887853">
                  <a:extLst>
                    <a:ext uri="{9D8B030D-6E8A-4147-A177-3AD203B41FA5}">
                      <a16:colId xmlns:a16="http://schemas.microsoft.com/office/drawing/2014/main" val="343052864"/>
                    </a:ext>
                  </a:extLst>
                </a:gridCol>
                <a:gridCol w="1887853">
                  <a:extLst>
                    <a:ext uri="{9D8B030D-6E8A-4147-A177-3AD203B41FA5}">
                      <a16:colId xmlns:a16="http://schemas.microsoft.com/office/drawing/2014/main" val="915251100"/>
                    </a:ext>
                  </a:extLst>
                </a:gridCol>
                <a:gridCol w="1887853">
                  <a:extLst>
                    <a:ext uri="{9D8B030D-6E8A-4147-A177-3AD203B41FA5}">
                      <a16:colId xmlns:a16="http://schemas.microsoft.com/office/drawing/2014/main" val="4048811043"/>
                    </a:ext>
                  </a:extLst>
                </a:gridCol>
                <a:gridCol w="1887853">
                  <a:extLst>
                    <a:ext uri="{9D8B030D-6E8A-4147-A177-3AD203B41FA5}">
                      <a16:colId xmlns:a16="http://schemas.microsoft.com/office/drawing/2014/main" val="1508146697"/>
                    </a:ext>
                  </a:extLst>
                </a:gridCol>
              </a:tblGrid>
              <a:tr h="434340">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300" dirty="0"/>
                        <a:t>R</a:t>
                      </a:r>
                      <a:r>
                        <a:rPr lang="en-US" sz="2300" baseline="-25000" dirty="0"/>
                        <a:t>50</a:t>
                      </a:r>
                      <a:r>
                        <a:rPr lang="en-US" sz="2300" dirty="0"/>
                        <a:t> Estimation and Confidence Intervals</a:t>
                      </a:r>
                    </a:p>
                  </a:txBody>
                  <a:tcPr marL="86868" marR="86868" marT="43434" marB="43434"/>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91041955"/>
                  </a:ext>
                </a:extLst>
              </a:tr>
              <a:tr h="434340">
                <a:tc>
                  <a:txBody>
                    <a:bodyPr/>
                    <a:lstStyle/>
                    <a:p>
                      <a:r>
                        <a:rPr lang="en-US" sz="2300" b="1" dirty="0"/>
                        <a:t>Turbines</a:t>
                      </a:r>
                    </a:p>
                  </a:txBody>
                  <a:tcPr marL="62874" marR="62874" marT="31436" marB="31436">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300" b="1" dirty="0"/>
                        <a:t>R</a:t>
                      </a:r>
                      <a:r>
                        <a:rPr lang="en-US" sz="2300" b="1" baseline="-25000" dirty="0"/>
                        <a:t>50</a:t>
                      </a:r>
                    </a:p>
                  </a:txBody>
                  <a:tcPr marL="62874" marR="62874" marT="31436" marB="3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300" b="1" dirty="0"/>
                        <a:t>Lower</a:t>
                      </a:r>
                    </a:p>
                  </a:txBody>
                  <a:tcPr marL="62874" marR="62874" marT="31436" marB="3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300" b="1" dirty="0"/>
                        <a:t>Upper</a:t>
                      </a:r>
                    </a:p>
                  </a:txBody>
                  <a:tcPr marL="62874" marR="62874" marT="31436" marB="3143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466741"/>
                  </a:ext>
                </a:extLst>
              </a:tr>
              <a:tr h="4343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300" dirty="0"/>
                        <a:t>None</a:t>
                      </a:r>
                    </a:p>
                  </a:txBody>
                  <a:tcPr marL="62874" marR="62874" marT="31436" marB="3143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900" dirty="0"/>
                        <a:t>19.88</a:t>
                      </a:r>
                      <a:endParaRPr lang="en-US" sz="2300" dirty="0"/>
                    </a:p>
                  </a:txBody>
                  <a:tcPr marL="62874" marR="62874" marT="31436" marB="3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300" dirty="0"/>
                        <a:t>16.35</a:t>
                      </a:r>
                    </a:p>
                  </a:txBody>
                  <a:tcPr marL="62874" marR="62874" marT="31436" marB="3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900" dirty="0"/>
                        <a:t>23.37</a:t>
                      </a:r>
                      <a:endParaRPr lang="en-US" sz="2300" dirty="0"/>
                    </a:p>
                  </a:txBody>
                  <a:tcPr marL="62874" marR="62874" marT="31436" marB="3143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22445495"/>
                  </a:ext>
                </a:extLst>
              </a:tr>
              <a:tr h="434340">
                <a:tc>
                  <a:txBody>
                    <a:bodyPr/>
                    <a:lstStyle/>
                    <a:p>
                      <a:r>
                        <a:rPr lang="en-US" sz="2300" dirty="0"/>
                        <a:t>Present</a:t>
                      </a:r>
                    </a:p>
                  </a:txBody>
                  <a:tcPr marL="62874" marR="62874" marT="31436" marB="31436">
                    <a:lnR w="12700" cap="flat" cmpd="sng" algn="ctr">
                      <a:solidFill>
                        <a:schemeClr val="tx1"/>
                      </a:solidFill>
                      <a:prstDash val="solid"/>
                      <a:round/>
                      <a:headEnd type="none" w="med" len="med"/>
                      <a:tailEnd type="none" w="med" len="med"/>
                    </a:lnR>
                  </a:tcPr>
                </a:tc>
                <a:tc>
                  <a:txBody>
                    <a:bodyPr/>
                    <a:lstStyle/>
                    <a:p>
                      <a:r>
                        <a:rPr lang="en-US" sz="1900" dirty="0"/>
                        <a:t>14.68</a:t>
                      </a:r>
                      <a:endParaRPr lang="en-US" sz="2300" dirty="0"/>
                    </a:p>
                  </a:txBody>
                  <a:tcPr marL="62874" marR="62874" marT="31436" marB="3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300" dirty="0"/>
                        <a:t>10.59</a:t>
                      </a:r>
                    </a:p>
                  </a:txBody>
                  <a:tcPr marL="62874" marR="62874" marT="31436" marB="3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900" dirty="0"/>
                        <a:t>18.09</a:t>
                      </a:r>
                      <a:endParaRPr lang="en-US" sz="2300" dirty="0"/>
                    </a:p>
                  </a:txBody>
                  <a:tcPr marL="62874" marR="62874" marT="31436" marB="31436">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05622462"/>
                  </a:ext>
                </a:extLst>
              </a:tr>
            </a:tbl>
          </a:graphicData>
        </a:graphic>
      </p:graphicFrame>
      <p:sp>
        <p:nvSpPr>
          <p:cNvPr id="16" name="TextBox 15">
            <a:extLst>
              <a:ext uri="{FF2B5EF4-FFF2-40B4-BE49-F238E27FC236}">
                <a16:creationId xmlns:a16="http://schemas.microsoft.com/office/drawing/2014/main" id="{929C4B24-EA0B-4742-B936-8FEB731A3E1D}"/>
              </a:ext>
            </a:extLst>
          </p:cNvPr>
          <p:cNvSpPr txBox="1"/>
          <p:nvPr/>
        </p:nvSpPr>
        <p:spPr>
          <a:xfrm>
            <a:off x="22451786" y="5717177"/>
            <a:ext cx="12055927" cy="1323439"/>
          </a:xfrm>
          <a:prstGeom prst="rect">
            <a:avLst/>
          </a:prstGeom>
          <a:noFill/>
        </p:spPr>
        <p:txBody>
          <a:bodyPr wrap="square" rtlCol="0">
            <a:spAutoFit/>
          </a:bodyPr>
          <a:lstStyle/>
          <a:p>
            <a:r>
              <a:rPr lang="en-US" sz="8000" dirty="0"/>
              <a:t>Results</a:t>
            </a:r>
          </a:p>
        </p:txBody>
      </p:sp>
      <p:pic>
        <p:nvPicPr>
          <p:cNvPr id="3" name="Picture 2">
            <a:extLst>
              <a:ext uri="{FF2B5EF4-FFF2-40B4-BE49-F238E27FC236}">
                <a16:creationId xmlns:a16="http://schemas.microsoft.com/office/drawing/2014/main" id="{3C70798C-61D5-4056-A65F-C8F60742D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06006" y="10432427"/>
            <a:ext cx="9829800" cy="6866270"/>
          </a:xfrm>
          <a:prstGeom prst="rect">
            <a:avLst/>
          </a:prstGeom>
        </p:spPr>
      </p:pic>
      <p:pic>
        <p:nvPicPr>
          <p:cNvPr id="8" name="Picture 7">
            <a:extLst>
              <a:ext uri="{FF2B5EF4-FFF2-40B4-BE49-F238E27FC236}">
                <a16:creationId xmlns:a16="http://schemas.microsoft.com/office/drawing/2014/main" id="{F0DAA190-F136-4E12-AC55-1DF4802C91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51786" y="10364712"/>
            <a:ext cx="9829800" cy="6866270"/>
          </a:xfrm>
          <a:prstGeom prst="rect">
            <a:avLst/>
          </a:prstGeom>
        </p:spPr>
      </p:pic>
      <p:sp>
        <p:nvSpPr>
          <p:cNvPr id="22" name="TextBox 21">
            <a:extLst>
              <a:ext uri="{FF2B5EF4-FFF2-40B4-BE49-F238E27FC236}">
                <a16:creationId xmlns:a16="http://schemas.microsoft.com/office/drawing/2014/main" id="{0DAA0E9A-9509-4E59-9CD7-49EB1477FD80}"/>
              </a:ext>
            </a:extLst>
          </p:cNvPr>
          <p:cNvSpPr txBox="1"/>
          <p:nvPr/>
        </p:nvSpPr>
        <p:spPr>
          <a:xfrm>
            <a:off x="22665146" y="19124029"/>
            <a:ext cx="11315697" cy="1323439"/>
          </a:xfrm>
          <a:prstGeom prst="rect">
            <a:avLst/>
          </a:prstGeom>
          <a:noFill/>
        </p:spPr>
        <p:txBody>
          <a:bodyPr wrap="square" rtlCol="0">
            <a:spAutoFit/>
          </a:bodyPr>
          <a:lstStyle/>
          <a:p>
            <a:r>
              <a:rPr lang="en-US" sz="8000" dirty="0"/>
              <a:t>Goals Accomplished</a:t>
            </a:r>
          </a:p>
        </p:txBody>
      </p:sp>
      <p:sp>
        <p:nvSpPr>
          <p:cNvPr id="23" name="TextBox 22">
            <a:extLst>
              <a:ext uri="{FF2B5EF4-FFF2-40B4-BE49-F238E27FC236}">
                <a16:creationId xmlns:a16="http://schemas.microsoft.com/office/drawing/2014/main" id="{5603BEA9-0B14-4111-BF49-75643B1E452C}"/>
              </a:ext>
            </a:extLst>
          </p:cNvPr>
          <p:cNvSpPr txBox="1"/>
          <p:nvPr/>
        </p:nvSpPr>
        <p:spPr>
          <a:xfrm>
            <a:off x="23835359" y="21344716"/>
            <a:ext cx="17199421" cy="3170099"/>
          </a:xfrm>
          <a:prstGeom prst="rect">
            <a:avLst/>
          </a:prstGeom>
          <a:noFill/>
        </p:spPr>
        <p:txBody>
          <a:bodyPr wrap="square" rtlCol="0">
            <a:spAutoFit/>
          </a:bodyPr>
          <a:lstStyle/>
          <a:p>
            <a:r>
              <a:rPr lang="en-US" sz="4000" dirty="0"/>
              <a:t>By the end of this project, a model and a method for estimating R</a:t>
            </a:r>
            <a:r>
              <a:rPr lang="en-US" sz="4000" baseline="-25000" dirty="0"/>
              <a:t>50</a:t>
            </a:r>
            <a:r>
              <a:rPr lang="en-US" sz="4000" dirty="0"/>
              <a:t> was developed and the confidence intervals of R</a:t>
            </a:r>
            <a:r>
              <a:rPr lang="en-US" sz="4000" baseline="-25000" dirty="0"/>
              <a:t>50</a:t>
            </a:r>
            <a:r>
              <a:rPr lang="en-US" sz="4000" dirty="0"/>
              <a:t> were estimated. The impact of the presence of wind turbines on R</a:t>
            </a:r>
            <a:r>
              <a:rPr lang="en-US" sz="4000" baseline="-25000" dirty="0"/>
              <a:t>50</a:t>
            </a:r>
            <a:r>
              <a:rPr lang="en-US" sz="4000" dirty="0"/>
              <a:t> was identified and the power of finding this impact was estimated for different sample sizes and effect sizes. If desired the code for this project can be found </a:t>
            </a:r>
            <a:r>
              <a:rPr lang="en-US" sz="4000" dirty="0">
                <a:hlinkClick r:id="rId6"/>
              </a:rPr>
              <a:t>here</a:t>
            </a:r>
            <a:r>
              <a:rPr lang="en-US" sz="4000" dirty="0"/>
              <a:t>.</a:t>
            </a:r>
          </a:p>
        </p:txBody>
      </p:sp>
    </p:spTree>
    <p:extLst>
      <p:ext uri="{BB962C8B-B14F-4D97-AF65-F5344CB8AC3E}">
        <p14:creationId xmlns:p14="http://schemas.microsoft.com/office/powerpoint/2010/main" val="1601470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384</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 Baguley</dc:creator>
  <cp:lastModifiedBy>Levi Baguley</cp:lastModifiedBy>
  <cp:revision>11</cp:revision>
  <dcterms:created xsi:type="dcterms:W3CDTF">2020-07-22T03:09:50Z</dcterms:created>
  <dcterms:modified xsi:type="dcterms:W3CDTF">2020-07-22T15:53:13Z</dcterms:modified>
</cp:coreProperties>
</file>