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70" r:id="rId10"/>
    <p:sldId id="269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Saturday, March 2,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6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Saturday, March 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7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Saturday, March 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7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Saturday, March 2,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7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Saturday, March 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8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Saturday, March 2,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3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Saturday, March 2,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9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Saturday, March 2,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7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Saturday, March 2,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9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Saturday, March 2,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3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Saturday, March 2,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7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Saturday, March 2,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20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7472B-4983-0752-2BED-256B09887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4400"/>
          </a:xfrm>
        </p:spPr>
        <p:txBody>
          <a:bodyPr>
            <a:normAutofit/>
          </a:bodyPr>
          <a:lstStyle/>
          <a:p>
            <a:r>
              <a:rPr lang="en-US" dirty="0"/>
              <a:t>DSC530 Final Term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D9A95-F2B2-3D67-124C-5828742EC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9"/>
            <a:ext cx="5015638" cy="1936800"/>
          </a:xfrm>
        </p:spPr>
        <p:txBody>
          <a:bodyPr>
            <a:normAutofit/>
          </a:bodyPr>
          <a:lstStyle/>
          <a:p>
            <a:r>
              <a:rPr lang="en-US" dirty="0"/>
              <a:t>By: Lee Johnston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D2B18-62E3-7081-0BE3-16B0A7F869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28" r="698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2178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B2DE-6D24-8EA4-D22C-5011C242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17AB6-34E6-33C1-7462-4DFFE2516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the Hypothesis Test I discovered that the Spearman Correlation was 0.53 and the Correlation between Possession and Expected Goals is 0.511.</a:t>
            </a:r>
          </a:p>
          <a:p>
            <a:r>
              <a:rPr lang="en-US" dirty="0"/>
              <a:t>This represents both correlation statistics at a slightly positive value enabling them as both correct and productive.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01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39C85C-4D29-5EF2-DF22-31EA7FFBA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44" y="2213165"/>
            <a:ext cx="5015638" cy="1969770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5600" spc="-100" dirty="0"/>
              <a:t>Dataset Regression Analysis:</a:t>
            </a:r>
            <a:br>
              <a:rPr lang="en-US" sz="5600" spc="-100" dirty="0"/>
            </a:br>
            <a:br>
              <a:rPr lang="en-US" sz="5600" spc="-100" dirty="0"/>
            </a:br>
            <a:r>
              <a:rPr lang="en-US" sz="3100" spc="-100" dirty="0"/>
              <a:t>Displays the analytical result for the dataset analysis’ R-Squared Value, F-Statistic and P-Value.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22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351A238-7862-F8EB-E9E0-B4D7EF4B6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8664" y="1423132"/>
            <a:ext cx="6470543" cy="4011735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16852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67F5F-4D77-D73F-B80D-FD8CECA3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Attending!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A938A-A85D-1E4E-1CA8-81085ABF6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come forward with any additional questions or concerns at this time!</a:t>
            </a:r>
          </a:p>
        </p:txBody>
      </p:sp>
    </p:spTree>
    <p:extLst>
      <p:ext uri="{BB962C8B-B14F-4D97-AF65-F5344CB8AC3E}">
        <p14:creationId xmlns:p14="http://schemas.microsoft.com/office/powerpoint/2010/main" val="3037265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DF9F-06C2-3E78-FF4F-8F077B83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Page: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E3DB9-D844-17C4-6CAB-1AD4BAC09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0" i="0" u="none" strike="noStrike" dirty="0">
                <a:solidFill>
                  <a:schemeClr val="tx2">
                    <a:lumMod val="75000"/>
                  </a:schemeClr>
                </a:solidFill>
                <a:effectLst/>
              </a:rPr>
              <a:t>Iron486. (2022a, December 18). </a:t>
            </a:r>
            <a:r>
              <a:rPr lang="en-US" sz="1600" b="0" i="1" u="none" strike="noStrike" dirty="0">
                <a:solidFill>
                  <a:schemeClr val="tx2">
                    <a:lumMod val="75000"/>
                  </a:schemeClr>
                </a:solidFill>
                <a:effectLst/>
              </a:rPr>
              <a:t>FIFA World Cup 2022: Complete dataset</a:t>
            </a:r>
            <a:r>
              <a:rPr lang="en-US" sz="1600" b="0" i="0" u="none" strike="noStrike" dirty="0">
                <a:solidFill>
                  <a:schemeClr val="tx2">
                    <a:lumMod val="75000"/>
                  </a:schemeClr>
                </a:solidFill>
                <a:effectLst/>
              </a:rPr>
              <a:t>. Kaggle. https://</a:t>
            </a:r>
            <a:r>
              <a:rPr lang="en-US" sz="1600" b="0" i="0" u="none" strike="noStrike" dirty="0" err="1">
                <a:solidFill>
                  <a:schemeClr val="tx2">
                    <a:lumMod val="75000"/>
                  </a:schemeClr>
                </a:solidFill>
                <a:effectLst/>
              </a:rPr>
              <a:t>www.kaggle.com</a:t>
            </a:r>
            <a:r>
              <a:rPr lang="en-US" sz="1600" b="0" i="0" u="none" strike="noStrike" dirty="0">
                <a:solidFill>
                  <a:schemeClr val="tx2">
                    <a:lumMod val="75000"/>
                  </a:schemeClr>
                </a:solidFill>
                <a:effectLst/>
              </a:rPr>
              <a:t>/datasets/die9origephit/fifa-world-cup-2022-complete-dataset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40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27DB-E0BB-D304-ADBB-33F19506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File In Use: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FAFC9-4D08-30FB-1ED8-FCB026DA7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The data file that I have chosen to use is called:  ‘</a:t>
            </a:r>
            <a:r>
              <a:rPr lang="en-US" sz="1800" i="0" u="none" strike="noStrike" dirty="0">
                <a:solidFill>
                  <a:schemeClr val="tx2">
                    <a:lumMod val="75000"/>
                  </a:schemeClr>
                </a:solidFill>
                <a:effectLst/>
              </a:rPr>
              <a:t>FIFA World Cup 2022: Complete Dataset’</a:t>
            </a:r>
          </a:p>
          <a:p>
            <a:r>
              <a:rPr lang="en-US" sz="1800" i="0" u="none" strike="noStrike" dirty="0">
                <a:solidFill>
                  <a:schemeClr val="tx2">
                    <a:lumMod val="75000"/>
                  </a:schemeClr>
                </a:solidFill>
                <a:effectLst/>
              </a:rPr>
              <a:t>Dataset File Link: </a:t>
            </a:r>
            <a:r>
              <a:rPr lang="en-US" sz="1800" i="0" u="none" strike="noStrike" dirty="0" err="1">
                <a:solidFill>
                  <a:schemeClr val="tx2">
                    <a:lumMod val="75000"/>
                  </a:schemeClr>
                </a:solidFill>
                <a:effectLst/>
              </a:rPr>
              <a:t>Kaggle.com</a:t>
            </a:r>
            <a:r>
              <a:rPr lang="en-US" sz="1800" i="0" u="none" strike="noStrike" dirty="0">
                <a:solidFill>
                  <a:schemeClr val="tx2">
                    <a:lumMod val="75000"/>
                  </a:schemeClr>
                </a:solidFill>
                <a:effectLst/>
              </a:rPr>
              <a:t>/datasets/die9origephit/fifa-world-cup-2022-complete-dataset’</a:t>
            </a:r>
          </a:p>
          <a:p>
            <a:endParaRPr lang="en-US" dirty="0"/>
          </a:p>
          <a:p>
            <a:r>
              <a:rPr lang="en-US" dirty="0"/>
              <a:t>This dataset contains the statistical recap of all the teams at the last world cup in 2022. Even for statistics such as ‘Expected Goals’ or ‘Expected Assists Per Game’. I will use this dataset to find the relationships between certain statistics and answer an age-old question about European Football/Soccer.</a:t>
            </a:r>
          </a:p>
        </p:txBody>
      </p:sp>
    </p:spTree>
    <p:extLst>
      <p:ext uri="{BB962C8B-B14F-4D97-AF65-F5344CB8AC3E}">
        <p14:creationId xmlns:p14="http://schemas.microsoft.com/office/powerpoint/2010/main" val="319464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889DC-3A2B-9FA7-D2FA-1B4BFA97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Question/Hypothesis: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3C987-D6F8-7018-EA22-4B25A7940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697200"/>
          </a:xfrm>
        </p:spPr>
        <p:txBody>
          <a:bodyPr/>
          <a:lstStyle/>
          <a:p>
            <a:r>
              <a:rPr lang="en-US" dirty="0"/>
              <a:t>The question I have chosen to ask is ‘ Is possession an overvalued/unnecessary statistic in European Football?’.</a:t>
            </a:r>
          </a:p>
          <a:p>
            <a:r>
              <a:rPr lang="en-US" dirty="0"/>
              <a:t>While pursuing an answer to this question I will seek out the relationship between certain variables to find out if possession is truly as important as people see it.</a:t>
            </a:r>
          </a:p>
          <a:p>
            <a:r>
              <a:rPr lang="en-US" dirty="0"/>
              <a:t>This analysis will be conducting on a 6-week tournament and not European football as a whole, but will be used to represent the sport in general for the sake of this hypothesis.</a:t>
            </a:r>
          </a:p>
          <a:p>
            <a:r>
              <a:rPr lang="en-US" dirty="0"/>
              <a:t>My personal/biased opinion is that possession is necessary but not as important as it is perceived to be.</a:t>
            </a:r>
          </a:p>
        </p:txBody>
      </p:sp>
    </p:spTree>
    <p:extLst>
      <p:ext uri="{BB962C8B-B14F-4D97-AF65-F5344CB8AC3E}">
        <p14:creationId xmlns:p14="http://schemas.microsoft.com/office/powerpoint/2010/main" val="296180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DF7B-F988-EA8E-CF84-6EB782764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922400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Selected Variables:</a:t>
            </a:r>
            <a:br>
              <a:rPr lang="en-US" sz="4900" dirty="0"/>
            </a:br>
            <a:br>
              <a:rPr lang="en-US" dirty="0"/>
            </a:br>
            <a:r>
              <a:rPr lang="en-US" sz="2000" dirty="0"/>
              <a:t>Key:</a:t>
            </a:r>
            <a:br>
              <a:rPr lang="en-US" sz="2000" dirty="0"/>
            </a:br>
            <a:r>
              <a:rPr lang="en-US" sz="2000" dirty="0"/>
              <a:t> (A European Football match is 90 minutes long in duration)</a:t>
            </a:r>
            <a:br>
              <a:rPr lang="en-US" sz="2000" dirty="0"/>
            </a:br>
            <a:r>
              <a:rPr lang="en-US" sz="2000" dirty="0"/>
              <a:t>(An assist is a goal that was created by the pass from the goal scorer’s teammate)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9D857-77E3-645B-4F6D-1442CD9E9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variables will be used for this analysis.</a:t>
            </a:r>
          </a:p>
          <a:p>
            <a:r>
              <a:rPr lang="en-US" dirty="0"/>
              <a:t>-Possession: The percentage of  a match that a team controls the ball</a:t>
            </a:r>
          </a:p>
          <a:p>
            <a:r>
              <a:rPr lang="en-US" dirty="0"/>
              <a:t>-Goals 90: The amount of goals scored during a match</a:t>
            </a:r>
          </a:p>
          <a:p>
            <a:r>
              <a:rPr lang="en-US" dirty="0"/>
              <a:t>-Expected Goals 90: The amount of goals statistically expected to be scored</a:t>
            </a:r>
          </a:p>
          <a:p>
            <a:r>
              <a:rPr lang="en-US" dirty="0"/>
              <a:t>-Assists 90: The amount of goals assisted in a match</a:t>
            </a:r>
          </a:p>
          <a:p>
            <a:r>
              <a:rPr lang="en-US" dirty="0"/>
              <a:t>-Expected Assists 90: The amount of goals statistically expected to be assisted</a:t>
            </a:r>
          </a:p>
        </p:txBody>
      </p:sp>
    </p:spTree>
    <p:extLst>
      <p:ext uri="{BB962C8B-B14F-4D97-AF65-F5344CB8AC3E}">
        <p14:creationId xmlns:p14="http://schemas.microsoft.com/office/powerpoint/2010/main" val="3459296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490388-8F15-4A9F-8704-8E14DA0A2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3CFA7B-4EED-471A-B381-E2451EB9F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E2E42-134F-9426-950B-C782395C1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006" y="619199"/>
            <a:ext cx="8831988" cy="2154394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7200" spc="-100" dirty="0"/>
              <a:t>Variable Histograms:</a:t>
            </a:r>
            <a:br>
              <a:rPr lang="en-US" sz="7200" spc="-100" dirty="0"/>
            </a:br>
            <a:r>
              <a:rPr lang="en-US" sz="4000" spc="-100" dirty="0"/>
              <a:t>Histograms on the variables in question to begin to develop an understanding of the material.</a:t>
            </a:r>
            <a:endParaRPr lang="en-US" sz="7200" spc="-1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B9F6EC0-277F-44C6-B184-69E3E724F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D79E25EA-5CD2-4144-9415-9CC18FEB7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79">
              <a:extLst>
                <a:ext uri="{FF2B5EF4-FFF2-40B4-BE49-F238E27FC236}">
                  <a16:creationId xmlns:a16="http://schemas.microsoft.com/office/drawing/2014/main" id="{457F1A4D-A526-4256-A5DD-9A5CD5F82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5" name="Freeform 85">
              <a:extLst>
                <a:ext uri="{FF2B5EF4-FFF2-40B4-BE49-F238E27FC236}">
                  <a16:creationId xmlns:a16="http://schemas.microsoft.com/office/drawing/2014/main" id="{E3AE5771-98BC-4643-B9B6-33050118E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FF9E569-55E1-4A0E-AEEB-20938886C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09" y="268793"/>
            <a:ext cx="632305" cy="1606552"/>
            <a:chOff x="10224385" y="954724"/>
            <a:chExt cx="1324087" cy="3364228"/>
          </a:xfrm>
        </p:grpSpPr>
        <p:sp>
          <p:nvSpPr>
            <p:cNvPr id="28" name="Freeform 80">
              <a:extLst>
                <a:ext uri="{FF2B5EF4-FFF2-40B4-BE49-F238E27FC236}">
                  <a16:creationId xmlns:a16="http://schemas.microsoft.com/office/drawing/2014/main" id="{2C39201F-08AB-4151-8EE0-E3B2EA603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9" name="Freeform 84">
              <a:extLst>
                <a:ext uri="{FF2B5EF4-FFF2-40B4-BE49-F238E27FC236}">
                  <a16:creationId xmlns:a16="http://schemas.microsoft.com/office/drawing/2014/main" id="{AE068D00-F662-49DA-B0B5-9B0CCA0F1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0" name="Freeform 87">
              <a:extLst>
                <a:ext uri="{FF2B5EF4-FFF2-40B4-BE49-F238E27FC236}">
                  <a16:creationId xmlns:a16="http://schemas.microsoft.com/office/drawing/2014/main" id="{723B256D-0F02-4528-AAB4-A818B7736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7" name="Picture 6" descr="A graph with a red rectangle&#10;&#10;Description automatically generated">
            <a:extLst>
              <a:ext uri="{FF2B5EF4-FFF2-40B4-BE49-F238E27FC236}">
                <a16:creationId xmlns:a16="http://schemas.microsoft.com/office/drawing/2014/main" id="{DBB53585-5A07-6F38-3AD2-03EC1C6B0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10" y="3031435"/>
            <a:ext cx="2644739" cy="2154394"/>
          </a:xfrm>
          <a:custGeom>
            <a:avLst/>
            <a:gdLst/>
            <a:ahLst/>
            <a:cxnLst/>
            <a:rect l="l" t="t" r="r" b="b"/>
            <a:pathLst>
              <a:path w="2412081" h="3501162">
                <a:moveTo>
                  <a:pt x="0" y="0"/>
                </a:moveTo>
                <a:lnTo>
                  <a:pt x="2412081" y="0"/>
                </a:lnTo>
                <a:lnTo>
                  <a:pt x="2412081" y="3501162"/>
                </a:lnTo>
                <a:lnTo>
                  <a:pt x="0" y="3501162"/>
                </a:lnTo>
                <a:close/>
              </a:path>
            </a:pathLst>
          </a:custGeom>
        </p:spPr>
      </p:pic>
      <p:pic>
        <p:nvPicPr>
          <p:cNvPr id="5" name="Content Placeholder 4" descr="A graph with a red rectangle&#10;&#10;Description automatically generated">
            <a:extLst>
              <a:ext uri="{FF2B5EF4-FFF2-40B4-BE49-F238E27FC236}">
                <a16:creationId xmlns:a16="http://schemas.microsoft.com/office/drawing/2014/main" id="{0BC8FC94-750A-78E9-32A8-E7F220D10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03156" y="3031435"/>
            <a:ext cx="2710069" cy="2181604"/>
          </a:xfrm>
          <a:custGeom>
            <a:avLst/>
            <a:gdLst/>
            <a:ahLst/>
            <a:cxnLst/>
            <a:rect l="l" t="t" r="r" b="b"/>
            <a:pathLst>
              <a:path w="2412081" h="3501162">
                <a:moveTo>
                  <a:pt x="0" y="0"/>
                </a:moveTo>
                <a:lnTo>
                  <a:pt x="2412081" y="0"/>
                </a:lnTo>
                <a:lnTo>
                  <a:pt x="2412081" y="3501162"/>
                </a:lnTo>
                <a:lnTo>
                  <a:pt x="0" y="3501162"/>
                </a:lnTo>
                <a:close/>
              </a:path>
            </a:pathLst>
          </a:custGeom>
        </p:spPr>
      </p:pic>
      <p:pic>
        <p:nvPicPr>
          <p:cNvPr id="11" name="Picture 10" descr="A graph with red and white bars&#10;&#10;Description automatically generated">
            <a:extLst>
              <a:ext uri="{FF2B5EF4-FFF2-40B4-BE49-F238E27FC236}">
                <a16:creationId xmlns:a16="http://schemas.microsoft.com/office/drawing/2014/main" id="{EAC6C82A-3C4D-D70D-DCA8-618D9BBD0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066" y="3037286"/>
            <a:ext cx="2807425" cy="2175753"/>
          </a:xfrm>
          <a:custGeom>
            <a:avLst/>
            <a:gdLst/>
            <a:ahLst/>
            <a:cxnLst/>
            <a:rect l="l" t="t" r="r" b="b"/>
            <a:pathLst>
              <a:path w="2412081" h="3501162">
                <a:moveTo>
                  <a:pt x="0" y="0"/>
                </a:moveTo>
                <a:lnTo>
                  <a:pt x="2412081" y="0"/>
                </a:lnTo>
                <a:lnTo>
                  <a:pt x="2412081" y="3501162"/>
                </a:lnTo>
                <a:lnTo>
                  <a:pt x="0" y="3501162"/>
                </a:lnTo>
                <a:close/>
              </a:path>
            </a:pathLst>
          </a:custGeom>
        </p:spPr>
      </p:pic>
      <p:pic>
        <p:nvPicPr>
          <p:cNvPr id="9" name="Picture 8" descr="A graph with numbers and a number of red lines&#10;&#10;Description automatically generated">
            <a:extLst>
              <a:ext uri="{FF2B5EF4-FFF2-40B4-BE49-F238E27FC236}">
                <a16:creationId xmlns:a16="http://schemas.microsoft.com/office/drawing/2014/main" id="{AD62D822-3F1F-AFBA-C422-0654A6BEB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5278" y="3031435"/>
            <a:ext cx="2930309" cy="2175753"/>
          </a:xfrm>
          <a:custGeom>
            <a:avLst/>
            <a:gdLst/>
            <a:ahLst/>
            <a:cxnLst/>
            <a:rect l="l" t="t" r="r" b="b"/>
            <a:pathLst>
              <a:path w="2412081" h="3501162">
                <a:moveTo>
                  <a:pt x="0" y="0"/>
                </a:moveTo>
                <a:lnTo>
                  <a:pt x="2412081" y="0"/>
                </a:lnTo>
                <a:lnTo>
                  <a:pt x="2412081" y="3501162"/>
                </a:lnTo>
                <a:lnTo>
                  <a:pt x="0" y="3501162"/>
                </a:lnTo>
                <a:close/>
              </a:path>
            </a:pathLst>
          </a:custGeom>
        </p:spPr>
      </p:pic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48368558-F8FD-4983-ABE2-B5E00F0B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731668" y="397669"/>
            <a:ext cx="728664" cy="12192001"/>
          </a:xfrm>
          <a:custGeom>
            <a:avLst/>
            <a:gdLst>
              <a:gd name="connsiteX0" fmla="*/ 508 w 2932134"/>
              <a:gd name="connsiteY0" fmla="*/ 4431100 h 12192000"/>
              <a:gd name="connsiteX1" fmla="*/ 137030 w 2932134"/>
              <a:gd name="connsiteY1" fmla="*/ 177371 h 12192000"/>
              <a:gd name="connsiteX2" fmla="*/ 145443 w 2932134"/>
              <a:gd name="connsiteY2" fmla="*/ 0 h 12192000"/>
              <a:gd name="connsiteX3" fmla="*/ 2932134 w 2932134"/>
              <a:gd name="connsiteY3" fmla="*/ 0 h 12192000"/>
              <a:gd name="connsiteX4" fmla="*/ 2932133 w 2932134"/>
              <a:gd name="connsiteY4" fmla="*/ 12192000 h 12192000"/>
              <a:gd name="connsiteX5" fmla="*/ 172151 w 2932134"/>
              <a:gd name="connsiteY5" fmla="*/ 12192000 h 12192000"/>
              <a:gd name="connsiteX6" fmla="*/ 169761 w 2932134"/>
              <a:gd name="connsiteY6" fmla="*/ 12180928 h 12192000"/>
              <a:gd name="connsiteX7" fmla="*/ 169761 w 2932134"/>
              <a:gd name="connsiteY7" fmla="*/ 7234593 h 12192000"/>
              <a:gd name="connsiteX8" fmla="*/ 508 w 2932134"/>
              <a:gd name="connsiteY8" fmla="*/ 44311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2134" h="12192000">
                <a:moveTo>
                  <a:pt x="508" y="4431100"/>
                </a:moveTo>
                <a:cubicBezTo>
                  <a:pt x="-7698" y="2846728"/>
                  <a:pt x="85554" y="1238574"/>
                  <a:pt x="137030" y="177371"/>
                </a:cubicBezTo>
                <a:lnTo>
                  <a:pt x="145443" y="0"/>
                </a:lnTo>
                <a:lnTo>
                  <a:pt x="2932134" y="0"/>
                </a:lnTo>
                <a:lnTo>
                  <a:pt x="2932133" y="12192000"/>
                </a:lnTo>
                <a:lnTo>
                  <a:pt x="172151" y="12192000"/>
                </a:lnTo>
                <a:lnTo>
                  <a:pt x="169761" y="12180928"/>
                </a:lnTo>
                <a:cubicBezTo>
                  <a:pt x="169761" y="11800439"/>
                  <a:pt x="169761" y="10278492"/>
                  <a:pt x="169761" y="7234593"/>
                </a:cubicBezTo>
                <a:cubicBezTo>
                  <a:pt x="50398" y="6402277"/>
                  <a:pt x="5637" y="5421334"/>
                  <a:pt x="508" y="4431100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54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10D92-7697-AC86-5383-86B94082B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Descriptive Characteristics: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Below are the Mean, Median, Mode, Tail &amp; Spread Values of the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7824C-35C9-B98C-0D10-1D273384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Possession: 49.4, 50.1, 51.3, 0.37, 9.45</a:t>
            </a:r>
          </a:p>
          <a:p>
            <a:r>
              <a:rPr lang="en-US" dirty="0"/>
              <a:t>Goals 90: 1.19, 1.2, 0.33, 0.38 and 0.65</a:t>
            </a:r>
          </a:p>
          <a:p>
            <a:r>
              <a:rPr lang="en-US" dirty="0"/>
              <a:t>Expected Goals 90: 1.25, 1.14, 1.14, 1.86 and 0.55</a:t>
            </a:r>
          </a:p>
          <a:p>
            <a:r>
              <a:rPr lang="en-US" dirty="0"/>
              <a:t>Assists 90:  0.83, 3.0, 1, 0.82 and 0.54</a:t>
            </a:r>
          </a:p>
          <a:p>
            <a:r>
              <a:rPr lang="en-US" dirty="0"/>
              <a:t>Expected Assists 90: 0.84, 0.81, 0.95, 2.09 and 0.42</a:t>
            </a:r>
          </a:p>
        </p:txBody>
      </p:sp>
    </p:spTree>
    <p:extLst>
      <p:ext uri="{BB962C8B-B14F-4D97-AF65-F5344CB8AC3E}">
        <p14:creationId xmlns:p14="http://schemas.microsoft.com/office/powerpoint/2010/main" val="29366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822F368-138D-4537-B730-F699CA3A8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5336FC-0055-4ABA-BB8E-7AF6FBDC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A4CAC-1E8A-A561-E2A7-E82CE48F2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8"/>
            <a:ext cx="9492866" cy="1805949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spc="-100" dirty="0"/>
              <a:t>Dataset PMF &amp; CDF:</a:t>
            </a:r>
            <a:br>
              <a:rPr lang="en-US" sz="5400" spc="-100" dirty="0"/>
            </a:br>
            <a:br>
              <a:rPr lang="en-US" sz="3600" spc="-100" dirty="0"/>
            </a:br>
            <a:r>
              <a:rPr lang="en-US" sz="3600" spc="-100" dirty="0"/>
              <a:t>CDF                                                                PMF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24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5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6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7" name="Picture 6" descr="A graph showing the growt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17BF15E0-3E6A-D892-EC7C-00EACE030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988" y="2636840"/>
            <a:ext cx="4490184" cy="3131903"/>
          </a:xfrm>
          <a:custGeom>
            <a:avLst/>
            <a:gdLst/>
            <a:ahLst/>
            <a:cxnLst/>
            <a:rect l="l" t="t" r="r" b="b"/>
            <a:pathLst>
              <a:path w="5184162" h="3131903">
                <a:moveTo>
                  <a:pt x="0" y="0"/>
                </a:moveTo>
                <a:lnTo>
                  <a:pt x="5184162" y="0"/>
                </a:lnTo>
                <a:lnTo>
                  <a:pt x="5184162" y="3131903"/>
                </a:lnTo>
                <a:lnTo>
                  <a:pt x="0" y="3131903"/>
                </a:lnTo>
                <a:close/>
              </a:path>
            </a:pathLst>
          </a:custGeom>
        </p:spPr>
      </p:pic>
      <p:pic>
        <p:nvPicPr>
          <p:cNvPr id="5" name="Content Placeholder 4" descr="A graph of a graph&#10;&#10;Description automatically generated">
            <a:extLst>
              <a:ext uri="{FF2B5EF4-FFF2-40B4-BE49-F238E27FC236}">
                <a16:creationId xmlns:a16="http://schemas.microsoft.com/office/drawing/2014/main" id="{E0264B0D-53F0-5399-EF0B-E150FEC3A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27691" y="2636839"/>
            <a:ext cx="4657105" cy="3131903"/>
          </a:xfrm>
          <a:custGeom>
            <a:avLst/>
            <a:gdLst/>
            <a:ahLst/>
            <a:cxnLst/>
            <a:rect l="l" t="t" r="r" b="b"/>
            <a:pathLst>
              <a:path w="5184163" h="3131903">
                <a:moveTo>
                  <a:pt x="0" y="0"/>
                </a:moveTo>
                <a:lnTo>
                  <a:pt x="5184163" y="0"/>
                </a:lnTo>
                <a:lnTo>
                  <a:pt x="5184163" y="3131903"/>
                </a:lnTo>
                <a:lnTo>
                  <a:pt x="0" y="3131903"/>
                </a:lnTo>
                <a:close/>
              </a:path>
            </a:pathLst>
          </a:custGeom>
        </p:spPr>
      </p:pic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61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822F368-138D-4537-B730-F699CA3A8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5336FC-0055-4ABA-BB8E-7AF6FBDC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4CC2A-F647-30CF-E3C8-430B97840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8"/>
            <a:ext cx="9492866" cy="2017637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7200" spc="-100" dirty="0"/>
              <a:t>Dataset Scatterplots:</a:t>
            </a:r>
            <a:br>
              <a:rPr lang="en-US" sz="7200" spc="-100" dirty="0"/>
            </a:br>
            <a:r>
              <a:rPr lang="en-US" sz="2400" spc="-100" dirty="0"/>
              <a:t>Scatterplots of Ast90-Gls90 and Poss-xG90 to find a better understanding of the relationships between the variables.</a:t>
            </a:r>
            <a:endParaRPr lang="en-US" sz="7200" spc="-1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24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5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6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Content Placeholder 4" descr="A graph with blue dots&#10;&#10;Description automatically generated">
            <a:extLst>
              <a:ext uri="{FF2B5EF4-FFF2-40B4-BE49-F238E27FC236}">
                <a16:creationId xmlns:a16="http://schemas.microsoft.com/office/drawing/2014/main" id="{F0786C8B-B169-4504-9153-E3CA5779A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912" y="2636840"/>
            <a:ext cx="4506335" cy="3131903"/>
          </a:xfrm>
          <a:custGeom>
            <a:avLst/>
            <a:gdLst/>
            <a:ahLst/>
            <a:cxnLst/>
            <a:rect l="l" t="t" r="r" b="b"/>
            <a:pathLst>
              <a:path w="5184162" h="3131903">
                <a:moveTo>
                  <a:pt x="0" y="0"/>
                </a:moveTo>
                <a:lnTo>
                  <a:pt x="5184162" y="0"/>
                </a:lnTo>
                <a:lnTo>
                  <a:pt x="5184162" y="3131903"/>
                </a:lnTo>
                <a:lnTo>
                  <a:pt x="0" y="3131903"/>
                </a:lnTo>
                <a:close/>
              </a:path>
            </a:pathLst>
          </a:custGeom>
        </p:spPr>
      </p:pic>
      <p:pic>
        <p:nvPicPr>
          <p:cNvPr id="7" name="Picture 6" descr="A graph with blue dots&#10;&#10;Description automatically generated">
            <a:extLst>
              <a:ext uri="{FF2B5EF4-FFF2-40B4-BE49-F238E27FC236}">
                <a16:creationId xmlns:a16="http://schemas.microsoft.com/office/drawing/2014/main" id="{00169A87-9EBF-B36C-4731-E40804E5B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496" y="2636839"/>
            <a:ext cx="4555495" cy="3131903"/>
          </a:xfrm>
          <a:custGeom>
            <a:avLst/>
            <a:gdLst/>
            <a:ahLst/>
            <a:cxnLst/>
            <a:rect l="l" t="t" r="r" b="b"/>
            <a:pathLst>
              <a:path w="5184163" h="3131903">
                <a:moveTo>
                  <a:pt x="0" y="0"/>
                </a:moveTo>
                <a:lnTo>
                  <a:pt x="5184163" y="0"/>
                </a:lnTo>
                <a:lnTo>
                  <a:pt x="5184163" y="3131903"/>
                </a:lnTo>
                <a:lnTo>
                  <a:pt x="0" y="3131903"/>
                </a:lnTo>
                <a:close/>
              </a:path>
            </a:pathLst>
          </a:custGeom>
        </p:spPr>
      </p:pic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2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7CEA0FD-D2CC-4855-B1FA-4C5B659BB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AA15C4-2282-4C62-BADE-41D57265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638BB-BFAA-C79D-B7F9-2F9254C4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1376825"/>
            <a:ext cx="9492866" cy="576000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6700" spc="-100" dirty="0"/>
              <a:t>Dataset Analytical Distribution:</a:t>
            </a:r>
            <a:br>
              <a:rPr lang="en-US" sz="3200" spc="-100" dirty="0"/>
            </a:br>
            <a:br>
              <a:rPr lang="en-US" sz="3200" spc="-100" dirty="0"/>
            </a:br>
            <a:r>
              <a:rPr lang="en-US" sz="2400" spc="-100" dirty="0"/>
              <a:t>Graphics to understand the distribution between the probability of  the outcome of Gls90 and xG90 against the statistical outcome of both.</a:t>
            </a:r>
            <a:endParaRPr lang="en-US" sz="3200" spc="-1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24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5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6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613F3963-915E-4812-8B39-BE6EA7CC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4524375" y="-809624"/>
            <a:ext cx="3143251" cy="12192001"/>
          </a:xfrm>
          <a:custGeom>
            <a:avLst/>
            <a:gdLst>
              <a:gd name="connsiteX0" fmla="*/ 508 w 2932134"/>
              <a:gd name="connsiteY0" fmla="*/ 4431100 h 12192000"/>
              <a:gd name="connsiteX1" fmla="*/ 137030 w 2932134"/>
              <a:gd name="connsiteY1" fmla="*/ 177371 h 12192000"/>
              <a:gd name="connsiteX2" fmla="*/ 145443 w 2932134"/>
              <a:gd name="connsiteY2" fmla="*/ 0 h 12192000"/>
              <a:gd name="connsiteX3" fmla="*/ 2932134 w 2932134"/>
              <a:gd name="connsiteY3" fmla="*/ 0 h 12192000"/>
              <a:gd name="connsiteX4" fmla="*/ 2932133 w 2932134"/>
              <a:gd name="connsiteY4" fmla="*/ 12192000 h 12192000"/>
              <a:gd name="connsiteX5" fmla="*/ 172151 w 2932134"/>
              <a:gd name="connsiteY5" fmla="*/ 12192000 h 12192000"/>
              <a:gd name="connsiteX6" fmla="*/ 169761 w 2932134"/>
              <a:gd name="connsiteY6" fmla="*/ 12180928 h 12192000"/>
              <a:gd name="connsiteX7" fmla="*/ 169761 w 2932134"/>
              <a:gd name="connsiteY7" fmla="*/ 7234593 h 12192000"/>
              <a:gd name="connsiteX8" fmla="*/ 508 w 2932134"/>
              <a:gd name="connsiteY8" fmla="*/ 44311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2134" h="12192000">
                <a:moveTo>
                  <a:pt x="508" y="4431100"/>
                </a:moveTo>
                <a:cubicBezTo>
                  <a:pt x="-7698" y="2846728"/>
                  <a:pt x="85554" y="1238574"/>
                  <a:pt x="137030" y="177371"/>
                </a:cubicBezTo>
                <a:lnTo>
                  <a:pt x="145443" y="0"/>
                </a:lnTo>
                <a:lnTo>
                  <a:pt x="2932134" y="0"/>
                </a:lnTo>
                <a:lnTo>
                  <a:pt x="2932133" y="12192000"/>
                </a:lnTo>
                <a:lnTo>
                  <a:pt x="172151" y="12192000"/>
                </a:lnTo>
                <a:lnTo>
                  <a:pt x="169761" y="12180928"/>
                </a:lnTo>
                <a:cubicBezTo>
                  <a:pt x="169761" y="11800439"/>
                  <a:pt x="169761" y="10278492"/>
                  <a:pt x="169761" y="7234593"/>
                </a:cubicBezTo>
                <a:cubicBezTo>
                  <a:pt x="50398" y="6402277"/>
                  <a:pt x="5637" y="5421334"/>
                  <a:pt x="508" y="4431100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7" name="Picture 6" descr="A graph with red line&#10;&#10;Description automatically generated">
            <a:extLst>
              <a:ext uri="{FF2B5EF4-FFF2-40B4-BE49-F238E27FC236}">
                <a16:creationId xmlns:a16="http://schemas.microsoft.com/office/drawing/2014/main" id="{E9DE9DCD-28DD-A285-003C-9D55E1B605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4"/>
          <a:stretch/>
        </p:blipFill>
        <p:spPr>
          <a:xfrm>
            <a:off x="20" y="2124078"/>
            <a:ext cx="6095980" cy="3995722"/>
          </a:xfrm>
          <a:custGeom>
            <a:avLst/>
            <a:gdLst/>
            <a:ahLst/>
            <a:cxnLst/>
            <a:rect l="l" t="t" r="r" b="b"/>
            <a:pathLst>
              <a:path w="6096000" h="3995722">
                <a:moveTo>
                  <a:pt x="4189346" y="67"/>
                </a:moveTo>
                <a:cubicBezTo>
                  <a:pt x="4643147" y="-473"/>
                  <a:pt x="5171226" y="2329"/>
                  <a:pt x="5733892" y="7237"/>
                </a:cubicBezTo>
                <a:lnTo>
                  <a:pt x="6096000" y="10756"/>
                </a:lnTo>
                <a:lnTo>
                  <a:pt x="6096000" y="3995722"/>
                </a:lnTo>
                <a:lnTo>
                  <a:pt x="5973301" y="3993885"/>
                </a:lnTo>
                <a:cubicBezTo>
                  <a:pt x="5528708" y="3987229"/>
                  <a:pt x="4882026" y="3977548"/>
                  <a:pt x="3941397" y="3963467"/>
                </a:cubicBezTo>
                <a:cubicBezTo>
                  <a:pt x="3941397" y="3963467"/>
                  <a:pt x="3941397" y="3963467"/>
                  <a:pt x="1332721" y="3963467"/>
                </a:cubicBezTo>
                <a:cubicBezTo>
                  <a:pt x="1232387" y="3963467"/>
                  <a:pt x="831053" y="3963467"/>
                  <a:pt x="329384" y="3963467"/>
                </a:cubicBezTo>
                <a:lnTo>
                  <a:pt x="0" y="3969926"/>
                </a:lnTo>
                <a:lnTo>
                  <a:pt x="0" y="40691"/>
                </a:lnTo>
                <a:lnTo>
                  <a:pt x="20858" y="40713"/>
                </a:lnTo>
                <a:cubicBezTo>
                  <a:pt x="1271033" y="41633"/>
                  <a:pt x="2406326" y="39179"/>
                  <a:pt x="2925316" y="19546"/>
                </a:cubicBezTo>
                <a:cubicBezTo>
                  <a:pt x="3184813" y="6458"/>
                  <a:pt x="3630821" y="732"/>
                  <a:pt x="4189346" y="67"/>
                </a:cubicBezTo>
                <a:close/>
              </a:path>
            </a:pathLst>
          </a:custGeom>
        </p:spPr>
      </p:pic>
      <p:pic>
        <p:nvPicPr>
          <p:cNvPr id="5" name="Content Placeholder 4" descr="A graph with red line&#10;&#10;Description automatically generated">
            <a:extLst>
              <a:ext uri="{FF2B5EF4-FFF2-40B4-BE49-F238E27FC236}">
                <a16:creationId xmlns:a16="http://schemas.microsoft.com/office/drawing/2014/main" id="{9FF39842-CD3A-7315-C3C4-1936344EC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844"/>
          <a:stretch/>
        </p:blipFill>
        <p:spPr>
          <a:xfrm>
            <a:off x="6096000" y="2134836"/>
            <a:ext cx="6096000" cy="3997771"/>
          </a:xfrm>
          <a:custGeom>
            <a:avLst/>
            <a:gdLst/>
            <a:ahLst/>
            <a:cxnLst/>
            <a:rect l="l" t="t" r="r" b="b"/>
            <a:pathLst>
              <a:path w="6096000" h="3997771">
                <a:moveTo>
                  <a:pt x="0" y="0"/>
                </a:moveTo>
                <a:lnTo>
                  <a:pt x="210618" y="2047"/>
                </a:lnTo>
                <a:cubicBezTo>
                  <a:pt x="2535878" y="26753"/>
                  <a:pt x="5202862" y="78595"/>
                  <a:pt x="5671395" y="78595"/>
                </a:cubicBezTo>
                <a:cubicBezTo>
                  <a:pt x="5770707" y="78595"/>
                  <a:pt x="5857607" y="78595"/>
                  <a:pt x="5933645" y="78595"/>
                </a:cubicBezTo>
                <a:lnTo>
                  <a:pt x="6096000" y="78595"/>
                </a:lnTo>
                <a:lnTo>
                  <a:pt x="6096000" y="3975098"/>
                </a:lnTo>
                <a:lnTo>
                  <a:pt x="6095997" y="3975098"/>
                </a:lnTo>
                <a:lnTo>
                  <a:pt x="6095997" y="3963663"/>
                </a:lnTo>
                <a:lnTo>
                  <a:pt x="6088243" y="3963714"/>
                </a:lnTo>
                <a:cubicBezTo>
                  <a:pt x="5074126" y="3970314"/>
                  <a:pt x="3451540" y="3980874"/>
                  <a:pt x="855408" y="3997771"/>
                </a:cubicBezTo>
                <a:cubicBezTo>
                  <a:pt x="855408" y="3997771"/>
                  <a:pt x="855408" y="3997771"/>
                  <a:pt x="4709" y="3985036"/>
                </a:cubicBezTo>
                <a:lnTo>
                  <a:pt x="0" y="398496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19937701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1B302C"/>
      </a:dk2>
      <a:lt2>
        <a:srgbClr val="F3F3F0"/>
      </a:lt2>
      <a:accent1>
        <a:srgbClr val="4F45CD"/>
      </a:accent1>
      <a:accent2>
        <a:srgbClr val="3261BA"/>
      </a:accent2>
      <a:accent3>
        <a:srgbClr val="44ACCC"/>
      </a:accent3>
      <a:accent4>
        <a:srgbClr val="32BAA2"/>
      </a:accent4>
      <a:accent5>
        <a:srgbClr val="41C476"/>
      </a:accent5>
      <a:accent6>
        <a:srgbClr val="34BA32"/>
      </a:accent6>
      <a:hlink>
        <a:srgbClr val="349E70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609</Words>
  <Application>Microsoft Macintosh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Sagona Book</vt:lpstr>
      <vt:lpstr>The Hand Extrablack</vt:lpstr>
      <vt:lpstr>BlobVTI</vt:lpstr>
      <vt:lpstr>DSC530 Final Term Project</vt:lpstr>
      <vt:lpstr>Dataset File In Use:</vt:lpstr>
      <vt:lpstr>Statistical Question/Hypothesis:</vt:lpstr>
      <vt:lpstr>Selected Variables:  Key:  (A European Football match is 90 minutes long in duration) (An assist is a goal that was created by the pass from the goal scorer’s teammate)</vt:lpstr>
      <vt:lpstr>Variable Histograms: Histograms on the variables in question to begin to develop an understanding of the material.</vt:lpstr>
      <vt:lpstr>Descriptive Characteristics:  Below are the Mean, Median, Mode, Tail &amp; Spread Values of the variables</vt:lpstr>
      <vt:lpstr>Dataset PMF &amp; CDF:  CDF                                                                PMF</vt:lpstr>
      <vt:lpstr>Dataset Scatterplots: Scatterplots of Ast90-Gls90 and Poss-xG90 to find a better understanding of the relationships between the variables.</vt:lpstr>
      <vt:lpstr>Dataset Analytical Distribution:  Graphics to understand the distribution between the probability of  the outcome of Gls90 and xG90 against the statistical outcome of both.</vt:lpstr>
      <vt:lpstr>Hypothesis Test:</vt:lpstr>
      <vt:lpstr>Dataset Regression Analysis:  Displays the analytical result for the dataset analysis’ R-Squared Value, F-Statistic and P-Value.</vt:lpstr>
      <vt:lpstr>Thank You for Attending!</vt:lpstr>
      <vt:lpstr>Reference Page: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DSC530 Final Term Project</dc:title>
  <dc:creator>Microsoft Office User</dc:creator>
  <cp:lastModifiedBy>Microsoft Office User</cp:lastModifiedBy>
  <cp:revision>1</cp:revision>
  <dcterms:created xsi:type="dcterms:W3CDTF">2024-03-03T03:34:37Z</dcterms:created>
  <dcterms:modified xsi:type="dcterms:W3CDTF">2024-03-03T05:11:14Z</dcterms:modified>
</cp:coreProperties>
</file>