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91" r:id="rId2"/>
    <p:sldId id="293" r:id="rId3"/>
    <p:sldId id="297" r:id="rId4"/>
    <p:sldId id="266" r:id="rId5"/>
    <p:sldId id="268" r:id="rId6"/>
    <p:sldId id="296" r:id="rId7"/>
    <p:sldId id="295" r:id="rId8"/>
    <p:sldId id="276" r:id="rId9"/>
    <p:sldId id="257" r:id="rId10"/>
    <p:sldId id="274" r:id="rId11"/>
    <p:sldId id="281" r:id="rId12"/>
    <p:sldId id="282" r:id="rId13"/>
    <p:sldId id="289" r:id="rId14"/>
    <p:sldId id="290" r:id="rId15"/>
    <p:sldId id="29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88" autoAdjust="0"/>
    <p:restoredTop sz="94660"/>
  </p:normalViewPr>
  <p:slideViewPr>
    <p:cSldViewPr snapToGrid="0">
      <p:cViewPr>
        <p:scale>
          <a:sx n="50" d="100"/>
          <a:sy n="50" d="100"/>
        </p:scale>
        <p:origin x="106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3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9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2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8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4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9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2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2F90B-046F-4116-84A3-BB2743CCB07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C378-303B-499A-9677-5B171CD46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it.ly/PrototypeFigma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evikode/pegawa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>
            <a:extLst>
              <a:ext uri="{FF2B5EF4-FFF2-40B4-BE49-F238E27FC236}">
                <a16:creationId xmlns:a16="http://schemas.microsoft.com/office/drawing/2014/main" id="{C31B3703-4A09-11B2-BBCB-E95C4D33DF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99538" y="80685"/>
            <a:ext cx="1792923" cy="17936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3AF2640-046D-4145-8299-4EF52B2F8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18764"/>
            <a:ext cx="12192000" cy="2232211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  <a:t>APLIKASI 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PENDATAAN PEGAWAI </a:t>
            </a:r>
            <a:b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di BKPSDM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Kab</a:t>
            </a: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. Aceh </a:t>
            </a:r>
            <a:r>
              <a:rPr lang="en-US" sz="4800" b="1" dirty="0" err="1">
                <a:latin typeface="Arial" panose="020B0604020202020204" pitchFamily="34" charset="0"/>
                <a:cs typeface="Arial" panose="020B0604020202020204" pitchFamily="34" charset="0"/>
              </a:rPr>
              <a:t>Tamiang</a:t>
            </a:r>
            <a:br>
              <a:rPr lang="id-ID" sz="4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3D10035-3A66-4D3C-A7BB-5BE49DDC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95408"/>
            <a:ext cx="9144000" cy="1655762"/>
          </a:xfrm>
        </p:spPr>
        <p:txBody>
          <a:bodyPr>
            <a:normAutofit/>
          </a:bodyPr>
          <a:lstStyle/>
          <a:p>
            <a:r>
              <a:rPr lang="id-ID" sz="3200" dirty="0"/>
              <a:t>Oleh: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Ryan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Fahlevi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Jas</a:t>
            </a:r>
          </a:p>
        </p:txBody>
      </p:sp>
    </p:spTree>
    <p:extLst>
      <p:ext uri="{BB962C8B-B14F-4D97-AF65-F5344CB8AC3E}">
        <p14:creationId xmlns:p14="http://schemas.microsoft.com/office/powerpoint/2010/main" val="266654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2" y="219982"/>
            <a:ext cx="11489585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Matrik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Fitur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1FEE6-1980-84A3-AAFE-1343DCE3A2C7}"/>
              </a:ext>
            </a:extLst>
          </p:cNvPr>
          <p:cNvSpPr txBox="1"/>
          <p:nvPr/>
        </p:nvSpPr>
        <p:spPr>
          <a:xfrm>
            <a:off x="327232" y="78377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Matrik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E06AA-83F1-BA62-197C-F095C92B6A90}"/>
              </a:ext>
            </a:extLst>
          </p:cNvPr>
          <p:cNvSpPr txBox="1"/>
          <p:nvPr/>
        </p:nvSpPr>
        <p:spPr>
          <a:xfrm>
            <a:off x="6543002" y="756903"/>
            <a:ext cx="4936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Fitur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CC5A11-0B5B-41B6-8E1D-D12CF0FF2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52178"/>
              </p:ext>
            </p:extLst>
          </p:nvPr>
        </p:nvGraphicFramePr>
        <p:xfrm>
          <a:off x="327232" y="1347560"/>
          <a:ext cx="5912266" cy="386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237">
                  <a:extLst>
                    <a:ext uri="{9D8B030D-6E8A-4147-A177-3AD203B41FA5}">
                      <a16:colId xmlns:a16="http://schemas.microsoft.com/office/drawing/2014/main" val="4112201224"/>
                    </a:ext>
                  </a:extLst>
                </a:gridCol>
                <a:gridCol w="1203284">
                  <a:extLst>
                    <a:ext uri="{9D8B030D-6E8A-4147-A177-3AD203B41FA5}">
                      <a16:colId xmlns:a16="http://schemas.microsoft.com/office/drawing/2014/main" val="4038489207"/>
                    </a:ext>
                  </a:extLst>
                </a:gridCol>
                <a:gridCol w="1236450">
                  <a:extLst>
                    <a:ext uri="{9D8B030D-6E8A-4147-A177-3AD203B41FA5}">
                      <a16:colId xmlns:a16="http://schemas.microsoft.com/office/drawing/2014/main" val="1522320882"/>
                    </a:ext>
                  </a:extLst>
                </a:gridCol>
                <a:gridCol w="674955">
                  <a:extLst>
                    <a:ext uri="{9D8B030D-6E8A-4147-A177-3AD203B41FA5}">
                      <a16:colId xmlns:a16="http://schemas.microsoft.com/office/drawing/2014/main" val="4034230161"/>
                    </a:ext>
                  </a:extLst>
                </a:gridCol>
                <a:gridCol w="956576">
                  <a:extLst>
                    <a:ext uri="{9D8B030D-6E8A-4147-A177-3AD203B41FA5}">
                      <a16:colId xmlns:a16="http://schemas.microsoft.com/office/drawing/2014/main" val="631952306"/>
                    </a:ext>
                  </a:extLst>
                </a:gridCol>
                <a:gridCol w="1572764">
                  <a:extLst>
                    <a:ext uri="{9D8B030D-6E8A-4147-A177-3AD203B41FA5}">
                      <a16:colId xmlns:a16="http://schemas.microsoft.com/office/drawing/2014/main" val="2056278677"/>
                    </a:ext>
                  </a:extLst>
                </a:gridCol>
              </a:tblGrid>
              <a:tr h="3965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No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Fitur/Fungsionalitas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Deskripsi Singkat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Prioritas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Tingkat Kepentingan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Keterangan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extLst>
                  <a:ext uri="{0D108BD9-81ED-4DB2-BD59-A6C34878D82A}">
                    <a16:rowId xmlns:a16="http://schemas.microsoft.com/office/drawing/2014/main" val="1196622488"/>
                  </a:ext>
                </a:extLst>
              </a:tr>
              <a:tr h="60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Pengelolaan Data Pegawai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Menginput, mengedit, dan menghapus data pegawai</a:t>
                      </a:r>
                      <a:r>
                        <a:rPr lang="en-US" sz="9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Sangat Penting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Fitur inti untuk pengelolaan data seluruh pegawai. </a:t>
                      </a:r>
                      <a:r>
                        <a:rPr lang="en-US" sz="900">
                          <a:effectLst/>
                        </a:rPr>
                        <a:t>Dengan </a:t>
                      </a:r>
                      <a:r>
                        <a:rPr lang="id-ID" sz="900">
                          <a:effectLst/>
                        </a:rPr>
                        <a:t>hak akses pengguna tertentu.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extLst>
                  <a:ext uri="{0D108BD9-81ED-4DB2-BD59-A6C34878D82A}">
                    <a16:rowId xmlns:a16="http://schemas.microsoft.com/office/drawing/2014/main" val="486362697"/>
                  </a:ext>
                </a:extLst>
              </a:tr>
              <a:tr h="12344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Profil Pegawai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Menampilkan profil lengkap pegawai, termasuk nama, NIP, jabatan saat ini, unit kerja, dan informasi pribadi lainnya.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 dirty="0">
                          <a:effectLst/>
                        </a:rPr>
                        <a:t>Sangat Penting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User/admin</a:t>
                      </a:r>
                      <a:r>
                        <a:rPr lang="id-ID" sz="900">
                          <a:effectLst/>
                        </a:rPr>
                        <a:t> dapat mengakses data ini untuk melihat informasi terkini</a:t>
                      </a:r>
                      <a:r>
                        <a:rPr lang="en-US" sz="900">
                          <a:effectLst/>
                        </a:rPr>
                        <a:t>, juga dapat mengedit.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extLst>
                  <a:ext uri="{0D108BD9-81ED-4DB2-BD59-A6C34878D82A}">
                    <a16:rowId xmlns:a16="http://schemas.microsoft.com/office/drawing/2014/main" val="2469786233"/>
                  </a:ext>
                </a:extLst>
              </a:tr>
              <a:tr h="6060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Laporan</a:t>
                      </a:r>
                      <a:r>
                        <a:rPr lang="id-ID" sz="900">
                          <a:effectLst/>
                        </a:rPr>
                        <a:t> Data Pegawai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Membuat laporan berdasarkan seluruh data </a:t>
                      </a:r>
                      <a:r>
                        <a:rPr lang="en-US" sz="900">
                          <a:effectLst/>
                        </a:rPr>
                        <a:t>pegawai.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Sedang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Penting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Laporan </a:t>
                      </a:r>
                      <a:r>
                        <a:rPr lang="en-US" sz="900">
                          <a:effectLst/>
                        </a:rPr>
                        <a:t>dicetak dengan format Pdf.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extLst>
                  <a:ext uri="{0D108BD9-81ED-4DB2-BD59-A6C34878D82A}">
                    <a16:rowId xmlns:a16="http://schemas.microsoft.com/office/drawing/2014/main" val="1461447912"/>
                  </a:ext>
                </a:extLst>
              </a:tr>
              <a:tr h="102494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Login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Melindungi data</a:t>
                      </a:r>
                      <a:r>
                        <a:rPr lang="en-US" sz="900">
                          <a:effectLst/>
                        </a:rPr>
                        <a:t>, membatasi</a:t>
                      </a:r>
                      <a:r>
                        <a:rPr lang="id-ID" sz="900">
                          <a:effectLst/>
                        </a:rPr>
                        <a:t> hak akses</a:t>
                      </a:r>
                      <a:r>
                        <a:rPr lang="en-US" sz="9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Tinggi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id-ID" sz="900">
                          <a:effectLst/>
                        </a:rPr>
                        <a:t>Sangat Penting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d-ID" sz="900" dirty="0">
                          <a:effectLst/>
                        </a:rPr>
                        <a:t>Keamanan harus diterapkan untuk memastikan data pegawai tetap rahasia dan hanya diakses oleh pihak yang berwenang.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40" marR="62840" marT="0" marB="0" anchor="ctr"/>
                </a:tc>
                <a:extLst>
                  <a:ext uri="{0D108BD9-81ED-4DB2-BD59-A6C34878D82A}">
                    <a16:rowId xmlns:a16="http://schemas.microsoft.com/office/drawing/2014/main" val="10290180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41C39CD-679F-44DE-91A6-CAFF4A4A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07840"/>
              </p:ext>
            </p:extLst>
          </p:nvPr>
        </p:nvGraphicFramePr>
        <p:xfrm>
          <a:off x="6669533" y="1320692"/>
          <a:ext cx="4695452" cy="4948145"/>
        </p:xfrm>
        <a:graphic>
          <a:graphicData uri="http://schemas.openxmlformats.org/drawingml/2006/table">
            <a:tbl>
              <a:tblPr firstRow="1" firstCol="1" bandRow="1"/>
              <a:tblGrid>
                <a:gridCol w="882087">
                  <a:extLst>
                    <a:ext uri="{9D8B030D-6E8A-4147-A177-3AD203B41FA5}">
                      <a16:colId xmlns:a16="http://schemas.microsoft.com/office/drawing/2014/main" val="1880334271"/>
                    </a:ext>
                  </a:extLst>
                </a:gridCol>
                <a:gridCol w="882087">
                  <a:extLst>
                    <a:ext uri="{9D8B030D-6E8A-4147-A177-3AD203B41FA5}">
                      <a16:colId xmlns:a16="http://schemas.microsoft.com/office/drawing/2014/main" val="2347753643"/>
                    </a:ext>
                  </a:extLst>
                </a:gridCol>
                <a:gridCol w="581893">
                  <a:extLst>
                    <a:ext uri="{9D8B030D-6E8A-4147-A177-3AD203B41FA5}">
                      <a16:colId xmlns:a16="http://schemas.microsoft.com/office/drawing/2014/main" val="3280543590"/>
                    </a:ext>
                  </a:extLst>
                </a:gridCol>
                <a:gridCol w="581893">
                  <a:extLst>
                    <a:ext uri="{9D8B030D-6E8A-4147-A177-3AD203B41FA5}">
                      <a16:colId xmlns:a16="http://schemas.microsoft.com/office/drawing/2014/main" val="645911516"/>
                    </a:ext>
                  </a:extLst>
                </a:gridCol>
                <a:gridCol w="376547">
                  <a:extLst>
                    <a:ext uri="{9D8B030D-6E8A-4147-A177-3AD203B41FA5}">
                      <a16:colId xmlns:a16="http://schemas.microsoft.com/office/drawing/2014/main" val="416380935"/>
                    </a:ext>
                  </a:extLst>
                </a:gridCol>
                <a:gridCol w="420651">
                  <a:extLst>
                    <a:ext uri="{9D8B030D-6E8A-4147-A177-3AD203B41FA5}">
                      <a16:colId xmlns:a16="http://schemas.microsoft.com/office/drawing/2014/main" val="2303866256"/>
                    </a:ext>
                  </a:extLst>
                </a:gridCol>
                <a:gridCol w="485147">
                  <a:extLst>
                    <a:ext uri="{9D8B030D-6E8A-4147-A177-3AD203B41FA5}">
                      <a16:colId xmlns:a16="http://schemas.microsoft.com/office/drawing/2014/main" val="1220024386"/>
                    </a:ext>
                  </a:extLst>
                </a:gridCol>
                <a:gridCol w="485147">
                  <a:extLst>
                    <a:ext uri="{9D8B030D-6E8A-4147-A177-3AD203B41FA5}">
                      <a16:colId xmlns:a16="http://schemas.microsoft.com/office/drawing/2014/main" val="1154820142"/>
                    </a:ext>
                  </a:extLst>
                </a:gridCol>
              </a:tblGrid>
              <a:tr h="16853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fitur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pendukung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urgensi/tingkat kepentingan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317197"/>
                  </a:ext>
                </a:extLst>
              </a:tr>
              <a:tr h="3572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read(tampil)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printout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pencarian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52573"/>
                  </a:ext>
                </a:extLst>
              </a:tr>
              <a:tr h="168538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063710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014010"/>
                  </a:ext>
                </a:extLst>
              </a:tr>
              <a:tr h="168538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831376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pegawai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70078"/>
                  </a:ext>
                </a:extLst>
              </a:tr>
              <a:tr h="168538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namaadmin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84164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676717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password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256317"/>
                  </a:ext>
                </a:extLst>
              </a:tr>
              <a:tr h="168538">
                <a:tc rowSpan="1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pegawai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namapegawai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40650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nip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379500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jabatan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152224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jeniskelamin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1003932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ttl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14547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usia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649957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tmt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90463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masakerja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27132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statuskeluarga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684880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golongandarah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097151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agama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8481489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053350"/>
                  </a:ext>
                </a:extLst>
              </a:tr>
              <a:tr h="1685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alamat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914171"/>
                  </a:ext>
                </a:extLst>
              </a:tr>
              <a:tr h="168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pegawai-&gt;jabatan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namajabatan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687837"/>
                  </a:ext>
                </a:extLst>
              </a:tr>
              <a:tr h="3572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pegawai-&gt;unitkerja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namaunitkerja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289578"/>
                  </a:ext>
                </a:extLst>
              </a:tr>
              <a:tr h="35725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laporan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berdasarkan tanggal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77416"/>
                  </a:ext>
                </a:extLst>
              </a:tr>
              <a:tr h="16853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cetak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cetak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perlu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615" marR="5661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34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87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6710-7C2B-22D6-E2FC-4285AB67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151-E614-B7E2-972B-B3A349A5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2" y="219982"/>
            <a:ext cx="11664417" cy="563789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Jadwal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33A574-7F62-CCC6-C0DE-D86367A395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B7A4ED-CD24-46DA-B31D-A5812E1FC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73648"/>
              </p:ext>
            </p:extLst>
          </p:nvPr>
        </p:nvGraphicFramePr>
        <p:xfrm>
          <a:off x="1016001" y="1685702"/>
          <a:ext cx="9759952" cy="4143598"/>
        </p:xfrm>
        <a:graphic>
          <a:graphicData uri="http://schemas.openxmlformats.org/drawingml/2006/table">
            <a:tbl>
              <a:tblPr firstRow="1" firstCol="1" bandRow="1"/>
              <a:tblGrid>
                <a:gridCol w="854860">
                  <a:extLst>
                    <a:ext uri="{9D8B030D-6E8A-4147-A177-3AD203B41FA5}">
                      <a16:colId xmlns:a16="http://schemas.microsoft.com/office/drawing/2014/main" val="3829446062"/>
                    </a:ext>
                  </a:extLst>
                </a:gridCol>
                <a:gridCol w="2338577">
                  <a:extLst>
                    <a:ext uri="{9D8B030D-6E8A-4147-A177-3AD203B41FA5}">
                      <a16:colId xmlns:a16="http://schemas.microsoft.com/office/drawing/2014/main" val="1113729807"/>
                    </a:ext>
                  </a:extLst>
                </a:gridCol>
                <a:gridCol w="1781991">
                  <a:extLst>
                    <a:ext uri="{9D8B030D-6E8A-4147-A177-3AD203B41FA5}">
                      <a16:colId xmlns:a16="http://schemas.microsoft.com/office/drawing/2014/main" val="1732759084"/>
                    </a:ext>
                  </a:extLst>
                </a:gridCol>
                <a:gridCol w="295793">
                  <a:extLst>
                    <a:ext uri="{9D8B030D-6E8A-4147-A177-3AD203B41FA5}">
                      <a16:colId xmlns:a16="http://schemas.microsoft.com/office/drawing/2014/main" val="329571218"/>
                    </a:ext>
                  </a:extLst>
                </a:gridCol>
                <a:gridCol w="295793">
                  <a:extLst>
                    <a:ext uri="{9D8B030D-6E8A-4147-A177-3AD203B41FA5}">
                      <a16:colId xmlns:a16="http://schemas.microsoft.com/office/drawing/2014/main" val="2743198625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2094328276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3094391118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1216099792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1577214370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3023601502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3219262752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690188969"/>
                    </a:ext>
                  </a:extLst>
                </a:gridCol>
                <a:gridCol w="289363">
                  <a:extLst>
                    <a:ext uri="{9D8B030D-6E8A-4147-A177-3AD203B41FA5}">
                      <a16:colId xmlns:a16="http://schemas.microsoft.com/office/drawing/2014/main" val="3812971663"/>
                    </a:ext>
                  </a:extLst>
                </a:gridCol>
                <a:gridCol w="289363">
                  <a:extLst>
                    <a:ext uri="{9D8B030D-6E8A-4147-A177-3AD203B41FA5}">
                      <a16:colId xmlns:a16="http://schemas.microsoft.com/office/drawing/2014/main" val="2120847695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4051727009"/>
                    </a:ext>
                  </a:extLst>
                </a:gridCol>
                <a:gridCol w="247699">
                  <a:extLst>
                    <a:ext uri="{9D8B030D-6E8A-4147-A177-3AD203B41FA5}">
                      <a16:colId xmlns:a16="http://schemas.microsoft.com/office/drawing/2014/main" val="3508050922"/>
                    </a:ext>
                  </a:extLst>
                </a:gridCol>
                <a:gridCol w="306243">
                  <a:extLst>
                    <a:ext uri="{9D8B030D-6E8A-4147-A177-3AD203B41FA5}">
                      <a16:colId xmlns:a16="http://schemas.microsoft.com/office/drawing/2014/main" val="2830059678"/>
                    </a:ext>
                  </a:extLst>
                </a:gridCol>
                <a:gridCol w="342412">
                  <a:extLst>
                    <a:ext uri="{9D8B030D-6E8A-4147-A177-3AD203B41FA5}">
                      <a16:colId xmlns:a16="http://schemas.microsoft.com/office/drawing/2014/main" val="1704280678"/>
                    </a:ext>
                  </a:extLst>
                </a:gridCol>
                <a:gridCol w="368133">
                  <a:extLst>
                    <a:ext uri="{9D8B030D-6E8A-4147-A177-3AD203B41FA5}">
                      <a16:colId xmlns:a16="http://schemas.microsoft.com/office/drawing/2014/main" val="2333285541"/>
                    </a:ext>
                  </a:extLst>
                </a:gridCol>
                <a:gridCol w="368133">
                  <a:extLst>
                    <a:ext uri="{9D8B030D-6E8A-4147-A177-3AD203B41FA5}">
                      <a16:colId xmlns:a16="http://schemas.microsoft.com/office/drawing/2014/main" val="1130732519"/>
                    </a:ext>
                  </a:extLst>
                </a:gridCol>
              </a:tblGrid>
              <a:tr h="218120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Tahapan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Kegiatan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17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75305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Agustus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Desember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7609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848843"/>
                  </a:ext>
                </a:extLst>
              </a:tr>
              <a:tr h="462265"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Perencanaan dan Analisis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Wawancara, Observasi dan Kuisioner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65022"/>
                  </a:ext>
                </a:extLst>
              </a:tr>
              <a:tr h="4622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Analisis Kebutuhan, Matriks Kebutuhan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60145"/>
                  </a:ext>
                </a:extLst>
              </a:tr>
              <a:tr h="218120"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Desain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Desain UI/UX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99743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Prototyping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21613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Desain Database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3898664"/>
                  </a:ext>
                </a:extLst>
              </a:tr>
              <a:tr h="218120"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Pengembangan (Coding)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002565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Jabatan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FFC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58617"/>
                  </a:ext>
                </a:extLst>
              </a:tr>
              <a:tr h="218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Unit Kerja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012565"/>
                  </a:ext>
                </a:extLst>
              </a:tr>
              <a:tr h="245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Pegawai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594182"/>
                  </a:ext>
                </a:extLst>
              </a:tr>
              <a:tr h="2453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Login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722889"/>
                  </a:ext>
                </a:extLst>
              </a:tr>
              <a:tr h="24533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Pengujian Fungsionalitas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819293"/>
                  </a:ext>
                </a:extLst>
              </a:tr>
              <a:tr h="519995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Peluncuran dan Pemeliharaan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Peluncuran, Monitoring, Pemeliharaan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566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75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83" y="219982"/>
            <a:ext cx="11300350" cy="563789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Bagian 2-&gt;  DESAIN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PROTOTYPE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EAD6D-E280-4DF4-9DAC-2CD2A056A8A2}"/>
              </a:ext>
            </a:extLst>
          </p:cNvPr>
          <p:cNvSpPr txBox="1"/>
          <p:nvPr/>
        </p:nvSpPr>
        <p:spPr>
          <a:xfrm>
            <a:off x="471819" y="5957896"/>
            <a:ext cx="110040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i="0" dirty="0">
                <a:effectLst/>
                <a:latin typeface="Google Sans"/>
              </a:rPr>
              <a:t>Prototype </a:t>
            </a:r>
            <a:r>
              <a:rPr lang="en-US" sz="2400" b="1" i="0" dirty="0" err="1">
                <a:effectLst/>
                <a:latin typeface="Google Sans"/>
              </a:rPr>
              <a:t>selengkapnya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dapat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dilihat</a:t>
            </a:r>
            <a:r>
              <a:rPr lang="en-US" sz="2400" b="1" dirty="0">
                <a:latin typeface="Google Sans"/>
              </a:rPr>
              <a:t> pada link </a:t>
            </a:r>
            <a:r>
              <a:rPr lang="en-US" sz="2400" b="1" dirty="0" err="1">
                <a:latin typeface="Google Sans"/>
              </a:rPr>
              <a:t>berikut</a:t>
            </a:r>
            <a:r>
              <a:rPr lang="en-US" sz="2400" b="1" dirty="0">
                <a:latin typeface="Google Sans"/>
              </a:rPr>
              <a:t> : </a:t>
            </a:r>
          </a:p>
          <a:p>
            <a:pPr algn="l" fontAlgn="ctr"/>
            <a:r>
              <a:rPr lang="id-ID" sz="18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https://bit.ly/PrototypeFigmaa</a:t>
            </a:r>
            <a:endParaRPr lang="en-US" sz="2400" b="1" dirty="0">
              <a:latin typeface="Google San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E6DED-6FBB-48CB-A4D6-6FF6BB1808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2" y="783771"/>
            <a:ext cx="4482296" cy="2516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23B08F-FE28-4F73-BC2C-4FDF53A580D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69" y="783771"/>
            <a:ext cx="4861273" cy="25165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8DACD9-2272-4DA4-83F6-24C476C54C8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92" y="3419088"/>
            <a:ext cx="4482296" cy="2516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2DF9C8-2647-4351-8140-6A91FF8C6082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69" y="3419088"/>
            <a:ext cx="4861273" cy="252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83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6710-7C2B-22D6-E2FC-4285AB67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EF151-E614-B7E2-972B-B3A349A50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2" y="219982"/>
            <a:ext cx="11664417" cy="563789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id-ID" sz="3200" b="1" dirty="0">
                <a:latin typeface="Arial" panose="020B0604020202020204" pitchFamily="34" charset="0"/>
                <a:cs typeface="Arial" panose="020B0604020202020204" pitchFamily="34" charset="0"/>
              </a:rPr>
              <a:t>Perancangan -&gt;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Table Desain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433A574-7F62-CCC6-C0DE-D86367A395D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B1D94-7835-40F3-A287-89A2CB43A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9836" y="1011840"/>
            <a:ext cx="9688163" cy="519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2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AADB-2C85-3DD0-19E7-735E9C9C0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CFA58-2A50-454C-A694-7A7968B88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183" y="141059"/>
            <a:ext cx="10860084" cy="56378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2ADDE4-056A-422C-14ED-C6950DE3F51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13326" y="-1458990"/>
            <a:ext cx="82508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3D900-9A9D-0B8C-3A05-430B99756F03}"/>
              </a:ext>
            </a:extLst>
          </p:cNvPr>
          <p:cNvSpPr txBox="1"/>
          <p:nvPr/>
        </p:nvSpPr>
        <p:spPr>
          <a:xfrm>
            <a:off x="671515" y="5947366"/>
            <a:ext cx="1100401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US" sz="2400" b="1" dirty="0">
                <a:latin typeface="Google Sans"/>
              </a:rPr>
              <a:t>Source Code APK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selengkapnya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dapat</a:t>
            </a:r>
            <a:r>
              <a:rPr lang="en-US" sz="2400" b="1" i="0" dirty="0">
                <a:effectLst/>
                <a:latin typeface="Google Sans"/>
              </a:rPr>
              <a:t> </a:t>
            </a:r>
            <a:r>
              <a:rPr lang="en-US" sz="2400" b="1" i="0" dirty="0" err="1">
                <a:effectLst/>
                <a:latin typeface="Google Sans"/>
              </a:rPr>
              <a:t>dilihat</a:t>
            </a:r>
            <a:r>
              <a:rPr lang="en-US" sz="2400" b="1" dirty="0">
                <a:latin typeface="Google Sans"/>
              </a:rPr>
              <a:t> pada link </a:t>
            </a:r>
            <a:r>
              <a:rPr lang="en-US" sz="2400" b="1" dirty="0" err="1">
                <a:latin typeface="Google Sans"/>
              </a:rPr>
              <a:t>Github</a:t>
            </a:r>
            <a:r>
              <a:rPr lang="en-US" sz="2400" b="1" dirty="0">
                <a:latin typeface="Google Sans"/>
              </a:rPr>
              <a:t> </a:t>
            </a:r>
            <a:r>
              <a:rPr lang="en-US" sz="2400" b="1" dirty="0" err="1">
                <a:latin typeface="Google Sans"/>
              </a:rPr>
              <a:t>berikut</a:t>
            </a:r>
            <a:r>
              <a:rPr lang="en-US" sz="2400" b="1" dirty="0">
                <a:latin typeface="Google Sans"/>
              </a:rPr>
              <a:t> : </a:t>
            </a:r>
            <a:r>
              <a:rPr lang="en-US" sz="18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https://github.com/levikode/pegawai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b="0" i="0" dirty="0">
              <a:effectLst/>
              <a:latin typeface="Google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3F133-2B89-424A-979D-33C74087284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7704" y="910765"/>
            <a:ext cx="9448143" cy="46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9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399" y="176440"/>
            <a:ext cx="10515600" cy="694418"/>
          </a:xfrm>
        </p:spPr>
        <p:txBody>
          <a:bodyPr>
            <a:normAutofit/>
          </a:bodyPr>
          <a:lstStyle/>
          <a:p>
            <a:r>
              <a:rPr lang="id-ID" sz="4000" b="1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HASIL PENGUJIAN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AC9413-68A2-4EA2-BB7F-1851DFBD5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289462"/>
              </p:ext>
            </p:extLst>
          </p:nvPr>
        </p:nvGraphicFramePr>
        <p:xfrm>
          <a:off x="1100587" y="892712"/>
          <a:ext cx="4512813" cy="5788848"/>
        </p:xfrm>
        <a:graphic>
          <a:graphicData uri="http://schemas.openxmlformats.org/drawingml/2006/table">
            <a:tbl>
              <a:tblPr/>
              <a:tblGrid>
                <a:gridCol w="966643">
                  <a:extLst>
                    <a:ext uri="{9D8B030D-6E8A-4147-A177-3AD203B41FA5}">
                      <a16:colId xmlns:a16="http://schemas.microsoft.com/office/drawing/2014/main" val="1113482144"/>
                    </a:ext>
                  </a:extLst>
                </a:gridCol>
                <a:gridCol w="1010088">
                  <a:extLst>
                    <a:ext uri="{9D8B030D-6E8A-4147-A177-3AD203B41FA5}">
                      <a16:colId xmlns:a16="http://schemas.microsoft.com/office/drawing/2014/main" val="2156511256"/>
                    </a:ext>
                  </a:extLst>
                </a:gridCol>
                <a:gridCol w="1737786">
                  <a:extLst>
                    <a:ext uri="{9D8B030D-6E8A-4147-A177-3AD203B41FA5}">
                      <a16:colId xmlns:a16="http://schemas.microsoft.com/office/drawing/2014/main" val="539729932"/>
                    </a:ext>
                  </a:extLst>
                </a:gridCol>
                <a:gridCol w="450738">
                  <a:extLst>
                    <a:ext uri="{9D8B030D-6E8A-4147-A177-3AD203B41FA5}">
                      <a16:colId xmlns:a16="http://schemas.microsoft.com/office/drawing/2014/main" val="358517151"/>
                    </a:ext>
                  </a:extLst>
                </a:gridCol>
                <a:gridCol w="347558">
                  <a:extLst>
                    <a:ext uri="{9D8B030D-6E8A-4147-A177-3AD203B41FA5}">
                      <a16:colId xmlns:a16="http://schemas.microsoft.com/office/drawing/2014/main" val="3863084685"/>
                    </a:ext>
                  </a:extLst>
                </a:gridCol>
              </a:tblGrid>
              <a:tr h="14491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pendukung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urgensi/tingkat kepentingan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Hasil Pengujian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225743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CRUD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Gagal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408"/>
                  </a:ext>
                </a:extLst>
              </a:tr>
              <a:tr h="1449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7382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597057"/>
                  </a:ext>
                </a:extLst>
              </a:tr>
              <a:tr h="144913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dashboard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032189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pegawai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610318"/>
                  </a:ext>
                </a:extLst>
              </a:tr>
              <a:tr h="14491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namaadmin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389409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038425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password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303070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269352"/>
                  </a:ext>
                </a:extLst>
              </a:tr>
              <a:tr h="14491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pegawai-&gt;jabatan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namajabatan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18093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0877865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537824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953485"/>
                  </a:ext>
                </a:extLst>
              </a:tr>
              <a:tr h="144913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pegawai-&gt;unitkerja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namaunitkerja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271848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332807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3335632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6220793"/>
                  </a:ext>
                </a:extLst>
              </a:tr>
              <a:tr h="144913">
                <a:tc rowSpan="1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pegawai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namapegawai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15820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nip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018020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jabatan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8386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jeniskelamin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076640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ttl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37855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395538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tmt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61994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masakerja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Delete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3098295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statuskeluarga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728427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golongandarah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463470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agama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</a:t>
                      </a:r>
                    </a:p>
                  </a:txBody>
                  <a:tcPr marL="4168" marR="4168" marT="416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94591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unitkerja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436861"/>
                  </a:ext>
                </a:extLst>
              </a:tr>
              <a:tr h="1449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alamat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542781"/>
                  </a:ext>
                </a:extLst>
              </a:tr>
              <a:tr h="1449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laporan &amp; cetak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berdasarkan tanggal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Read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lulus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168" marR="4168" marT="416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98729"/>
                  </a:ext>
                </a:extLst>
              </a:tr>
              <a:tr h="14491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784407"/>
                  </a:ext>
                </a:extLst>
              </a:tr>
              <a:tr h="14491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 Skor Didapat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377357"/>
                  </a:ext>
                </a:extLst>
              </a:tr>
              <a:tr h="14491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Jumlah Skor Maksimal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873088"/>
                  </a:ext>
                </a:extLst>
              </a:tr>
              <a:tr h="144913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Presentase (%)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" marR="4168" marT="416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74691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7E9A7F6-EA19-47E7-A529-F05154C3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92" y="892712"/>
            <a:ext cx="6370708" cy="37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7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0494" y="3060198"/>
            <a:ext cx="10515600" cy="1325563"/>
          </a:xfrm>
        </p:spPr>
        <p:txBody>
          <a:bodyPr/>
          <a:lstStyle/>
          <a:p>
            <a:pPr algn="ctr"/>
            <a:r>
              <a:rPr lang="id-ID" b="1" dirty="0">
                <a:latin typeface="Arial" panose="020B0604020202020204" pitchFamily="34" charset="0"/>
                <a:cs typeface="Arial" panose="020B0604020202020204" pitchFamily="34" charset="0"/>
              </a:rPr>
              <a:t>Selesai &amp; Terima kasih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2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606DC-10E1-04B6-7235-342A2BDC8A19}"/>
              </a:ext>
            </a:extLst>
          </p:cNvPr>
          <p:cNvSpPr txBox="1"/>
          <p:nvPr/>
        </p:nvSpPr>
        <p:spPr>
          <a:xfrm>
            <a:off x="3859877" y="1679412"/>
            <a:ext cx="4214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7200" b="1" i="0" dirty="0">
                <a:effectLst/>
                <a:latin typeface="Gill Sans Ultra Bold Condensed" panose="020B0A06020104020203" pitchFamily="34" charset="0"/>
              </a:rPr>
              <a:t>BAGIAN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7319C8-1677-F5DE-A42B-A779628D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447" y="3429000"/>
            <a:ext cx="7265324" cy="2294918"/>
          </a:xfrm>
        </p:spPr>
        <p:txBody>
          <a:bodyPr/>
          <a:lstStyle/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PKL</a:t>
            </a:r>
          </a:p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di </a:t>
            </a:r>
            <a:r>
              <a:rPr lang="en-US" dirty="0" err="1"/>
              <a:t>tempat</a:t>
            </a:r>
            <a:r>
              <a:rPr lang="en-US" dirty="0"/>
              <a:t> PKL</a:t>
            </a:r>
          </a:p>
          <a:p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kendala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PKL</a:t>
            </a:r>
          </a:p>
        </p:txBody>
      </p:sp>
    </p:spTree>
    <p:extLst>
      <p:ext uri="{BB962C8B-B14F-4D97-AF65-F5344CB8AC3E}">
        <p14:creationId xmlns:p14="http://schemas.microsoft.com/office/powerpoint/2010/main" val="391522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0B49E6-5495-A414-8E05-08B935A73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92" y="1525487"/>
            <a:ext cx="3563416" cy="222752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124CD-D0C8-828D-46EA-98D6C2A8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916" y="5108101"/>
            <a:ext cx="6741459" cy="139700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Waktu</a:t>
            </a:r>
          </a:p>
          <a:p>
            <a:pPr marL="287338" indent="0">
              <a:spcBef>
                <a:spcPts val="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19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Agustus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- 14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Desember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2024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467B16-C434-63C6-C6B9-723B53F670BC}"/>
              </a:ext>
            </a:extLst>
          </p:cNvPr>
          <p:cNvSpPr txBox="1">
            <a:spLocks/>
          </p:cNvSpPr>
          <p:nvPr/>
        </p:nvSpPr>
        <p:spPr>
          <a:xfrm>
            <a:off x="4338916" y="1525487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Tempat</a:t>
            </a:r>
            <a:endParaRPr lang="en-US" dirty="0"/>
          </a:p>
          <a:p>
            <a:pPr marL="287338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Jl. 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Juanda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Komplek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Perkantoran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Pemerintah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Kabupaten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Aceh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Tamiang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64A1A7-65BD-CF4B-5A43-F63E771A9CB8}"/>
              </a:ext>
            </a:extLst>
          </p:cNvPr>
          <p:cNvSpPr txBox="1">
            <a:spLocks/>
          </p:cNvSpPr>
          <p:nvPr/>
        </p:nvSpPr>
        <p:spPr>
          <a:xfrm>
            <a:off x="4338916" y="3316794"/>
            <a:ext cx="6741459" cy="139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 err="1"/>
              <a:t>Bidang</a:t>
            </a:r>
            <a:endParaRPr lang="en-US" dirty="0"/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Penge</a:t>
            </a:r>
            <a:r>
              <a:rPr lang="en-US" sz="1200" dirty="0" err="1">
                <a:latin typeface="Google Sans"/>
              </a:rPr>
              <a:t>mbangan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Sumber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Daya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Manusia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Mutasi</a:t>
            </a:r>
            <a:r>
              <a:rPr lang="en-US" sz="1200" b="0" i="0" dirty="0">
                <a:effectLst/>
                <a:latin typeface="Google Sans"/>
              </a:rPr>
              <a:t> dan </a:t>
            </a:r>
            <a:r>
              <a:rPr lang="en-US" sz="1200" b="0" i="0" dirty="0" err="1">
                <a:effectLst/>
                <a:latin typeface="Google Sans"/>
              </a:rPr>
              <a:t>Promosi</a:t>
            </a:r>
            <a:endParaRPr lang="en-US" sz="1200" b="0" i="0" dirty="0">
              <a:effectLst/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 err="1">
                <a:latin typeface="Google Sans"/>
              </a:rPr>
              <a:t>Perencanaan</a:t>
            </a:r>
            <a:r>
              <a:rPr lang="en-US" sz="1200" dirty="0">
                <a:latin typeface="Google Sans"/>
              </a:rPr>
              <a:t> dan </a:t>
            </a:r>
            <a:r>
              <a:rPr lang="en-US" sz="1200" dirty="0" err="1">
                <a:latin typeface="Google Sans"/>
              </a:rPr>
              <a:t>Pengembangan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Sumber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Daya</a:t>
            </a:r>
            <a:r>
              <a:rPr lang="en-US" sz="1200" dirty="0">
                <a:latin typeface="Google Sans"/>
              </a:rPr>
              <a:t> </a:t>
            </a:r>
            <a:r>
              <a:rPr lang="en-US" sz="1200" dirty="0" err="1">
                <a:latin typeface="Google Sans"/>
              </a:rPr>
              <a:t>Manusia</a:t>
            </a:r>
            <a:endParaRPr lang="en-US" sz="1200" dirty="0">
              <a:latin typeface="Google Sans"/>
            </a:endParaRPr>
          </a:p>
          <a:p>
            <a:pPr marL="4572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Google Sans"/>
              </a:rPr>
              <a:t>dll</a:t>
            </a:r>
            <a:endParaRPr lang="en-US" sz="1200" b="0" i="0" dirty="0">
              <a:effectLst/>
              <a:latin typeface="Google Sans"/>
            </a:endParaRPr>
          </a:p>
        </p:txBody>
      </p:sp>
      <p:pic>
        <p:nvPicPr>
          <p:cNvPr id="1026" name="Picture 2" descr="Aceh Tamiang Buka Pendaftaran Seleksi Calon Kadis | Halaman 7">
            <a:extLst>
              <a:ext uri="{FF2B5EF4-FFF2-40B4-BE49-F238E27FC236}">
                <a16:creationId xmlns:a16="http://schemas.microsoft.com/office/drawing/2014/main" id="{5E511145-125A-CB5D-5096-9CA4A1D18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2" y="3920296"/>
            <a:ext cx="3563416" cy="237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27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956065-5F79-4ECB-8473-40E5BB028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83535"/>
              </p:ext>
            </p:extLst>
          </p:nvPr>
        </p:nvGraphicFramePr>
        <p:xfrm>
          <a:off x="632363" y="1637770"/>
          <a:ext cx="9888483" cy="4576586"/>
        </p:xfrm>
        <a:graphic>
          <a:graphicData uri="http://schemas.openxmlformats.org/drawingml/2006/table">
            <a:tbl>
              <a:tblPr firstRow="1" firstCol="1" bandRow="1"/>
              <a:tblGrid>
                <a:gridCol w="433894">
                  <a:extLst>
                    <a:ext uri="{9D8B030D-6E8A-4147-A177-3AD203B41FA5}">
                      <a16:colId xmlns:a16="http://schemas.microsoft.com/office/drawing/2014/main" val="1594059215"/>
                    </a:ext>
                  </a:extLst>
                </a:gridCol>
                <a:gridCol w="1707402">
                  <a:extLst>
                    <a:ext uri="{9D8B030D-6E8A-4147-A177-3AD203B41FA5}">
                      <a16:colId xmlns:a16="http://schemas.microsoft.com/office/drawing/2014/main" val="2013862391"/>
                    </a:ext>
                  </a:extLst>
                </a:gridCol>
                <a:gridCol w="1026507">
                  <a:extLst>
                    <a:ext uri="{9D8B030D-6E8A-4147-A177-3AD203B41FA5}">
                      <a16:colId xmlns:a16="http://schemas.microsoft.com/office/drawing/2014/main" val="3815757314"/>
                    </a:ext>
                  </a:extLst>
                </a:gridCol>
                <a:gridCol w="433894">
                  <a:extLst>
                    <a:ext uri="{9D8B030D-6E8A-4147-A177-3AD203B41FA5}">
                      <a16:colId xmlns:a16="http://schemas.microsoft.com/office/drawing/2014/main" val="3202299745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3847564659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3590397765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487587174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288191568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53576510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695850022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4074745104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886241684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3144173813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613690842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624390319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525888541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748265257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392164169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147208265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48461538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30058086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660619639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2289825245"/>
                    </a:ext>
                  </a:extLst>
                </a:gridCol>
                <a:gridCol w="279872">
                  <a:extLst>
                    <a:ext uri="{9D8B030D-6E8A-4147-A177-3AD203B41FA5}">
                      <a16:colId xmlns:a16="http://schemas.microsoft.com/office/drawing/2014/main" val="1993696190"/>
                    </a:ext>
                  </a:extLst>
                </a:gridCol>
                <a:gridCol w="344673">
                  <a:extLst>
                    <a:ext uri="{9D8B030D-6E8A-4147-A177-3AD203B41FA5}">
                      <a16:colId xmlns:a16="http://schemas.microsoft.com/office/drawing/2014/main" val="3122964582"/>
                    </a:ext>
                  </a:extLst>
                </a:gridCol>
                <a:gridCol w="344673">
                  <a:extLst>
                    <a:ext uri="{9D8B030D-6E8A-4147-A177-3AD203B41FA5}">
                      <a16:colId xmlns:a16="http://schemas.microsoft.com/office/drawing/2014/main" val="2839260113"/>
                    </a:ext>
                  </a:extLst>
                </a:gridCol>
              </a:tblGrid>
              <a:tr h="326899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Uraian kegiatan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gridSpan="2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Bulan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07807"/>
                  </a:ext>
                </a:extLst>
              </a:tr>
              <a:tr h="32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Agustus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September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Oktober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November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Desember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496375"/>
                  </a:ext>
                </a:extLst>
              </a:tr>
              <a:tr h="3268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186579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Persiapan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Sekolah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4839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Pengantaran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Sekolah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787052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Perkenalan/Adaptasi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049923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Analisis Masalah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464468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Merancang Database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6958937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Merancang UI/UX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750273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Mengetik Source code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14332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Uji Coba Aplikasi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26685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Evaluasi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291824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Kegiatan Rutin kantor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220386"/>
                  </a:ext>
                </a:extLst>
              </a:tr>
              <a:tr h="3268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Penjemputan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Tempat PKL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4265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46E7B6B-684E-41DB-B1B7-1B6207D1E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251" y="2809101"/>
            <a:ext cx="1706549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2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52956"/>
            <a:ext cx="11183816" cy="61061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46" y="6027593"/>
            <a:ext cx="3732008" cy="534762"/>
          </a:xfrm>
        </p:spPr>
        <p:txBody>
          <a:bodyPr>
            <a:normAutofit/>
          </a:bodyPr>
          <a:lstStyle/>
          <a:p>
            <a:r>
              <a:rPr lang="id-ID" sz="2400" dirty="0"/>
              <a:t> </a:t>
            </a:r>
            <a:r>
              <a:rPr lang="en-US" sz="2400" dirty="0" err="1"/>
              <a:t>Apel</a:t>
            </a:r>
            <a:r>
              <a:rPr lang="id-ID" sz="2400" dirty="0"/>
              <a:t> </a:t>
            </a:r>
            <a:r>
              <a:rPr lang="en-US" sz="2400" dirty="0" err="1"/>
              <a:t>Rutin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057817" y="6027593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Orientasi</a:t>
            </a:r>
            <a:r>
              <a:rPr lang="en-US" sz="2400" dirty="0"/>
              <a:t> PPPK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02A1F5-B725-EF65-B9A0-1BEDFAB5F7FD}"/>
              </a:ext>
            </a:extLst>
          </p:cNvPr>
          <p:cNvSpPr txBox="1">
            <a:spLocks/>
          </p:cNvSpPr>
          <p:nvPr/>
        </p:nvSpPr>
        <p:spPr>
          <a:xfrm>
            <a:off x="8164446" y="5993471"/>
            <a:ext cx="3655615" cy="572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Pembukaan</a:t>
            </a:r>
            <a:r>
              <a:rPr lang="en-US" sz="2400" dirty="0"/>
              <a:t> </a:t>
            </a:r>
            <a:r>
              <a:rPr lang="en-US" sz="2400" dirty="0" err="1"/>
              <a:t>Orientasi</a:t>
            </a:r>
            <a:r>
              <a:rPr lang="en-US" sz="2400" dirty="0"/>
              <a:t> PPPK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157A12-F87B-3942-EFCD-7CF7A8D66F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522" y="1215904"/>
            <a:ext cx="3322955" cy="19689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EBC062-F2F1-2EA7-1D2C-BB062A089663}"/>
              </a:ext>
            </a:extLst>
          </p:cNvPr>
          <p:cNvSpPr txBox="1">
            <a:spLocks/>
          </p:cNvSpPr>
          <p:nvPr/>
        </p:nvSpPr>
        <p:spPr>
          <a:xfrm>
            <a:off x="4233602" y="3250623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Validasi</a:t>
            </a:r>
            <a:r>
              <a:rPr lang="en-US" sz="2400" dirty="0"/>
              <a:t> SKPK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CB6A27-5499-FA74-F89B-33627DDE6C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65" b="14565"/>
          <a:stretch/>
        </p:blipFill>
        <p:spPr bwMode="auto">
          <a:xfrm>
            <a:off x="8520985" y="1183427"/>
            <a:ext cx="3037369" cy="2002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6582B10-6605-D8D9-7991-6502ED093D9F}"/>
              </a:ext>
            </a:extLst>
          </p:cNvPr>
          <p:cNvSpPr txBox="1">
            <a:spLocks/>
          </p:cNvSpPr>
          <p:nvPr/>
        </p:nvSpPr>
        <p:spPr>
          <a:xfrm>
            <a:off x="8520985" y="3258629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Absensi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493C3E-4BCC-C17D-AC02-0C7FD0BC89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3" y="1117153"/>
            <a:ext cx="3037369" cy="196896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ABDFCA3-83D3-2B0F-2DB4-0D3E8ED0327E}"/>
              </a:ext>
            </a:extLst>
          </p:cNvPr>
          <p:cNvSpPr txBox="1">
            <a:spLocks/>
          </p:cNvSpPr>
          <p:nvPr/>
        </p:nvSpPr>
        <p:spPr>
          <a:xfrm>
            <a:off x="707571" y="3239893"/>
            <a:ext cx="4287383" cy="61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 </a:t>
            </a:r>
            <a:r>
              <a:rPr lang="en-US" sz="2400" dirty="0" err="1"/>
              <a:t>Pengajian</a:t>
            </a:r>
            <a:r>
              <a:rPr lang="en-US" sz="2400" dirty="0"/>
              <a:t> </a:t>
            </a:r>
            <a:r>
              <a:rPr lang="en-US" sz="2400" dirty="0" err="1"/>
              <a:t>Rutin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CA0EE-56E6-E97A-173B-7CCAC37F30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34" y="3880284"/>
            <a:ext cx="3037368" cy="20431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E6460-F018-4394-963C-E012173E2D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200" y="3796198"/>
            <a:ext cx="3294108" cy="21640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D410F-3F5D-4D3A-B4EC-D37CD5CF9D4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1" y="4033172"/>
            <a:ext cx="3860800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50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9724047-3D8C-A239-3D77-56B82D2FB99D}"/>
              </a:ext>
            </a:extLst>
          </p:cNvPr>
          <p:cNvSpPr txBox="1">
            <a:spLocks/>
          </p:cNvSpPr>
          <p:nvPr/>
        </p:nvSpPr>
        <p:spPr>
          <a:xfrm>
            <a:off x="504092" y="674987"/>
            <a:ext cx="11183816" cy="610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1-&gt;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Kendala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PKL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124CD-D0C8-828D-46EA-98D6C2A8E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074127"/>
            <a:ext cx="9468523" cy="211179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kendala</a:t>
            </a:r>
            <a:r>
              <a:rPr lang="en-US" sz="2400" dirty="0"/>
              <a:t> yang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hadapi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ketika</a:t>
            </a:r>
            <a:r>
              <a:rPr lang="en-US" sz="2400" dirty="0"/>
              <a:t> </a:t>
            </a:r>
            <a:r>
              <a:rPr lang="en-US" sz="2400" dirty="0" err="1"/>
              <a:t>menghadapi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</a:t>
            </a:r>
            <a:r>
              <a:rPr lang="en-US" sz="2400" dirty="0" err="1"/>
              <a:t>teknis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penggunaan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lunak</a:t>
            </a:r>
            <a:r>
              <a:rPr lang="en-US" sz="2400" dirty="0"/>
              <a:t> </a:t>
            </a:r>
            <a:r>
              <a:rPr lang="en-US" sz="2400" dirty="0" err="1"/>
              <a:t>tertentu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kuasai</a:t>
            </a:r>
            <a:r>
              <a:rPr lang="en-US" sz="2400" dirty="0"/>
              <a:t> </a:t>
            </a:r>
            <a:r>
              <a:rPr lang="en-US" sz="2400" dirty="0" err="1"/>
              <a:t>sepenuhnya</a:t>
            </a:r>
            <a:r>
              <a:rPr lang="en-US" sz="2400" dirty="0"/>
              <a:t>. </a:t>
            </a:r>
            <a:r>
              <a:rPr lang="en-US" sz="2400" dirty="0" err="1"/>
              <a:t>Namun</a:t>
            </a:r>
            <a:r>
              <a:rPr lang="en-US" sz="2400" dirty="0"/>
              <a:t>, </a:t>
            </a:r>
            <a:r>
              <a:rPr lang="en-US" sz="2400" dirty="0" err="1"/>
              <a:t>saya</a:t>
            </a:r>
            <a:r>
              <a:rPr lang="en-US" sz="2400" dirty="0"/>
              <a:t> </a:t>
            </a:r>
            <a:r>
              <a:rPr lang="en-US" sz="2400" dirty="0" err="1"/>
              <a:t>berusaha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mempelajarinya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mandiri</a:t>
            </a:r>
            <a:r>
              <a:rPr lang="en-US" sz="2400" dirty="0"/>
              <a:t> agar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menyelesaikan</a:t>
            </a:r>
            <a:r>
              <a:rPr lang="en-US" sz="2400" dirty="0"/>
              <a:t> </a:t>
            </a:r>
            <a:r>
              <a:rPr lang="en-US" sz="2400" dirty="0" err="1"/>
              <a:t>tugas</a:t>
            </a:r>
            <a:r>
              <a:rPr lang="en-US" sz="2400" dirty="0"/>
              <a:t> yang </a:t>
            </a:r>
            <a:r>
              <a:rPr lang="en-US" sz="2400" dirty="0" err="1"/>
              <a:t>diberi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9784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DAEE-4F65-723A-FB09-67C7C73B1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05343-EC0C-B69B-B24B-F707E3B92C57}"/>
              </a:ext>
            </a:extLst>
          </p:cNvPr>
          <p:cNvSpPr txBox="1"/>
          <p:nvPr/>
        </p:nvSpPr>
        <p:spPr>
          <a:xfrm>
            <a:off x="3352799" y="1596284"/>
            <a:ext cx="4644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500"/>
              </a:spcBef>
              <a:spcAft>
                <a:spcPts val="750"/>
              </a:spcAft>
            </a:pPr>
            <a:r>
              <a:rPr lang="en-US" sz="7200" b="1" i="0" dirty="0">
                <a:effectLst/>
                <a:latin typeface="Gill Sans Ultra Bold Condensed" panose="020B0A06020104020203" pitchFamily="34" charset="0"/>
              </a:rPr>
              <a:t>BAGIAN 1I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CE84C5-192E-4447-FC71-649D0ADC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9084" y="3541222"/>
            <a:ext cx="6550430" cy="2294918"/>
          </a:xfrm>
        </p:spPr>
        <p:txBody>
          <a:bodyPr/>
          <a:lstStyle/>
          <a:p>
            <a:r>
              <a:rPr lang="sv-SE" dirty="0"/>
              <a:t>Analisis Kebutuhan Aplikasi</a:t>
            </a:r>
          </a:p>
          <a:p>
            <a:r>
              <a:rPr lang="sv-SE" dirty="0"/>
              <a:t>Pengujian Aspek Fungsinalitas Aplikasi</a:t>
            </a:r>
          </a:p>
          <a:p>
            <a:r>
              <a:rPr lang="sv-SE" dirty="0"/>
              <a:t>Kesimpulan dan Saran Pengembangan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1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Selama ini </a:t>
            </a:r>
            <a:r>
              <a:rPr lang="en-US" dirty="0" err="1"/>
              <a:t>Pendataan</a:t>
            </a:r>
            <a:r>
              <a:rPr lang="id-ID" dirty="0"/>
              <a:t> </a:t>
            </a:r>
            <a:r>
              <a:rPr lang="en-US" dirty="0" err="1"/>
              <a:t>Pegawai</a:t>
            </a:r>
            <a:r>
              <a:rPr lang="id-ID" dirty="0"/>
              <a:t> masih dilakukan secara manua</a:t>
            </a:r>
            <a:r>
              <a:rPr lang="en-US" dirty="0"/>
              <a:t>l,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pendataan</a:t>
            </a:r>
            <a:r>
              <a:rPr lang="en-US" dirty="0"/>
              <a:t> </a:t>
            </a:r>
            <a:r>
              <a:rPr lang="en-US" dirty="0" err="1"/>
              <a:t>pegawai</a:t>
            </a:r>
            <a:r>
              <a:rPr lang="en-US" dirty="0"/>
              <a:t>.</a:t>
            </a:r>
            <a:endParaRPr lang="id-ID" dirty="0"/>
          </a:p>
          <a:p>
            <a:endParaRPr lang="id-ID" sz="1400" dirty="0"/>
          </a:p>
          <a:p>
            <a:r>
              <a:rPr lang="id-ID" dirty="0"/>
              <a:t>Tujuan: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Mudah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Murah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Efisien</a:t>
            </a:r>
          </a:p>
          <a:p>
            <a:pPr marL="577850" indent="-241300">
              <a:buFont typeface="Calibri" panose="020F0502020204030204" pitchFamily="34" charset="0"/>
              <a:buChar char="⁻"/>
            </a:pPr>
            <a:r>
              <a:rPr lang="id-ID" dirty="0"/>
              <a:t>Efektif</a:t>
            </a:r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760911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02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75183" y="219982"/>
            <a:ext cx="10809284" cy="563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Bagian 2-&gt;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kuesioner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ECD5FB-B378-9B06-E18E-B5415E9E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5" y="991205"/>
            <a:ext cx="5042535" cy="22155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088BC-BB20-C375-868A-3B272F65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64" y="3640976"/>
            <a:ext cx="5042535" cy="2209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8C6D6C-5912-43CD-A5CF-5DDD8D264A3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69" y="991205"/>
            <a:ext cx="3708402" cy="221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C726D7-F1FB-43FC-B7CE-45E88E91ED9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468" y="3556000"/>
            <a:ext cx="3708401" cy="22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5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1709</TotalTime>
  <Words>1353</Words>
  <Application>Microsoft Office PowerPoint</Application>
  <PresentationFormat>Widescreen</PresentationFormat>
  <Paragraphs>942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Gill Sans Ultra Bold Condensed</vt:lpstr>
      <vt:lpstr>Google Sans</vt:lpstr>
      <vt:lpstr>Times New Roman</vt:lpstr>
      <vt:lpstr>Office Theme</vt:lpstr>
      <vt:lpstr>APLIKASI PENDATAAN PEGAWAI  di BKPSDM Kab. Aceh Tamiang </vt:lpstr>
      <vt:lpstr>PowerPoint Presentation</vt:lpstr>
      <vt:lpstr>PowerPoint Presentation</vt:lpstr>
      <vt:lpstr>PowerPoint Presentation</vt:lpstr>
      <vt:lpstr>Bagian 1-&gt; Kegiatan selama PKL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Bagian 2-&gt; Jadwal Pembuatan Aplikasi</vt:lpstr>
      <vt:lpstr>Bagian 2-&gt;  DESAIN PROTOTYPE</vt:lpstr>
      <vt:lpstr>Bagian 2-&gt; Perancangan -&gt; Table Desain Phpmyadmin</vt:lpstr>
      <vt:lpstr>Bagian 2-&gt; Pengembangan (GITHUB) </vt:lpstr>
      <vt:lpstr>4. HASIL PENGUJIAN</vt:lpstr>
      <vt:lpstr>Selesai &amp; 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Aplikasi Pendataan Penduduk Di DisCapil Kota Langsa</dc:title>
  <dc:creator>MITA</dc:creator>
  <cp:lastModifiedBy>Asustechby880@outlook.com</cp:lastModifiedBy>
  <cp:revision>27</cp:revision>
  <dcterms:created xsi:type="dcterms:W3CDTF">2024-01-17T03:37:04Z</dcterms:created>
  <dcterms:modified xsi:type="dcterms:W3CDTF">2025-01-19T04:03:10Z</dcterms:modified>
</cp:coreProperties>
</file>