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71" r:id="rId12"/>
    <p:sldId id="264" r:id="rId13"/>
    <p:sldId id="270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FB0B8-BBB8-4D2D-8D4C-787C3BFF6164}" v="27" dt="2025-05-06T12:57:04.231"/>
    <p1510:client id="{87684555-64F0-489E-AAFE-9D382D9F9CFC}" v="461" dt="2025-05-06T03:12:22.412"/>
    <p1510:client id="{C859CEAE-765B-5A02-2AB1-D81F79F92043}" v="9" dt="2025-05-06T12:55:52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325E-FACD-8E60-C548-911865F9C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AI System Auditing: Ensuring Fairness in Recruitment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91FFF-CE1D-A6B0-E49B-D1CC03354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40297"/>
            <a:ext cx="8676222" cy="2409939"/>
          </a:xfrm>
        </p:spPr>
        <p:txBody>
          <a:bodyPr/>
          <a:lstStyle/>
          <a:p>
            <a:r>
              <a:rPr lang="en-US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Team Members: Levi Lazarus, Charan Putta, Yashwanth Phanindra, Navya Nelluri</a:t>
            </a:r>
            <a:endParaRPr lang="en-US" b="1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</a:endParaRPr>
          </a:p>
          <a:p>
            <a:pPr algn="l"/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Course: Internship_660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40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/>
              <a:t>Date: 5/6/25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40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84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B586-7D88-392C-DD89-D3BB2EAC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Results​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21C1C-79B0-DC75-BAE1-C0806DEF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Logistic Regression​</a:t>
            </a:r>
          </a:p>
          <a:p>
            <a:r>
              <a:rPr lang="en-US"/>
              <a:t>Accuracy: 91%​</a:t>
            </a:r>
          </a:p>
          <a:p>
            <a:r>
              <a:rPr lang="en-US"/>
              <a:t>Good baseline, interpretable coefficients​</a:t>
            </a:r>
          </a:p>
          <a:p>
            <a:r>
              <a:rPr lang="en-US"/>
              <a:t>Decision Tree​</a:t>
            </a:r>
          </a:p>
          <a:p>
            <a:r>
              <a:rPr lang="en-US"/>
              <a:t>Accuracy: 88.3%​</a:t>
            </a:r>
          </a:p>
          <a:p>
            <a:r>
              <a:rPr lang="en-US"/>
              <a:t>Slightly lower performance, visible bias​</a:t>
            </a:r>
          </a:p>
          <a:p>
            <a:r>
              <a:rPr lang="en-US"/>
              <a:t>Random Forest​</a:t>
            </a:r>
          </a:p>
          <a:p>
            <a:r>
              <a:rPr lang="en-US"/>
              <a:t>Accuracy: 93%​</a:t>
            </a:r>
          </a:p>
          <a:p>
            <a:r>
              <a:rPr lang="en-US"/>
              <a:t>Best performance, explained using SHAP​</a:t>
            </a:r>
          </a:p>
        </p:txBody>
      </p:sp>
    </p:spTree>
    <p:extLst>
      <p:ext uri="{BB962C8B-B14F-4D97-AF65-F5344CB8AC3E}">
        <p14:creationId xmlns:p14="http://schemas.microsoft.com/office/powerpoint/2010/main" val="703878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CC7CB0-EA37-4F04-80BC-35C63E987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A48FC7-3674-4921-8DB0-ED6B0E089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202" y="1118227"/>
            <a:ext cx="3964453" cy="2052602"/>
          </a:xfrm>
          <a:prstGeom prst="rect">
            <a:avLst/>
          </a:prstGeom>
        </p:spPr>
      </p:pic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FAC4B1B-BB7D-1C0B-4902-A5202438A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712" y="1197802"/>
            <a:ext cx="3422791" cy="1873977"/>
          </a:xfrm>
          <a:prstGeom prst="rect">
            <a:avLst/>
          </a:prstGeom>
        </p:spPr>
      </p:pic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78CBAF-CE20-5590-3093-311AF26EF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60260" y="1153506"/>
            <a:ext cx="3808382" cy="185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10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E21C-5113-0CBE-D82E-3BA8AF4C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Testing​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7B3F-3E86-A8EA-2D65-E7CD6E3E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Audited fairness using Demographic Parity Gap​</a:t>
            </a:r>
          </a:p>
          <a:p>
            <a:r>
              <a:rPr lang="en-US"/>
              <a:t>Measures the difference in positive predictions between groups (e.g., Gender)​</a:t>
            </a:r>
          </a:p>
          <a:p>
            <a:r>
              <a:rPr lang="en-US"/>
              <a:t>Decision Tree gap: 0.0183 → showed bias​</a:t>
            </a:r>
          </a:p>
          <a:p>
            <a:r>
              <a:rPr lang="en-US"/>
              <a:t>Random Forest gap: 0.0065 → fair and balanced​</a:t>
            </a:r>
          </a:p>
          <a:p>
            <a:r>
              <a:rPr lang="en-US"/>
              <a:t>Logistic Regression: gap reviewed using coefficient impact​</a:t>
            </a:r>
          </a:p>
        </p:txBody>
      </p:sp>
    </p:spTree>
    <p:extLst>
      <p:ext uri="{BB962C8B-B14F-4D97-AF65-F5344CB8AC3E}">
        <p14:creationId xmlns:p14="http://schemas.microsoft.com/office/powerpoint/2010/main" val="3694757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069419-B83B-4E10-A3EF-91A86B5D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738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60B00D59-8089-1C57-3284-A8179629F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09" y="691806"/>
            <a:ext cx="5608375" cy="330939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9060A-184C-5997-30A7-6CB92C965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70101" y="693512"/>
            <a:ext cx="5681819" cy="330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717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D80C-4D72-9561-4AE6-8C3A005E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Bias Mitigation Techniques​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7A70-3044-5436-3479-1041C7761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SMOTE: Handled class imbalance in Decision Tree​</a:t>
            </a:r>
          </a:p>
          <a:p>
            <a:r>
              <a:rPr lang="en-US"/>
              <a:t>SHAP: Explained feature impact in Random Forest​</a:t>
            </a:r>
          </a:p>
          <a:p>
            <a:r>
              <a:rPr lang="en-US"/>
              <a:t>Logistic Regression: Evaluated fairness via coefficients​</a:t>
            </a:r>
          </a:p>
          <a:p>
            <a:r>
              <a:rPr lang="en-US"/>
              <a:t>Each model had specific flaws addressed differently​</a:t>
            </a:r>
          </a:p>
          <a:p>
            <a:r>
              <a:rPr lang="en-US"/>
              <a:t>Goal: Improve both fairness and transparency​</a:t>
            </a:r>
          </a:p>
        </p:txBody>
      </p:sp>
    </p:spTree>
    <p:extLst>
      <p:ext uri="{BB962C8B-B14F-4D97-AF65-F5344CB8AC3E}">
        <p14:creationId xmlns:p14="http://schemas.microsoft.com/office/powerpoint/2010/main" val="316244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8B626-9DE3-2B1C-1E7E-7648922F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Model Performed Best?​</a:t>
            </a:r>
          </a:p>
        </p:txBody>
      </p:sp>
      <p:pic>
        <p:nvPicPr>
          <p:cNvPr id="1026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603C78D-3ED4-EEE3-1FBB-1393E2CEFC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3124200"/>
            <a:ext cx="10242739" cy="24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24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B5DF-93D1-58AC-81F0-FD71CC58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ConcLUsion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6DE0-3499-F38D-AA3C-CD6D0D66E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Random Forest achieved the highest accuracy (93%) and the lowest bias​</a:t>
            </a:r>
          </a:p>
          <a:p>
            <a:r>
              <a:rPr lang="en-US"/>
              <a:t>SHAP helped explain and audit complex model decisions​</a:t>
            </a:r>
          </a:p>
          <a:p>
            <a:r>
              <a:rPr lang="en-US"/>
              <a:t>Fairness tested using the Demographic Parity Gap​</a:t>
            </a:r>
          </a:p>
          <a:p>
            <a:r>
              <a:rPr lang="en-US"/>
              <a:t>Bias mitigation is model-specific (e.g., SMOTE, SHAP, coefficients)​</a:t>
            </a:r>
          </a:p>
          <a:p>
            <a:r>
              <a:rPr lang="en-US"/>
              <a:t>AI auditing is essential for trust, transparency, and ethics​</a:t>
            </a:r>
          </a:p>
        </p:txBody>
      </p:sp>
    </p:spTree>
    <p:extLst>
      <p:ext uri="{BB962C8B-B14F-4D97-AF65-F5344CB8AC3E}">
        <p14:creationId xmlns:p14="http://schemas.microsoft.com/office/powerpoint/2010/main" val="2311780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D058-5921-6ED6-EA39-C4E45276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 Auditing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8BA8-0EAA-91FA-EB02-D4F660C2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AI systems are used in hiring, healthcare, finance, and more.​</a:t>
            </a:r>
          </a:p>
          <a:p>
            <a:r>
              <a:rPr lang="en-US"/>
              <a:t>Bias in training data can lead to unfair decisions.​</a:t>
            </a:r>
          </a:p>
          <a:p>
            <a:r>
              <a:rPr lang="en-US"/>
              <a:t>Complex models (like Random Forest) lack transparency.​</a:t>
            </a:r>
          </a:p>
          <a:p>
            <a:r>
              <a:rPr lang="en-US"/>
              <a:t>Legal frameworks demand fairness and explainability.​</a:t>
            </a:r>
          </a:p>
          <a:p>
            <a:r>
              <a:rPr lang="en-US"/>
              <a:t>Auditing builds trust and helps catch hidden risks.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05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B5EE-DCE0-8975-CD3F-261CD9F9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Real-world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E8CC-6270-BE32-F1B5-F81D070A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27312"/>
            <a:ext cx="9905998" cy="3124201"/>
          </a:xfrm>
        </p:spPr>
        <p:txBody>
          <a:bodyPr/>
          <a:lstStyle/>
          <a:p>
            <a:r>
              <a:rPr lang="en-US"/>
              <a:t>Amazon Hiring AI: Biased against female candidates.​</a:t>
            </a:r>
          </a:p>
          <a:p>
            <a:r>
              <a:rPr lang="en-US"/>
              <a:t>Tesla Autopilot: Misidentified objects — caused crashes.​</a:t>
            </a:r>
          </a:p>
          <a:p>
            <a:r>
              <a:rPr lang="en-US"/>
              <a:t>Healthcare AI: Underdiagnosed minorities in prediction tools.​</a:t>
            </a:r>
          </a:p>
          <a:p>
            <a:r>
              <a:rPr lang="en-US"/>
              <a:t>Deepfakes: AI-generated fake content used in scams and disinformation.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62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E942-762E-5990-1B93-BC60F8B4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Standards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272A-B326-983C-1909-9DD0DC99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  <a:p>
            <a:r>
              <a:rPr lang="en-US"/>
              <a:t>NIST AI Risk Management Framework – U.S. government guidelines for trustworthy AI.​</a:t>
            </a:r>
          </a:p>
          <a:p>
            <a:r>
              <a:rPr lang="en-US"/>
              <a:t>ISO/IEC 42001 – Global standard for AI management systems.​</a:t>
            </a:r>
          </a:p>
          <a:p>
            <a:r>
              <a:rPr lang="en-US"/>
              <a:t>IEEE 7000 Series – Focuses on AI ethics and transparency.​</a:t>
            </a:r>
          </a:p>
          <a:p>
            <a:r>
              <a:rPr lang="en-US"/>
              <a:t>Key challenges:​</a:t>
            </a:r>
          </a:p>
          <a:p>
            <a:r>
              <a:rPr lang="en-US"/>
              <a:t>Model bias and fairness​</a:t>
            </a:r>
          </a:p>
          <a:p>
            <a:r>
              <a:rPr lang="en-US"/>
              <a:t>Lack of interpretability​</a:t>
            </a:r>
          </a:p>
          <a:p>
            <a:r>
              <a:rPr lang="en-US"/>
              <a:t>Data poisoning &amp; adversarial attacks​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34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7B42-F6D1-3F51-D718-9BB7B818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800" cap="smal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Recruitment Dataset Overview</a:t>
            </a:r>
            <a:endParaRPr lang="en-US" sz="2800" cap="small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86A1-5071-D8CF-6AC2-236523CA7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846" y="2134517"/>
            <a:ext cx="5554336" cy="31242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Clr>
                <a:srgbClr val="FFFFFF"/>
              </a:buClr>
              <a:buNone/>
            </a:pPr>
            <a:r>
              <a:rPr lang="en-US" sz="16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sz="1600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Purpose</a:t>
            </a:r>
            <a:endParaRPr lang="en-US" sz="16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6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Predict hiring outcomes based on candidate attributes.</a:t>
            </a:r>
            <a:endParaRPr lang="en-US" sz="16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6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Explore factors that influence hiring decisions using machine learning models.</a:t>
            </a:r>
            <a:br>
              <a:rPr lang="en-US" sz="1600"/>
            </a:br>
            <a:endParaRPr lang="en-US" sz="16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6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sz="1600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Dataset Details</a:t>
            </a:r>
            <a:endParaRPr lang="en-US" sz="16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600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Records:</a:t>
            </a:r>
            <a:r>
              <a:rPr lang="en-US" sz="16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 1,500 candidates</a:t>
            </a:r>
            <a:endParaRPr lang="en-US" sz="16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600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Features:</a:t>
            </a:r>
            <a:r>
              <a:rPr lang="en-US" sz="16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 10 input attributes</a:t>
            </a:r>
            <a:endParaRPr lang="en-US" sz="16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sz="1600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Target Variable:</a:t>
            </a:r>
            <a:r>
              <a:rPr lang="en-US" sz="16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 </a:t>
            </a:r>
            <a:r>
              <a:rPr lang="en-US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onsolas"/>
              </a:rPr>
              <a:t>HiringDecision</a:t>
            </a:r>
            <a:r>
              <a:rPr lang="en-US" sz="16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 (0 = Not Hired, 1 = Hired)</a:t>
            </a:r>
            <a:endParaRPr lang="en-US" sz="16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 sz="16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65DCA-6008-5A46-94C5-347C8BE902F1}"/>
              </a:ext>
            </a:extLst>
          </p:cNvPr>
          <p:cNvSpPr txBox="1"/>
          <p:nvPr/>
        </p:nvSpPr>
        <p:spPr>
          <a:xfrm>
            <a:off x="7080267" y="4167072"/>
            <a:ext cx="4542746" cy="28130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1600" b="1" cap="small"/>
              <a:t> Key Variables</a:t>
            </a:r>
            <a:endParaRPr lang="en-US" sz="1600" b="1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cap="small"/>
              <a:t>Age, Gender, Education Level, Experience Years</a:t>
            </a:r>
            <a:endParaRPr lang="en-US" sz="160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cap="small"/>
              <a:t>Previous Companies, Distance From Company</a:t>
            </a:r>
            <a:endParaRPr lang="en-US" sz="160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cap="small"/>
              <a:t>Interview Score, Skill Score, Personality Score</a:t>
            </a:r>
            <a:endParaRPr lang="en-US" sz="160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1600" cap="small"/>
              <a:t>Recruitment Strategy (Aggressive, Moderate, Conservative)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5851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811B-18FC-9F3B-4B54-FEDC92B1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84" y="389262"/>
            <a:ext cx="9905998" cy="1014471"/>
          </a:xfrm>
        </p:spPr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Data Preprocessing 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88E5-A8C8-7902-340F-D724263BF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8928"/>
            <a:ext cx="9905998" cy="4042272"/>
          </a:xfrm>
        </p:spPr>
        <p:txBody>
          <a:bodyPr/>
          <a:lstStyle/>
          <a:p>
            <a:pPr marL="0" indent="0">
              <a:buClr>
                <a:srgbClr val="FFFFFF"/>
              </a:buClr>
              <a:buNone/>
            </a:pPr>
            <a:r>
              <a:rPr lang="en-US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Initial Data Checks</a:t>
            </a:r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Loaded the recruitment dataset using 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onsolas"/>
              </a:rPr>
              <a:t>pandas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Confirmed there were </a:t>
            </a:r>
            <a:r>
              <a:rPr lang="en-US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no missing values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 and all data types were appropriate Except 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onsolas"/>
                <a:ea typeface="+mn-lt"/>
                <a:cs typeface="+mn-lt"/>
              </a:rPr>
              <a:t>DistanceFromCompany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 and Gender.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Target column 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onsolas"/>
              </a:rPr>
              <a:t>HiringDecision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 showed </a:t>
            </a:r>
            <a:r>
              <a:rPr lang="en-US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class imbalance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:</a:t>
            </a:r>
            <a:endParaRPr lang="en-US"/>
          </a:p>
          <a:p>
            <a:pPr lvl="1"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69% Not Hired (0), 31% Hired (1)</a:t>
            </a:r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</a:endParaRPr>
          </a:p>
          <a:p>
            <a:pPr marL="0" lvl="1" indent="0">
              <a:buClr>
                <a:srgbClr val="FFFFFF"/>
              </a:buClr>
              <a:buNone/>
            </a:pPr>
            <a:r>
              <a:rPr lang="en-US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Data Type Conversions</a:t>
            </a:r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Converted 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DistanceFromCompany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and Gender columns from 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float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to 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int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 and object to int for consistency and interpretability.</a:t>
            </a:r>
            <a:endParaRPr lang="en-US"/>
          </a:p>
          <a:p>
            <a:pPr>
              <a:buClr>
                <a:srgbClr val="FFFFFF"/>
              </a:buClr>
            </a:pPr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6606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7A6F18CA-8EFB-7F66-33E6-E1052CD83FA9}"/>
              </a:ext>
            </a:extLst>
          </p:cNvPr>
          <p:cNvSpPr txBox="1"/>
          <p:nvPr/>
        </p:nvSpPr>
        <p:spPr>
          <a:xfrm>
            <a:off x="6420465" y="2666999"/>
            <a:ext cx="5122606" cy="32162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Correlation Analysis</a:t>
            </a:r>
            <a:endParaRPr lang="en-US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Displays </a:t>
            </a:r>
            <a:r>
              <a:rPr lang="en-US" b="1" cap="smal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pairwise correlations</a:t>
            </a:r>
            <a:r>
              <a:rPr lang="en-US" cap="smal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between all features and the target (</a:t>
            </a:r>
            <a:r>
              <a:rPr lang="en-US" cap="small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HiringDecision</a:t>
            </a:r>
            <a:r>
              <a:rPr lang="en-US" cap="smal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).</a:t>
            </a:r>
            <a:endParaRPr lang="en-US" cap="small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Values range from </a:t>
            </a:r>
            <a:r>
              <a:rPr lang="en-US" b="1" cap="smal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-1</a:t>
            </a:r>
            <a:r>
              <a:rPr lang="en-US" cap="smal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(strong negative) to </a:t>
            </a:r>
            <a:r>
              <a:rPr lang="en-US" b="1" cap="smal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+1</a:t>
            </a:r>
            <a:r>
              <a:rPr lang="en-US" cap="smal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(strong positive).</a:t>
            </a:r>
            <a:endParaRPr lang="en-US" cap="small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Helps identify which features are </a:t>
            </a:r>
            <a:r>
              <a:rPr lang="en-US" b="1" cap="smal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influential</a:t>
            </a:r>
            <a:r>
              <a:rPr lang="en-US" cap="smal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</a:t>
            </a:r>
            <a:r>
              <a:rPr lang="en-US" b="1" cap="smal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redundant</a:t>
            </a:r>
            <a:r>
              <a:rPr lang="en-US" cap="smal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, or </a:t>
            </a:r>
            <a:r>
              <a:rPr lang="en-US" b="1" cap="smal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potentially problematic</a:t>
            </a:r>
            <a:r>
              <a:rPr lang="en-US" cap="small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(due to multicollinearity).</a:t>
            </a:r>
            <a:br>
              <a:rPr lang="en-US" cap="small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</a:br>
            <a:endParaRPr lang="en-US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Content Placeholder 3" descr="A graph with red squares and blue squares&#10;&#10;AI-generated content may be incorrect.">
            <a:extLst>
              <a:ext uri="{FF2B5EF4-FFF2-40B4-BE49-F238E27FC236}">
                <a16:creationId xmlns:a16="http://schemas.microsoft.com/office/drawing/2014/main" id="{B195A864-11BF-1338-8EF2-07C148E6A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681" t="-1124" r="-168" b="-797"/>
          <a:stretch/>
        </p:blipFill>
        <p:spPr>
          <a:xfrm>
            <a:off x="373793" y="887036"/>
            <a:ext cx="5559813" cy="499342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09336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A428-D4C7-EFD8-A78A-12E41F85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64615"/>
            <a:ext cx="9905998" cy="5226585"/>
          </a:xfrm>
        </p:spPr>
        <p:txBody>
          <a:bodyPr>
            <a:normAutofit lnSpcReduction="10000"/>
          </a:bodyPr>
          <a:lstStyle/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Applied </a:t>
            </a:r>
            <a:r>
              <a:rPr lang="en-US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one-hot encoding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 to the 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onsolas"/>
              </a:rPr>
              <a:t>RecruitmentStrategy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 column:</a:t>
            </a:r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</a:endParaRPr>
          </a:p>
          <a:p>
            <a:pPr marL="1028700" lvl="1"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Transformed it into 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onsolas"/>
              </a:rPr>
              <a:t>RecruitmentStrategy_2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 and 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onsolas"/>
              </a:rPr>
              <a:t>RecruitmentStrategy_3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.</a:t>
            </a:r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</a:endParaRPr>
          </a:p>
          <a:p>
            <a:pPr marL="1028700" lvl="1">
              <a:buClr>
                <a:srgbClr val="FFFFFF"/>
              </a:buClr>
            </a:pP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onsolas"/>
              </a:rPr>
              <a:t>drop_first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Consolas"/>
              </a:rPr>
              <a:t>=True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 used to avoid multicollinearity (dummy variable trap).</a:t>
            </a:r>
            <a:b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</a:br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</a:endParaRPr>
          </a:p>
          <a:p>
            <a:pPr marL="0" lvl="1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Feature Scaling &amp; Dataset Splitting</a:t>
            </a:r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Applied </a:t>
            </a:r>
            <a:r>
              <a:rPr lang="en-US" b="1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StandardScaler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to numeric columns:</a:t>
            </a:r>
            <a:endParaRPr lang="en-US"/>
          </a:p>
          <a:p>
            <a:pPr lvl="1"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Transformed features to have </a:t>
            </a:r>
            <a:r>
              <a:rPr lang="en-US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mean = 0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and </a:t>
            </a:r>
            <a:r>
              <a:rPr lang="en-US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standard deviation = 1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.</a:t>
            </a:r>
            <a:endParaRPr lang="en-US"/>
          </a:p>
          <a:p>
            <a:pPr lvl="1"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Helps ensure all features contribute equally during model training.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Crucially for models like </a:t>
            </a:r>
            <a:r>
              <a:rPr lang="en-US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Logistic Regression</a:t>
            </a:r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Divided the dataset using </a:t>
            </a:r>
            <a:r>
              <a:rPr lang="en-US" b="1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train_test_split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</a:t>
            </a:r>
            <a:endParaRPr lang="en-US"/>
          </a:p>
          <a:p>
            <a:pPr lvl="1">
              <a:buClr>
                <a:srgbClr val="FFFFFF"/>
              </a:buClr>
            </a:pPr>
            <a:r>
              <a:rPr lang="en-US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80% training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, </a:t>
            </a:r>
            <a:r>
              <a:rPr lang="en-US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20% testing</a:t>
            </a:r>
            <a:endParaRPr lang="en-US"/>
          </a:p>
          <a:p>
            <a:pPr lvl="1"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Ensures </a:t>
            </a:r>
            <a:r>
              <a:rPr lang="en-US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unbiased model evaluation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and </a:t>
            </a:r>
            <a:r>
              <a:rPr lang="en-US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reproducibility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(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random_state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</a:rPr>
              <a:t>=42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Guarantees that the model generalizes well to </a:t>
            </a:r>
            <a:r>
              <a:rPr lang="en-US" b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unseen data</a:t>
            </a:r>
            <a:endParaRPr lang="en-US"/>
          </a:p>
          <a:p>
            <a:pPr>
              <a:buClr>
                <a:srgbClr val="FFFFFF"/>
              </a:buClr>
            </a:pPr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0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3826-5BC6-B535-986A-B91DEAA9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Models We Audited​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C2EC-47BE-1E6E-7E12-A1224C87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26325"/>
            <a:ext cx="9905998" cy="3564875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Logistic Regression​</a:t>
            </a:r>
            <a:endParaRPr lang="en-US"/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  Simple, interpretable, good for baseline​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Decision Tree​</a:t>
            </a:r>
            <a:endParaRPr lang="en-US"/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  Handles non-linear patterns, easy to visualize​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Random Forest​</a:t>
            </a:r>
            <a:endParaRPr lang="en-US"/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  High accuracy, complex ensemble model​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en-US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923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Mesh</vt:lpstr>
      <vt:lpstr>AI System Auditing: Ensuring Fairness in Recruitment Models</vt:lpstr>
      <vt:lpstr>Why AI Auditing Matters</vt:lpstr>
      <vt:lpstr>Real-world examples</vt:lpstr>
      <vt:lpstr>AI Standards &amp; Challenges</vt:lpstr>
      <vt:lpstr>Recruitment Dataset Overview </vt:lpstr>
      <vt:lpstr>Data Preprocessing ​</vt:lpstr>
      <vt:lpstr>PowerPoint Presentation</vt:lpstr>
      <vt:lpstr>PowerPoint Presentation</vt:lpstr>
      <vt:lpstr>Models We Audited​</vt:lpstr>
      <vt:lpstr>Evaluation Results​</vt:lpstr>
      <vt:lpstr>PowerPoint Presentation</vt:lpstr>
      <vt:lpstr>Fairness Testing​</vt:lpstr>
      <vt:lpstr>PowerPoint Presentation</vt:lpstr>
      <vt:lpstr>Bias Mitigation Techniques​</vt:lpstr>
      <vt:lpstr>Which Model Performed Best?​</vt:lpstr>
      <vt:lpstr>ConcLUsion​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Puvvula, Ratna Yashwanth Phanindra</dc:creator>
  <cp:revision>12</cp:revision>
  <dcterms:created xsi:type="dcterms:W3CDTF">2025-05-05T22:33:02Z</dcterms:created>
  <dcterms:modified xsi:type="dcterms:W3CDTF">2025-05-06T12:57:19Z</dcterms:modified>
</cp:coreProperties>
</file>