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  <p:sldMasterId id="2147484077" r:id="rId2"/>
    <p:sldMasterId id="2147484089" r:id="rId3"/>
  </p:sldMasterIdLst>
  <p:notesMasterIdLst>
    <p:notesMasterId r:id="rId28"/>
  </p:notesMasterIdLst>
  <p:sldIdLst>
    <p:sldId id="256" r:id="rId4"/>
    <p:sldId id="258" r:id="rId5"/>
    <p:sldId id="257" r:id="rId6"/>
    <p:sldId id="261" r:id="rId7"/>
    <p:sldId id="262" r:id="rId8"/>
    <p:sldId id="280" r:id="rId9"/>
    <p:sldId id="272" r:id="rId10"/>
    <p:sldId id="273" r:id="rId11"/>
    <p:sldId id="274" r:id="rId12"/>
    <p:sldId id="275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77" r:id="rId21"/>
    <p:sldId id="269" r:id="rId22"/>
    <p:sldId id="270" r:id="rId23"/>
    <p:sldId id="271" r:id="rId24"/>
    <p:sldId id="276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DB807-EE80-41AE-B8B5-54057DC19D48}" type="datetimeFigureOut">
              <a:rPr lang="hu-HU" smtClean="0"/>
              <a:t>2023. 04. 05.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3FA36-1810-406C-AA99-5AF232045C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32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3FA36-1810-406C-AA99-5AF232045C9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4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3FA36-1810-406C-AA99-5AF232045C9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43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D708-AE55-5242-DEC4-F5F145D6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34B59-CBA4-4486-8C19-3C9A1076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0A01-1CDE-82E7-8389-7126AFDF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727B-E3DF-5E3E-8ED5-54199664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D7E4-B47D-0299-00BE-8484F71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9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E30C-C7FD-88C2-AE4F-5CB2DD84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5376-914A-D6F2-151F-53A090F70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A7C3-B972-47DE-A8C7-5B1F580B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9765-B0D4-FABF-F5B4-4C6B3B86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0EA3-42D5-31B4-6BC6-3EBED454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0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1156C-E880-ED4A-7DCA-35651405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233BD-9066-BC8B-94D7-F9615795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AC4A-6C5F-0A50-623D-F166A8E1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9B71-9203-D3F3-B960-A6E519ED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23E3-B7C9-7E60-A0A7-A71F778B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5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1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6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38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92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6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3A5F-8563-51CD-A1D7-2E65BD06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79F6-5BC7-670D-F060-DABDE199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3DF7-6691-2DAB-CE1B-EB962CB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91B8-E821-A0AC-0C3C-02C05B25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4457-E48F-2740-3738-0DA3E0B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63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9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6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17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3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57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418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BDD6-C1E9-7E08-DB5E-354CD886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BE6C-29FC-067D-5234-1EE3E92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0251-E56F-B760-D80D-3A65BC9E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5112-7D26-0B5D-A73B-003C3A18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7173-E795-7FFB-72A8-9F2DD869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3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8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07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1614-022F-79A6-C2E5-EE973623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1BD7-4F3C-E8FE-CA02-AEBA10A1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C57D-FB0C-7618-685D-F80FFC99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6616-B51E-EF14-B857-3F14A295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B890-4ED8-4CE6-9600-7AEA3833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45B6-C7F2-1F65-37A3-1035437F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BC83-1604-8D2D-B84A-70C1672F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4378-64EF-1AE8-EC69-4AC325D2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D9AE5-34A7-2780-1A83-E163C17F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B1B20-AEB0-FF5C-A5AF-97F500501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1FA00-9758-7C44-6474-3245975FD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A493C-E05B-FDA9-8913-701E6A4E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03104-C85C-13A4-82F2-8DD93590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FAAE-C5B3-9F17-1289-8BB6FEE8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094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13A2-B6B1-EFE4-E702-DCE9DE2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A8A6F-9376-ADF1-1C28-FF68279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52F1F-6B78-1308-8A61-F20153A5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44849-A0A0-3A81-C623-3AF7ED0F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FE43F-E057-7553-3349-4709238D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71423-166D-3840-778A-E4AAFE34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DA564-FBD2-9CF6-52A9-D39F0954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06BD-6BD4-B683-9151-70BFDE3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AD27-7AF5-2134-DB7E-9733608D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C867-2E9A-AA25-7263-6E625CA7D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BF32-9A8D-8EB4-A96C-91F8CB67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E95A1-FBFC-9BF2-34D7-10F4E75F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10D8-E6C8-5148-EE68-5AC6BD02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80DC-6604-10B4-C772-0D9A2300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14569-CD87-67AC-BCF2-09DC4DEE3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E2E76-B4E7-E717-0CD8-26D3CB77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B1A7F-99C1-E4B6-1B2C-193FD765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70DA-3896-1260-7AFB-EAAC92CC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F168-D5F4-A14F-51D9-A2CFB20A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F1F05-8ED6-D976-42D0-889078D6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1853-3D59-90C0-07D3-9904F4AE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4070-AC8F-C863-9DE5-2BF3985ED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4D5E-F9E8-D800-13FA-0849E613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1F39-519B-053D-BB90-75886532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8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freepik.com%2Fpremium-photo%2Fman-scratching-his-head-thinking-about-bitcoin-concept-thinking-about-crypto-currency_20425827.htm&amp;psig=AOvVaw0N8AN71sApllPg-cAtsrnJ&amp;ust=1679837739531000&amp;source=images&amp;cd=vfe&amp;ved=0CBAQjRxqFwoTCIDKyrCZ9_0CFQAAAAAdAAAAABA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LU_felbont%C3%A1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kent.edu/~reichel/courses/intr.num.comp.1/fall13/lecture3/lecture3.pdf" TargetMode="External"/><Relationship Id="rId2" Type="http://schemas.openxmlformats.org/officeDocument/2006/relationships/hyperlink" Target="https://math.libretexts.org/Bookshelves/Linear_Algebra/A_First_Course_in_Linear_Algebra_(Kuttler)/02%3A_Matrices/2.10%3A_LU_Factorization#:~:text=An%20LU%20factorization%20of,U%20in%20the%20indicated%20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0D37E-7A91-F7CA-E13A-62536E888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hu-H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HÁROMSZÖGMÁTRIX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7FE97-8D33-6D00-8CB2-2D7E02548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Daroczi </a:t>
            </a:r>
            <a:r>
              <a:rPr lang="en-US" dirty="0"/>
              <a:t>L</a:t>
            </a:r>
            <a:r>
              <a:rPr lang="hu-HU" dirty="0"/>
              <a:t>evente</a:t>
            </a:r>
          </a:p>
          <a:p>
            <a:pPr algn="l"/>
            <a:r>
              <a:rPr lang="hu-HU" sz="1800" i="1" dirty="0"/>
              <a:t>BBTE Informatika</a:t>
            </a:r>
          </a:p>
          <a:p>
            <a:pPr algn="l"/>
            <a:r>
              <a:rPr lang="hu-HU" sz="1800" i="1" dirty="0"/>
              <a:t>511 csoport</a:t>
            </a:r>
          </a:p>
        </p:txBody>
      </p:sp>
    </p:spTree>
    <p:extLst>
      <p:ext uri="{BB962C8B-B14F-4D97-AF65-F5344CB8AC3E}">
        <p14:creationId xmlns:p14="http://schemas.microsoft.com/office/powerpoint/2010/main" val="41358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2775A-4493-962D-071F-D8188611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Háromszögmátrix AAT - műveletek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F9ED499-339B-ECE8-3403-59C1CF5D6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70508"/>
              </p:ext>
            </p:extLst>
          </p:nvPr>
        </p:nvGraphicFramePr>
        <p:xfrm>
          <a:off x="566928" y="2138169"/>
          <a:ext cx="11164399" cy="1559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64399">
                  <a:extLst>
                    <a:ext uri="{9D8B030D-6E8A-4147-A177-3AD203B41FA5}">
                      <a16:colId xmlns:a16="http://schemas.microsoft.com/office/drawing/2014/main" val="418795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Háromszögmátrix tükrözése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főátló mentén tükrözi az adott háromszögmátrixot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9214"/>
                  </a:ext>
                </a:extLst>
              </a:tr>
              <a:tr h="10779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Létrejön egy új háromszögűmátrix amely az adott háromszögmátrix tükrözöttjét tartalmazza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visszatéríti a háromszögmátrix tükrözöttjét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495549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968640F-3BF9-68D7-2101-E0008E6ED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47384"/>
              </p:ext>
            </p:extLst>
          </p:nvPr>
        </p:nvGraphicFramePr>
        <p:xfrm>
          <a:off x="566928" y="5383777"/>
          <a:ext cx="11164399" cy="10688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64399">
                  <a:extLst>
                    <a:ext uri="{9D8B030D-6E8A-4147-A177-3AD203B41FA5}">
                      <a16:colId xmlns:a16="http://schemas.microsoft.com/office/drawing/2014/main" val="561711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Felszabadítás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felszabadítja a lefoglalt háromszögmátrixot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38491"/>
                  </a:ext>
                </a:extLst>
              </a:tr>
              <a:tr h="69799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le nem foglalt háromszögmátrix megadása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felszabadítja a háromszögmátrixot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2262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9F5275-32C5-B8A5-EF2B-8C5D7FE1C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28949"/>
              </p:ext>
            </p:extLst>
          </p:nvPr>
        </p:nvGraphicFramePr>
        <p:xfrm>
          <a:off x="566928" y="4005085"/>
          <a:ext cx="11173118" cy="105628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73118">
                  <a:extLst>
                    <a:ext uri="{9D8B030D-6E8A-4147-A177-3AD203B41FA5}">
                      <a16:colId xmlns:a16="http://schemas.microsoft.com/office/drawing/2014/main" val="1312934304"/>
                    </a:ext>
                  </a:extLst>
                </a:gridCol>
              </a:tblGrid>
              <a:tr h="416205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ásolás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másolatot készít a háromszögmátrixról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84692"/>
                  </a:ext>
                </a:extLst>
              </a:tr>
              <a:tr h="5942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visszatéríti a háromszögmátrix másolatát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8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7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40EF8-B994-18E9-25A7-308C9AF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Implement</a:t>
            </a:r>
            <a:r>
              <a:rPr lang="hu-HU" sz="4800"/>
              <a:t>áció</a:t>
            </a:r>
            <a:endParaRPr lang="en-US" sz="4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DDDF7-DE7A-C392-EF59-3FD776B2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5045"/>
            <a:ext cx="10679024" cy="3606350"/>
          </a:xfrm>
        </p:spPr>
        <p:txBody>
          <a:bodyPr>
            <a:normAutofit/>
          </a:bodyPr>
          <a:lstStyle/>
          <a:p>
            <a:r>
              <a:rPr lang="hu-HU" dirty="0"/>
              <a:t>Az adatok tárolása egy struktúrában lesz megvalósítva</a:t>
            </a:r>
            <a:endParaRPr lang="en-US" dirty="0"/>
          </a:p>
          <a:p>
            <a:r>
              <a:rPr lang="en-US" dirty="0"/>
              <a:t>Az </a:t>
            </a:r>
            <a:r>
              <a:rPr lang="hu-HU" dirty="0"/>
              <a:t>értekeket tömbben kerülnek tárolásra (sor folytonos leképzés)</a:t>
            </a:r>
          </a:p>
          <a:p>
            <a:r>
              <a:rPr lang="hu-HU" dirty="0"/>
              <a:t>A struktúrában tárolvásra kerülnek: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b="1" dirty="0"/>
              <a:t>Méret</a:t>
            </a:r>
            <a:r>
              <a:rPr lang="hu-HU" dirty="0"/>
              <a:t> (</a:t>
            </a:r>
            <a:r>
              <a:rPr lang="hu-HU" i="1" dirty="0"/>
              <a:t>n</a:t>
            </a:r>
            <a:r>
              <a:rPr lang="en-US" i="1" dirty="0"/>
              <a:t> </a:t>
            </a:r>
            <a:r>
              <a:rPr lang="hu-HU" i="1" dirty="0"/>
              <a:t>x</a:t>
            </a:r>
            <a:r>
              <a:rPr lang="en-US" i="1" dirty="0"/>
              <a:t> </a:t>
            </a:r>
            <a:r>
              <a:rPr lang="hu-HU" i="1" dirty="0"/>
              <a:t>n</a:t>
            </a:r>
            <a:r>
              <a:rPr lang="hu-HU" dirty="0"/>
              <a:t> =</a:t>
            </a:r>
            <a:r>
              <a:rPr lang="en-US" dirty="0"/>
              <a:t>&gt; n</a:t>
            </a:r>
            <a:r>
              <a:rPr lang="hu-HU" dirty="0"/>
              <a:t>, </a:t>
            </a:r>
            <a:r>
              <a:rPr lang="en-US" dirty="0"/>
              <a:t>n ≤ 65530</a:t>
            </a:r>
            <a:r>
              <a:rPr lang="hu-HU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b="1" dirty="0"/>
              <a:t>Típus</a:t>
            </a:r>
            <a:r>
              <a:rPr lang="en-US" dirty="0"/>
              <a:t> (</a:t>
            </a:r>
            <a:r>
              <a:rPr lang="hu-HU" dirty="0"/>
              <a:t>alsó vagy felső háromszögmátrix,</a:t>
            </a:r>
          </a:p>
          <a:p>
            <a:pPr marL="457200" lvl="1" indent="0">
              <a:buNone/>
            </a:pPr>
            <a:r>
              <a:rPr lang="hu-HU" sz="2400" dirty="0"/>
              <a:t>logikai érték: alsó – </a:t>
            </a:r>
            <a:r>
              <a:rPr lang="hu-HU" sz="2400" dirty="0">
                <a:solidFill>
                  <a:srgbClr val="FF0000"/>
                </a:solidFill>
              </a:rPr>
              <a:t>false</a:t>
            </a:r>
            <a:r>
              <a:rPr lang="hu-HU" sz="2400" dirty="0"/>
              <a:t>, felső – </a:t>
            </a:r>
            <a:r>
              <a:rPr lang="hu-HU" sz="2400" dirty="0">
                <a:solidFill>
                  <a:srgbClr val="00B050"/>
                </a:solidFill>
              </a:rPr>
              <a:t>true</a:t>
            </a:r>
            <a:r>
              <a:rPr lang="hu-HU" sz="2400" dirty="0"/>
              <a:t> )</a:t>
            </a:r>
            <a:endParaRPr lang="hu-H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hu-HU" b="1" dirty="0"/>
              <a:t>Értékek</a:t>
            </a:r>
            <a:r>
              <a:rPr lang="hu-HU" dirty="0"/>
              <a:t> (a mátrix értékes elemei, 64 bites valós számok)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75BCD-C0BA-9243-FF0B-393D6CC5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211" y="249750"/>
            <a:ext cx="6401355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1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3B312-FA16-CBA0-6F4F-B31BF665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Implement</a:t>
            </a:r>
            <a:r>
              <a:rPr lang="hu-HU" sz="3300"/>
              <a:t>áció - létrehozás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CD50-7462-ACA6-379A-CC105E78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5531"/>
            <a:ext cx="5345939" cy="389631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hu-HU" sz="2000" dirty="0"/>
              <a:t>A létrehozás fugvény paraméterként kéri a létrehozandó háromszögmátrix</a:t>
            </a:r>
          </a:p>
          <a:p>
            <a:endParaRPr lang="hu-HU" sz="2000" dirty="0"/>
          </a:p>
          <a:p>
            <a:endParaRPr lang="hu-HU" sz="2000" dirty="0"/>
          </a:p>
          <a:p>
            <a:pPr marL="0" indent="0">
              <a:buNone/>
            </a:pPr>
            <a:r>
              <a:rPr lang="hu-HU" sz="2000" dirty="0"/>
              <a:t>    méretét			típusát</a:t>
            </a:r>
          </a:p>
          <a:p>
            <a:pPr marL="0" indent="0">
              <a:buNone/>
            </a:pPr>
            <a:endParaRPr lang="hu-HU" sz="2000" dirty="0"/>
          </a:p>
          <a:p>
            <a:r>
              <a:rPr lang="hu-HU" sz="2000" dirty="0"/>
              <a:t>Létrehozza a háromszögmátrixot sor folytonos leképezéssel</a:t>
            </a:r>
          </a:p>
          <a:p>
            <a:r>
              <a:rPr lang="hu-HU" sz="2000" dirty="0"/>
              <a:t>Beállítja az informaciókat (méret és típus)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46B04-EB42-B861-9D13-355D7AC20476}"/>
              </a:ext>
            </a:extLst>
          </p:cNvPr>
          <p:cNvCxnSpPr>
            <a:cxnSpLocks/>
          </p:cNvCxnSpPr>
          <p:nvPr/>
        </p:nvCxnSpPr>
        <p:spPr>
          <a:xfrm flipH="1">
            <a:off x="2035277" y="2955228"/>
            <a:ext cx="1297858" cy="74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B9AB6A-E1E0-0F09-DEC9-D43E9842C003}"/>
              </a:ext>
            </a:extLst>
          </p:cNvPr>
          <p:cNvCxnSpPr>
            <a:cxnSpLocks/>
          </p:cNvCxnSpPr>
          <p:nvPr/>
        </p:nvCxnSpPr>
        <p:spPr>
          <a:xfrm>
            <a:off x="3815917" y="2955228"/>
            <a:ext cx="1031386" cy="74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2158B55-81B4-5088-3C14-C9DCB17D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96" y="2138131"/>
            <a:ext cx="4637503" cy="25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6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7CFBF-BEEC-889A-00AE-E5630CE8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hu-HU" sz="3200"/>
              <a:t>Implementáció - értéklekérdezés</a:t>
            </a:r>
            <a:endParaRPr lang="en-US" sz="3200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D19E98-45D3-2CF3-375D-5ECA4198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148" y="433952"/>
            <a:ext cx="6232949" cy="22554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Az </a:t>
            </a:r>
            <a:r>
              <a:rPr lang="hu-HU" sz="2000" dirty="0"/>
              <a:t>értékek lekérdezéséhez szükséges paraméterek: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hu-HU" sz="2000" dirty="0"/>
              <a:t>Háromszögmátrix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hu-HU" sz="2000" dirty="0"/>
              <a:t>A lekérdezett érték sor és oszlop indexe</a:t>
            </a:r>
          </a:p>
          <a:p>
            <a:r>
              <a:rPr lang="hu-HU" sz="2000" dirty="0"/>
              <a:t>Visszatériti a kért értéket</a:t>
            </a:r>
          </a:p>
          <a:p>
            <a:pPr marL="3657600" lvl="8" indent="0">
              <a:buNone/>
            </a:pPr>
            <a:endParaRPr lang="hu-H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48B42-0DFF-2B95-16DA-477C90BD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2553930"/>
            <a:ext cx="9085988" cy="39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3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BBA4-0D11-E720-5AA0-E8459BA3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Implement</a:t>
            </a:r>
            <a:r>
              <a:rPr lang="hu-HU" sz="3200"/>
              <a:t>áció – értékadás</a:t>
            </a:r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6375-2A6C-5F54-3092-B8D403F6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hu-HU" sz="1800" dirty="0"/>
              <a:t>Az értékadáshoz szükséges paraméterek: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hu-HU" dirty="0"/>
              <a:t>Haromszögmátrix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hu-HU" dirty="0"/>
              <a:t>Poziciók (sor és oszlop)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hu-HU" dirty="0"/>
              <a:t>Behelyettesítendő érték</a:t>
            </a:r>
          </a:p>
          <a:p>
            <a:r>
              <a:rPr lang="hu-HU" sz="1800" dirty="0"/>
              <a:t>A kívánt pozícióra be lesz helyettesítve az érték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3742F-19C4-5DFB-6177-20BC6E20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90" y="2545879"/>
            <a:ext cx="9493126" cy="39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29B79-20F4-6506-1944-ADC310DA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Implementáció – beolvasó füg</a:t>
            </a:r>
            <a:r>
              <a:rPr lang="en-US" sz="4000" dirty="0"/>
              <a:t>g</a:t>
            </a:r>
            <a:r>
              <a:rPr lang="hu-HU" sz="4000" dirty="0"/>
              <a:t>vények</a:t>
            </a:r>
            <a:endParaRPr lang="en-US" sz="4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70D1543-F8AA-6B66-883C-61020EE3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75" y="2478024"/>
            <a:ext cx="3431706" cy="3694176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hu-HU" sz="1800" dirty="0"/>
              <a:t>Beolvas</a:t>
            </a:r>
          </a:p>
          <a:p>
            <a:pPr marL="0" indent="0" algn="ctr">
              <a:buNone/>
            </a:pPr>
            <a:endParaRPr lang="hu-HU" sz="1800" dirty="0"/>
          </a:p>
          <a:p>
            <a:pPr marL="0" indent="0" algn="ctr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i="1" dirty="0"/>
              <a:t>   </a:t>
            </a:r>
            <a:r>
              <a:rPr lang="hu-HU" sz="1800" i="1" u="sng" dirty="0"/>
              <a:t>File</a:t>
            </a:r>
            <a:r>
              <a:rPr lang="hu-HU" sz="1800" dirty="0"/>
              <a:t>		</a:t>
            </a:r>
            <a:r>
              <a:rPr lang="hu-HU" sz="1800" i="1" u="sng" dirty="0"/>
              <a:t>Standard</a:t>
            </a:r>
          </a:p>
          <a:p>
            <a:pPr marL="0" indent="0" algn="ctr">
              <a:buNone/>
            </a:pPr>
            <a:r>
              <a:rPr lang="hu-HU" sz="1800" i="1" dirty="0"/>
              <a:t>	                  </a:t>
            </a:r>
            <a:r>
              <a:rPr lang="hu-HU" sz="1800" i="1" u="sng" dirty="0"/>
              <a:t>bemenet</a:t>
            </a:r>
          </a:p>
          <a:p>
            <a:r>
              <a:rPr lang="hu-HU" sz="1800" dirty="0"/>
              <a:t> file neve			</a:t>
            </a:r>
          </a:p>
          <a:p>
            <a:r>
              <a:rPr lang="hu-HU" sz="1800" dirty="0"/>
              <a:t>Visszatéríti	</a:t>
            </a:r>
          </a:p>
          <a:p>
            <a:pPr marL="0" indent="0">
              <a:buNone/>
            </a:pPr>
            <a:r>
              <a:rPr lang="hu-HU" sz="1800" dirty="0"/>
              <a:t>a beolvasott </a:t>
            </a:r>
          </a:p>
          <a:p>
            <a:pPr marL="0" indent="0">
              <a:buNone/>
            </a:pPr>
            <a:r>
              <a:rPr lang="hu-HU" sz="1800" dirty="0"/>
              <a:t>Háromszög-</a:t>
            </a:r>
          </a:p>
          <a:p>
            <a:pPr marL="0" indent="0">
              <a:buNone/>
            </a:pPr>
            <a:r>
              <a:rPr lang="hu-HU" sz="1800" dirty="0"/>
              <a:t>mátrixot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5D159-8F92-0DEC-F543-B60F19965E80}"/>
              </a:ext>
            </a:extLst>
          </p:cNvPr>
          <p:cNvCxnSpPr>
            <a:cxnSpLocks/>
          </p:cNvCxnSpPr>
          <p:nvPr/>
        </p:nvCxnSpPr>
        <p:spPr>
          <a:xfrm flipH="1">
            <a:off x="8662195" y="2831690"/>
            <a:ext cx="668618" cy="7374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46C697-C63A-5886-9707-D582F5277540}"/>
              </a:ext>
            </a:extLst>
          </p:cNvPr>
          <p:cNvCxnSpPr/>
          <p:nvPr/>
        </p:nvCxnSpPr>
        <p:spPr>
          <a:xfrm>
            <a:off x="9763432" y="2831690"/>
            <a:ext cx="786581" cy="7374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E62E41-DB72-9F82-2779-1834B0BBFE39}"/>
              </a:ext>
            </a:extLst>
          </p:cNvPr>
          <p:cNvCxnSpPr>
            <a:cxnSpLocks/>
          </p:cNvCxnSpPr>
          <p:nvPr/>
        </p:nvCxnSpPr>
        <p:spPr>
          <a:xfrm>
            <a:off x="9529236" y="2779983"/>
            <a:ext cx="36692" cy="3368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CA88B9-F7B6-A347-8726-77DF83B4642D}"/>
              </a:ext>
            </a:extLst>
          </p:cNvPr>
          <p:cNvSpPr txBox="1"/>
          <p:nvPr/>
        </p:nvSpPr>
        <p:spPr>
          <a:xfrm>
            <a:off x="9757336" y="4325112"/>
            <a:ext cx="220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Méret és típus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9C4D3-8BEC-4A59-B721-E4E16992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0" y="2779983"/>
            <a:ext cx="3777287" cy="3298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A7165A-974D-551E-4852-8CA1B306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87" y="2718531"/>
            <a:ext cx="3709978" cy="3723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1EF898-44F8-BB5F-0FC1-BDBD73FBD8A8}"/>
              </a:ext>
            </a:extLst>
          </p:cNvPr>
          <p:cNvSpPr txBox="1"/>
          <p:nvPr/>
        </p:nvSpPr>
        <p:spPr>
          <a:xfrm flipH="1">
            <a:off x="9764351" y="4694444"/>
            <a:ext cx="2659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Visszatéríti</a:t>
            </a:r>
          </a:p>
          <a:p>
            <a:pPr marL="0" indent="0">
              <a:buNone/>
            </a:pPr>
            <a:r>
              <a:rPr lang="hu-HU" sz="1800" dirty="0"/>
              <a:t>a beolvasott </a:t>
            </a:r>
          </a:p>
          <a:p>
            <a:pPr marL="0" indent="0">
              <a:buNone/>
            </a:pPr>
            <a:r>
              <a:rPr lang="hu-HU" sz="1800" dirty="0"/>
              <a:t>Háromszög-</a:t>
            </a:r>
          </a:p>
          <a:p>
            <a:pPr marL="0" indent="0">
              <a:buNone/>
            </a:pPr>
            <a:r>
              <a:rPr lang="hu-HU" sz="1800" dirty="0"/>
              <a:t>mátrixot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1BA53-69D5-E1EA-3A79-DC06EE7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Implementáció – kiírató füg</a:t>
            </a:r>
            <a:r>
              <a:rPr lang="en-US" sz="4000" dirty="0"/>
              <a:t>g</a:t>
            </a:r>
            <a:r>
              <a:rPr lang="hu-HU" sz="4000" dirty="0"/>
              <a:t>vények</a:t>
            </a:r>
            <a:endParaRPr lang="en-US" sz="40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804F-1BFE-CC93-436D-87AA0538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77" y="2481943"/>
            <a:ext cx="4371619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200" dirty="0"/>
              <a:t>Kiír </a:t>
            </a:r>
          </a:p>
          <a:p>
            <a:pPr marL="0" indent="0" algn="ctr">
              <a:buNone/>
            </a:pPr>
            <a:endParaRPr lang="hu-HU" sz="2200" dirty="0"/>
          </a:p>
          <a:p>
            <a:pPr marL="0" indent="0" algn="ctr">
              <a:buNone/>
            </a:pPr>
            <a:endParaRPr lang="hu-HU" sz="2200" dirty="0"/>
          </a:p>
          <a:p>
            <a:pPr marL="0" indent="0">
              <a:buNone/>
            </a:pPr>
            <a:r>
              <a:rPr lang="hu-HU" sz="2200" dirty="0"/>
              <a:t>        </a:t>
            </a:r>
            <a:r>
              <a:rPr lang="hu-HU" sz="2200" i="1" u="sng" dirty="0"/>
              <a:t>File</a:t>
            </a:r>
            <a:r>
              <a:rPr lang="hu-HU" sz="2200" dirty="0"/>
              <a:t>			</a:t>
            </a:r>
            <a:r>
              <a:rPr lang="hu-HU" sz="2200" i="1" u="sng" dirty="0"/>
              <a:t>Standard</a:t>
            </a:r>
            <a:r>
              <a:rPr lang="hu-HU" sz="2200" dirty="0"/>
              <a:t> 			</a:t>
            </a:r>
            <a:r>
              <a:rPr lang="hu-HU" sz="2200" i="1" u="sng" dirty="0"/>
              <a:t>kimenet</a:t>
            </a:r>
          </a:p>
          <a:p>
            <a:r>
              <a:rPr lang="hu-HU" sz="2200" dirty="0"/>
              <a:t>File neve</a:t>
            </a:r>
          </a:p>
          <a:p>
            <a:r>
              <a:rPr lang="hu-HU" sz="2200" dirty="0"/>
              <a:t>Háromszög-</a:t>
            </a:r>
          </a:p>
          <a:p>
            <a:pPr marL="0" indent="0">
              <a:buNone/>
            </a:pPr>
            <a:r>
              <a:rPr lang="hu-HU" sz="2200" dirty="0"/>
              <a:t>mátrix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65E109-47C7-A0F5-075C-53184AB86086}"/>
              </a:ext>
            </a:extLst>
          </p:cNvPr>
          <p:cNvCxnSpPr/>
          <p:nvPr/>
        </p:nvCxnSpPr>
        <p:spPr>
          <a:xfrm flipH="1">
            <a:off x="7812157" y="2812774"/>
            <a:ext cx="1222513" cy="81500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10D7FD-0355-174A-83FA-F16453AEAC58}"/>
              </a:ext>
            </a:extLst>
          </p:cNvPr>
          <p:cNvCxnSpPr>
            <a:cxnSpLocks/>
          </p:cNvCxnSpPr>
          <p:nvPr/>
        </p:nvCxnSpPr>
        <p:spPr>
          <a:xfrm>
            <a:off x="9114183" y="2812774"/>
            <a:ext cx="1083365" cy="81500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9C5910-37DD-EE56-52EB-E2BBD726705B}"/>
              </a:ext>
            </a:extLst>
          </p:cNvPr>
          <p:cNvCxnSpPr>
            <a:cxnSpLocks/>
          </p:cNvCxnSpPr>
          <p:nvPr/>
        </p:nvCxnSpPr>
        <p:spPr>
          <a:xfrm flipV="1">
            <a:off x="9074427" y="2812774"/>
            <a:ext cx="0" cy="323021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38ED47-5059-7BFF-0AF2-693E97E479B1}"/>
              </a:ext>
            </a:extLst>
          </p:cNvPr>
          <p:cNvSpPr txBox="1"/>
          <p:nvPr/>
        </p:nvSpPr>
        <p:spPr>
          <a:xfrm>
            <a:off x="9149889" y="4476989"/>
            <a:ext cx="227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háromszögmátrix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8C334-AB44-D299-FC95-5225821D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" y="2409043"/>
            <a:ext cx="6866636" cy="36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9DD-1B92-E88E-F675-96D9A127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Implementáció - tükrözött 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90-98B8-8DEE-6AFC-6E0F6D77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34" y="2481943"/>
            <a:ext cx="4597761" cy="3695020"/>
          </a:xfrm>
        </p:spPr>
        <p:txBody>
          <a:bodyPr>
            <a:normAutofit/>
          </a:bodyPr>
          <a:lstStyle/>
          <a:p>
            <a:r>
              <a:rPr lang="hu-HU" sz="2200" dirty="0"/>
              <a:t>Egy adott háromszögmátrixnak létrehozza és visszatéríti a tükrözöttjét.</a:t>
            </a:r>
          </a:p>
          <a:p>
            <a:r>
              <a:rPr lang="hu-HU" sz="2200" dirty="0"/>
              <a:t>A tükrözött adatait is beállítja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96444-81C6-E96B-D86C-F3A90C90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50" y="4341009"/>
            <a:ext cx="2536590" cy="2079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1CB8F-98B1-BE90-A0B0-3C5FC4B8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14" y="4229153"/>
            <a:ext cx="2442759" cy="208020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54593C-6D84-11DA-03D2-3510569825CE}"/>
              </a:ext>
            </a:extLst>
          </p:cNvPr>
          <p:cNvSpPr/>
          <p:nvPr/>
        </p:nvSpPr>
        <p:spPr>
          <a:xfrm>
            <a:off x="7527149" y="4933973"/>
            <a:ext cx="1460677" cy="3044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EF4D6C-7001-0FD6-CDCA-19AA683BD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42092" y="5454108"/>
            <a:ext cx="1445734" cy="357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A6188-2D76-FCCF-7B94-676EC7A94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30" y="2131570"/>
            <a:ext cx="5043798" cy="4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68C1F-8E2D-23C0-AC02-DDFF5953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Implementáció – </a:t>
            </a:r>
            <a:r>
              <a:rPr lang="en-US" sz="4000" dirty="0"/>
              <a:t>m</a:t>
            </a:r>
            <a:r>
              <a:rPr lang="hu-HU" sz="4000" dirty="0"/>
              <a:t>ásolás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2A78-3216-C066-31FD-52181E91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100" y="3304712"/>
            <a:ext cx="3417890" cy="1534483"/>
          </a:xfrm>
        </p:spPr>
        <p:txBody>
          <a:bodyPr>
            <a:normAutofit/>
          </a:bodyPr>
          <a:lstStyle/>
          <a:p>
            <a:r>
              <a:rPr lang="hu-HU" sz="2200" dirty="0"/>
              <a:t>Egy adott háromszögmátrixnak létrehozza és visszatéríti másolatát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21646-D327-6C32-9002-A85E7BF3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79" y="2443993"/>
            <a:ext cx="7487821" cy="35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FC707-8459-855E-0B6C-D1666E9D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49" y="362234"/>
            <a:ext cx="9849751" cy="1349671"/>
          </a:xfrm>
        </p:spPr>
        <p:txBody>
          <a:bodyPr anchor="b">
            <a:normAutofit/>
          </a:bodyPr>
          <a:lstStyle/>
          <a:p>
            <a:r>
              <a:rPr lang="hu-HU" sz="5400" dirty="0"/>
              <a:t>Feladat bemutatása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0F6D-3641-BE8B-6D5F-5EF31AB5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99" y="1597754"/>
            <a:ext cx="6706459" cy="4498246"/>
          </a:xfrm>
        </p:spPr>
        <p:txBody>
          <a:bodyPr anchor="ctr">
            <a:normAutofit fontScale="92500" lnSpcReduction="2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Pistike talált facebookon egy csoportot </a:t>
            </a:r>
            <a:r>
              <a:rPr lang="hu-HU" sz="1800" b="1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taggal akik kriptovalutába fektetik be pénzüket. Minden csoporttag bitcoinba fekteti pénzét. A csoport szabályai tiltják, hogy a személyek közvetlenül megos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zák bevételeiket. Mivel a csoporttagok nyiltak szeretnek lenni a külvilággal ezért kódólva osszák meg a profitokat.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u-HU" sz="18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(arány</a:t>
            </a:r>
            <a:r>
              <a:rPr lang="en-US" sz="1800" i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 profit</a:t>
            </a:r>
            <a:r>
              <a:rPr lang="en-US" sz="1800" i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+ (arány</a:t>
            </a:r>
            <a:r>
              <a:rPr lang="en-US" sz="1800" i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 profit</a:t>
            </a:r>
            <a:r>
              <a:rPr lang="en-US" sz="1800" i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+ … + (</a:t>
            </a:r>
            <a:r>
              <a:rPr lang="en-US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arány</a:t>
            </a:r>
            <a:r>
              <a:rPr lang="en-US" sz="1800" i="1" kern="100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i="1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n-US" sz="1800" i="1" kern="100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1800" i="1" kern="100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bitcoin</a:t>
            </a:r>
            <a:endParaRPr lang="hu-HU" sz="1800" i="1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Pistike elhatározza, hogy ő is szeretne kriptovalutába befektetni, és szeretne attól a csoporttagtól kérni befektetési stratégiákat aki a legtöbb profitra tett szert. Elhatározza, hogy minden csoporttagtól megkérdi mit tud a csoport tagjainak profitjairól. </a:t>
            </a:r>
            <a:r>
              <a:rPr lang="hu-H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(Minden személy által megosztott profit-arányok alapján fel tudott írni egy egyenletrendszert)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Határozzuk meg kitől kell kérje Pistike a befektetési stratégiákat (ha több személynek van azonos profitja akkor írjuk ki az összes ilyen személyt).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996A8-7C1F-E4DF-D97B-C76B1827F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4"/>
          <a:stretch/>
        </p:blipFill>
        <p:spPr>
          <a:xfrm>
            <a:off x="7920411" y="2000559"/>
            <a:ext cx="3770846" cy="2857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2BCFD5DA-C800-EE28-2837-93F9B23BDC4C}"/>
              </a:ext>
            </a:extLst>
          </p:cNvPr>
          <p:cNvSpPr txBox="1"/>
          <p:nvPr/>
        </p:nvSpPr>
        <p:spPr>
          <a:xfrm>
            <a:off x="10955917" y="485744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75000"/>
                  </a:schemeClr>
                </a:solidFill>
              </a:rPr>
              <a:t>link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7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0DA-42C1-717C-0477-DD251C35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HÁROMSZÖGMÁTRIX TÍPUSAI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FD94-3E14-C9E9-3795-9D15ADEF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5041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Alsó </a:t>
            </a:r>
            <a:r>
              <a:rPr lang="hu-HU" sz="4000" dirty="0"/>
              <a:t>háromszögmátrix</a:t>
            </a:r>
            <a:endParaRPr lang="hu-HU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E7B48-01FA-EAF8-3C9B-37AAD88C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8399" y="150418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Felső háromszögmátrix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19B42-0BB6-E8C9-CABF-7DEB905C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7" t="18569" r="54794" b="24205"/>
          <a:stretch/>
        </p:blipFill>
        <p:spPr>
          <a:xfrm>
            <a:off x="6585036" y="2251675"/>
            <a:ext cx="4418054" cy="367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C9931-2634-25BF-A6A1-0423E46A8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55" t="22143" r="5007" b="21705"/>
          <a:stretch/>
        </p:blipFill>
        <p:spPr>
          <a:xfrm>
            <a:off x="1090588" y="2467530"/>
            <a:ext cx="4516378" cy="359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8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5B28-A26D-D1F9-559B-8C3914DB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648" y="449725"/>
            <a:ext cx="9849751" cy="1349671"/>
          </a:xfrm>
        </p:spPr>
        <p:txBody>
          <a:bodyPr anchor="b">
            <a:normAutofit/>
          </a:bodyPr>
          <a:lstStyle/>
          <a:p>
            <a:r>
              <a:rPr lang="hu-HU" sz="5400" dirty="0"/>
              <a:t>Feladat bemutatása (LU felbontás)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9640-ADB3-F9B0-DF37-15A8662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648" y="2015613"/>
            <a:ext cx="9520487" cy="3988252"/>
          </a:xfrm>
        </p:spPr>
        <p:txBody>
          <a:bodyPr>
            <a:normAutofit/>
          </a:bodyPr>
          <a:lstStyle/>
          <a:p>
            <a:pPr marL="162306" indent="-162306" defTabSz="649224">
              <a:spcBef>
                <a:spcPts val="71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LU </a:t>
            </a:r>
            <a:r>
              <a:rPr lang="hu-H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felbontás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olyan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mátrixfelbontás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amely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mátrixot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alsó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felső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háromszögmátrix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szorzatára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bontja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162306" defTabSz="649224">
              <a:spcBef>
                <a:spcPts val="71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hu-H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felbontást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numerikus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analízis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során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lineáris</a:t>
            </a:r>
            <a:r>
              <a:rPr lang="hu-H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egyenletrendszerek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megoldásra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determináns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számolására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használhatjuk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defTabSz="649224">
              <a:spcBef>
                <a:spcPts val="710"/>
              </a:spcBef>
              <a:buNone/>
            </a:pPr>
            <a:r>
              <a:rPr lang="hu-HU" sz="3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LU</a:t>
            </a:r>
          </a:p>
          <a:p>
            <a:pPr marL="0" indent="0" algn="ctr">
              <a:buNone/>
            </a:pPr>
            <a:endParaRPr lang="en-US" sz="4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C8B78-CA8B-94B9-CA17-4A69FCD5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52" y="4328013"/>
            <a:ext cx="7010093" cy="1156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CFCE954A-229A-E29E-0E2C-C2A04756C4E7}"/>
              </a:ext>
            </a:extLst>
          </p:cNvPr>
          <p:cNvSpPr txBox="1"/>
          <p:nvPr/>
        </p:nvSpPr>
        <p:spPr>
          <a:xfrm>
            <a:off x="9854524" y="52049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75000"/>
                  </a:schemeClr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66865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11F5-0BFF-9098-7588-1743ED62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86930"/>
            <a:ext cx="11021973" cy="1188950"/>
          </a:xfrm>
        </p:spPr>
        <p:txBody>
          <a:bodyPr anchor="b">
            <a:normAutofit/>
          </a:bodyPr>
          <a:lstStyle/>
          <a:p>
            <a:r>
              <a:rPr lang="hu-HU" sz="5400" dirty="0"/>
              <a:t>Feladat</a:t>
            </a:r>
            <a:r>
              <a:rPr lang="en-US" sz="5400" dirty="0"/>
              <a:t> </a:t>
            </a:r>
            <a:r>
              <a:rPr lang="hu-HU" sz="5400" dirty="0"/>
              <a:t>bemutatása (egyenletrendszer)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9284-B9D2-EE80-7CAA-1F347AC1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9" y="2984778"/>
            <a:ext cx="4014315" cy="3050262"/>
          </a:xfrm>
        </p:spPr>
        <p:txBody>
          <a:bodyPr anchor="t">
            <a:normAutofit/>
          </a:bodyPr>
          <a:lstStyle/>
          <a:p>
            <a:r>
              <a:rPr lang="hu-HU" sz="2400" dirty="0"/>
              <a:t>A lineáris egyenletrendszer megoldása elő és utó helyettesítéssel történik.</a:t>
            </a:r>
          </a:p>
          <a:p>
            <a:r>
              <a:rPr lang="hu-HU" sz="2400" dirty="0"/>
              <a:t> </a:t>
            </a:r>
            <a:r>
              <a:rPr lang="en-US" sz="2400" dirty="0"/>
              <a:t>Az </a:t>
            </a:r>
            <a:r>
              <a:rPr lang="en-US" sz="2400" dirty="0" err="1"/>
              <a:t>ut</a:t>
            </a:r>
            <a:r>
              <a:rPr lang="hu-HU" sz="2400" dirty="0"/>
              <a:t>óhelyettesítés után kapott x tömb az ismeretleneket tartalmazza.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F4B50-E1AF-1B04-5029-1D40C7D90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6000" contrast="-4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6080" y="2203078"/>
            <a:ext cx="6487282" cy="41478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195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C6B77-BE57-89EB-853F-F2F53040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dirty="0"/>
              <a:t>Indoklás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1B8B-47BB-1B7E-60B5-8EB4AA06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792360"/>
            <a:ext cx="5878708" cy="3349819"/>
          </a:xfrm>
        </p:spPr>
        <p:txBody>
          <a:bodyPr anchor="t">
            <a:normAutofit/>
          </a:bodyPr>
          <a:lstStyle/>
          <a:p>
            <a:r>
              <a:rPr lang="hu-HU" sz="2400" dirty="0"/>
              <a:t>Előnyök:</a:t>
            </a:r>
          </a:p>
          <a:p>
            <a:pPr marL="1714500" lvl="3" indent="-342900">
              <a:buFont typeface="+mj-lt"/>
              <a:buAutoNum type="arabicPeriod"/>
            </a:pPr>
            <a:r>
              <a:rPr lang="hu-HU" sz="2400" dirty="0"/>
              <a:t>Kevesebb memóriahasználat</a:t>
            </a:r>
          </a:p>
          <a:p>
            <a:pPr marL="1714500" lvl="3" indent="-342900">
              <a:buFont typeface="+mj-lt"/>
              <a:buAutoNum type="arabicPeriod"/>
            </a:pPr>
            <a:r>
              <a:rPr lang="hu-HU" sz="2400" dirty="0"/>
              <a:t>Rendelkezésre állnak beolvasó/kiirató fügvények</a:t>
            </a:r>
          </a:p>
          <a:p>
            <a:pPr marL="1714500" lvl="3" indent="-342900">
              <a:buFont typeface="+mj-lt"/>
              <a:buAutoNum type="arabicPeriod"/>
            </a:pPr>
            <a:r>
              <a:rPr lang="hu-HU" sz="2400" dirty="0"/>
              <a:t>A méretet és típust bármikor le lehet kérdezni</a:t>
            </a:r>
          </a:p>
          <a:p>
            <a:pPr marL="1714500" lvl="3" indent="-342900">
              <a:buFont typeface="+mj-lt"/>
              <a:buAutoNum type="arabicPeriod"/>
            </a:pPr>
            <a:r>
              <a:rPr lang="hu-HU" sz="2400"/>
              <a:t>Más segédfügvények</a:t>
            </a:r>
            <a:endParaRPr lang="hu-H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44972C-3590-CCBF-C320-E8EA2C479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30522"/>
              </p:ext>
            </p:extLst>
          </p:nvPr>
        </p:nvGraphicFramePr>
        <p:xfrm>
          <a:off x="7000566" y="3711711"/>
          <a:ext cx="1720647" cy="1560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49">
                  <a:extLst>
                    <a:ext uri="{9D8B030D-6E8A-4147-A177-3AD203B41FA5}">
                      <a16:colId xmlns:a16="http://schemas.microsoft.com/office/drawing/2014/main" val="3810852659"/>
                    </a:ext>
                  </a:extLst>
                </a:gridCol>
                <a:gridCol w="573549">
                  <a:extLst>
                    <a:ext uri="{9D8B030D-6E8A-4147-A177-3AD203B41FA5}">
                      <a16:colId xmlns:a16="http://schemas.microsoft.com/office/drawing/2014/main" val="1868868308"/>
                    </a:ext>
                  </a:extLst>
                </a:gridCol>
                <a:gridCol w="573549">
                  <a:extLst>
                    <a:ext uri="{9D8B030D-6E8A-4147-A177-3AD203B41FA5}">
                      <a16:colId xmlns:a16="http://schemas.microsoft.com/office/drawing/2014/main" val="2960868092"/>
                    </a:ext>
                  </a:extLst>
                </a:gridCol>
              </a:tblGrid>
              <a:tr h="52023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6977"/>
                  </a:ext>
                </a:extLst>
              </a:tr>
              <a:tr h="52023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401786"/>
                  </a:ext>
                </a:extLst>
              </a:tr>
              <a:tr h="52023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689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9EC468-66A6-FEB1-236E-CED4E31D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20351"/>
              </p:ext>
            </p:extLst>
          </p:nvPr>
        </p:nvGraphicFramePr>
        <p:xfrm>
          <a:off x="9748261" y="3711711"/>
          <a:ext cx="1720647" cy="15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49">
                  <a:extLst>
                    <a:ext uri="{9D8B030D-6E8A-4147-A177-3AD203B41FA5}">
                      <a16:colId xmlns:a16="http://schemas.microsoft.com/office/drawing/2014/main" val="4069637650"/>
                    </a:ext>
                  </a:extLst>
                </a:gridCol>
                <a:gridCol w="576826">
                  <a:extLst>
                    <a:ext uri="{9D8B030D-6E8A-4147-A177-3AD203B41FA5}">
                      <a16:colId xmlns:a16="http://schemas.microsoft.com/office/drawing/2014/main" val="2952084364"/>
                    </a:ext>
                  </a:extLst>
                </a:gridCol>
                <a:gridCol w="570272">
                  <a:extLst>
                    <a:ext uri="{9D8B030D-6E8A-4147-A177-3AD203B41FA5}">
                      <a16:colId xmlns:a16="http://schemas.microsoft.com/office/drawing/2014/main" val="544169402"/>
                    </a:ext>
                  </a:extLst>
                </a:gridCol>
              </a:tblGrid>
              <a:tr h="527652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5678746"/>
                  </a:ext>
                </a:extLst>
              </a:tr>
              <a:tr h="52765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07466"/>
                  </a:ext>
                </a:extLst>
              </a:tr>
              <a:tr h="52765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10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5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D5CF7-D870-6869-C694-FC04181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5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99BE9-DCC1-9742-413E-8B20E1A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7200"/>
              <a:t>Dokumentáció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EFA4-710E-E204-00BF-E4446984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2438401"/>
            <a:ext cx="8435823" cy="3331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hu-HU" sz="2000" dirty="0">
              <a:hlinkClick r:id="rId2"/>
            </a:endParaRPr>
          </a:p>
          <a:p>
            <a:r>
              <a:rPr lang="hu-HU" sz="2000" dirty="0"/>
              <a:t>Web:</a:t>
            </a:r>
            <a:endParaRPr lang="hu-HU" sz="2000" dirty="0">
              <a:hlinkClick r:id="rId2"/>
            </a:endParaRPr>
          </a:p>
          <a:p>
            <a:r>
              <a:rPr lang="hu-HU" sz="2000" dirty="0">
                <a:hlinkClick r:id="rId2"/>
              </a:rPr>
              <a:t>https://math.libretexts.org/Bookshelves/Linear_Algebra/A_First_Course_in_Linear_Algebra_(Kuttler)/02%3A_Matrices/2.10%3A_LU_Factorization#:~:text=An%20LU%20factorization%20of,U%20in%20the%20indicated%20order</a:t>
            </a:r>
            <a:r>
              <a:rPr lang="hu-HU" sz="2000" dirty="0"/>
              <a:t>.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Pdf:</a:t>
            </a:r>
          </a:p>
          <a:p>
            <a:r>
              <a:rPr lang="hu-HU" sz="2000" dirty="0">
                <a:hlinkClick r:id="rId3"/>
              </a:rPr>
              <a:t>http://www.math.kent.edu/~reichel/courses/intr.num.comp.1/fall13/lecture3/lecture3.pdf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482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43031-F87A-E736-68AE-939C519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u-HU" sz="5400" dirty="0"/>
              <a:t>Háromszögmátrix AAT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7D9-1487-7136-A936-9891D2B0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hu-HU" sz="3200" dirty="0"/>
              <a:t>Négyzetesen sorszámozható szerkezet </a:t>
            </a:r>
            <a:endParaRPr lang="en-US" sz="3200" dirty="0"/>
          </a:p>
          <a:p>
            <a:r>
              <a:rPr lang="hu-HU" sz="3200" dirty="0"/>
              <a:t>Felépítés/elképzelés: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3200" dirty="0"/>
              <a:t> Mérete 	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3200" dirty="0"/>
              <a:t> Típusa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3200" dirty="0"/>
              <a:t> Értékei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6403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77FE-378D-175B-E6DC-95CF060C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H</a:t>
            </a:r>
            <a:r>
              <a:rPr lang="hu-HU" sz="5400" dirty="0"/>
              <a:t>áromszögmátrix AAT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CE098-5B01-B7FF-4E2F-CE7DB9FCC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919" y="2599509"/>
                <a:ext cx="6071029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hu-HU" dirty="0"/>
                  <a:t>Homogén (az elemek azonos típusuak)</a:t>
                </a:r>
              </a:p>
              <a:p>
                <a:r>
                  <a:rPr lang="hu-HU" dirty="0"/>
                  <a:t>Az elemeket két index által érjük el</a:t>
                </a:r>
              </a:p>
              <a:p>
                <a:r>
                  <a:rPr lang="hu-HU" dirty="0"/>
                  <a:t>Statikus</a:t>
                </a:r>
              </a:p>
              <a:p>
                <a:r>
                  <a:rPr lang="hu-HU" dirty="0"/>
                  <a:t>Értékes elemek száma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sz="32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CE098-5B01-B7FF-4E2F-CE7DB9FC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919" y="2599509"/>
                <a:ext cx="6071029" cy="3435531"/>
              </a:xfrm>
              <a:blipFill>
                <a:blip r:embed="rId2"/>
                <a:stretch>
                  <a:fillRect l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B3C465-1A95-D353-A5E3-6A80770D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70" y="2984778"/>
            <a:ext cx="4803821" cy="21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CACFA-B51F-6FFF-66AA-91D460DF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-31561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/>
              <a:t>Háromszögmátrix AAT (tárolás)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23E1-C8C9-F518-82A4-3DE58295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805" y="1144849"/>
            <a:ext cx="5877066" cy="451736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∆"/>
            </a:pPr>
            <a:r>
              <a:rPr lang="hu-HU" dirty="0"/>
              <a:t> Sor folytonos leképzés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∆"/>
            </a:pPr>
            <a:endParaRPr lang="en-US" dirty="0"/>
          </a:p>
          <a:p>
            <a:pPr>
              <a:buFont typeface="Calibri" panose="020F0502020204030204" pitchFamily="34" charset="0"/>
              <a:buChar char="∆"/>
            </a:pPr>
            <a:r>
              <a:rPr lang="hu-HU" dirty="0"/>
              <a:t>Oszlop folytonos leképzés</a:t>
            </a:r>
            <a:endParaRPr lang="en-US" dirty="0"/>
          </a:p>
          <a:p>
            <a:pPr>
              <a:buFont typeface="Calibri" panose="020F0502020204030204" pitchFamily="34" charset="0"/>
              <a:buChar char="∆"/>
            </a:pPr>
            <a:endParaRPr lang="en-US" dirty="0"/>
          </a:p>
          <a:p>
            <a:pPr>
              <a:buFont typeface="Calibri" panose="020F0502020204030204" pitchFamily="34" charset="0"/>
              <a:buChar char="∆"/>
            </a:pPr>
            <a:endParaRPr lang="en-US" dirty="0"/>
          </a:p>
          <a:p>
            <a:pPr>
              <a:buFont typeface="Calibri" panose="020F0502020204030204" pitchFamily="34" charset="0"/>
              <a:buChar char="∆"/>
            </a:pPr>
            <a:r>
              <a:rPr lang="hu-HU" dirty="0"/>
              <a:t>Dinamikusan lefoglalt mátrix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2978CE-B802-B906-4689-1D88FF097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89"/>
              </p:ext>
            </p:extLst>
          </p:nvPr>
        </p:nvGraphicFramePr>
        <p:xfrm>
          <a:off x="1620444" y="2017832"/>
          <a:ext cx="2448232" cy="2475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1000" sy="101000" algn="ctr" rotWithShape="0">
                    <a:srgbClr val="000000">
                      <a:alpha val="94000"/>
                    </a:srgbClr>
                  </a:outerShdw>
                  <a:reflection blurRad="152400" endPos="17000" dist="76200" dir="5400000" sy="-100000" algn="bl" rotWithShape="0"/>
                </a:effectLst>
                <a:tableStyleId>{5940675A-B579-460E-94D1-54222C63F5DA}</a:tableStyleId>
              </a:tblPr>
              <a:tblGrid>
                <a:gridCol w="612058">
                  <a:extLst>
                    <a:ext uri="{9D8B030D-6E8A-4147-A177-3AD203B41FA5}">
                      <a16:colId xmlns:a16="http://schemas.microsoft.com/office/drawing/2014/main" val="3240964676"/>
                    </a:ext>
                  </a:extLst>
                </a:gridCol>
                <a:gridCol w="612058">
                  <a:extLst>
                    <a:ext uri="{9D8B030D-6E8A-4147-A177-3AD203B41FA5}">
                      <a16:colId xmlns:a16="http://schemas.microsoft.com/office/drawing/2014/main" val="3927844337"/>
                    </a:ext>
                  </a:extLst>
                </a:gridCol>
                <a:gridCol w="612058">
                  <a:extLst>
                    <a:ext uri="{9D8B030D-6E8A-4147-A177-3AD203B41FA5}">
                      <a16:colId xmlns:a16="http://schemas.microsoft.com/office/drawing/2014/main" val="4007367410"/>
                    </a:ext>
                  </a:extLst>
                </a:gridCol>
                <a:gridCol w="612058">
                  <a:extLst>
                    <a:ext uri="{9D8B030D-6E8A-4147-A177-3AD203B41FA5}">
                      <a16:colId xmlns:a16="http://schemas.microsoft.com/office/drawing/2014/main" val="611877456"/>
                    </a:ext>
                  </a:extLst>
                </a:gridCol>
              </a:tblGrid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59718"/>
                  </a:ext>
                </a:extLst>
              </a:tr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44453"/>
                  </a:ext>
                </a:extLst>
              </a:tr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99829"/>
                  </a:ext>
                </a:extLst>
              </a:tr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29645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7123296-3A1D-0F09-3919-08553F95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21706"/>
              </p:ext>
            </p:extLst>
          </p:nvPr>
        </p:nvGraphicFramePr>
        <p:xfrm>
          <a:off x="5618022" y="1622847"/>
          <a:ext cx="5237830" cy="7366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3783">
                  <a:extLst>
                    <a:ext uri="{9D8B030D-6E8A-4147-A177-3AD203B41FA5}">
                      <a16:colId xmlns:a16="http://schemas.microsoft.com/office/drawing/2014/main" val="4005789049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974718293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2768184892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517442265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2232978074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259083851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789027626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1082120722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2711676297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4263158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17822"/>
                  </a:ext>
                </a:extLst>
              </a:tr>
              <a:tr h="257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08350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6845DA4-3FCB-E0F5-3723-4142E8FD6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50356"/>
              </p:ext>
            </p:extLst>
          </p:nvPr>
        </p:nvGraphicFramePr>
        <p:xfrm>
          <a:off x="5601278" y="3202577"/>
          <a:ext cx="5254574" cy="7366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4011">
                  <a:extLst>
                    <a:ext uri="{9D8B030D-6E8A-4147-A177-3AD203B41FA5}">
                      <a16:colId xmlns:a16="http://schemas.microsoft.com/office/drawing/2014/main" val="4192329831"/>
                    </a:ext>
                  </a:extLst>
                </a:gridCol>
                <a:gridCol w="530299">
                  <a:extLst>
                    <a:ext uri="{9D8B030D-6E8A-4147-A177-3AD203B41FA5}">
                      <a16:colId xmlns:a16="http://schemas.microsoft.com/office/drawing/2014/main" val="4080531964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495054197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3638057211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3118314515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2857662316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1070453401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636954335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902380157"/>
                    </a:ext>
                  </a:extLst>
                </a:gridCol>
                <a:gridCol w="523783">
                  <a:extLst>
                    <a:ext uri="{9D8B030D-6E8A-4147-A177-3AD203B41FA5}">
                      <a16:colId xmlns:a16="http://schemas.microsoft.com/office/drawing/2014/main" val="3492413949"/>
                    </a:ext>
                  </a:extLst>
                </a:gridCol>
              </a:tblGrid>
              <a:tr h="363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83470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31F23E2-A0B9-EEF0-248F-C6A09C18B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8216"/>
              </p:ext>
            </p:extLst>
          </p:nvPr>
        </p:nvGraphicFramePr>
        <p:xfrm>
          <a:off x="5666766" y="4695901"/>
          <a:ext cx="2395268" cy="1932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395">
                  <a:extLst>
                    <a:ext uri="{9D8B030D-6E8A-4147-A177-3AD203B41FA5}">
                      <a16:colId xmlns:a16="http://schemas.microsoft.com/office/drawing/2014/main" val="298195822"/>
                    </a:ext>
                  </a:extLst>
                </a:gridCol>
                <a:gridCol w="616057">
                  <a:extLst>
                    <a:ext uri="{9D8B030D-6E8A-4147-A177-3AD203B41FA5}">
                      <a16:colId xmlns:a16="http://schemas.microsoft.com/office/drawing/2014/main" val="4252137087"/>
                    </a:ext>
                  </a:extLst>
                </a:gridCol>
                <a:gridCol w="600908">
                  <a:extLst>
                    <a:ext uri="{9D8B030D-6E8A-4147-A177-3AD203B41FA5}">
                      <a16:colId xmlns:a16="http://schemas.microsoft.com/office/drawing/2014/main" val="2140984687"/>
                    </a:ext>
                  </a:extLst>
                </a:gridCol>
                <a:gridCol w="600908">
                  <a:extLst>
                    <a:ext uri="{9D8B030D-6E8A-4147-A177-3AD203B41FA5}">
                      <a16:colId xmlns:a16="http://schemas.microsoft.com/office/drawing/2014/main" val="994855392"/>
                    </a:ext>
                  </a:extLst>
                </a:gridCol>
              </a:tblGrid>
              <a:tr h="48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22101"/>
                  </a:ext>
                </a:extLst>
              </a:tr>
              <a:tr h="48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556160"/>
                  </a:ext>
                </a:extLst>
              </a:tr>
              <a:tr h="48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54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204856"/>
                  </a:ext>
                </a:extLst>
              </a:tr>
              <a:tr h="48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5232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C9E541-ADDE-82CA-7BB3-DFE6A14F0A0F}"/>
              </a:ext>
            </a:extLst>
          </p:cNvPr>
          <p:cNvSpPr txBox="1"/>
          <p:nvPr/>
        </p:nvSpPr>
        <p:spPr>
          <a:xfrm>
            <a:off x="5197207" y="4501229"/>
            <a:ext cx="113012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lnSpc>
                <a:spcPct val="150000"/>
              </a:lnSpc>
            </a:pPr>
            <a:r>
              <a:rPr lang="en-US" sz="2400" i="1" dirty="0"/>
              <a:t>0</a:t>
            </a:r>
          </a:p>
          <a:p>
            <a:pPr defTabSz="1097280">
              <a:lnSpc>
                <a:spcPct val="150000"/>
              </a:lnSpc>
            </a:pPr>
            <a:r>
              <a:rPr lang="en-US" sz="2400" i="1" dirty="0"/>
              <a:t>1</a:t>
            </a:r>
          </a:p>
          <a:p>
            <a:pPr defTabSz="1097280">
              <a:lnSpc>
                <a:spcPct val="150000"/>
              </a:lnSpc>
            </a:pPr>
            <a:r>
              <a:rPr lang="en-US" sz="2400" i="1" dirty="0"/>
              <a:t>2</a:t>
            </a:r>
          </a:p>
          <a:p>
            <a:pPr defTabSz="1097280">
              <a:lnSpc>
                <a:spcPct val="150000"/>
              </a:lnSpc>
            </a:pPr>
            <a:r>
              <a:rPr lang="en-US" sz="2400" i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B4E6D-156B-9C93-3707-E2ABD06BC65C}"/>
              </a:ext>
            </a:extLst>
          </p:cNvPr>
          <p:cNvSpPr txBox="1"/>
          <p:nvPr/>
        </p:nvSpPr>
        <p:spPr>
          <a:xfrm>
            <a:off x="1548878" y="1405340"/>
            <a:ext cx="251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0      1     2      3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2F1182-8318-9E59-A732-84FE957F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53" y="1889359"/>
            <a:ext cx="1437663" cy="27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4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2BFC-0E70-7A95-3C1E-8B15CE6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hu-HU" sz="4000" dirty="0"/>
              <a:t>Háromszö</a:t>
            </a:r>
            <a:r>
              <a:rPr lang="en-US" sz="4000" dirty="0"/>
              <a:t>g</a:t>
            </a:r>
            <a:r>
              <a:rPr lang="hu-HU" sz="4000" dirty="0"/>
              <a:t>mátrix AAT – elemek elérése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172B9C-3313-88E8-4D77-0B508ECFD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0228"/>
              </p:ext>
            </p:extLst>
          </p:nvPr>
        </p:nvGraphicFramePr>
        <p:xfrm>
          <a:off x="126516" y="2211109"/>
          <a:ext cx="11935919" cy="384733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712886">
                  <a:extLst>
                    <a:ext uri="{9D8B030D-6E8A-4147-A177-3AD203B41FA5}">
                      <a16:colId xmlns:a16="http://schemas.microsoft.com/office/drawing/2014/main" val="1607080720"/>
                    </a:ext>
                  </a:extLst>
                </a:gridCol>
                <a:gridCol w="6223033">
                  <a:extLst>
                    <a:ext uri="{9D8B030D-6E8A-4147-A177-3AD203B41FA5}">
                      <a16:colId xmlns:a16="http://schemas.microsoft.com/office/drawing/2014/main" val="2518052680"/>
                    </a:ext>
                  </a:extLst>
                </a:gridCol>
              </a:tblGrid>
              <a:tr h="634937">
                <a:tc>
                  <a:txBody>
                    <a:bodyPr/>
                    <a:lstStyle/>
                    <a:p>
                      <a:pPr algn="ctr"/>
                      <a:r>
                        <a:rPr lang="hu-HU" sz="3300" dirty="0">
                          <a:solidFill>
                            <a:schemeClr val="tx1"/>
                          </a:solidFill>
                        </a:rPr>
                        <a:t>Alsó háromszögmátrix</a:t>
                      </a:r>
                    </a:p>
                  </a:txBody>
                  <a:tcPr marL="94298" marR="94298" marT="47149" marB="471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300" dirty="0">
                          <a:solidFill>
                            <a:schemeClr val="tx1"/>
                          </a:solidFill>
                        </a:rPr>
                        <a:t>Felső háromszögmátrix</a:t>
                      </a:r>
                    </a:p>
                  </a:txBody>
                  <a:tcPr marL="94298" marR="94298" marT="47149" marB="471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48290"/>
                  </a:ext>
                </a:extLst>
              </a:tr>
              <a:tr h="3212402">
                <a:tc>
                  <a:txBody>
                    <a:bodyPr/>
                    <a:lstStyle/>
                    <a:p>
                      <a:pPr algn="ctr"/>
                      <a:r>
                        <a:rPr lang="hu-HU" sz="2900" dirty="0"/>
                        <a:t>Index(A</a:t>
                      </a:r>
                      <a:r>
                        <a:rPr lang="en-US" sz="2900" dirty="0"/>
                        <a:t>[</a:t>
                      </a:r>
                      <a:r>
                        <a:rPr lang="en-US" sz="2900" dirty="0" err="1"/>
                        <a:t>i</a:t>
                      </a:r>
                      <a:r>
                        <a:rPr lang="en-US" sz="2900" dirty="0"/>
                        <a:t>][j]</a:t>
                      </a:r>
                      <a:r>
                        <a:rPr lang="hu-HU" sz="2900" dirty="0"/>
                        <a:t>)</a:t>
                      </a:r>
                      <a:r>
                        <a:rPr lang="en-US" sz="2900" dirty="0"/>
                        <a:t> </a:t>
                      </a:r>
                    </a:p>
                    <a:p>
                      <a:pPr algn="ctr"/>
                      <a:endParaRPr lang="en-US" sz="2900" dirty="0"/>
                    </a:p>
                    <a:p>
                      <a:pPr algn="ctr"/>
                      <a:endParaRPr lang="en-US" sz="2900" dirty="0"/>
                    </a:p>
                    <a:p>
                      <a:pPr algn="ctr"/>
                      <a:r>
                        <a:rPr lang="en-US" sz="2900" b="1" kern="1200" dirty="0" err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hu-HU" sz="2900" b="1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hu-HU" sz="2900" b="1" dirty="0"/>
                        <a:t>∙</a:t>
                      </a:r>
                      <a:r>
                        <a:rPr lang="en-US" sz="2900" b="1" dirty="0"/>
                        <a:t> </a:t>
                      </a:r>
                      <a:r>
                        <a:rPr lang="hu-HU" sz="2900" b="1" kern="12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2900" b="1" kern="1200" dirty="0" err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hu-HU" sz="2900" b="1" kern="1200" dirty="0">
                          <a:solidFill>
                            <a:schemeClr val="dk1"/>
                          </a:solidFill>
                        </a:rPr>
                        <a:t> + 1) / 2 + </a:t>
                      </a:r>
                      <a:r>
                        <a:rPr lang="en-US" sz="2900" b="1" kern="1200" dirty="0">
                          <a:solidFill>
                            <a:schemeClr val="dk1"/>
                          </a:solidFill>
                        </a:rPr>
                        <a:t>j</a:t>
                      </a:r>
                      <a:endParaRPr lang="hu-HU" sz="2900" b="1" dirty="0"/>
                    </a:p>
                  </a:txBody>
                  <a:tcPr marL="94298" marR="94298" marT="47149" marB="471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900" dirty="0"/>
                        <a:t>Index(A</a:t>
                      </a:r>
                      <a:r>
                        <a:rPr lang="en-US" sz="2900" dirty="0"/>
                        <a:t>[</a:t>
                      </a:r>
                      <a:r>
                        <a:rPr lang="en-US" sz="2900" dirty="0" err="1"/>
                        <a:t>i</a:t>
                      </a:r>
                      <a:r>
                        <a:rPr lang="en-US" sz="2900" dirty="0"/>
                        <a:t>][j]</a:t>
                      </a:r>
                      <a:r>
                        <a:rPr lang="hu-HU" sz="2900" dirty="0"/>
                        <a:t>)</a:t>
                      </a:r>
                      <a:r>
                        <a:rPr lang="en-US" sz="2900" dirty="0"/>
                        <a:t> </a:t>
                      </a:r>
                    </a:p>
                    <a:p>
                      <a:pPr algn="ctr"/>
                      <a:endParaRPr lang="en-US" sz="2900" dirty="0"/>
                    </a:p>
                    <a:p>
                      <a:pPr algn="ctr"/>
                      <a:r>
                        <a:rPr lang="en-US" sz="2900" dirty="0"/>
                        <a:t>[n + n – 1 + n - 2 + … + n – (</a:t>
                      </a:r>
                      <a:r>
                        <a:rPr lang="en-US" sz="2900" dirty="0" err="1"/>
                        <a:t>i</a:t>
                      </a:r>
                      <a:r>
                        <a:rPr lang="en-US" sz="2900" dirty="0"/>
                        <a:t> - 2)] + (j - </a:t>
                      </a:r>
                      <a:r>
                        <a:rPr lang="en-US" sz="2900" dirty="0" err="1"/>
                        <a:t>i</a:t>
                      </a:r>
                      <a:r>
                        <a:rPr lang="en-US" sz="2900" dirty="0"/>
                        <a:t>) </a:t>
                      </a:r>
                    </a:p>
                    <a:p>
                      <a:pPr algn="ctr"/>
                      <a:endParaRPr lang="en-US" sz="2900" dirty="0"/>
                    </a:p>
                    <a:p>
                      <a:pPr algn="ctr"/>
                      <a:r>
                        <a:rPr lang="en-US" sz="2900" b="1" dirty="0"/>
                        <a:t>(</a:t>
                      </a:r>
                      <a:r>
                        <a:rPr lang="en-US" sz="2900" b="1" dirty="0" err="1"/>
                        <a:t>i</a:t>
                      </a:r>
                      <a:r>
                        <a:rPr lang="en-US" sz="2900" b="1" dirty="0"/>
                        <a:t> </a:t>
                      </a:r>
                      <a:r>
                        <a:rPr lang="hu-HU" sz="2900" b="1" dirty="0"/>
                        <a:t>∙</a:t>
                      </a:r>
                      <a:r>
                        <a:rPr lang="en-US" sz="2900" b="1" dirty="0"/>
                        <a:t> n) – ((j - 1) </a:t>
                      </a:r>
                      <a:r>
                        <a:rPr lang="hu-HU" sz="2900" b="1" dirty="0"/>
                        <a:t>∙</a:t>
                      </a:r>
                      <a:r>
                        <a:rPr lang="en-US" sz="2900" b="1" dirty="0"/>
                        <a:t> j/2) + (j + 1) – (</a:t>
                      </a:r>
                      <a:r>
                        <a:rPr lang="en-US" sz="2900" b="1" dirty="0" err="1"/>
                        <a:t>i</a:t>
                      </a:r>
                      <a:r>
                        <a:rPr lang="en-US" sz="2900" b="1" dirty="0"/>
                        <a:t> + 1)</a:t>
                      </a:r>
                      <a:endParaRPr lang="hu-HU" sz="2900" b="1" dirty="0"/>
                    </a:p>
                  </a:txBody>
                  <a:tcPr marL="94298" marR="94298" marT="47149" marB="471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77459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DB6C79B4-C1D7-0322-8F51-FCEA2D2F20BC}"/>
              </a:ext>
            </a:extLst>
          </p:cNvPr>
          <p:cNvSpPr/>
          <p:nvPr/>
        </p:nvSpPr>
        <p:spPr>
          <a:xfrm>
            <a:off x="8573729" y="4208206"/>
            <a:ext cx="452284" cy="46211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7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70987-77FB-9FC2-946C-5E5B660A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</a:t>
            </a:r>
            <a:r>
              <a:rPr lang="hu-HU" sz="4000" dirty="0"/>
              <a:t>áromszögmátrix AAT - műveletek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2321BA-6600-DB8E-3CE3-F6716BE7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173107"/>
              </p:ext>
            </p:extLst>
          </p:nvPr>
        </p:nvGraphicFramePr>
        <p:xfrm>
          <a:off x="566928" y="2132057"/>
          <a:ext cx="11167447" cy="21031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67447">
                  <a:extLst>
                    <a:ext uri="{9D8B030D-6E8A-4147-A177-3AD203B41FA5}">
                      <a16:colId xmlns:a16="http://schemas.microsoft.com/office/drawing/2014/main" val="3119185814"/>
                    </a:ext>
                  </a:extLst>
                </a:gridCol>
              </a:tblGrid>
              <a:tr h="298585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Létrehozás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inicializált háromszögmátrix létrehozása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91574"/>
                  </a:ext>
                </a:extLst>
              </a:tr>
              <a:tr h="15105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Rögzitve lesz a háromszögmátrix mérete, és típusa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Lefoglalva lesz az elemek számára szükséges tárhely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Inicializálva lesz a háromszögmátrix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létrejön a háromszögmátrix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8844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321E1F-C2A8-16BF-07FA-927CE1101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9236"/>
              </p:ext>
            </p:extLst>
          </p:nvPr>
        </p:nvGraphicFramePr>
        <p:xfrm>
          <a:off x="558209" y="4467628"/>
          <a:ext cx="11176166" cy="18417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76166">
                  <a:extLst>
                    <a:ext uri="{9D8B030D-6E8A-4147-A177-3AD203B41FA5}">
                      <a16:colId xmlns:a16="http://schemas.microsoft.com/office/drawing/2014/main" val="436080093"/>
                    </a:ext>
                  </a:extLst>
                </a:gridCol>
              </a:tblGrid>
              <a:tr h="316004">
                <a:tc>
                  <a:txBody>
                    <a:bodyPr/>
                    <a:lstStyle/>
                    <a:p>
                      <a:r>
                        <a:rPr lang="hu-HU" i="0" u="sng" dirty="0">
                          <a:solidFill>
                            <a:schemeClr val="tx1"/>
                          </a:solidFill>
                        </a:rPr>
                        <a:t>Elem lekérdezése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visszatéríti a háromszögmátrix indexek által adott el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ének az értékét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61145"/>
                  </a:ext>
                </a:extLst>
              </a:tr>
              <a:tr h="14759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Indexek </a:t>
                      </a:r>
                      <a:r>
                        <a:rPr lang="en-US" dirty="0"/>
                        <a:t>[</a:t>
                      </a:r>
                      <a:r>
                        <a:rPr lang="hu-HU" dirty="0"/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hu-HU" dirty="0"/>
                        <a:t> méret</a:t>
                      </a:r>
                      <a:r>
                        <a:rPr lang="en-US" dirty="0"/>
                        <a:t>]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Visszat</a:t>
                      </a:r>
                      <a:r>
                        <a:rPr lang="hu-HU" dirty="0"/>
                        <a:t>éríti az adott indexek által meghatározott elemet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az indexértékek legyenek az indextartományon belül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visszatéritve lesz az indexek által meghatározott elem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0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39E85-8810-DD14-CB7B-180682E3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Háromszögmátrix AAT - műveletek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F144E-8531-364A-AFF0-36D1CB59F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78299"/>
              </p:ext>
            </p:extLst>
          </p:nvPr>
        </p:nvGraphicFramePr>
        <p:xfrm>
          <a:off x="566927" y="2377932"/>
          <a:ext cx="11167447" cy="186564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67447">
                  <a:extLst>
                    <a:ext uri="{9D8B030D-6E8A-4147-A177-3AD203B41FA5}">
                      <a16:colId xmlns:a16="http://schemas.microsoft.com/office/drawing/2014/main" val="3018675348"/>
                    </a:ext>
                  </a:extLst>
                </a:gridCol>
              </a:tblGrid>
              <a:tr h="329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Elem értékének megváltoztatása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fölülírja a háromszögmátrix indexek által adott elmének az értékét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57336"/>
                  </a:ext>
                </a:extLst>
              </a:tr>
              <a:tr h="14998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Indexek </a:t>
                      </a:r>
                      <a:r>
                        <a:rPr lang="en-US" dirty="0"/>
                        <a:t>[</a:t>
                      </a:r>
                      <a:r>
                        <a:rPr lang="hu-HU" dirty="0"/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hu-HU" dirty="0"/>
                        <a:t> méret</a:t>
                      </a:r>
                      <a:r>
                        <a:rPr lang="en-US" dirty="0"/>
                        <a:t>]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fölülírja az adott indexek által meghatározott elemet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az indexértékek legyenek az indextartományon belül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indexek által meghatározott elem megváltoztatása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758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0C3EDA-5CFD-9F2C-B3A8-D4323503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32203"/>
              </p:ext>
            </p:extLst>
          </p:nvPr>
        </p:nvGraphicFramePr>
        <p:xfrm>
          <a:off x="566927" y="4480068"/>
          <a:ext cx="11155681" cy="15955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155681">
                  <a:extLst>
                    <a:ext uri="{9D8B030D-6E8A-4147-A177-3AD203B41FA5}">
                      <a16:colId xmlns:a16="http://schemas.microsoft.com/office/drawing/2014/main" val="924767258"/>
                    </a:ext>
                  </a:extLst>
                </a:gridCol>
              </a:tblGrid>
              <a:tr h="307455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Elemek értékéinek a megváltoztatása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fölülírja a háromszögmátrix elemeit egy értékkel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67952"/>
                  </a:ext>
                </a:extLst>
              </a:tr>
              <a:tr h="12298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dirty="0"/>
                        <a:t>fölülírja a háromszögmátrix elemeit egy adott értékkel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a háromszögmátrix elemeinek a megváltoztatása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6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F7EF3-29E6-2061-351E-077208EB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u-HU" sz="4000" dirty="0"/>
              <a:t>Háromszögmátrix AAT - műveletek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2BC018-120F-95A0-F52E-44BB993AF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748747"/>
              </p:ext>
            </p:extLst>
          </p:nvPr>
        </p:nvGraphicFramePr>
        <p:xfrm>
          <a:off x="198987" y="2165813"/>
          <a:ext cx="5852160" cy="122281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805908518"/>
                    </a:ext>
                  </a:extLst>
                </a:gridCol>
              </a:tblGrid>
              <a:tr h="251274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éret lekérdezése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visszatéríti a háromszögmátrix méretét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45306"/>
                  </a:ext>
                </a:extLst>
              </a:tr>
              <a:tr h="8570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visszatéríti a háromszögmátrix méretét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0473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70DD0F-6435-8BD7-D5FC-BE53C1A98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45398"/>
              </p:ext>
            </p:extLst>
          </p:nvPr>
        </p:nvGraphicFramePr>
        <p:xfrm>
          <a:off x="6199632" y="2165813"/>
          <a:ext cx="5660561" cy="122281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60561">
                  <a:extLst>
                    <a:ext uri="{9D8B030D-6E8A-4147-A177-3AD203B41FA5}">
                      <a16:colId xmlns:a16="http://schemas.microsoft.com/office/drawing/2014/main" val="2908115849"/>
                    </a:ext>
                  </a:extLst>
                </a:gridCol>
              </a:tblGrid>
              <a:tr h="373705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Típus lekérdezése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visszatéríti a háromszögmátrix típusát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01932"/>
                  </a:ext>
                </a:extLst>
              </a:tr>
              <a:tr h="84911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visszatéríti a háromszöfmátrix típusát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4123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9705315-7E34-2A96-B240-336A49A7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32984"/>
              </p:ext>
            </p:extLst>
          </p:nvPr>
        </p:nvGraphicFramePr>
        <p:xfrm>
          <a:off x="198987" y="3674573"/>
          <a:ext cx="11748728" cy="1005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748728">
                  <a:extLst>
                    <a:ext uri="{9D8B030D-6E8A-4147-A177-3AD203B41FA5}">
                      <a16:colId xmlns:a16="http://schemas.microsoft.com/office/drawing/2014/main" val="524821777"/>
                    </a:ext>
                  </a:extLst>
                </a:gridCol>
              </a:tblGrid>
              <a:tr h="314032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Háromszögmátrix kiiratása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kiiratja a háromszögmátrixot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43421"/>
                  </a:ext>
                </a:extLst>
              </a:tr>
              <a:tr h="6297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háromszögmátrix kiiratása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88637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E5D8B33-AF67-0393-D7C4-5FB67963C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56231"/>
              </p:ext>
            </p:extLst>
          </p:nvPr>
        </p:nvGraphicFramePr>
        <p:xfrm>
          <a:off x="198987" y="4953225"/>
          <a:ext cx="11748728" cy="136841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748728">
                  <a:extLst>
                    <a:ext uri="{9D8B030D-6E8A-4147-A177-3AD203B41FA5}">
                      <a16:colId xmlns:a16="http://schemas.microsoft.com/office/drawing/2014/main" val="834739376"/>
                    </a:ext>
                  </a:extLst>
                </a:gridCol>
              </a:tblGrid>
              <a:tr h="362578">
                <a:tc>
                  <a:txBody>
                    <a:bodyPr/>
                    <a:lstStyle/>
                    <a:p>
                      <a:r>
                        <a:rPr lang="hu-HU" u="sng" dirty="0">
                          <a:solidFill>
                            <a:schemeClr val="tx1"/>
                          </a:solidFill>
                        </a:rPr>
                        <a:t>Háromszögmátrix beolvasása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: beolvassa egy háromszögmátrixot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1190"/>
                  </a:ext>
                </a:extLst>
              </a:tr>
              <a:tr h="10026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Méret, típus megadása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1" dirty="0">
                          <a:solidFill>
                            <a:srgbClr val="C00000"/>
                          </a:solidFill>
                        </a:rPr>
                        <a:t>ELŐFELTÉTELEK: megfelelő méret és típus megadása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rgbClr val="008000"/>
                          </a:solidFill>
                        </a:rPr>
                        <a:t>UTÓFELTÉTELEK: adatok alapján létrehozza, beolvassa a háromszögmátrixot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2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10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1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6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7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8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9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1103</Words>
  <Application>Microsoft Office PowerPoint</Application>
  <PresentationFormat>Widescreen</PresentationFormat>
  <Paragraphs>250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2_Office Theme</vt:lpstr>
      <vt:lpstr>HÁROMSZÖGMÁTRIX</vt:lpstr>
      <vt:lpstr>HÁROMSZÖGMÁTRIX TÍPUSAI</vt:lpstr>
      <vt:lpstr>Háromszögmátrix AAT</vt:lpstr>
      <vt:lpstr>Háromszögmátrix AAT</vt:lpstr>
      <vt:lpstr>Háromszögmátrix AAT (tárolás)</vt:lpstr>
      <vt:lpstr>Háromszögmátrix AAT – elemek elérése</vt:lpstr>
      <vt:lpstr>Háromszögmátrix AAT - műveletek</vt:lpstr>
      <vt:lpstr>Háromszögmátrix AAT - műveletek</vt:lpstr>
      <vt:lpstr>Háromszögmátrix AAT - műveletek</vt:lpstr>
      <vt:lpstr>Háromszögmátrix AAT - műveletek</vt:lpstr>
      <vt:lpstr>Implementáció</vt:lpstr>
      <vt:lpstr>Implementáció - létrehozás</vt:lpstr>
      <vt:lpstr>Implementáció - értéklekérdezés</vt:lpstr>
      <vt:lpstr>Implementáció – értékadás</vt:lpstr>
      <vt:lpstr>Implementáció – beolvasó függvények</vt:lpstr>
      <vt:lpstr>Implementáció – kiírató függvények</vt:lpstr>
      <vt:lpstr>Implementáció - tükrözött </vt:lpstr>
      <vt:lpstr>Implementáció – másolás </vt:lpstr>
      <vt:lpstr>Feladat bemutatása</vt:lpstr>
      <vt:lpstr>Feladat bemutatása (LU felbontás)</vt:lpstr>
      <vt:lpstr>Feladat bemutatása (egyenletrendszer)</vt:lpstr>
      <vt:lpstr>Indoklás</vt:lpstr>
      <vt:lpstr>Köszönöm a figyelmet!</vt:lpstr>
      <vt:lpstr>Dokumentáció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HÁROMSZÖGMÁTRIX</dc:title>
  <dc:creator>Levente Daroczi</dc:creator>
  <cp:lastModifiedBy>Levente Daroczi</cp:lastModifiedBy>
  <cp:revision>107</cp:revision>
  <dcterms:created xsi:type="dcterms:W3CDTF">2023-03-11T13:17:15Z</dcterms:created>
  <dcterms:modified xsi:type="dcterms:W3CDTF">2023-04-05T16:34:48Z</dcterms:modified>
</cp:coreProperties>
</file>