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74" r:id="rId3"/>
    <p:sldId id="268" r:id="rId4"/>
    <p:sldId id="269" r:id="rId5"/>
    <p:sldId id="270" r:id="rId6"/>
    <p:sldId id="271" r:id="rId7"/>
    <p:sldId id="272" r:id="rId8"/>
    <p:sldId id="273" r:id="rId9"/>
    <p:sldId id="264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CAFF"/>
    <a:srgbClr val="51BE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8"/>
    <p:restoredTop sz="93750"/>
  </p:normalViewPr>
  <p:slideViewPr>
    <p:cSldViewPr snapToGrid="0">
      <p:cViewPr varScale="1">
        <p:scale>
          <a:sx n="95" d="100"/>
          <a:sy n="95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22527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719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209BD-1F1A-A84A-A18B-65496DF906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4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 descr="7_fortiss_network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3975" y="3505200"/>
            <a:ext cx="1470024" cy="335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/>
        </p:nvSpPr>
        <p:spPr>
          <a:xfrm>
            <a:off x="539750" y="5310187"/>
            <a:ext cx="4464050" cy="539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400" b="0" i="0" u="none" strike="noStrike" cap="none" noProof="0" dirty="0" smtClean="0">
                <a:solidFill>
                  <a:schemeClr val="dk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rPr>
              <a:t>fortiss GmbH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400" b="0" i="0" u="none" strike="noStrike" cap="none" noProof="0" dirty="0" smtClean="0">
                <a:solidFill>
                  <a:schemeClr val="dk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rPr>
              <a:t>An-Institut Technische Universität München</a:t>
            </a:r>
            <a:endParaRPr lang="de-DE" sz="1400" b="0" i="0" u="none" strike="noStrike" cap="none" noProof="0" dirty="0">
              <a:solidFill>
                <a:schemeClr val="dk1"/>
              </a:solidFill>
              <a:latin typeface="Calibri" panose="020F050202020403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9" name="Shape 19" descr="rgb_schutzzone [Konvertiert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175" y="450850"/>
            <a:ext cx="1233488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40000" y="2160000"/>
            <a:ext cx="8063999" cy="7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540000" y="2880000"/>
            <a:ext cx="8063999" cy="5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A4A8B9"/>
              </a:buClr>
              <a:buFont typeface="Arial"/>
              <a:buNone/>
              <a:defRPr sz="1800" b="0" i="0" u="none" strike="noStrike" cap="none">
                <a:solidFill>
                  <a:srgbClr val="A4A8B9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/>
                <a:sym typeface="Arial"/>
              </a:defRPr>
            </a:lvl1pPr>
            <a:lvl2pPr marL="457200" marR="0" lvl="1" indent="0" algn="ctr" rtl="0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  <a:buClr>
                <a:srgbClr val="A4A8B9"/>
              </a:buClr>
              <a:buFont typeface="Arial"/>
              <a:buNone/>
              <a:defRPr sz="22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A4A8B9"/>
              </a:buClr>
              <a:buFont typeface="Arial"/>
              <a:buNone/>
              <a:defRPr sz="20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A4A8B9"/>
              </a:buClr>
              <a:buFont typeface="Arial"/>
              <a:buNone/>
              <a:defRPr sz="18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rgbClr val="A4A8B9"/>
              </a:buClr>
              <a:buFont typeface="Arial"/>
              <a:buNone/>
              <a:defRPr sz="16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A4A8B9"/>
              </a:buClr>
              <a:buFont typeface="Arial"/>
              <a:buNone/>
              <a:defRPr sz="20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A4A8B9"/>
              </a:buClr>
              <a:buFont typeface="Arial"/>
              <a:buNone/>
              <a:defRPr sz="20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A4A8B9"/>
              </a:buClr>
              <a:buFont typeface="Arial"/>
              <a:buNone/>
              <a:defRPr sz="20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A4A8B9"/>
              </a:buClr>
              <a:buFont typeface="Arial"/>
              <a:buNone/>
              <a:defRPr sz="20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539999" y="3780000"/>
            <a:ext cx="8063999" cy="35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/>
                <a:sym typeface="Arial"/>
              </a:defRPr>
            </a:lvl1pPr>
            <a:lvl2pPr marL="742950" marR="0" lvl="1" indent="-146050" algn="l" rtl="0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body" idx="3"/>
          </p:nvPr>
        </p:nvSpPr>
        <p:spPr>
          <a:xfrm>
            <a:off x="539999" y="4140000"/>
            <a:ext cx="8063999" cy="35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/>
                <a:sym typeface="Arial"/>
              </a:defRPr>
            </a:lvl1pPr>
            <a:lvl2pPr marL="742950" marR="0" lvl="1" indent="-146050" algn="l" rtl="0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539750" y="1800225"/>
            <a:ext cx="80644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40000" y="540000"/>
            <a:ext cx="8063999" cy="55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5821362" y="6408737"/>
            <a:ext cx="1619249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900112" y="6408737"/>
            <a:ext cx="4895850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539750" y="6408737"/>
            <a:ext cx="360363" cy="1793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rgbClr val="A4A8B9"/>
              </a:buClr>
              <a:buFont typeface="Arial"/>
              <a:buNone/>
              <a:defRPr sz="24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  <a:buClr>
                <a:srgbClr val="A4A8B9"/>
              </a:buClr>
              <a:buFont typeface="Arial"/>
              <a:buNone/>
              <a:defRPr sz="22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A4A8B9"/>
              </a:buClr>
              <a:buFont typeface="Arial"/>
              <a:buNone/>
              <a:defRPr sz="20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A4A8B9"/>
              </a:buClr>
              <a:buFont typeface="Arial"/>
              <a:buNone/>
              <a:defRPr sz="18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rgbClr val="A4A8B9"/>
              </a:buClr>
              <a:buFont typeface="Arial"/>
              <a:buNone/>
              <a:defRPr sz="16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A4A8B9"/>
              </a:buClr>
              <a:buFont typeface="Arial"/>
              <a:buNone/>
              <a:defRPr sz="20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A4A8B9"/>
              </a:buClr>
              <a:buFont typeface="Arial"/>
              <a:buNone/>
              <a:defRPr sz="20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A4A8B9"/>
              </a:buClr>
              <a:buFont typeface="Arial"/>
              <a:buNone/>
              <a:defRPr sz="20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A4A8B9"/>
              </a:buClr>
              <a:buFont typeface="Arial"/>
              <a:buNone/>
              <a:defRPr sz="2000" b="0" i="0" u="none" strike="noStrike" cap="none">
                <a:solidFill>
                  <a:srgbClr val="A4A8B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5821362" y="6408737"/>
            <a:ext cx="1619249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900112" y="6408737"/>
            <a:ext cx="4895850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539750" y="6408737"/>
            <a:ext cx="360363" cy="1793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8064000" cy="360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err="1"/>
              <a:t>Überschrift</a:t>
            </a:r>
            <a:r>
              <a:rPr lang="en-US" dirty="0"/>
              <a:t> 1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990000"/>
            <a:ext cx="8064000" cy="360000"/>
          </a:xfrm>
        </p:spPr>
        <p:txBody>
          <a:bodyPr/>
          <a:lstStyle>
            <a:lvl1pPr marL="358775" indent="-358775">
              <a:buFontTx/>
              <a:buNone/>
              <a:defRPr sz="2400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2</a:t>
            </a:r>
            <a:endParaRPr lang="de-DE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8064000" cy="4500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buFont typeface="Arial" pitchFamily="34" charset="0"/>
              <a:buChar char="–"/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buFont typeface="Arial" pitchFamily="34" charset="0"/>
              <a:buChar char="–"/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9999" y="6399000"/>
            <a:ext cx="5440839" cy="198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2"/>
                </a:solidFill>
                <a:latin typeface="Museo Sans 300" panose="02000000000000000000" pitchFamily="50" charset="0"/>
              </a:defRPr>
            </a:lvl1pPr>
          </a:lstStyle>
          <a:p>
            <a:endParaRPr lang="en-US" dirty="0" smtClean="0">
              <a:solidFill>
                <a:srgbClr val="003CD6"/>
              </a:solidFill>
              <a:latin typeface="Arial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0000" y="6408000"/>
            <a:ext cx="306000" cy="18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800">
                <a:solidFill>
                  <a:schemeClr val="tx2"/>
                </a:solidFill>
                <a:latin typeface="Museo Sans 300" panose="02000000000000000000" pitchFamily="50" charset="0"/>
              </a:defRPr>
            </a:lvl1pPr>
          </a:lstStyle>
          <a:p>
            <a:fld id="{489E9558-A501-4703-B3B6-844DE4E4CEB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75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214-1474-8E46-ACA5-153ACA1D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00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5821362" y="6408737"/>
            <a:ext cx="1619249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900112" y="6408737"/>
            <a:ext cx="4895850" cy="17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539750" y="6408737"/>
            <a:ext cx="360363" cy="1793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13" descr="rgb_schutzzone [Konvertiert]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81950" y="6408737"/>
            <a:ext cx="622299" cy="17938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539750" y="539750"/>
            <a:ext cx="8064499" cy="360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539750" y="1260475"/>
            <a:ext cx="8064499" cy="4859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5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3975" y="3505200"/>
            <a:ext cx="1470024" cy="335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175" y="449262"/>
            <a:ext cx="1231899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480513" y="1620083"/>
            <a:ext cx="8258133" cy="1707579"/>
          </a:xfrm>
        </p:spPr>
        <p:txBody>
          <a:bodyPr/>
          <a:lstStyle/>
          <a:p>
            <a:pPr lvl="0" algn="ctr"/>
            <a:r>
              <a:rPr lang="en-US" sz="3600" i="1" dirty="0" smtClean="0"/>
              <a:t>EARS-CTRL</a:t>
            </a:r>
            <a:br>
              <a:rPr lang="en-US" sz="3600" i="1" dirty="0" smtClean="0"/>
            </a:br>
            <a:r>
              <a:rPr lang="en-US" sz="3600" i="1" dirty="0" smtClean="0"/>
              <a:t>Generating </a:t>
            </a:r>
            <a:r>
              <a:rPr lang="en-US" sz="3600" i="1" dirty="0"/>
              <a:t>Controllers for Dummies</a:t>
            </a:r>
            <a:endParaRPr lang="en-US" sz="3600" dirty="0">
              <a:sym typeface="Arial"/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539206" y="3062299"/>
            <a:ext cx="8063999" cy="540000"/>
          </a:xfrm>
        </p:spPr>
        <p:txBody>
          <a:bodyPr/>
          <a:lstStyle/>
          <a:p>
            <a:r>
              <a:rPr lang="de-DE" sz="1600" dirty="0" err="1" smtClean="0"/>
              <a:t>October</a:t>
            </a:r>
            <a:r>
              <a:rPr lang="de-DE" sz="1600" dirty="0" smtClean="0"/>
              <a:t> 6, </a:t>
            </a:r>
            <a:r>
              <a:rPr lang="de-DE" sz="1600" dirty="0" smtClean="0"/>
              <a:t>2017</a:t>
            </a:r>
            <a:endParaRPr lang="de-DE" sz="1600"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u="sng" dirty="0" smtClean="0"/>
              <a:t>Levi </a:t>
            </a:r>
            <a:r>
              <a:rPr lang="en-US" u="sng" dirty="0" err="1" smtClean="0"/>
              <a:t>Lúcio</a:t>
            </a:r>
            <a:r>
              <a:rPr lang="en-US" dirty="0" smtClean="0"/>
              <a:t>, </a:t>
            </a:r>
            <a:r>
              <a:rPr lang="en-US" dirty="0"/>
              <a:t>Salman </a:t>
            </a:r>
            <a:r>
              <a:rPr lang="en-US" dirty="0" smtClean="0"/>
              <a:t>Rahman, </a:t>
            </a:r>
            <a:r>
              <a:rPr lang="en-US" dirty="0" err="1" smtClean="0"/>
              <a:t>Saad</a:t>
            </a:r>
            <a:r>
              <a:rPr lang="en-US" dirty="0" smtClean="0"/>
              <a:t> Bin-</a:t>
            </a:r>
            <a:r>
              <a:rPr lang="en-US" dirty="0" err="1" smtClean="0"/>
              <a:t>Abid</a:t>
            </a:r>
            <a:r>
              <a:rPr lang="en-US" dirty="0" smtClean="0"/>
              <a:t> </a:t>
            </a:r>
            <a:r>
              <a:rPr lang="en-US" i="1" dirty="0" smtClean="0"/>
              <a:t>(</a:t>
            </a:r>
            <a:r>
              <a:rPr lang="en-US" i="1" dirty="0" err="1" smtClean="0"/>
              <a:t>fortiss</a:t>
            </a:r>
            <a:r>
              <a:rPr lang="en-US" i="1" dirty="0" smtClean="0"/>
              <a:t>)</a:t>
            </a:r>
          </a:p>
          <a:p>
            <a:pPr lvl="0"/>
            <a:r>
              <a:rPr lang="en-US" dirty="0" smtClean="0"/>
              <a:t>Alistair </a:t>
            </a:r>
            <a:r>
              <a:rPr lang="en-US" dirty="0" err="1" smtClean="0"/>
              <a:t>Mavin</a:t>
            </a:r>
            <a:r>
              <a:rPr lang="en-US" dirty="0" smtClean="0"/>
              <a:t> </a:t>
            </a:r>
            <a:r>
              <a:rPr lang="en-US" i="1" dirty="0" smtClean="0"/>
              <a:t>(Rolls-Royce)</a:t>
            </a:r>
            <a:endParaRPr lang="en-US" i="1" dirty="0">
              <a:sym typeface="Arial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539750" y="3779837"/>
            <a:ext cx="8062912" cy="3587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539750" y="4138612"/>
            <a:ext cx="8062912" cy="3603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188350"/>
            <a:ext cx="2028825" cy="1358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29" y="411322"/>
            <a:ext cx="912426" cy="912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MPS@fortiss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ortiss</a:t>
            </a:r>
            <a:r>
              <a:rPr lang="en-US" dirty="0" smtClean="0"/>
              <a:t>: research + transfer + consulting</a:t>
            </a:r>
          </a:p>
          <a:p>
            <a:r>
              <a:rPr lang="en-US" dirty="0" smtClean="0"/>
              <a:t>3 people team, parallel and synergic work with </a:t>
            </a:r>
            <a:r>
              <a:rPr lang="en-US" dirty="0" err="1" smtClean="0"/>
              <a:t>AutoFOCUS</a:t>
            </a:r>
            <a:r>
              <a:rPr lang="en-US" dirty="0" smtClean="0"/>
              <a:t> (Eclipse-based)</a:t>
            </a:r>
          </a:p>
          <a:p>
            <a:r>
              <a:rPr lang="en-US" dirty="0" smtClean="0"/>
              <a:t>Currently IETS3 project, trying to branch out</a:t>
            </a:r>
          </a:p>
          <a:p>
            <a:r>
              <a:rPr lang="en-US" dirty="0" smtClean="0"/>
              <a:t>Raising awareness about MPS in industry and academia</a:t>
            </a:r>
          </a:p>
          <a:p>
            <a:pPr lvl="1"/>
            <a:r>
              <a:rPr lang="en-US" dirty="0" smtClean="0"/>
              <a:t>Academic projects (PhD thesis)</a:t>
            </a:r>
          </a:p>
          <a:p>
            <a:pPr lvl="1"/>
            <a:r>
              <a:rPr lang="en-US" dirty="0" smtClean="0"/>
              <a:t>Industrial collaboration with Rolls-Royce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214-1474-8E46-ACA5-153ACA1D2C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EARS-CTRL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200" dirty="0" smtClean="0"/>
          </a:p>
          <a:p>
            <a:r>
              <a:rPr lang="en-US" sz="2200" dirty="0" smtClean="0"/>
              <a:t>A </a:t>
            </a:r>
            <a:r>
              <a:rPr lang="en-US" sz="2200" i="1" dirty="0" smtClean="0"/>
              <a:t>push-button approach </a:t>
            </a:r>
            <a:r>
              <a:rPr lang="en-US" sz="2200" dirty="0" smtClean="0"/>
              <a:t>for directly generating software controllers from requirements written in English</a:t>
            </a:r>
          </a:p>
          <a:p>
            <a:endParaRPr lang="en-US" sz="2200" dirty="0" smtClean="0"/>
          </a:p>
          <a:p>
            <a:r>
              <a:rPr lang="en-US" sz="2200" dirty="0" smtClean="0"/>
              <a:t>A </a:t>
            </a:r>
            <a:r>
              <a:rPr lang="en-US" sz="2200" i="1" dirty="0" smtClean="0"/>
              <a:t>push-button approach </a:t>
            </a:r>
            <a:r>
              <a:rPr lang="en-US" sz="2200" dirty="0" smtClean="0"/>
              <a:t>for verifying the produced controllers are correct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9792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260475"/>
            <a:ext cx="8064499" cy="4859338"/>
          </a:xfrm>
        </p:spPr>
        <p:txBody>
          <a:bodyPr/>
          <a:lstStyle/>
          <a:p>
            <a:r>
              <a:rPr lang="en-US" dirty="0" smtClean="0"/>
              <a:t>MPS (Meta-Programming System)</a:t>
            </a:r>
          </a:p>
          <a:p>
            <a:r>
              <a:rPr lang="en-US" dirty="0" smtClean="0"/>
              <a:t>AutoCode4 (LTL-based controller synthesizer)</a:t>
            </a:r>
          </a:p>
          <a:p>
            <a:r>
              <a:rPr lang="en-US" dirty="0" smtClean="0"/>
              <a:t>MATLAB Simulink</a:t>
            </a:r>
          </a:p>
          <a:p>
            <a:endParaRPr lang="en-US" dirty="0"/>
          </a:p>
          <a:p>
            <a:r>
              <a:rPr lang="en-US" dirty="0" smtClean="0"/>
              <a:t>EARS [1] (Easy Approach to Requirements Syntax)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214-1474-8E46-ACA5-153ACA1D2C0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1770" y="5017780"/>
            <a:ext cx="8047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[1] A</a:t>
            </a:r>
            <a:r>
              <a:rPr lang="en-US" sz="1600" dirty="0"/>
              <a:t>. </a:t>
            </a:r>
            <a:r>
              <a:rPr lang="en-US" sz="1600" dirty="0" err="1"/>
              <a:t>Mavin</a:t>
            </a:r>
            <a:r>
              <a:rPr lang="en-US" sz="1600" dirty="0"/>
              <a:t>, P. Wilkinson, A. Harwood, and M. Novak. Easy approach to requirements</a:t>
            </a:r>
          </a:p>
          <a:p>
            <a:r>
              <a:rPr lang="en-US" sz="1600" dirty="0"/>
              <a:t>syntax (ears). In 2009 17th IEEE International Requirements Engineering</a:t>
            </a:r>
          </a:p>
          <a:p>
            <a:r>
              <a:rPr lang="en-US" sz="1600" dirty="0"/>
              <a:t>Conference, pages </a:t>
            </a:r>
            <a:r>
              <a:rPr lang="en-US" sz="1600" dirty="0" smtClean="0"/>
              <a:t>317-322</a:t>
            </a:r>
            <a:r>
              <a:rPr lang="en-US" sz="1600" dirty="0"/>
              <a:t>, Aug 2009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720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214-1474-8E46-ACA5-153ACA1D2C03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49237"/>
            <a:ext cx="6475544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8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created a push button tool for generating and verifying controllers from requirements written in structured English</a:t>
            </a:r>
          </a:p>
          <a:p>
            <a:r>
              <a:rPr lang="en-US" dirty="0" smtClean="0"/>
              <a:t>Some more scalability experiments with real-world controllers are needed</a:t>
            </a:r>
          </a:p>
          <a:p>
            <a:r>
              <a:rPr lang="en-US" dirty="0" smtClean="0"/>
              <a:t>Further work with Rolls-Royce in the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214-1474-8E46-ACA5-153ACA1D2C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1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214-1474-8E46-ACA5-153ACA1D2C03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6886" y="5454630"/>
            <a:ext cx="78502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EARS-CTRL: Generating Controllers for Dummies, Levi </a:t>
            </a:r>
            <a:r>
              <a:rPr lang="en-US" dirty="0" err="1"/>
              <a:t>Lúcio</a:t>
            </a:r>
            <a:r>
              <a:rPr lang="en-US" dirty="0"/>
              <a:t>, Salman Rahman, </a:t>
            </a:r>
            <a:r>
              <a:rPr lang="en-US" dirty="0" err="1"/>
              <a:t>Saad</a:t>
            </a:r>
            <a:r>
              <a:rPr lang="en-US" dirty="0"/>
              <a:t> Bin-</a:t>
            </a:r>
            <a:r>
              <a:rPr lang="en-US" dirty="0" err="1"/>
              <a:t>Abid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Alistair </a:t>
            </a:r>
            <a:r>
              <a:rPr lang="en-US" dirty="0" err="1"/>
              <a:t>Mavin</a:t>
            </a:r>
            <a:r>
              <a:rPr lang="en-US" dirty="0"/>
              <a:t>, Proceedings of the 20th International Conference on Model Driven Engineering </a:t>
            </a:r>
            <a:endParaRPr lang="en-US" dirty="0" smtClean="0"/>
          </a:p>
          <a:p>
            <a:r>
              <a:rPr lang="en-US" dirty="0" smtClean="0"/>
              <a:t>Languages </a:t>
            </a:r>
            <a:r>
              <a:rPr lang="en-US" dirty="0"/>
              <a:t>and Systems (</a:t>
            </a:r>
            <a:r>
              <a:rPr lang="en-US" dirty="0" err="1"/>
              <a:t>MoDELS</a:t>
            </a:r>
            <a:r>
              <a:rPr lang="en-US" dirty="0"/>
              <a:t>), Demo and Poster track, Austin, Texas, 2017. (to appear)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475" y="1141374"/>
            <a:ext cx="5601047" cy="41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1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214-1474-8E46-ACA5-153ACA1D2C03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6922" y="5473660"/>
            <a:ext cx="78101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Just Formal Enough? Automated Analysis of EARS Requirements</a:t>
            </a:r>
            <a:r>
              <a:rPr lang="en-US" dirty="0"/>
              <a:t>, Levi </a:t>
            </a:r>
            <a:r>
              <a:rPr lang="en-US" dirty="0" smtClean="0"/>
              <a:t>Lucio</a:t>
            </a:r>
            <a:r>
              <a:rPr lang="en-US" dirty="0"/>
              <a:t>, Salman Rahman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 err="1"/>
              <a:t>Chih</a:t>
            </a:r>
            <a:r>
              <a:rPr lang="en-US" dirty="0"/>
              <a:t>-Hong Cheng, Alistair </a:t>
            </a:r>
            <a:r>
              <a:rPr lang="en-US" dirty="0" err="1"/>
              <a:t>Mavin</a:t>
            </a:r>
            <a:r>
              <a:rPr lang="en-US" dirty="0"/>
              <a:t>, Proceedings of the 9th NASA Formal Methods </a:t>
            </a:r>
            <a:r>
              <a:rPr lang="en-US" dirty="0" smtClean="0"/>
              <a:t>Symposium</a:t>
            </a:r>
          </a:p>
          <a:p>
            <a:r>
              <a:rPr lang="en-US" dirty="0" smtClean="0"/>
              <a:t>(NFM </a:t>
            </a:r>
            <a:r>
              <a:rPr lang="en-US" dirty="0"/>
              <a:t>2017</a:t>
            </a:r>
            <a:r>
              <a:rPr lang="en-US" dirty="0" smtClean="0"/>
              <a:t>). Lectures </a:t>
            </a:r>
            <a:r>
              <a:rPr lang="en-US" dirty="0"/>
              <a:t>Notes in Computer Science (LNCS), Volume 10227, pp.427-434, 2017.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05" y="1217337"/>
            <a:ext cx="5437187" cy="392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0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540000" y="520700"/>
            <a:ext cx="8064000" cy="5599300"/>
          </a:xfrm>
        </p:spPr>
        <p:txBody>
          <a:bodyPr/>
          <a:lstStyle/>
          <a:p>
            <a:pPr marL="358775" indent="-358775">
              <a:lnSpc>
                <a:spcPct val="100000"/>
              </a:lnSpc>
              <a:buNone/>
            </a:pPr>
            <a:endParaRPr lang="en-US" sz="2300" dirty="0" smtClean="0"/>
          </a:p>
          <a:p>
            <a:pPr marL="358775" indent="-358775">
              <a:lnSpc>
                <a:spcPct val="100000"/>
              </a:lnSpc>
              <a:buNone/>
            </a:pPr>
            <a:r>
              <a:rPr lang="en-US" sz="2300" u="sng" dirty="0" smtClean="0"/>
              <a:t>GitHub</a:t>
            </a:r>
            <a:r>
              <a:rPr lang="en-US" sz="2300" dirty="0" smtClean="0"/>
              <a:t>: </a:t>
            </a:r>
            <a:r>
              <a:rPr lang="en-US" sz="2300" dirty="0"/>
              <a:t>https://</a:t>
            </a:r>
            <a:r>
              <a:rPr lang="en-US" sz="2300" dirty="0" err="1" smtClean="0"/>
              <a:t>github.com</a:t>
            </a:r>
            <a:r>
              <a:rPr lang="en-US" sz="2300" dirty="0" smtClean="0"/>
              <a:t>/saadbinabid1/</a:t>
            </a:r>
            <a:r>
              <a:rPr lang="en-US" sz="2300" dirty="0"/>
              <a:t>EARS-</a:t>
            </a:r>
            <a:r>
              <a:rPr lang="en-US" sz="2300" dirty="0" err="1"/>
              <a:t>CTRLReqAnalysis</a:t>
            </a:r>
            <a:r>
              <a:rPr lang="en-US" sz="2300" dirty="0" smtClean="0"/>
              <a:t>/</a:t>
            </a:r>
          </a:p>
          <a:p>
            <a:pPr marL="358775" indent="-358775">
              <a:lnSpc>
                <a:spcPct val="100000"/>
              </a:lnSpc>
              <a:buNone/>
            </a:pPr>
            <a:r>
              <a:rPr lang="en-US" sz="2300" u="sng" dirty="0" smtClean="0"/>
              <a:t>Video</a:t>
            </a:r>
            <a:r>
              <a:rPr lang="en-US" sz="2300" dirty="0"/>
              <a:t>: https://</a:t>
            </a:r>
            <a:r>
              <a:rPr lang="en-US" sz="2300" dirty="0" err="1"/>
              <a:t>youtu.be</a:t>
            </a:r>
            <a:r>
              <a:rPr lang="en-US" sz="2300" dirty="0"/>
              <a:t>/IOyFRd6mbd0</a:t>
            </a:r>
          </a:p>
          <a:p>
            <a:pPr marL="358775" indent="-358775">
              <a:lnSpc>
                <a:spcPct val="100000"/>
              </a:lnSpc>
              <a:buNone/>
            </a:pPr>
            <a:endParaRPr lang="en-GB" dirty="0" smtClean="0">
              <a:cs typeface="Arial" pitchFamily="34" charset="0"/>
            </a:endParaRPr>
          </a:p>
          <a:p>
            <a:pPr marL="358775" indent="-358775">
              <a:lnSpc>
                <a:spcPct val="100000"/>
              </a:lnSpc>
              <a:buNone/>
            </a:pPr>
            <a:r>
              <a:rPr lang="en-GB" sz="2300" dirty="0" smtClean="0">
                <a:cs typeface="Arial" pitchFamily="34" charset="0"/>
              </a:rPr>
              <a:t>Contact // </a:t>
            </a:r>
            <a:r>
              <a:rPr lang="en-GB" sz="2300" dirty="0" err="1" smtClean="0">
                <a:cs typeface="Arial" pitchFamily="34" charset="0"/>
              </a:rPr>
              <a:t>Dr.</a:t>
            </a:r>
            <a:r>
              <a:rPr lang="en-GB" sz="2300" dirty="0" smtClean="0">
                <a:cs typeface="Arial" pitchFamily="34" charset="0"/>
              </a:rPr>
              <a:t> Levi </a:t>
            </a:r>
            <a:r>
              <a:rPr lang="en-GB" sz="2300" dirty="0" err="1" smtClean="0">
                <a:cs typeface="Arial" pitchFamily="34" charset="0"/>
              </a:rPr>
              <a:t>Lúcio</a:t>
            </a:r>
            <a:endParaRPr lang="en-GB" sz="2300" dirty="0" smtClean="0">
              <a:cs typeface="Arial" pitchFamily="34" charset="0"/>
            </a:endParaRPr>
          </a:p>
          <a:p>
            <a:pPr marL="358775" indent="-358775">
              <a:lnSpc>
                <a:spcPct val="100000"/>
              </a:lnSpc>
              <a:buNone/>
            </a:pPr>
            <a:r>
              <a:rPr lang="en-GB" sz="2300" dirty="0" err="1" smtClean="0">
                <a:cs typeface="Arial" pitchFamily="34" charset="0"/>
              </a:rPr>
              <a:t>fortiss</a:t>
            </a:r>
            <a:r>
              <a:rPr lang="en-GB" sz="2300" dirty="0" smtClean="0">
                <a:cs typeface="Arial" pitchFamily="34" charset="0"/>
              </a:rPr>
              <a:t> GmbH</a:t>
            </a:r>
          </a:p>
          <a:p>
            <a:pPr marL="358775" indent="-358775">
              <a:lnSpc>
                <a:spcPct val="100000"/>
              </a:lnSpc>
              <a:buNone/>
            </a:pPr>
            <a:endParaRPr lang="de-DE" sz="2300" dirty="0" smtClean="0">
              <a:cs typeface="Arial" pitchFamily="34" charset="0"/>
            </a:endParaRPr>
          </a:p>
          <a:p>
            <a:pPr marL="358775" indent="-358775">
              <a:lnSpc>
                <a:spcPct val="100000"/>
              </a:lnSpc>
              <a:buNone/>
            </a:pPr>
            <a:r>
              <a:rPr lang="de-DE" sz="2300" dirty="0" smtClean="0">
                <a:cs typeface="Arial" pitchFamily="34" charset="0"/>
              </a:rPr>
              <a:t>An-Institut Technische Universität München</a:t>
            </a:r>
          </a:p>
          <a:p>
            <a:pPr marL="358775" indent="-358775">
              <a:lnSpc>
                <a:spcPct val="100000"/>
              </a:lnSpc>
              <a:buNone/>
            </a:pPr>
            <a:r>
              <a:rPr lang="de-DE" sz="2300" dirty="0" smtClean="0">
                <a:cs typeface="Arial" pitchFamily="34" charset="0"/>
              </a:rPr>
              <a:t>Guerickestraße 25 · 80805 München · Germany</a:t>
            </a:r>
            <a:endParaRPr lang="en-GB" sz="2300" dirty="0" smtClean="0">
              <a:cs typeface="Arial" pitchFamily="34" charset="0"/>
            </a:endParaRPr>
          </a:p>
          <a:p>
            <a:pPr marL="358775" indent="-358775">
              <a:lnSpc>
                <a:spcPct val="100000"/>
              </a:lnSpc>
              <a:buNone/>
            </a:pPr>
            <a:r>
              <a:rPr lang="en-GB" sz="2300" dirty="0" err="1" smtClean="0">
                <a:cs typeface="Arial" pitchFamily="34" charset="0"/>
              </a:rPr>
              <a:t>tel</a:t>
            </a:r>
            <a:r>
              <a:rPr lang="en-GB" sz="2300" b="1" dirty="0" smtClean="0">
                <a:cs typeface="Arial" pitchFamily="34" charset="0"/>
              </a:rPr>
              <a:t> </a:t>
            </a:r>
            <a:r>
              <a:rPr lang="is-IS" sz="2300" dirty="0"/>
              <a:t>+49 (89) 360 35 22 26 </a:t>
            </a:r>
            <a:r>
              <a:rPr lang="is-IS" sz="2300" dirty="0" smtClean="0"/>
              <a:t> </a:t>
            </a:r>
            <a:r>
              <a:rPr lang="en-GB" sz="2300" dirty="0" smtClean="0">
                <a:cs typeface="Arial" pitchFamily="34" charset="0"/>
              </a:rPr>
              <a:t>fax</a:t>
            </a:r>
            <a:r>
              <a:rPr lang="en-GB" sz="2300" b="1" dirty="0" smtClean="0">
                <a:cs typeface="Arial" pitchFamily="34" charset="0"/>
              </a:rPr>
              <a:t> </a:t>
            </a:r>
            <a:r>
              <a:rPr lang="is-IS" sz="2300" dirty="0"/>
              <a:t>+49 (89) 360 35 22 50</a:t>
            </a:r>
            <a:endParaRPr lang="en-GB" sz="2300" dirty="0" smtClean="0">
              <a:cs typeface="Arial" pitchFamily="34" charset="0"/>
            </a:endParaRPr>
          </a:p>
          <a:p>
            <a:pPr marL="358775" indent="-358775">
              <a:lnSpc>
                <a:spcPct val="100000"/>
              </a:lnSpc>
              <a:buNone/>
            </a:pPr>
            <a:r>
              <a:rPr lang="en-GB" sz="2300" dirty="0" err="1" smtClean="0">
                <a:cs typeface="Arial" pitchFamily="34" charset="0"/>
              </a:rPr>
              <a:t>lucio@fortiss.org</a:t>
            </a:r>
            <a:endParaRPr lang="en-GB" sz="2300" dirty="0" smtClean="0">
              <a:cs typeface="Arial" pitchFamily="34" charset="0"/>
            </a:endParaRPr>
          </a:p>
          <a:p>
            <a:pPr marL="358775" indent="-358775">
              <a:lnSpc>
                <a:spcPct val="100000"/>
              </a:lnSpc>
              <a:buNone/>
            </a:pPr>
            <a:r>
              <a:rPr lang="en-GB" sz="2300" dirty="0" err="1" smtClean="0">
                <a:cs typeface="Arial" pitchFamily="34" charset="0"/>
              </a:rPr>
              <a:t>www.fortiss.org</a:t>
            </a:r>
            <a:endParaRPr lang="en-GB" sz="23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9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rtiss.20120413">
  <a:themeElements>
    <a:clrScheme name="fortiss">
      <a:dk1>
        <a:srgbClr val="737B99"/>
      </a:dk1>
      <a:lt1>
        <a:srgbClr val="FFFFFF"/>
      </a:lt1>
      <a:dk2>
        <a:srgbClr val="B7B5C3"/>
      </a:dk2>
      <a:lt2>
        <a:srgbClr val="FFFFFF"/>
      </a:lt2>
      <a:accent1>
        <a:srgbClr val="003CD6"/>
      </a:accent1>
      <a:accent2>
        <a:srgbClr val="18181B"/>
      </a:accent2>
      <a:accent3>
        <a:srgbClr val="5F636A"/>
      </a:accent3>
      <a:accent4>
        <a:srgbClr val="BDB69E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22968</TotalTime>
  <Words>359</Words>
  <Application>Microsoft Macintosh PowerPoint</Application>
  <PresentationFormat>On-screen Show (4:3)</PresentationFormat>
  <Paragraphs>56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Museo Sans 300</vt:lpstr>
      <vt:lpstr>Arial</vt:lpstr>
      <vt:lpstr>fortiss.20120413</vt:lpstr>
      <vt:lpstr>EARS-CTRL Generating Controllers for Dummies</vt:lpstr>
      <vt:lpstr>MPS@fortiss</vt:lpstr>
      <vt:lpstr>Purpose of EARS-CTRL</vt:lpstr>
      <vt:lpstr>Tool Chain</vt:lpstr>
      <vt:lpstr>PowerPoint Presentation</vt:lpstr>
      <vt:lpstr>Summary</vt:lpstr>
      <vt:lpstr>Publications</vt:lpstr>
      <vt:lpstr>Publications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MbSE - Tech Day 2017</dc:title>
  <dc:creator>Simon Barner</dc:creator>
  <cp:lastModifiedBy>Microsoft Office User</cp:lastModifiedBy>
  <cp:revision>133</cp:revision>
  <dcterms:modified xsi:type="dcterms:W3CDTF">2017-10-06T09:59:20Z</dcterms:modified>
</cp:coreProperties>
</file>