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s/slide23.xml" ContentType="application/vnd.openxmlformats-officedocument.presentationml.slide+xml"/>
  <Default Extension="pdf" ContentType="application/pdf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>
  <p:sldMasterIdLst>
    <p:sldMasterId id="2147484300" r:id="rId1"/>
  </p:sldMasterIdLst>
  <p:notesMasterIdLst>
    <p:notesMasterId r:id="rId28"/>
  </p:notesMasterIdLst>
  <p:handoutMasterIdLst>
    <p:handoutMasterId r:id="rId29"/>
  </p:handoutMasterIdLst>
  <p:sldIdLst>
    <p:sldId id="312" r:id="rId2"/>
    <p:sldId id="415" r:id="rId3"/>
    <p:sldId id="370" r:id="rId4"/>
    <p:sldId id="395" r:id="rId5"/>
    <p:sldId id="343" r:id="rId6"/>
    <p:sldId id="344" r:id="rId7"/>
    <p:sldId id="345" r:id="rId8"/>
    <p:sldId id="394" r:id="rId9"/>
    <p:sldId id="403" r:id="rId10"/>
    <p:sldId id="404" r:id="rId11"/>
    <p:sldId id="396" r:id="rId12"/>
    <p:sldId id="397" r:id="rId13"/>
    <p:sldId id="398" r:id="rId14"/>
    <p:sldId id="399" r:id="rId15"/>
    <p:sldId id="400" r:id="rId16"/>
    <p:sldId id="406" r:id="rId17"/>
    <p:sldId id="371" r:id="rId18"/>
    <p:sldId id="401" r:id="rId19"/>
    <p:sldId id="409" r:id="rId20"/>
    <p:sldId id="407" r:id="rId21"/>
    <p:sldId id="410" r:id="rId22"/>
    <p:sldId id="411" r:id="rId23"/>
    <p:sldId id="412" r:id="rId24"/>
    <p:sldId id="408" r:id="rId25"/>
    <p:sldId id="413" r:id="rId26"/>
    <p:sldId id="414" r:id="rId2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notes" scaleToFitPaper="1"/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851" autoAdjust="0"/>
    <p:restoredTop sz="93031" autoAdjust="0"/>
  </p:normalViewPr>
  <p:slideViewPr>
    <p:cSldViewPr snapToGrid="0" snapToObjects="1">
      <p:cViewPr varScale="1">
        <p:scale>
          <a:sx n="123" d="100"/>
          <a:sy n="123" d="100"/>
        </p:scale>
        <p:origin x="-14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8" d="100"/>
          <a:sy n="98" d="100"/>
        </p:scale>
        <p:origin x="-2768" y="-104"/>
      </p:cViewPr>
      <p:guideLst>
        <p:guide orient="horz" pos="2928"/>
        <p:guide pos="220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The Power Window Case Study 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0A976-F269-1246-BE11-7D4BBA05CFBC}" type="datetime1">
              <a:rPr lang="en-CA" smtClean="0"/>
              <a:pPr/>
              <a:t>8/22/16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61A76-E5EF-EB46-A9EC-CFE5C28B45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07519404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The Power Window Case Study 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27F80-5E74-DE49-919F-F9ED57292E0B}" type="datetime1">
              <a:rPr lang="en-CA" smtClean="0"/>
              <a:pPr/>
              <a:t>8/22/16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7271C-0365-E644-B832-D456B5387A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86421507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7271C-0365-E644-B832-D456B5387A9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The Power Window Case Study </a:t>
            </a:r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93856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The Power Window Case Study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27271C-0365-E644-B832-D456B5387A9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Switch</a:t>
            </a:r>
            <a:r>
              <a:rPr lang="en-GB" baseline="0" dirty="0" smtClean="0"/>
              <a:t> to MPS and to the C files to show the runtime.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13FF2-4278-4DB0-8DB0-962ADD1A34D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13FF2-4278-4DB0-8DB0-962ADD1A34D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13FF2-4278-4DB0-8DB0-962ADD1A34D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layer0rule7</a:t>
            </a:r>
          </a:p>
          <a:p>
            <a:r>
              <a:rPr lang="en-GB" b="0" dirty="0" smtClean="0"/>
              <a:t>Layer0rule9</a:t>
            </a:r>
          </a:p>
          <a:p>
            <a:r>
              <a:rPr lang="en-GB" b="0" dirty="0" smtClean="0"/>
              <a:t>layer0rule10</a:t>
            </a:r>
          </a:p>
          <a:p>
            <a:endParaRPr lang="en-GB" dirty="0" smtClean="0"/>
          </a:p>
          <a:p>
            <a:r>
              <a:rPr lang="en-GB" dirty="0" smtClean="0"/>
              <a:t>layer1rule10</a:t>
            </a:r>
          </a:p>
          <a:p>
            <a:endParaRPr lang="en-US" dirty="0" smtClean="0"/>
          </a:p>
          <a:p>
            <a:r>
              <a:rPr lang="en-US" dirty="0" smtClean="0"/>
              <a:t>If there is time:</a:t>
            </a:r>
            <a:r>
              <a:rPr lang="en-US" baseline="0" dirty="0" smtClean="0"/>
              <a:t> </a:t>
            </a:r>
            <a:r>
              <a:rPr lang="en-US" dirty="0" smtClean="0"/>
              <a:t>layer3rule4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13FF2-4278-4DB0-8DB0-962ADD1A34D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Sabemos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ligacao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feita</a:t>
            </a:r>
            <a:r>
              <a:rPr lang="en-US" baseline="0" dirty="0" smtClean="0"/>
              <a:t> entre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instancia</a:t>
            </a:r>
            <a:r>
              <a:rPr lang="en-US" baseline="0" dirty="0" smtClean="0"/>
              <a:t> de um </a:t>
            </a:r>
            <a:r>
              <a:rPr lang="en-US" baseline="0" dirty="0" err="1" smtClean="0"/>
              <a:t>cliente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correcto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operacao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instancia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servidor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correcto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13FF2-4278-4DB0-8DB0-962ADD1A34D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Sabemos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ligacao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feita</a:t>
            </a:r>
            <a:r>
              <a:rPr lang="en-US" baseline="0" dirty="0" smtClean="0"/>
              <a:t> entre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instancia</a:t>
            </a:r>
            <a:r>
              <a:rPr lang="en-US" baseline="0" dirty="0" smtClean="0"/>
              <a:t> de um </a:t>
            </a:r>
            <a:r>
              <a:rPr lang="en-US" baseline="0" dirty="0" err="1" smtClean="0"/>
              <a:t>cliente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correcto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operacao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instancia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servidor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correcto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13FF2-4278-4DB0-8DB0-962ADD1A34D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Offer:</a:t>
            </a:r>
            <a:endParaRPr lang="en-US" baseline="0" dirty="0" smtClean="0"/>
          </a:p>
          <a:p>
            <a:r>
              <a:rPr lang="en-US" baseline="0" dirty="0" smtClean="0"/>
              <a:t>- contacts with industry</a:t>
            </a:r>
          </a:p>
          <a:p>
            <a:pPr>
              <a:buFontTx/>
              <a:buChar char="-"/>
            </a:pPr>
            <a:r>
              <a:rPr lang="en-US" baseline="0" dirty="0" smtClean="0"/>
              <a:t> semi-professional tool development environment</a:t>
            </a:r>
          </a:p>
          <a:p>
            <a:pPr>
              <a:buFontTx/>
              <a:buChar char="-"/>
            </a:pPr>
            <a:r>
              <a:rPr lang="en-US" baseline="0" dirty="0" smtClean="0"/>
              <a:t> financing opportunities</a:t>
            </a:r>
          </a:p>
          <a:p>
            <a:pPr>
              <a:buFontTx/>
              <a:buChar char="-"/>
            </a:pPr>
            <a:r>
              <a:rPr lang="en-US" baseline="0" dirty="0" smtClean="0"/>
              <a:t> possibilities for PhD thesis, real case studies and continuation to a career in the industry</a:t>
            </a:r>
          </a:p>
          <a:p>
            <a:pPr>
              <a:buFontTx/>
              <a:buChar char="-"/>
            </a:pPr>
            <a:endParaRPr lang="en-US" baseline="0" dirty="0" smtClean="0"/>
          </a:p>
          <a:p>
            <a:pPr>
              <a:buFontTx/>
              <a:buNone/>
            </a:pPr>
            <a:r>
              <a:rPr lang="en-US" baseline="0" dirty="0" smtClean="0"/>
              <a:t>Appreciate:</a:t>
            </a:r>
          </a:p>
          <a:p>
            <a:pPr>
              <a:buFontTx/>
              <a:buChar char="-"/>
            </a:pPr>
            <a:r>
              <a:rPr lang="en-US" baseline="0" dirty="0" smtClean="0"/>
              <a:t> Ideas with an eye on industrial impact</a:t>
            </a:r>
          </a:p>
          <a:p>
            <a:pPr>
              <a:buFontTx/>
              <a:buChar char="-"/>
            </a:pPr>
            <a:r>
              <a:rPr lang="en-US" baseline="0" dirty="0" smtClean="0"/>
              <a:t> Willingness to follow industrial case studies but to bring you </a:t>
            </a:r>
            <a:r>
              <a:rPr lang="en-US" baseline="0" dirty="0" err="1" smtClean="0"/>
              <a:t>grain(s</a:t>
            </a:r>
            <a:r>
              <a:rPr lang="en-US" baseline="0" dirty="0" smtClean="0"/>
              <a:t>) to salt</a:t>
            </a:r>
          </a:p>
          <a:p>
            <a:pPr>
              <a:buFontTx/>
              <a:buChar char="-"/>
            </a:pPr>
            <a:r>
              <a:rPr lang="en-US" baseline="0" dirty="0" smtClean="0"/>
              <a:t>Tool development interest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The Power Window Case Study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27271C-0365-E644-B832-D456B5387A92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0258" y="45672"/>
            <a:ext cx="6120935" cy="32918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059963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28133"/>
            <a:ext cx="4023812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0692" y="6481612"/>
            <a:ext cx="5033108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28133"/>
            <a:ext cx="4023812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0692" y="6481612"/>
            <a:ext cx="5033108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28133"/>
            <a:ext cx="4023812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0692" y="6481612"/>
            <a:ext cx="5033108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28133"/>
            <a:ext cx="4023812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0692" y="6481612"/>
            <a:ext cx="5033108" cy="32918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1" y="28133"/>
            <a:ext cx="4023812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0692" y="6481612"/>
            <a:ext cx="5033108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1" y="28133"/>
            <a:ext cx="4023812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10692" y="6481612"/>
            <a:ext cx="5033108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1" y="28133"/>
            <a:ext cx="4023812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10692" y="6481612"/>
            <a:ext cx="5033108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1" y="28133"/>
            <a:ext cx="4023812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10692" y="6481612"/>
            <a:ext cx="5033108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1" y="28133"/>
            <a:ext cx="4023812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0692" y="6481612"/>
            <a:ext cx="5033108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1" y="28133"/>
            <a:ext cx="4023812" cy="32918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0692" y="6481612"/>
            <a:ext cx="5033108" cy="32918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5544"/>
            <a:ext cx="9144000" cy="3474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6684110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84555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51355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4700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457199" y="12744"/>
            <a:ext cx="6212694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cap="none" dirty="0" smtClean="0"/>
              <a:t>Verification of Model Transformations</a:t>
            </a:r>
            <a:endParaRPr lang="en-US" sz="1200" i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1" r:id="rId1"/>
    <p:sldLayoutId id="2147484302" r:id="rId2"/>
    <p:sldLayoutId id="2147484303" r:id="rId3"/>
    <p:sldLayoutId id="2147484304" r:id="rId4"/>
    <p:sldLayoutId id="2147484305" r:id="rId5"/>
    <p:sldLayoutId id="2147484306" r:id="rId6"/>
    <p:sldLayoutId id="2147484307" r:id="rId7"/>
    <p:sldLayoutId id="2147484308" r:id="rId8"/>
    <p:sldLayoutId id="2147484309" r:id="rId9"/>
    <p:sldLayoutId id="2147484310" r:id="rId10"/>
    <p:sldLayoutId id="214748431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df"/><Relationship Id="rId3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youtu.be/8PrR5RhPptY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jpe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Relationship Id="rId6" Type="http://schemas.openxmlformats.org/officeDocument/2006/relationships/image" Target="../media/image18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d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14.png"/><Relationship Id="rId5" Type="http://schemas.openxmlformats.org/officeDocument/2006/relationships/image" Target="../media/image18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d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1" y="1647208"/>
            <a:ext cx="8737599" cy="1155780"/>
          </a:xfrm>
        </p:spPr>
        <p:txBody>
          <a:bodyPr>
            <a:normAutofit/>
          </a:bodyPr>
          <a:lstStyle/>
          <a:p>
            <a:pPr algn="ctr"/>
            <a:r>
              <a:rPr lang="en-US" sz="3200" cap="none" dirty="0" smtClean="0"/>
              <a:t>Verification of Model Transformations</a:t>
            </a:r>
            <a:br>
              <a:rPr lang="en-US" sz="3200" cap="none" dirty="0" smtClean="0"/>
            </a:br>
            <a:r>
              <a:rPr lang="en-US" sz="2400" cap="none" dirty="0" smtClean="0"/>
              <a:t>… and some other things</a:t>
            </a:r>
            <a:endParaRPr lang="en-US" sz="2400" cap="non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685799" y="3248405"/>
            <a:ext cx="7848601" cy="1752600"/>
          </a:xfrm>
        </p:spPr>
        <p:txBody>
          <a:bodyPr>
            <a:noAutofit/>
          </a:bodyPr>
          <a:lstStyle/>
          <a:p>
            <a:pPr algn="ctr"/>
            <a:r>
              <a:rPr lang="en-US" sz="2000" dirty="0" smtClean="0"/>
              <a:t>Levi </a:t>
            </a:r>
            <a:r>
              <a:rPr lang="en-US" sz="2000" dirty="0" err="1" smtClean="0"/>
              <a:t>Lúcio</a:t>
            </a:r>
            <a:endParaRPr lang="en-US" sz="2000" dirty="0" smtClean="0"/>
          </a:p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Joint work with:</a:t>
            </a:r>
            <a:endParaRPr lang="en-US" sz="1600" dirty="0" smtClean="0"/>
          </a:p>
          <a:p>
            <a:pPr algn="ctr"/>
            <a:r>
              <a:rPr lang="en-US" sz="1600" dirty="0" smtClean="0"/>
              <a:t>Bentley James Oakes,</a:t>
            </a:r>
            <a:r>
              <a:rPr lang="en-US" sz="1600" dirty="0" smtClean="0"/>
              <a:t> </a:t>
            </a:r>
            <a:r>
              <a:rPr lang="en-US" sz="1600" dirty="0" err="1" smtClean="0"/>
              <a:t>Cláudio</a:t>
            </a:r>
            <a:r>
              <a:rPr lang="en-US" sz="1600" dirty="0" smtClean="0"/>
              <a:t> Gomes,</a:t>
            </a:r>
          </a:p>
          <a:p>
            <a:pPr algn="ctr"/>
            <a:r>
              <a:rPr lang="en-US" sz="1600" dirty="0" err="1" smtClean="0"/>
              <a:t>Salman</a:t>
            </a:r>
            <a:r>
              <a:rPr lang="en-US" sz="1600" dirty="0" smtClean="0"/>
              <a:t> </a:t>
            </a:r>
            <a:r>
              <a:rPr lang="en-US" sz="1600" dirty="0" err="1" smtClean="0"/>
              <a:t>Rahman</a:t>
            </a:r>
            <a:r>
              <a:rPr lang="en-US" sz="1600" dirty="0" smtClean="0"/>
              <a:t> </a:t>
            </a:r>
            <a:r>
              <a:rPr lang="en-US" sz="1600" dirty="0" smtClean="0"/>
              <a:t>and Hans </a:t>
            </a:r>
            <a:r>
              <a:rPr lang="en-US" sz="1600" dirty="0" err="1" smtClean="0"/>
              <a:t>Vangheluwe</a:t>
            </a:r>
            <a:endParaRPr lang="en-US" sz="1600" dirty="0" smtClean="0"/>
          </a:p>
          <a:p>
            <a:pPr algn="ctr"/>
            <a:endParaRPr lang="en-US" sz="1600" dirty="0" smtClean="0"/>
          </a:p>
          <a:p>
            <a:pPr algn="ctr"/>
            <a:endParaRPr lang="en-US" sz="1600" dirty="0" smtClean="0"/>
          </a:p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August 23, 2016</a:t>
            </a:r>
            <a:endParaRPr lang="en-US" sz="16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84478" y="5240386"/>
            <a:ext cx="1059602" cy="316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9" descr="Screen Shot 2016-08-23 at 13.27.5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725" y="580318"/>
            <a:ext cx="2628900" cy="901700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8752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2828" y="5242474"/>
            <a:ext cx="6708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mbeddr</a:t>
            </a:r>
            <a:r>
              <a:rPr lang="en-US" dirty="0" err="1" smtClean="0"/>
              <a:t>’s</a:t>
            </a:r>
            <a:r>
              <a:rPr lang="en-US" dirty="0" smtClean="0"/>
              <a:t> qualification requires arguments about the correctness of the C code model transformation generators.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9638" y="3398089"/>
            <a:ext cx="4318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 descr="200px-Application-certificate.svg.png (200×200)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05166" y="3550309"/>
            <a:ext cx="1524001" cy="1524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053462" y="1891533"/>
            <a:ext cx="6797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However, the guarantees that </a:t>
            </a:r>
            <a:r>
              <a:rPr lang="en-US" i="1" dirty="0" err="1" smtClean="0"/>
              <a:t>mbeddr</a:t>
            </a:r>
            <a:r>
              <a:rPr lang="en-US" dirty="0" err="1" smtClean="0"/>
              <a:t>’s</a:t>
            </a:r>
            <a:r>
              <a:rPr lang="en-US" dirty="0" smtClean="0"/>
              <a:t> generated C code is correct are</a:t>
            </a:r>
          </a:p>
          <a:p>
            <a:r>
              <a:rPr lang="en-US" dirty="0" smtClean="0"/>
              <a:t>currently not enough for </a:t>
            </a:r>
            <a:r>
              <a:rPr lang="en-US" i="1" dirty="0" err="1" smtClean="0"/>
              <a:t>mbeddr’s</a:t>
            </a:r>
            <a:r>
              <a:rPr lang="en-US" dirty="0" smtClean="0"/>
              <a:t> industrial users.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Component calls in </a:t>
            </a:r>
            <a:r>
              <a:rPr lang="en-GB" dirty="0" err="1" smtClean="0"/>
              <a:t>mbeddr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551355"/>
            <a:ext cx="3279304" cy="4876800"/>
          </a:xfrm>
        </p:spPr>
        <p:txBody>
          <a:bodyPr/>
          <a:lstStyle/>
          <a:p>
            <a:r>
              <a:rPr lang="en-GB" dirty="0" smtClean="0"/>
              <a:t>An abstraction used in </a:t>
            </a:r>
            <a:r>
              <a:rPr lang="en-GB" dirty="0" err="1" smtClean="0"/>
              <a:t>mbeddr</a:t>
            </a:r>
            <a:r>
              <a:rPr lang="en-GB" dirty="0" smtClean="0"/>
              <a:t> is the notion of component.</a:t>
            </a:r>
          </a:p>
          <a:p>
            <a:endParaRPr lang="en-GB" dirty="0" smtClean="0"/>
          </a:p>
          <a:p>
            <a:r>
              <a:rPr lang="en-GB" dirty="0" smtClean="0"/>
              <a:t>Components provide and require services.</a:t>
            </a:r>
          </a:p>
          <a:p>
            <a:endParaRPr lang="en-GB" dirty="0" smtClean="0"/>
          </a:p>
          <a:p>
            <a:r>
              <a:rPr lang="en-GB" dirty="0" smtClean="0"/>
              <a:t>Is this abstraction correctly translated into C?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6504" y="1475155"/>
            <a:ext cx="4950296" cy="5216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What can go wrong in a method call (</a:t>
            </a:r>
            <a:r>
              <a:rPr lang="en-GB" sz="3200" dirty="0" err="1" smtClean="0"/>
              <a:t>mbeddr</a:t>
            </a:r>
            <a:r>
              <a:rPr lang="en-GB" sz="3200" dirty="0" smtClean="0"/>
              <a:t>)?</a:t>
            </a:r>
            <a:endParaRPr lang="en-US" sz="3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821284"/>
            <a:ext cx="5965160" cy="935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1475155"/>
            <a:ext cx="6727826" cy="123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53983" y="4258366"/>
            <a:ext cx="4906460" cy="1787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9"/>
          <p:cNvGrpSpPr/>
          <p:nvPr/>
        </p:nvGrpSpPr>
        <p:grpSpPr>
          <a:xfrm>
            <a:off x="457200" y="2129601"/>
            <a:ext cx="6884330" cy="3120617"/>
            <a:chOff x="457200" y="2129601"/>
            <a:chExt cx="6884330" cy="3120617"/>
          </a:xfrm>
        </p:grpSpPr>
        <p:sp>
          <p:nvSpPr>
            <p:cNvPr id="8" name="Rectangle 7"/>
            <p:cNvSpPr/>
            <p:nvPr/>
          </p:nvSpPr>
          <p:spPr>
            <a:xfrm>
              <a:off x="457200" y="2129601"/>
              <a:ext cx="6884330" cy="270941"/>
            </a:xfrm>
            <a:prstGeom prst="rect">
              <a:avLst/>
            </a:prstGeom>
            <a:noFill/>
            <a:ln w="5080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58615" y="4142871"/>
              <a:ext cx="5326412" cy="1107347"/>
            </a:xfrm>
            <a:prstGeom prst="rect">
              <a:avLst/>
            </a:prstGeom>
            <a:noFill/>
            <a:ln w="5080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What can go wrong in a method call (C)?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4189022"/>
            <a:ext cx="3091758" cy="1959811"/>
          </a:xfrm>
        </p:spPr>
        <p:txBody>
          <a:bodyPr>
            <a:normAutofit/>
          </a:bodyPr>
          <a:lstStyle/>
          <a:p>
            <a:r>
              <a:rPr lang="en-GB" sz="2200" dirty="0" smtClean="0"/>
              <a:t>C code complexity required to realize OO paradigm</a:t>
            </a:r>
          </a:p>
          <a:p>
            <a:r>
              <a:rPr lang="en-GB" sz="2200" dirty="0" smtClean="0"/>
              <a:t>Several levels of indirection (pointers)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604" y="1475155"/>
            <a:ext cx="8872396" cy="1078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1604" y="2825630"/>
            <a:ext cx="7632071" cy="91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92989" y="3956363"/>
            <a:ext cx="5124261" cy="2192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124744"/>
            <a:ext cx="8264236" cy="5733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DSLTrans </a:t>
            </a:r>
            <a:r>
              <a:rPr lang="en-GB" dirty="0" err="1" smtClean="0"/>
              <a:t>mbeddr</a:t>
            </a:r>
            <a:r>
              <a:rPr lang="en-GB" dirty="0" smtClean="0"/>
              <a:t> -&gt; C Transformation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contract for </a:t>
            </a:r>
            <a:r>
              <a:rPr lang="en-GB" dirty="0" err="1" smtClean="0"/>
              <a:t>mbeddr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55145"/>
            <a:ext cx="8332501" cy="942111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00B050"/>
                </a:solidFill>
              </a:rPr>
              <a:t>Shows</a:t>
            </a:r>
            <a:r>
              <a:rPr lang="en-GB" dirty="0" smtClean="0"/>
              <a:t> that the interface of the provided port is assigned to operations of the right requiring component type.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 descr="contrac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753" y="2297256"/>
            <a:ext cx="5842917" cy="38100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42808" y="6313467"/>
            <a:ext cx="305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GB" b="1" dirty="0" smtClean="0"/>
              <a:t>Is proved in under 2 </a:t>
            </a:r>
            <a:r>
              <a:rPr lang="en-GB" b="1" dirty="0" err="1" smtClean="0"/>
              <a:t>mins</a:t>
            </a:r>
            <a:r>
              <a:rPr lang="en-GB" b="1" dirty="0" smtClean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 correctness argument is missing several </a:t>
            </a:r>
            <a:r>
              <a:rPr lang="en-GB" dirty="0" err="1" smtClean="0"/>
              <a:t>SyVOLT</a:t>
            </a:r>
            <a:r>
              <a:rPr lang="en-GB" dirty="0" smtClean="0"/>
              <a:t> contracts more, e.g.: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88123"/>
            <a:ext cx="8229600" cy="4876800"/>
          </a:xfrm>
        </p:spPr>
        <p:txBody>
          <a:bodyPr/>
          <a:lstStyle/>
          <a:p>
            <a:r>
              <a:rPr lang="en-GB" dirty="0" smtClean="0"/>
              <a:t>The assignment is made prior to any method call;</a:t>
            </a:r>
          </a:p>
          <a:p>
            <a:r>
              <a:rPr lang="en-GB" dirty="0" smtClean="0"/>
              <a:t>The correct component instance is passed to the method call (both for the source instance as well as for the target instance</a:t>
            </a:r>
            <a:r>
              <a:rPr lang="en-GB" smtClean="0"/>
              <a:t>)</a:t>
            </a:r>
          </a:p>
          <a:p>
            <a:r>
              <a:rPr lang="en-GB" smtClean="0"/>
              <a:t>etc</a:t>
            </a:r>
            <a:r>
              <a:rPr lang="en-GB" dirty="0" smtClean="0"/>
              <a:t>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SyVOLT</a:t>
            </a:r>
            <a:r>
              <a:rPr lang="en-US" dirty="0" smtClean="0"/>
              <a:t> Optimizations for analyzing the C generator for </a:t>
            </a:r>
            <a:r>
              <a:rPr lang="en-US" dirty="0" err="1" smtClean="0"/>
              <a:t>mbeddr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3131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Parallelization of path condition (symbolic execution) construction</a:t>
            </a:r>
          </a:p>
          <a:p>
            <a:endParaRPr lang="en-US" dirty="0" smtClean="0"/>
          </a:p>
          <a:p>
            <a:r>
              <a:rPr lang="en-US" dirty="0" smtClean="0"/>
              <a:t>Saved space on path condition representation (trimmed and zipped to disk)</a:t>
            </a:r>
          </a:p>
          <a:p>
            <a:endParaRPr lang="en-US" dirty="0" smtClean="0"/>
          </a:p>
          <a:p>
            <a:r>
              <a:rPr lang="en-US" dirty="0" smtClean="0"/>
              <a:t>Contract-based slicing of </a:t>
            </a:r>
            <a:r>
              <a:rPr lang="en-US" dirty="0" err="1" smtClean="0"/>
              <a:t>DSLTrans</a:t>
            </a:r>
            <a:r>
              <a:rPr lang="en-US" dirty="0" smtClean="0"/>
              <a:t> model transformations</a:t>
            </a:r>
          </a:p>
          <a:p>
            <a:endParaRPr lang="en-US" dirty="0" smtClean="0"/>
          </a:p>
          <a:p>
            <a:r>
              <a:rPr lang="en-US" dirty="0" smtClean="0"/>
              <a:t>Path condition elimination based on EMF </a:t>
            </a:r>
            <a:r>
              <a:rPr lang="en-US" smtClean="0"/>
              <a:t>containment constraints</a:t>
            </a:r>
          </a:p>
          <a:p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DSLTrans</a:t>
            </a:r>
            <a:r>
              <a:rPr lang="en-US" dirty="0" smtClean="0"/>
              <a:t> and </a:t>
            </a:r>
            <a:r>
              <a:rPr lang="en-US" dirty="0" err="1" smtClean="0"/>
              <a:t>SyVOLT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 smtClean="0"/>
              <a:t>Eclipse to MPS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MPS (Meta Programming System), from </a:t>
            </a:r>
            <a:r>
              <a:rPr lang="en-US" dirty="0" err="1" smtClean="0"/>
              <a:t>JetBrains</a:t>
            </a:r>
            <a:endParaRPr lang="en-US" dirty="0" smtClean="0"/>
          </a:p>
          <a:p>
            <a:pPr lvl="1"/>
            <a:r>
              <a:rPr lang="en-US" dirty="0" smtClean="0"/>
              <a:t>Meta editing facilities for DSL construction</a:t>
            </a:r>
          </a:p>
          <a:p>
            <a:pPr lvl="1"/>
            <a:r>
              <a:rPr lang="en-US" dirty="0" smtClean="0"/>
              <a:t>Model transformation languages (model-to-model, model-to-text)</a:t>
            </a:r>
          </a:p>
          <a:p>
            <a:pPr lvl="1"/>
            <a:r>
              <a:rPr lang="en-US" dirty="0" smtClean="0"/>
              <a:t>Base languages (Java, C, others)</a:t>
            </a:r>
          </a:p>
          <a:p>
            <a:pPr lvl="1"/>
            <a:r>
              <a:rPr lang="en-US" dirty="0" err="1" smtClean="0"/>
              <a:t>Projectional</a:t>
            </a:r>
            <a:r>
              <a:rPr lang="en-US" dirty="0" smtClean="0"/>
              <a:t> editing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Part of </a:t>
            </a:r>
            <a:r>
              <a:rPr lang="en-US" dirty="0" smtClean="0"/>
              <a:t>the cert-</a:t>
            </a:r>
            <a:r>
              <a:rPr lang="en-US" dirty="0" err="1" smtClean="0"/>
              <a:t>mbeddr</a:t>
            </a:r>
            <a:r>
              <a:rPr lang="en-US" dirty="0" smtClean="0"/>
              <a:t> project</a:t>
            </a:r>
          </a:p>
          <a:p>
            <a:pPr lvl="1"/>
            <a:r>
              <a:rPr lang="en-US" dirty="0" smtClean="0"/>
              <a:t>Integrate </a:t>
            </a:r>
            <a:r>
              <a:rPr lang="en-US" dirty="0" err="1" smtClean="0"/>
              <a:t>DSLTrans</a:t>
            </a:r>
            <a:r>
              <a:rPr lang="en-US" dirty="0" smtClean="0"/>
              <a:t> in MPS</a:t>
            </a:r>
          </a:p>
          <a:p>
            <a:pPr lvl="1"/>
            <a:r>
              <a:rPr lang="en-US" dirty="0" smtClean="0"/>
              <a:t>Integrate </a:t>
            </a:r>
            <a:r>
              <a:rPr lang="en-US" dirty="0" err="1" smtClean="0"/>
              <a:t>SyVOLT</a:t>
            </a:r>
            <a:r>
              <a:rPr lang="en-US" dirty="0" smtClean="0"/>
              <a:t> in MPS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73173" y="2905105"/>
            <a:ext cx="36056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L</a:t>
            </a:r>
            <a:r>
              <a:rPr lang="en-US" sz="3200" dirty="0" smtClean="0"/>
              <a:t>ive </a:t>
            </a:r>
            <a:r>
              <a:rPr lang="en-US" sz="3200" dirty="0" smtClean="0"/>
              <a:t>D</a:t>
            </a:r>
            <a:r>
              <a:rPr lang="en-US" sz="3200" dirty="0" smtClean="0"/>
              <a:t>emo of MPS</a:t>
            </a:r>
            <a:endParaRPr lang="en-US" sz="3200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70652" y="4888639"/>
            <a:ext cx="1698696" cy="1698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Verification of Model Transformations</a:t>
            </a:r>
          </a:p>
          <a:p>
            <a:r>
              <a:rPr lang="en-US" dirty="0" smtClean="0"/>
              <a:t>Interaction with the industry (current projects)</a:t>
            </a:r>
          </a:p>
          <a:p>
            <a:r>
              <a:rPr lang="en-US" smtClean="0"/>
              <a:t>Conclusion and Wrap</a:t>
            </a:r>
            <a:r>
              <a:rPr lang="en-US" dirty="0" smtClean="0"/>
              <a:t>-up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Something (a bit) different:</a:t>
            </a:r>
            <a:br>
              <a:rPr lang="en-US" dirty="0" smtClean="0"/>
            </a:br>
            <a:r>
              <a:rPr lang="en-US" dirty="0" smtClean="0"/>
              <a:t>The IETS3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 management is difficult for critical systems</a:t>
            </a:r>
          </a:p>
          <a:p>
            <a:r>
              <a:rPr lang="en-US" dirty="0" smtClean="0"/>
              <a:t>Especially critical for the Aerospace and Automotive </a:t>
            </a:r>
            <a:r>
              <a:rPr lang="en-US" dirty="0" smtClean="0"/>
              <a:t>industry</a:t>
            </a:r>
          </a:p>
          <a:p>
            <a:r>
              <a:rPr lang="en-US" dirty="0" smtClean="0"/>
              <a:t>Compliance with standards is required (e.g. DO-178C</a:t>
            </a:r>
            <a:r>
              <a:rPr lang="en-US" dirty="0" smtClean="0"/>
              <a:t> in </a:t>
            </a:r>
            <a:r>
              <a:rPr lang="en-US" dirty="0" smtClean="0"/>
              <a:t>aerospace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Traceability is required from High Level Requirements to Low Level requirements to code</a:t>
            </a:r>
          </a:p>
          <a:p>
            <a:r>
              <a:rPr lang="en-US" dirty="0" smtClean="0"/>
              <a:t>There is space for improvement </a:t>
            </a:r>
            <a:r>
              <a:rPr lang="en-US" dirty="0" err="1" smtClean="0"/>
              <a:t>wrt</a:t>
            </a:r>
            <a:r>
              <a:rPr lang="en-US" dirty="0" smtClean="0"/>
              <a:t>. currently used tools: DOORS, Word, Excel, Enterprise Architect,…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8278" y="5699187"/>
            <a:ext cx="1983221" cy="728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39993" y="5509241"/>
            <a:ext cx="947909" cy="947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94420" y="5445283"/>
            <a:ext cx="1998531" cy="911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what can be Improved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received a requirements document from Diehl for a Fan Unit system to cool down door controllers in the A380</a:t>
            </a:r>
          </a:p>
          <a:p>
            <a:r>
              <a:rPr lang="en-US" dirty="0" smtClean="0"/>
              <a:t>Thousands of pages</a:t>
            </a:r>
          </a:p>
          <a:p>
            <a:r>
              <a:rPr lang="en-US" dirty="0" smtClean="0"/>
              <a:t>Manually built traceability along different abstraction levels</a:t>
            </a:r>
          </a:p>
          <a:p>
            <a:r>
              <a:rPr lang="en-US" dirty="0" smtClean="0"/>
              <a:t>Many requirements are just text</a:t>
            </a:r>
          </a:p>
          <a:p>
            <a:r>
              <a:rPr lang="en-US" dirty="0" smtClean="0"/>
              <a:t>Parts of the requirements documents are reversed engineered from code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what can be Improved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Content Placeholder 3" descr="requirements_process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101028" r="-101028"/>
              <a:stretch>
                <a:fillRect/>
              </a:stretch>
            </p:blipFill>
          </mc:Choice>
          <mc:Fallback>
            <p:blipFill>
              <a:blip r:embed="rId3"/>
              <a:srcRect l="-101028" r="-101028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47638" y="2905105"/>
            <a:ext cx="385674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L</a:t>
            </a:r>
            <a:r>
              <a:rPr lang="en-US" sz="3200" dirty="0" smtClean="0"/>
              <a:t>ive </a:t>
            </a:r>
            <a:r>
              <a:rPr lang="en-US" sz="3200" dirty="0" smtClean="0"/>
              <a:t>D</a:t>
            </a:r>
            <a:r>
              <a:rPr lang="en-US" sz="3200" dirty="0" smtClean="0"/>
              <a:t>emo of IETS3</a:t>
            </a:r>
            <a:endParaRPr 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IETS3: How can Modeling Technology </a:t>
            </a:r>
            <a:r>
              <a:rPr lang="en-US" dirty="0" smtClean="0"/>
              <a:t>H</a:t>
            </a:r>
            <a:r>
              <a:rPr lang="en-US" dirty="0" smtClean="0"/>
              <a:t>elp in Requirements </a:t>
            </a:r>
            <a:r>
              <a:rPr lang="en-US" dirty="0" smtClean="0"/>
              <a:t>E</a:t>
            </a:r>
            <a:r>
              <a:rPr lang="en-US" dirty="0" smtClean="0"/>
              <a:t>ngineering?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 can be written more formally than just text and pictures / tables</a:t>
            </a:r>
          </a:p>
          <a:p>
            <a:r>
              <a:rPr lang="en-US" dirty="0" smtClean="0"/>
              <a:t>A requirements document becomes an interconnected model where traceability is provided by </a:t>
            </a:r>
            <a:r>
              <a:rPr lang="en-US" dirty="0" smtClean="0"/>
              <a:t>construction</a:t>
            </a:r>
          </a:p>
          <a:p>
            <a:r>
              <a:rPr lang="en-US" dirty="0" smtClean="0"/>
              <a:t>Static checks for correctness-by-construction</a:t>
            </a:r>
          </a:p>
          <a:p>
            <a:r>
              <a:rPr lang="en-US" dirty="0" smtClean="0"/>
              <a:t>Support for requirements’ refinement</a:t>
            </a:r>
          </a:p>
          <a:p>
            <a:r>
              <a:rPr lang="en-US" dirty="0" smtClean="0"/>
              <a:t>Support for documentation or code generation</a:t>
            </a:r>
          </a:p>
          <a:p>
            <a:r>
              <a:rPr lang="en-US" dirty="0" smtClean="0"/>
              <a:t>Support for automated analyses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Model-</a:t>
            </a:r>
            <a:r>
              <a:rPr lang="en-US" dirty="0" smtClean="0"/>
              <a:t>d</a:t>
            </a:r>
            <a:r>
              <a:rPr lang="en-US" dirty="0" smtClean="0"/>
              <a:t>riven technologies are in demand in industry due to the growing complexity of software development</a:t>
            </a:r>
          </a:p>
          <a:p>
            <a:r>
              <a:rPr lang="en-US" dirty="0" smtClean="0"/>
              <a:t>Good abstractions allow correctness-by-construction and verification</a:t>
            </a:r>
          </a:p>
          <a:p>
            <a:r>
              <a:rPr lang="en-US" dirty="0" smtClean="0"/>
              <a:t>The theory is mature enough, but the tools are not</a:t>
            </a:r>
          </a:p>
          <a:p>
            <a:r>
              <a:rPr lang="en-US" dirty="0" smtClean="0"/>
              <a:t>Add to that the difficulties of adoption</a:t>
            </a:r>
          </a:p>
          <a:p>
            <a:r>
              <a:rPr lang="en-US" dirty="0" smtClean="0"/>
              <a:t>One way to move forward are focused industrial projects</a:t>
            </a:r>
          </a:p>
          <a:p>
            <a:r>
              <a:rPr lang="en-US" dirty="0" smtClean="0"/>
              <a:t>and…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9971" y="1617435"/>
            <a:ext cx="78396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We are looking for partners</a:t>
            </a:r>
          </a:p>
          <a:p>
            <a:pPr algn="ctr"/>
            <a:r>
              <a:rPr lang="en-US" sz="3600" b="1" dirty="0" smtClean="0"/>
              <a:t>for new projects!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407221" y="4152767"/>
            <a:ext cx="200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Drop me a line at: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11378" y="4654968"/>
            <a:ext cx="3028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l</a:t>
            </a:r>
            <a:r>
              <a:rPr lang="en-US" sz="2400" dirty="0" err="1" smtClean="0"/>
              <a:t>evi.lucio@fortiss.org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What?</a:t>
            </a:r>
            <a:endParaRPr lang="en-US" dirty="0" smtClean="0"/>
          </a:p>
          <a:p>
            <a:pPr lvl="2"/>
            <a:r>
              <a:rPr lang="en-US" sz="1400" dirty="0" smtClean="0"/>
              <a:t>A push-button tool for the automatic analysis of model transformations</a:t>
            </a:r>
          </a:p>
          <a:p>
            <a:pPr lvl="2"/>
            <a:r>
              <a:rPr lang="en-US" sz="1400" dirty="0" smtClean="0"/>
              <a:t>Automatic proof construction for pre- / post- condition contracts</a:t>
            </a:r>
          </a:p>
          <a:p>
            <a:pPr lvl="2"/>
            <a:r>
              <a:rPr lang="en-US" sz="1400" dirty="0" smtClean="0"/>
              <a:t>Formal methods in practice: a proof is valid for all inputs</a:t>
            </a:r>
          </a:p>
          <a:p>
            <a:pPr lvl="2"/>
            <a:endParaRPr lang="en-US" sz="1400" dirty="0" smtClean="0"/>
          </a:p>
          <a:p>
            <a:r>
              <a:rPr lang="en-US" b="1" dirty="0" smtClean="0"/>
              <a:t>How?</a:t>
            </a:r>
            <a:endParaRPr lang="en-US" dirty="0" smtClean="0"/>
          </a:p>
          <a:p>
            <a:pPr lvl="2"/>
            <a:r>
              <a:rPr lang="en-US" sz="1400" dirty="0" smtClean="0"/>
              <a:t>By using a model transformation language with reduced expressiveness: </a:t>
            </a:r>
            <a:r>
              <a:rPr lang="en-US" sz="1400" dirty="0" err="1" smtClean="0"/>
              <a:t>DSLTrans</a:t>
            </a:r>
            <a:endParaRPr lang="en-US" sz="1400" dirty="0" smtClean="0"/>
          </a:p>
          <a:p>
            <a:pPr lvl="2"/>
            <a:r>
              <a:rPr lang="en-US" sz="1400" dirty="0" smtClean="0"/>
              <a:t>Contracts are proved on a symbolic execution-based abstraction</a:t>
            </a:r>
          </a:p>
          <a:p>
            <a:pPr lvl="2">
              <a:buNone/>
            </a:pPr>
            <a:endParaRPr lang="en-US" sz="1400" dirty="0" smtClean="0"/>
          </a:p>
          <a:p>
            <a:r>
              <a:rPr lang="en-US" b="1" dirty="0" smtClean="0"/>
              <a:t>Challenges</a:t>
            </a:r>
            <a:endParaRPr lang="en-US" dirty="0" smtClean="0"/>
          </a:p>
          <a:p>
            <a:pPr lvl="2"/>
            <a:r>
              <a:rPr lang="en-US" sz="1400" dirty="0" smtClean="0"/>
              <a:t>Handling all constructs of the model transformation language</a:t>
            </a:r>
          </a:p>
          <a:p>
            <a:pPr lvl="2"/>
            <a:r>
              <a:rPr lang="en-US" sz="1400" dirty="0" smtClean="0"/>
              <a:t>Reaching full automation</a:t>
            </a:r>
          </a:p>
          <a:p>
            <a:pPr lvl="2"/>
            <a:r>
              <a:rPr lang="en-US" sz="1400" dirty="0" smtClean="0"/>
              <a:t>Scale to real-world transformations</a:t>
            </a:r>
          </a:p>
          <a:p>
            <a:pPr lvl="2"/>
            <a:r>
              <a:rPr lang="en-US" sz="1400" dirty="0" smtClean="0"/>
              <a:t>Going mainstream</a:t>
            </a:r>
          </a:p>
          <a:p>
            <a:pPr lvl="2"/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84555"/>
            <a:ext cx="8229600" cy="990600"/>
          </a:xfrm>
        </p:spPr>
        <p:txBody>
          <a:bodyPr/>
          <a:lstStyle/>
          <a:p>
            <a:r>
              <a:rPr lang="en-US" dirty="0" smtClean="0"/>
              <a:t>Verification of Model Transformations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06183" y="3766879"/>
            <a:ext cx="273965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and live demo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155287" y="2192823"/>
            <a:ext cx="4703756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>
                <a:hlinkClick r:id="rId2"/>
              </a:rPr>
              <a:t>VIDEO</a:t>
            </a:r>
            <a:endParaRPr lang="en-US" sz="4000" dirty="0" smtClean="0"/>
          </a:p>
          <a:p>
            <a:pPr algn="ctr"/>
            <a:r>
              <a:rPr lang="en-US" sz="2000" dirty="0" smtClean="0"/>
              <a:t>(video editing by Bentley James Oakes)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0360" y="1881946"/>
            <a:ext cx="83164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 smtClean="0"/>
              <a:t>Principle: </a:t>
            </a:r>
          </a:p>
          <a:p>
            <a:pPr algn="ctr"/>
            <a:endParaRPr lang="en-US" u="sng" dirty="0" smtClean="0"/>
          </a:p>
          <a:p>
            <a:pPr algn="ctr"/>
            <a:r>
              <a:rPr lang="en-US" b="1" dirty="0" smtClean="0"/>
              <a:t>Development of the tool should be model-driven (as much as as possible) 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081801" y="4463801"/>
            <a:ext cx="42242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First class citizens:</a:t>
            </a:r>
          </a:p>
          <a:p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Metamodels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 Models</a:t>
            </a:r>
          </a:p>
          <a:p>
            <a:pPr>
              <a:buFont typeface="Arial"/>
              <a:buChar char="•"/>
            </a:pPr>
            <a:r>
              <a:rPr lang="en-US" dirty="0" smtClean="0"/>
              <a:t> (Higher-Order) Model Transformations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33966" y="3256302"/>
            <a:ext cx="6462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“MPM: Model everything explicitly at the most appropriate</a:t>
            </a:r>
          </a:p>
          <a:p>
            <a:r>
              <a:rPr lang="en-US" dirty="0" err="1" smtClean="0"/>
              <a:t>level(s</a:t>
            </a:r>
            <a:r>
              <a:rPr lang="en-US" dirty="0" smtClean="0"/>
              <a:t>) of abstraction using the most appropriate formalisms</a:t>
            </a:r>
            <a:r>
              <a:rPr lang="en-US" dirty="0" smtClean="0"/>
              <a:t>”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16" y="2971132"/>
            <a:ext cx="952500" cy="11811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Developers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" name="Picture 3" descr="eclips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384" y="1723948"/>
            <a:ext cx="1070648" cy="10706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119" y="3102074"/>
            <a:ext cx="1739962" cy="1021412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491183" y="3006351"/>
            <a:ext cx="1353271" cy="1117135"/>
            <a:chOff x="5276817" y="1975826"/>
            <a:chExt cx="1353271" cy="1117135"/>
          </a:xfrm>
        </p:grpSpPr>
        <p:pic>
          <p:nvPicPr>
            <p:cNvPr id="6" name="Picture 5" descr="Screen Shot 2015-02-26 at 11.06.13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49255" y="1975826"/>
              <a:ext cx="819101" cy="87804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276817" y="2815962"/>
              <a:ext cx="13532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Avenir Heavy"/>
                  <a:cs typeface="Avenir Heavy"/>
                </a:rPr>
                <a:t>igraph</a:t>
              </a:r>
              <a:r>
                <a:rPr lang="en-US" sz="1200" dirty="0" smtClean="0">
                  <a:latin typeface="Avenir Heavy"/>
                  <a:cs typeface="Avenir Heavy"/>
                </a:rPr>
                <a:t> / </a:t>
              </a:r>
              <a:r>
                <a:rPr lang="en-US" sz="1200" dirty="0" err="1" smtClean="0">
                  <a:latin typeface="Avenir Heavy"/>
                  <a:cs typeface="Avenir Heavy"/>
                </a:rPr>
                <a:t>Himesis</a:t>
              </a:r>
              <a:endParaRPr lang="en-US" sz="1200" dirty="0">
                <a:latin typeface="Avenir Heavy"/>
                <a:cs typeface="Avenir Heavy"/>
              </a:endParaRPr>
            </a:p>
          </p:txBody>
        </p:sp>
      </p:grpSp>
      <p:pic>
        <p:nvPicPr>
          <p:cNvPr id="10" name="Picture 9" descr="python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5654" y="1758975"/>
            <a:ext cx="1013248" cy="10132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7001" y="1889208"/>
            <a:ext cx="2070080" cy="92477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3493" y="4295403"/>
            <a:ext cx="2378401" cy="1350163"/>
          </a:xfrm>
          <a:prstGeom prst="rect">
            <a:avLst/>
          </a:prstGeom>
        </p:spPr>
      </p:pic>
      <p:pic>
        <p:nvPicPr>
          <p:cNvPr id="19" name="Picture 18" descr="Screen Shot 2015-02-26 at 11.23.27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6572" y="5509836"/>
            <a:ext cx="865030" cy="8813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50249" y="5509836"/>
            <a:ext cx="873120" cy="873120"/>
          </a:xfrm>
          <a:prstGeom prst="rect">
            <a:avLst/>
          </a:prstGeom>
        </p:spPr>
      </p:pic>
      <p:pic>
        <p:nvPicPr>
          <p:cNvPr id="22" name="Picture 21" descr="Screen Shot 2015-02-26 at 11.26.32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04591" y="5509836"/>
            <a:ext cx="877944" cy="873120"/>
          </a:xfrm>
          <a:prstGeom prst="rect">
            <a:avLst/>
          </a:prstGeom>
        </p:spPr>
      </p:pic>
      <p:pic>
        <p:nvPicPr>
          <p:cNvPr id="23" name="Picture 22" descr="Screen Shot 2015-02-26 at 11.30.21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60020" y="5526355"/>
            <a:ext cx="984921" cy="86932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234832" y="6457890"/>
            <a:ext cx="1153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Levi </a:t>
            </a:r>
            <a:r>
              <a:rPr lang="en-US" sz="1000" dirty="0" err="1" smtClean="0"/>
              <a:t>Lúcio</a:t>
            </a:r>
            <a:endParaRPr lang="en-US" sz="1000" dirty="0" smtClean="0"/>
          </a:p>
          <a:p>
            <a:pPr algn="ctr"/>
            <a:r>
              <a:rPr lang="en-US" sz="1000" dirty="0" err="1" smtClean="0"/>
              <a:t>fortiss</a:t>
            </a:r>
            <a:r>
              <a:rPr lang="en-US" sz="1000" dirty="0" smtClean="0"/>
              <a:t> / McGill U.</a:t>
            </a:r>
            <a:endParaRPr 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3149136" y="6457890"/>
            <a:ext cx="1154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Bentley J. Oakes</a:t>
            </a:r>
          </a:p>
          <a:p>
            <a:pPr algn="ctr"/>
            <a:r>
              <a:rPr lang="en-US" sz="1000" dirty="0" smtClean="0"/>
              <a:t>McGill U.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4235237" y="6457890"/>
            <a:ext cx="925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/>
              <a:t>Gehan</a:t>
            </a:r>
            <a:r>
              <a:rPr lang="en-US" sz="1000" dirty="0" smtClean="0"/>
              <a:t> </a:t>
            </a:r>
            <a:r>
              <a:rPr lang="en-US" sz="1000" dirty="0" err="1" smtClean="0"/>
              <a:t>Selim</a:t>
            </a:r>
            <a:endParaRPr lang="en-US" sz="1000" dirty="0" smtClean="0"/>
          </a:p>
          <a:p>
            <a:pPr algn="ctr"/>
            <a:r>
              <a:rPr lang="en-US" sz="1000" dirty="0" smtClean="0"/>
              <a:t>Queen’s U.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5154292" y="6457890"/>
            <a:ext cx="1068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/>
              <a:t>Cláudio</a:t>
            </a:r>
            <a:r>
              <a:rPr lang="en-US" sz="1000" dirty="0" smtClean="0"/>
              <a:t> Gomes</a:t>
            </a:r>
          </a:p>
          <a:p>
            <a:pPr algn="ctr"/>
            <a:r>
              <a:rPr lang="en-US" sz="1000" dirty="0" smtClean="0"/>
              <a:t>Antwerp U.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3736994" y="3323267"/>
            <a:ext cx="12618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venir Heavy"/>
                <a:cs typeface="Avenir Heavy"/>
              </a:rPr>
              <a:t>T-Core</a:t>
            </a:r>
            <a:endParaRPr lang="en-US" sz="2800" dirty="0">
              <a:latin typeface="Avenir Heavy"/>
              <a:cs typeface="Avenir Heavy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23471" y="4401919"/>
            <a:ext cx="1873097" cy="8091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tooling_complete_no_proving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647610" y="968171"/>
            <a:ext cx="7754747" cy="5438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3884"/>
            <a:ext cx="8229600" cy="624287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SyVOLT’s</a:t>
            </a:r>
            <a:r>
              <a:rPr lang="en-US" sz="2800" dirty="0" smtClean="0"/>
              <a:t> Architecture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0535" y="3218593"/>
            <a:ext cx="317203" cy="317203"/>
          </a:xfrm>
          <a:prstGeom prst="rect">
            <a:avLst/>
          </a:prstGeom>
        </p:spPr>
      </p:pic>
      <p:pic>
        <p:nvPicPr>
          <p:cNvPr id="9" name="Picture 8" descr="Screen Shot 2015-02-26 at 11.30.2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8742" y="3097803"/>
            <a:ext cx="367393" cy="324271"/>
          </a:xfrm>
          <a:prstGeom prst="rect">
            <a:avLst/>
          </a:prstGeom>
        </p:spPr>
      </p:pic>
      <p:pic>
        <p:nvPicPr>
          <p:cNvPr id="16" name="Picture 15" descr="Screen Shot 2015-06-08 at 16.21.0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6847" y="3093312"/>
            <a:ext cx="307153" cy="328762"/>
          </a:xfrm>
          <a:prstGeom prst="rect">
            <a:avLst/>
          </a:prstGeom>
        </p:spPr>
      </p:pic>
      <p:pic>
        <p:nvPicPr>
          <p:cNvPr id="23" name="Picture 22" descr="Screen Shot 2015-02-26 at 11.23.27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1870" y="1108257"/>
            <a:ext cx="311329" cy="317203"/>
          </a:xfrm>
          <a:prstGeom prst="rect">
            <a:avLst/>
          </a:prstGeom>
        </p:spPr>
      </p:pic>
      <p:pic>
        <p:nvPicPr>
          <p:cNvPr id="24" name="Picture 23" descr="Screen Shot 2015-02-26 at 11.30.2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9441" y="1425460"/>
            <a:ext cx="367393" cy="324271"/>
          </a:xfrm>
          <a:prstGeom prst="rect">
            <a:avLst/>
          </a:prstGeom>
        </p:spPr>
      </p:pic>
      <p:pic>
        <p:nvPicPr>
          <p:cNvPr id="25" name="Picture 24" descr="Screen Shot 2015-02-26 at 11.23.27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5028" y="1419258"/>
            <a:ext cx="311329" cy="317203"/>
          </a:xfrm>
          <a:prstGeom prst="rect">
            <a:avLst/>
          </a:prstGeom>
        </p:spPr>
      </p:pic>
      <p:pic>
        <p:nvPicPr>
          <p:cNvPr id="26" name="Picture 25" descr="Screen Shot 2015-02-26 at 11.23.27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8987" y="3218593"/>
            <a:ext cx="311329" cy="31720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9561" y="4584529"/>
            <a:ext cx="317203" cy="317203"/>
          </a:xfrm>
          <a:prstGeom prst="rect">
            <a:avLst/>
          </a:prstGeom>
        </p:spPr>
      </p:pic>
      <p:pic>
        <p:nvPicPr>
          <p:cNvPr id="15" name="Picture 14" descr="Screen Shot 2015-02-26 at 11.23.27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7718" y="4584529"/>
            <a:ext cx="311329" cy="317203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4810494" y="5407742"/>
            <a:ext cx="321843" cy="50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tooling_complet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637907" y="959977"/>
            <a:ext cx="7787410" cy="56161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3884"/>
            <a:ext cx="8229600" cy="624287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SyVOLT’s</a:t>
            </a:r>
            <a:r>
              <a:rPr lang="en-US" sz="2800" dirty="0" smtClean="0"/>
              <a:t> Architecture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1" name="Picture 20" descr="Screen Shot 2015-02-26 at 11.30.2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8742" y="3097803"/>
            <a:ext cx="367393" cy="324271"/>
          </a:xfrm>
          <a:prstGeom prst="rect">
            <a:avLst/>
          </a:prstGeom>
        </p:spPr>
      </p:pic>
      <p:pic>
        <p:nvPicPr>
          <p:cNvPr id="22" name="Picture 21" descr="Screen Shot 2015-06-08 at 16.21.0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6847" y="3093312"/>
            <a:ext cx="307153" cy="328762"/>
          </a:xfrm>
          <a:prstGeom prst="rect">
            <a:avLst/>
          </a:prstGeom>
        </p:spPr>
      </p:pic>
      <p:pic>
        <p:nvPicPr>
          <p:cNvPr id="23" name="Picture 22" descr="Screen Shot 2015-02-26 at 11.23.27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1870" y="1108257"/>
            <a:ext cx="311329" cy="317203"/>
          </a:xfrm>
          <a:prstGeom prst="rect">
            <a:avLst/>
          </a:prstGeom>
        </p:spPr>
      </p:pic>
      <p:pic>
        <p:nvPicPr>
          <p:cNvPr id="26" name="Picture 25" descr="Screen Shot 2015-02-26 at 11.30.2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9441" y="1425460"/>
            <a:ext cx="367393" cy="324271"/>
          </a:xfrm>
          <a:prstGeom prst="rect">
            <a:avLst/>
          </a:prstGeom>
        </p:spPr>
      </p:pic>
      <p:pic>
        <p:nvPicPr>
          <p:cNvPr id="27" name="Picture 26" descr="Screen Shot 2015-02-26 at 11.23.27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5028" y="1419258"/>
            <a:ext cx="311329" cy="317203"/>
          </a:xfrm>
          <a:prstGeom prst="rect">
            <a:avLst/>
          </a:prstGeom>
        </p:spPr>
      </p:pic>
      <p:pic>
        <p:nvPicPr>
          <p:cNvPr id="28" name="Picture 27" descr="Screen Shot 2015-02-26 at 11.30.2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0" y="1247387"/>
            <a:ext cx="367393" cy="324271"/>
          </a:xfrm>
          <a:prstGeom prst="rect">
            <a:avLst/>
          </a:prstGeom>
        </p:spPr>
      </p:pic>
      <p:pic>
        <p:nvPicPr>
          <p:cNvPr id="29" name="Picture 28" descr="Screen Shot 2015-02-26 at 11.23.27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5587" y="1241185"/>
            <a:ext cx="311329" cy="31720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0535" y="3218593"/>
            <a:ext cx="317203" cy="317203"/>
          </a:xfrm>
          <a:prstGeom prst="rect">
            <a:avLst/>
          </a:prstGeom>
        </p:spPr>
      </p:pic>
      <p:pic>
        <p:nvPicPr>
          <p:cNvPr id="31" name="Picture 30" descr="Screen Shot 2015-02-26 at 11.23.27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8987" y="3218593"/>
            <a:ext cx="311329" cy="31720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9561" y="4584529"/>
            <a:ext cx="317203" cy="317203"/>
          </a:xfrm>
          <a:prstGeom prst="rect">
            <a:avLst/>
          </a:prstGeom>
        </p:spPr>
      </p:pic>
      <p:pic>
        <p:nvPicPr>
          <p:cNvPr id="33" name="Picture 32" descr="Screen Shot 2015-02-26 at 11.23.27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7718" y="4584529"/>
            <a:ext cx="311329" cy="317203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8036" y="4584529"/>
            <a:ext cx="317203" cy="317203"/>
          </a:xfrm>
          <a:prstGeom prst="rect">
            <a:avLst/>
          </a:prstGeom>
        </p:spPr>
      </p:pic>
      <p:pic>
        <p:nvPicPr>
          <p:cNvPr id="37" name="Picture 36" descr="Screen Shot 2015-02-26 at 11.23.27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6670" y="4584529"/>
            <a:ext cx="311329" cy="317203"/>
          </a:xfrm>
          <a:prstGeom prst="rect">
            <a:avLst/>
          </a:prstGeom>
        </p:spPr>
      </p:pic>
      <p:pic>
        <p:nvPicPr>
          <p:cNvPr id="38" name="Picture 37" descr="Screen Shot 2015-02-26 at 11.26.32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0572" y="4584216"/>
            <a:ext cx="319270" cy="317516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4810494" y="5407742"/>
            <a:ext cx="321843" cy="50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cert-</a:t>
            </a:r>
            <a:r>
              <a:rPr lang="en-US" dirty="0" err="1" smtClean="0"/>
              <a:t>mbddr</a:t>
            </a:r>
            <a:r>
              <a:rPr lang="en-US" dirty="0" smtClean="0"/>
              <a:t> Project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9834" y="1475155"/>
            <a:ext cx="73186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m</a:t>
            </a:r>
            <a:r>
              <a:rPr lang="en-US" i="1" dirty="0" err="1" smtClean="0"/>
              <a:t>beddr</a:t>
            </a:r>
            <a:r>
              <a:rPr lang="en-US" dirty="0" smtClean="0"/>
              <a:t> is a set of </a:t>
            </a:r>
            <a:r>
              <a:rPr lang="en-US" dirty="0" err="1" smtClean="0"/>
              <a:t>DSLs</a:t>
            </a:r>
            <a:r>
              <a:rPr lang="en-US" dirty="0" smtClean="0"/>
              <a:t> written in MPS, to ease the writing of C code. C code is generated through a model transformation.</a:t>
            </a:r>
          </a:p>
          <a:p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9694" y="6121418"/>
            <a:ext cx="1771092" cy="54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19" descr="mbeddr_examp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238" y="2325776"/>
            <a:ext cx="5998349" cy="3394898"/>
          </a:xfrm>
          <a:prstGeom prst="rect">
            <a:avLst/>
          </a:prstGeom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85773" y="5821180"/>
            <a:ext cx="1741715" cy="794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35005</TotalTime>
  <Words>1026</Words>
  <Application>Microsoft Macintosh PowerPoint</Application>
  <PresentationFormat>On-screen Show (4:3)</PresentationFormat>
  <Paragraphs>180</Paragraphs>
  <Slides>26</Slides>
  <Notes>9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Clarity</vt:lpstr>
      <vt:lpstr>Verification of Model Transformations … and some other things</vt:lpstr>
      <vt:lpstr>Talk Map</vt:lpstr>
      <vt:lpstr>Verification of Model Transformations</vt:lpstr>
      <vt:lpstr>Slide 4</vt:lpstr>
      <vt:lpstr>Implementation</vt:lpstr>
      <vt:lpstr>Tools and Developers</vt:lpstr>
      <vt:lpstr>SyVOLT’s Architecture</vt:lpstr>
      <vt:lpstr>SyVOLT’s Architecture</vt:lpstr>
      <vt:lpstr>cert-mbddr Project</vt:lpstr>
      <vt:lpstr>Objective</vt:lpstr>
      <vt:lpstr>Component calls in mbeddr</vt:lpstr>
      <vt:lpstr>What can go wrong in a method call (mbeddr)?</vt:lpstr>
      <vt:lpstr>What can go wrong in a method call (C)?</vt:lpstr>
      <vt:lpstr>DSLTrans mbeddr -&gt; C Transformation</vt:lpstr>
      <vt:lpstr>Example contract for mbeddr</vt:lpstr>
      <vt:lpstr>A correctness argument is missing several SyVOLT contracts more, e.g.:</vt:lpstr>
      <vt:lpstr>SyVOLT Optimizations for analyzing the C generator for mbeddr </vt:lpstr>
      <vt:lpstr>DSLTrans and SyVOLT: From Eclipse to MPS</vt:lpstr>
      <vt:lpstr>Slide 19</vt:lpstr>
      <vt:lpstr>Something (a bit) different: The IETS3 project</vt:lpstr>
      <vt:lpstr>Examples of what can be Improved</vt:lpstr>
      <vt:lpstr>Examples of what can be Improved</vt:lpstr>
      <vt:lpstr>Slide 23</vt:lpstr>
      <vt:lpstr>IETS3: How can Modeling Technology Help in Requirements Engineering?</vt:lpstr>
      <vt:lpstr>Conclusion</vt:lpstr>
      <vt:lpstr>Slide 26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FTG+PM Framework for  Multi-Paradigm Modelling:  An Automotive Case Study</dc:title>
  <dc:creator>smusta4</dc:creator>
  <cp:lastModifiedBy>Levi Lucio</cp:lastModifiedBy>
  <cp:revision>830</cp:revision>
  <cp:lastPrinted>2012-09-28T21:01:07Z</cp:lastPrinted>
  <dcterms:created xsi:type="dcterms:W3CDTF">2016-08-22T12:48:38Z</dcterms:created>
  <dcterms:modified xsi:type="dcterms:W3CDTF">2016-08-23T11:37:49Z</dcterms:modified>
</cp:coreProperties>
</file>