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4300" r:id="rId1"/>
  </p:sldMasterIdLst>
  <p:notesMasterIdLst>
    <p:notesMasterId r:id="rId27"/>
  </p:notesMasterIdLst>
  <p:handoutMasterIdLst>
    <p:handoutMasterId r:id="rId28"/>
  </p:handoutMasterIdLst>
  <p:sldIdLst>
    <p:sldId id="312" r:id="rId2"/>
    <p:sldId id="358" r:id="rId3"/>
    <p:sldId id="372" r:id="rId4"/>
    <p:sldId id="389" r:id="rId5"/>
    <p:sldId id="381" r:id="rId6"/>
    <p:sldId id="383" r:id="rId7"/>
    <p:sldId id="373" r:id="rId8"/>
    <p:sldId id="384" r:id="rId9"/>
    <p:sldId id="385" r:id="rId10"/>
    <p:sldId id="386" r:id="rId11"/>
    <p:sldId id="387" r:id="rId12"/>
    <p:sldId id="376" r:id="rId13"/>
    <p:sldId id="378" r:id="rId14"/>
    <p:sldId id="380" r:id="rId15"/>
    <p:sldId id="379" r:id="rId16"/>
    <p:sldId id="391" r:id="rId17"/>
    <p:sldId id="392" r:id="rId18"/>
    <p:sldId id="393" r:id="rId19"/>
    <p:sldId id="394" r:id="rId20"/>
    <p:sldId id="395" r:id="rId21"/>
    <p:sldId id="390" r:id="rId22"/>
    <p:sldId id="388" r:id="rId23"/>
    <p:sldId id="374" r:id="rId24"/>
    <p:sldId id="375" r:id="rId25"/>
    <p:sldId id="377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notes" scaleToFitPaper="1"/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851" autoAdjust="0"/>
    <p:restoredTop sz="93031" autoAdjust="0"/>
  </p:normalViewPr>
  <p:slideViewPr>
    <p:cSldViewPr snapToGrid="0" snapToObjects="1">
      <p:cViewPr varScale="1">
        <p:scale>
          <a:sx n="142" d="100"/>
          <a:sy n="142" d="100"/>
        </p:scale>
        <p:origin x="-896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8" d="100"/>
          <a:sy n="98" d="100"/>
        </p:scale>
        <p:origin x="-2768" y="-104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0A976-F269-1246-BE11-7D4BBA05CFBC}" type="datetime1">
              <a:rPr lang="en-CA" smtClean="0"/>
              <a:pPr/>
              <a:t>6/9/15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1A76-E5EF-EB46-A9EC-CFE5C28B4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75194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7F80-5E74-DE49-919F-F9ED57292E0B}" type="datetime1">
              <a:rPr lang="en-CA" smtClean="0"/>
              <a:pPr/>
              <a:t>6/9/15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7271C-0365-E644-B832-D456B5387A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42150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9385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ease of writing the</a:t>
            </a:r>
            <a:r>
              <a:rPr lang="en-US" baseline="0" dirty="0" smtClean="0"/>
              <a:t> contracts when we gave it to our partners.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The Power Window Case Study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271C-0365-E644-B832-D456B5387A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0258" y="45672"/>
            <a:ext cx="6120935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059963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1" y="28133"/>
            <a:ext cx="4023812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0692" y="6481612"/>
            <a:ext cx="5033108" cy="32918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447"/>
            <a:ext cx="9144000" cy="3474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684110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84555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1355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470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57199" y="12744"/>
            <a:ext cx="621269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cap="none" dirty="0" err="1" smtClean="0"/>
              <a:t>Analysing</a:t>
            </a:r>
            <a:r>
              <a:rPr lang="en-US" sz="1200" cap="none" dirty="0" smtClean="0"/>
              <a:t> ATL Model Transformations</a:t>
            </a:r>
            <a:endParaRPr lang="en-US" sz="120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df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1" y="1647208"/>
            <a:ext cx="8737599" cy="1155780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 err="1" smtClean="0"/>
              <a:t>Analysing</a:t>
            </a:r>
            <a:r>
              <a:rPr lang="en-US" sz="3200" cap="none" dirty="0" smtClean="0"/>
              <a:t> </a:t>
            </a:r>
            <a:r>
              <a:rPr lang="en-US" sz="3200" cap="none" dirty="0" smtClean="0"/>
              <a:t>ATL Model Transformations</a:t>
            </a:r>
            <a:endParaRPr lang="en-US" sz="3111" cap="none" dirty="0"/>
          </a:p>
        </p:txBody>
      </p:sp>
      <p:pic>
        <p:nvPicPr>
          <p:cNvPr id="4" name="Picture 3" descr="NECSIS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856567" y="396268"/>
            <a:ext cx="1291169" cy="449102"/>
          </a:xfrm>
          <a:prstGeom prst="rect">
            <a:avLst/>
          </a:prstGeom>
        </p:spPr>
      </p:pic>
      <p:pic>
        <p:nvPicPr>
          <p:cNvPr id="8" name="Picture 7" descr="mcgill.logo.embossed.sharpened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06401" y="361759"/>
            <a:ext cx="1629833" cy="502346"/>
          </a:xfrm>
          <a:prstGeom prst="rect">
            <a:avLst/>
          </a:prstGeom>
        </p:spPr>
      </p:pic>
      <p:pic>
        <p:nvPicPr>
          <p:cNvPr id="9" name="Picture 8" descr="UA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160342" y="404091"/>
            <a:ext cx="1374058" cy="442333"/>
          </a:xfrm>
          <a:prstGeom prst="rect">
            <a:avLst/>
          </a:prstGeom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85799" y="3248405"/>
            <a:ext cx="7848601" cy="1752600"/>
          </a:xfrm>
        </p:spPr>
        <p:txBody>
          <a:bodyPr>
            <a:noAutofit/>
          </a:bodyPr>
          <a:lstStyle/>
          <a:p>
            <a:pPr algn="ctr"/>
            <a:r>
              <a:rPr lang="en-US" sz="2000" u="sng" dirty="0" smtClean="0"/>
              <a:t>Levi </a:t>
            </a:r>
            <a:r>
              <a:rPr lang="en-US" sz="2000" u="sng" dirty="0" err="1" smtClean="0"/>
              <a:t>Lúcio</a:t>
            </a:r>
            <a:r>
              <a:rPr lang="en-US" sz="2000" dirty="0" smtClean="0"/>
              <a:t> and </a:t>
            </a:r>
            <a:r>
              <a:rPr lang="en-US" sz="2000" dirty="0" smtClean="0"/>
              <a:t>Bentley James </a:t>
            </a:r>
            <a:r>
              <a:rPr lang="en-US" sz="2000" dirty="0" smtClean="0"/>
              <a:t>Oakes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J</a:t>
            </a:r>
            <a:r>
              <a:rPr lang="en-US" sz="1600" dirty="0" smtClean="0"/>
              <a:t>oint work </a:t>
            </a:r>
            <a:r>
              <a:rPr lang="en-US" sz="1600" dirty="0" smtClean="0"/>
              <a:t>with:</a:t>
            </a:r>
          </a:p>
          <a:p>
            <a:pPr algn="ctr"/>
            <a:r>
              <a:rPr lang="en-US" sz="1600" dirty="0" smtClean="0"/>
              <a:t>Javier </a:t>
            </a:r>
            <a:r>
              <a:rPr lang="en-US" sz="1600" dirty="0" err="1" smtClean="0"/>
              <a:t>Troya</a:t>
            </a:r>
            <a:r>
              <a:rPr lang="en-US" sz="1600" dirty="0" smtClean="0"/>
              <a:t>, University of Vienna</a:t>
            </a:r>
          </a:p>
          <a:p>
            <a:pPr algn="ctr"/>
            <a:r>
              <a:rPr lang="en-US" sz="1600" dirty="0" smtClean="0"/>
              <a:t>Manuel </a:t>
            </a:r>
            <a:r>
              <a:rPr lang="en-US" sz="1600" dirty="0" err="1" smtClean="0"/>
              <a:t>Wimmer</a:t>
            </a:r>
            <a:r>
              <a:rPr lang="en-US" sz="1600" dirty="0" smtClean="0"/>
              <a:t>, University of Vienna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School of Computer Science, McGill University, Montreal, Canada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June 17, 2015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875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ATL into </a:t>
            </a:r>
            <a:r>
              <a:rPr lang="en-US" dirty="0" err="1" smtClean="0"/>
              <a:t>DSLTrans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Screen Shot 2015-05-11 at 14.39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35" y="1644488"/>
            <a:ext cx="4987739" cy="46800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04044" y="2646402"/>
            <a:ext cx="5670420" cy="763730"/>
          </a:xfrm>
          <a:prstGeom prst="ellipse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ATL into </a:t>
            </a:r>
            <a:r>
              <a:rPr lang="en-US" dirty="0" err="1" smtClean="0"/>
              <a:t>DSLTrans</a:t>
            </a:r>
            <a:endParaRPr lang="en-US" dirty="0"/>
          </a:p>
        </p:txBody>
      </p:sp>
      <p:pic>
        <p:nvPicPr>
          <p:cNvPr id="5" name="Content Placeholder 4" descr="Rule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9370" b="-9370"/>
              <a:stretch>
                <a:fillRect/>
              </a:stretch>
            </p:blipFill>
          </mc:Choice>
          <mc:Fallback>
            <p:blipFill>
              <a:blip r:embed="rId3"/>
              <a:srcRect t="-9370" b="-9370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7450" y="2566477"/>
            <a:ext cx="63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</a:rPr>
              <a:t>B11</a:t>
            </a:r>
            <a:endParaRPr lang="en-US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Treated ATL Subset (declarative)</a:t>
            </a:r>
            <a:endParaRPr lang="en-US" dirty="0"/>
          </a:p>
        </p:txBody>
      </p:sp>
      <p:pic>
        <p:nvPicPr>
          <p:cNvPr id="5" name="Content Placeholder 4" descr="Screen Shot 2015-05-11 at 15.12.44.png"/>
          <p:cNvPicPr>
            <a:picLocks noGrp="1" noChangeAspect="1"/>
          </p:cNvPicPr>
          <p:nvPr>
            <p:ph idx="1"/>
          </p:nvPr>
        </p:nvPicPr>
        <p:blipFill>
          <a:blip r:embed="rId2"/>
          <a:srcRect t="-35527" b="-35527"/>
          <a:stretch>
            <a:fillRect/>
          </a:stretch>
        </p:blipFill>
        <p:spPr>
          <a:xfrm>
            <a:off x="1761519" y="1972079"/>
            <a:ext cx="4871350" cy="28867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for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only rules from a </a:t>
            </a:r>
            <a:r>
              <a:rPr lang="en-US" dirty="0" err="1" smtClean="0"/>
              <a:t>DSLTrans</a:t>
            </a:r>
            <a:r>
              <a:rPr lang="en-US" dirty="0" smtClean="0"/>
              <a:t> transformation which contribute</a:t>
            </a:r>
            <a:r>
              <a:rPr lang="en-US" dirty="0" smtClean="0"/>
              <a:t> elements to </a:t>
            </a:r>
            <a:r>
              <a:rPr lang="en-US" dirty="0" smtClean="0"/>
              <a:t>the proof of a </a:t>
            </a:r>
            <a:r>
              <a:rPr lang="en-US" dirty="0" smtClean="0"/>
              <a:t>property</a:t>
            </a:r>
          </a:p>
          <a:p>
            <a:pPr lvl="1">
              <a:buNone/>
            </a:pPr>
            <a:endParaRPr lang="en-US" sz="1200" dirty="0" smtClean="0"/>
          </a:p>
          <a:p>
            <a:r>
              <a:rPr lang="en-US" dirty="0" smtClean="0"/>
              <a:t>Extremely effective for not-too-large </a:t>
            </a:r>
            <a:r>
              <a:rPr lang="en-US" dirty="0" smtClean="0"/>
              <a:t>properties</a:t>
            </a:r>
          </a:p>
          <a:p>
            <a:endParaRPr lang="en-US" sz="1200" dirty="0" smtClean="0"/>
          </a:p>
          <a:p>
            <a:r>
              <a:rPr lang="en-US" dirty="0" smtClean="0"/>
              <a:t>Tradeoff between verification time and property </a:t>
            </a:r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Example Property </a:t>
            </a:r>
            <a:r>
              <a:rPr lang="en-US" sz="3000" dirty="0" smtClean="0"/>
              <a:t>used to Slice the </a:t>
            </a:r>
            <a:r>
              <a:rPr lang="en-US" sz="3000" dirty="0" err="1" smtClean="0"/>
              <a:t>Ecore</a:t>
            </a:r>
            <a:r>
              <a:rPr lang="en-US" sz="3000" dirty="0" smtClean="0"/>
              <a:t>-Copier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Ecore_copier_prop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023928" y="1640782"/>
            <a:ext cx="2858034" cy="37887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8757" y="5794189"/>
            <a:ext cx="56976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i="1" dirty="0" smtClean="0"/>
              <a:t>All bi-directional associations (represented by two inverse </a:t>
            </a:r>
            <a:r>
              <a:rPr lang="en-US" sz="1200" i="1" dirty="0" err="1" smtClean="0"/>
              <a:t>EReference</a:t>
            </a:r>
            <a:r>
              <a:rPr lang="en-US" sz="1200" i="1" dirty="0" smtClean="0"/>
              <a:t> </a:t>
            </a:r>
            <a:r>
              <a:rPr lang="en-US" sz="1200" i="1" dirty="0" smtClean="0"/>
              <a:t>instances) </a:t>
            </a:r>
          </a:p>
          <a:p>
            <a:r>
              <a:rPr lang="en-US" sz="1200" i="1" dirty="0" smtClean="0"/>
              <a:t>between </a:t>
            </a:r>
            <a:r>
              <a:rPr lang="en-US" sz="1200" i="1" dirty="0" err="1" smtClean="0"/>
              <a:t>EClass</a:t>
            </a:r>
            <a:r>
              <a:rPr lang="en-US" sz="1200" i="1" dirty="0" smtClean="0"/>
              <a:t> instances should have the same end points, i.e., the </a:t>
            </a:r>
            <a:r>
              <a:rPr lang="en-US" sz="1200" i="1" dirty="0" err="1" smtClean="0"/>
              <a:t>EClass</a:t>
            </a:r>
            <a:endParaRPr lang="en-US" sz="1200" i="1" dirty="0" smtClean="0"/>
          </a:p>
          <a:p>
            <a:r>
              <a:rPr lang="en-US" sz="1200" i="1" dirty="0" smtClean="0"/>
              <a:t>Instances should have the same</a:t>
            </a:r>
            <a:r>
              <a:rPr lang="en-US" sz="1200" dirty="0" smtClean="0"/>
              <a:t> names.”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3755" y="1970689"/>
          <a:ext cx="766203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00"/>
                <a:gridCol w="1401380"/>
                <a:gridCol w="797034"/>
                <a:gridCol w="797035"/>
                <a:gridCol w="953941"/>
                <a:gridCol w="867852"/>
                <a:gridCol w="1164896"/>
              </a:tblGrid>
              <a:tr h="596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Transformation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 / </a:t>
                      </a:r>
                      <a:r>
                        <a:rPr lang="en-US" sz="1200" dirty="0" err="1" smtClean="0"/>
                        <a:t>DSLTrans</a:t>
                      </a:r>
                      <a:r>
                        <a:rPr lang="en-US" sz="1200" dirty="0" smtClean="0"/>
                        <a:t> rules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Path </a:t>
                      </a:r>
                      <a:r>
                        <a:rPr lang="en-US" sz="1200" dirty="0" err="1" smtClean="0"/>
                        <a:t>Conds</a:t>
                      </a:r>
                      <a:r>
                        <a:rPr lang="en-US" sz="1200" dirty="0" smtClean="0"/>
                        <a:t>. Gen.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Properties</a:t>
                      </a:r>
                      <a:r>
                        <a:rPr lang="en-US" sz="1200" baseline="0" dirty="0" smtClean="0"/>
                        <a:t> Proved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 (MB)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Families-to-</a:t>
                      </a:r>
                      <a:r>
                        <a:rPr lang="en-US" sz="1200" dirty="0" smtClean="0"/>
                        <a:t>Persons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59790" y="5894388"/>
            <a:ext cx="7194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i="1" dirty="0" smtClean="0"/>
              <a:t>Fully Verifying Transformation Contracts for Declarative ATL</a:t>
            </a:r>
            <a:r>
              <a:rPr lang="en-US" sz="1200" dirty="0" smtClean="0"/>
              <a:t>”, B</a:t>
            </a:r>
            <a:r>
              <a:rPr lang="en-US" sz="1200" dirty="0" smtClean="0"/>
              <a:t>. Oakes, </a:t>
            </a:r>
            <a:r>
              <a:rPr lang="en-US" sz="1200" dirty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Troya</a:t>
            </a:r>
            <a:r>
              <a:rPr lang="en-US" sz="1200" dirty="0" smtClean="0"/>
              <a:t>, L. </a:t>
            </a:r>
            <a:r>
              <a:rPr lang="en-US" sz="1200" dirty="0" err="1" smtClean="0"/>
              <a:t>Lúcio</a:t>
            </a:r>
            <a:r>
              <a:rPr lang="en-US" sz="1200" dirty="0" smtClean="0"/>
              <a:t>, </a:t>
            </a:r>
            <a:r>
              <a:rPr lang="en-US" sz="1200" dirty="0"/>
              <a:t>M</a:t>
            </a:r>
            <a:r>
              <a:rPr lang="en-US" sz="1200" dirty="0" smtClean="0"/>
              <a:t>. </a:t>
            </a:r>
            <a:r>
              <a:rPr lang="en-US" sz="1200" dirty="0" err="1" smtClean="0"/>
              <a:t>Wimmer</a:t>
            </a:r>
            <a:r>
              <a:rPr lang="en-US" sz="1200" dirty="0" smtClean="0"/>
              <a:t>.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Submitted to </a:t>
            </a:r>
            <a:r>
              <a:rPr lang="en-US" sz="1200" dirty="0" err="1" smtClean="0"/>
              <a:t>MoDELS</a:t>
            </a:r>
            <a:r>
              <a:rPr lang="en-US" sz="1200" dirty="0" smtClean="0"/>
              <a:t> 2015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3755" y="1970689"/>
          <a:ext cx="766203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00"/>
                <a:gridCol w="1401380"/>
                <a:gridCol w="797034"/>
                <a:gridCol w="797035"/>
                <a:gridCol w="953941"/>
                <a:gridCol w="867852"/>
                <a:gridCol w="1164896"/>
              </a:tblGrid>
              <a:tr h="596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Transformation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 / </a:t>
                      </a:r>
                      <a:r>
                        <a:rPr lang="en-US" sz="1200" dirty="0" err="1" smtClean="0"/>
                        <a:t>DSLTrans</a:t>
                      </a:r>
                      <a:r>
                        <a:rPr lang="en-US" sz="1200" dirty="0" smtClean="0"/>
                        <a:t> rules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Path </a:t>
                      </a:r>
                      <a:r>
                        <a:rPr lang="en-US" sz="1200" dirty="0" err="1" smtClean="0"/>
                        <a:t>Conds</a:t>
                      </a:r>
                      <a:r>
                        <a:rPr lang="en-US" sz="1200" dirty="0" smtClean="0"/>
                        <a:t>. Gen.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Properties</a:t>
                      </a:r>
                      <a:r>
                        <a:rPr lang="en-US" sz="1200" baseline="0" dirty="0" smtClean="0"/>
                        <a:t> Proved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 (MB)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Families-to-</a:t>
                      </a:r>
                      <a:r>
                        <a:rPr lang="en-US" sz="1200" dirty="0" smtClean="0"/>
                        <a:t>Persons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ER-Copier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59790" y="5894388"/>
            <a:ext cx="7194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i="1" dirty="0" smtClean="0"/>
              <a:t>Fully Verifying Transformation Contracts for Declarative ATL</a:t>
            </a:r>
            <a:r>
              <a:rPr lang="en-US" sz="1200" dirty="0" smtClean="0"/>
              <a:t>”, B</a:t>
            </a:r>
            <a:r>
              <a:rPr lang="en-US" sz="1200" dirty="0" smtClean="0"/>
              <a:t>. Oakes, </a:t>
            </a:r>
            <a:r>
              <a:rPr lang="en-US" sz="1200" dirty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Troya</a:t>
            </a:r>
            <a:r>
              <a:rPr lang="en-US" sz="1200" dirty="0" smtClean="0"/>
              <a:t>, L. </a:t>
            </a:r>
            <a:r>
              <a:rPr lang="en-US" sz="1200" dirty="0" err="1" smtClean="0"/>
              <a:t>Lúcio</a:t>
            </a:r>
            <a:r>
              <a:rPr lang="en-US" sz="1200" dirty="0" smtClean="0"/>
              <a:t>, </a:t>
            </a:r>
            <a:r>
              <a:rPr lang="en-US" sz="1200" dirty="0"/>
              <a:t>M</a:t>
            </a:r>
            <a:r>
              <a:rPr lang="en-US" sz="1200" dirty="0" smtClean="0"/>
              <a:t>. </a:t>
            </a:r>
            <a:r>
              <a:rPr lang="en-US" sz="1200" dirty="0" err="1" smtClean="0"/>
              <a:t>Wimmer</a:t>
            </a:r>
            <a:r>
              <a:rPr lang="en-US" sz="1200" dirty="0" smtClean="0"/>
              <a:t>.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Submitted to </a:t>
            </a:r>
            <a:r>
              <a:rPr lang="en-US" sz="1200" dirty="0" err="1" smtClean="0"/>
              <a:t>MoDELS</a:t>
            </a:r>
            <a:r>
              <a:rPr lang="en-US" sz="1200" dirty="0" smtClean="0"/>
              <a:t> 2015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3755" y="1970689"/>
          <a:ext cx="766203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00"/>
                <a:gridCol w="1401380"/>
                <a:gridCol w="797034"/>
                <a:gridCol w="797035"/>
                <a:gridCol w="953941"/>
                <a:gridCol w="867852"/>
                <a:gridCol w="1164896"/>
              </a:tblGrid>
              <a:tr h="596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Transformation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 / </a:t>
                      </a:r>
                      <a:r>
                        <a:rPr lang="en-US" sz="1200" dirty="0" err="1" smtClean="0"/>
                        <a:t>DSLTrans</a:t>
                      </a:r>
                      <a:r>
                        <a:rPr lang="en-US" sz="1200" dirty="0" smtClean="0"/>
                        <a:t> rules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Path </a:t>
                      </a:r>
                      <a:r>
                        <a:rPr lang="en-US" sz="1200" dirty="0" err="1" smtClean="0"/>
                        <a:t>Conds</a:t>
                      </a:r>
                      <a:r>
                        <a:rPr lang="en-US" sz="1200" dirty="0" smtClean="0"/>
                        <a:t>. Gen.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Properties</a:t>
                      </a:r>
                      <a:r>
                        <a:rPr lang="en-US" sz="1200" baseline="0" dirty="0" smtClean="0"/>
                        <a:t> Proved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 (MB)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Families-to-</a:t>
                      </a:r>
                      <a:r>
                        <a:rPr lang="en-US" sz="1200" dirty="0" smtClean="0"/>
                        <a:t>Persons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ER-Copier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Ecore</a:t>
                      </a:r>
                      <a:r>
                        <a:rPr lang="en-US" sz="1200" dirty="0" smtClean="0"/>
                        <a:t>-Copier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/ 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2894.44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1401.45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7800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59790" y="5894388"/>
            <a:ext cx="7194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i="1" dirty="0" smtClean="0"/>
              <a:t>Fully Verifying Transformation Contracts for Declarative ATL</a:t>
            </a:r>
            <a:r>
              <a:rPr lang="en-US" sz="1200" dirty="0" smtClean="0"/>
              <a:t>”, B</a:t>
            </a:r>
            <a:r>
              <a:rPr lang="en-US" sz="1200" dirty="0" smtClean="0"/>
              <a:t>. Oakes, </a:t>
            </a:r>
            <a:r>
              <a:rPr lang="en-US" sz="1200" dirty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Troya</a:t>
            </a:r>
            <a:r>
              <a:rPr lang="en-US" sz="1200" dirty="0" smtClean="0"/>
              <a:t>, L. </a:t>
            </a:r>
            <a:r>
              <a:rPr lang="en-US" sz="1200" dirty="0" err="1" smtClean="0"/>
              <a:t>Lúcio</a:t>
            </a:r>
            <a:r>
              <a:rPr lang="en-US" sz="1200" dirty="0" smtClean="0"/>
              <a:t>, </a:t>
            </a:r>
            <a:r>
              <a:rPr lang="en-US" sz="1200" dirty="0"/>
              <a:t>M</a:t>
            </a:r>
            <a:r>
              <a:rPr lang="en-US" sz="1200" dirty="0" smtClean="0"/>
              <a:t>. </a:t>
            </a:r>
            <a:r>
              <a:rPr lang="en-US" sz="1200" dirty="0" err="1" smtClean="0"/>
              <a:t>Wimmer</a:t>
            </a:r>
            <a:r>
              <a:rPr lang="en-US" sz="1200" dirty="0" smtClean="0"/>
              <a:t>.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Submitted to </a:t>
            </a:r>
            <a:r>
              <a:rPr lang="en-US" sz="1200" dirty="0" err="1" smtClean="0"/>
              <a:t>MoDELS</a:t>
            </a:r>
            <a:r>
              <a:rPr lang="en-US" sz="1200" dirty="0" smtClean="0"/>
              <a:t> 2015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3755" y="1970689"/>
          <a:ext cx="766203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00"/>
                <a:gridCol w="1401380"/>
                <a:gridCol w="797034"/>
                <a:gridCol w="797035"/>
                <a:gridCol w="953941"/>
                <a:gridCol w="867852"/>
                <a:gridCol w="1164896"/>
              </a:tblGrid>
              <a:tr h="596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Transformation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 / </a:t>
                      </a:r>
                      <a:r>
                        <a:rPr lang="en-US" sz="1200" dirty="0" err="1" smtClean="0"/>
                        <a:t>DSLTrans</a:t>
                      </a:r>
                      <a:r>
                        <a:rPr lang="en-US" sz="1200" dirty="0" smtClean="0"/>
                        <a:t> rules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Path </a:t>
                      </a:r>
                      <a:r>
                        <a:rPr lang="en-US" sz="1200" dirty="0" err="1" smtClean="0"/>
                        <a:t>Conds</a:t>
                      </a:r>
                      <a:r>
                        <a:rPr lang="en-US" sz="1200" dirty="0" smtClean="0"/>
                        <a:t>. Gen.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Properties</a:t>
                      </a:r>
                      <a:r>
                        <a:rPr lang="en-US" sz="1200" baseline="0" dirty="0" smtClean="0"/>
                        <a:t> Proved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 (MB)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Families-to-</a:t>
                      </a:r>
                      <a:r>
                        <a:rPr lang="en-US" sz="1200" dirty="0" smtClean="0"/>
                        <a:t>Persons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ER-Copier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Ecore</a:t>
                      </a:r>
                      <a:r>
                        <a:rPr lang="en-US" sz="1200" dirty="0" smtClean="0"/>
                        <a:t>-Copier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/ 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2894.44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1401.45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Sliced </a:t>
                      </a:r>
                      <a:r>
                        <a:rPr lang="en-US" sz="1200" dirty="0" err="1" smtClean="0"/>
                        <a:t>Ecore</a:t>
                      </a:r>
                      <a:r>
                        <a:rPr lang="en-US" sz="1200" dirty="0" smtClean="0"/>
                        <a:t>-copier (prop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2 input types,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2 output types)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/ 63 </a:t>
                      </a:r>
                      <a:r>
                        <a:rPr lang="en-US" sz="1200" baseline="0" dirty="0" smtClean="0"/>
                        <a:t> &gt; 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59790" y="5894388"/>
            <a:ext cx="7194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i="1" dirty="0" smtClean="0"/>
              <a:t>Fully Verifying Transformation Contracts for Declarative ATL</a:t>
            </a:r>
            <a:r>
              <a:rPr lang="en-US" sz="1200" dirty="0" smtClean="0"/>
              <a:t>”, B</a:t>
            </a:r>
            <a:r>
              <a:rPr lang="en-US" sz="1200" dirty="0" smtClean="0"/>
              <a:t>. Oakes, </a:t>
            </a:r>
            <a:r>
              <a:rPr lang="en-US" sz="1200" dirty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Troya</a:t>
            </a:r>
            <a:r>
              <a:rPr lang="en-US" sz="1200" dirty="0" smtClean="0"/>
              <a:t>, L. </a:t>
            </a:r>
            <a:r>
              <a:rPr lang="en-US" sz="1200" dirty="0" err="1" smtClean="0"/>
              <a:t>Lúcio</a:t>
            </a:r>
            <a:r>
              <a:rPr lang="en-US" sz="1200" dirty="0" smtClean="0"/>
              <a:t>, </a:t>
            </a:r>
            <a:r>
              <a:rPr lang="en-US" sz="1200" dirty="0"/>
              <a:t>M</a:t>
            </a:r>
            <a:r>
              <a:rPr lang="en-US" sz="1200" dirty="0" smtClean="0"/>
              <a:t>. </a:t>
            </a:r>
            <a:r>
              <a:rPr lang="en-US" sz="1200" dirty="0" err="1" smtClean="0"/>
              <a:t>Wimmer</a:t>
            </a:r>
            <a:r>
              <a:rPr lang="en-US" sz="1200" dirty="0" smtClean="0"/>
              <a:t>.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Submitted to </a:t>
            </a:r>
            <a:r>
              <a:rPr lang="en-US" sz="1200" dirty="0" err="1" smtClean="0"/>
              <a:t>MoDELS</a:t>
            </a:r>
            <a:r>
              <a:rPr lang="en-US" sz="1200" dirty="0" smtClean="0"/>
              <a:t> 2015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3755" y="1970689"/>
          <a:ext cx="766203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00"/>
                <a:gridCol w="1401380"/>
                <a:gridCol w="797034"/>
                <a:gridCol w="797035"/>
                <a:gridCol w="953941"/>
                <a:gridCol w="867852"/>
                <a:gridCol w="1164896"/>
              </a:tblGrid>
              <a:tr h="596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Transformation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 / </a:t>
                      </a:r>
                      <a:r>
                        <a:rPr lang="en-US" sz="1200" dirty="0" err="1" smtClean="0"/>
                        <a:t>DSLTrans</a:t>
                      </a:r>
                      <a:r>
                        <a:rPr lang="en-US" sz="1200" dirty="0" smtClean="0"/>
                        <a:t> rules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Path </a:t>
                      </a:r>
                      <a:r>
                        <a:rPr lang="en-US" sz="1200" dirty="0" err="1" smtClean="0"/>
                        <a:t>Conds</a:t>
                      </a:r>
                      <a:r>
                        <a:rPr lang="en-US" sz="1200" dirty="0" smtClean="0"/>
                        <a:t>. Gen.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Properties</a:t>
                      </a:r>
                      <a:r>
                        <a:rPr lang="en-US" sz="1200" baseline="0" dirty="0" smtClean="0"/>
                        <a:t> Proved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 (MB)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Families-to-</a:t>
                      </a:r>
                      <a:r>
                        <a:rPr lang="en-US" sz="1200" dirty="0" smtClean="0"/>
                        <a:t>Persons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ER-Copier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Ecore</a:t>
                      </a:r>
                      <a:r>
                        <a:rPr lang="en-US" sz="1200" dirty="0" smtClean="0"/>
                        <a:t>-Copier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/ 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2894.44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1401.45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Sliced </a:t>
                      </a:r>
                      <a:r>
                        <a:rPr lang="en-US" sz="1200" dirty="0" err="1" smtClean="0"/>
                        <a:t>Ecore</a:t>
                      </a:r>
                      <a:r>
                        <a:rPr lang="en-US" sz="1200" dirty="0" smtClean="0"/>
                        <a:t>-copier (prop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2 input types,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2 output types)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/ 63 </a:t>
                      </a:r>
                      <a:r>
                        <a:rPr lang="en-US" sz="1200" baseline="0" dirty="0" smtClean="0"/>
                        <a:t> &gt; 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Sliced </a:t>
                      </a:r>
                      <a:r>
                        <a:rPr lang="en-US" sz="1200" dirty="0" err="1" smtClean="0"/>
                        <a:t>Ecore</a:t>
                      </a:r>
                      <a:r>
                        <a:rPr lang="en-US" sz="1200" dirty="0" smtClean="0"/>
                        <a:t>-copier</a:t>
                      </a:r>
                    </a:p>
                    <a:p>
                      <a:r>
                        <a:rPr lang="en-US" sz="1200" dirty="0" smtClean="0"/>
                        <a:t>(prop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2 input types,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2 output types)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/ 63</a:t>
                      </a:r>
                      <a:r>
                        <a:rPr lang="en-US" sz="1200" baseline="0" dirty="0" smtClean="0"/>
                        <a:t> &gt; 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9790" y="5894388"/>
            <a:ext cx="7194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i="1" dirty="0" smtClean="0"/>
              <a:t>Fully Verifying Transformation Contracts for Declarative ATL</a:t>
            </a:r>
            <a:r>
              <a:rPr lang="en-US" sz="1200" dirty="0" smtClean="0"/>
              <a:t>”, B</a:t>
            </a:r>
            <a:r>
              <a:rPr lang="en-US" sz="1200" dirty="0" smtClean="0"/>
              <a:t>. Oakes, </a:t>
            </a:r>
            <a:r>
              <a:rPr lang="en-US" sz="1200" dirty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Troya</a:t>
            </a:r>
            <a:r>
              <a:rPr lang="en-US" sz="1200" dirty="0" smtClean="0"/>
              <a:t>, L. </a:t>
            </a:r>
            <a:r>
              <a:rPr lang="en-US" sz="1200" dirty="0" err="1" smtClean="0"/>
              <a:t>Lúcio</a:t>
            </a:r>
            <a:r>
              <a:rPr lang="en-US" sz="1200" dirty="0" smtClean="0"/>
              <a:t>, </a:t>
            </a:r>
            <a:r>
              <a:rPr lang="en-US" sz="1200" dirty="0"/>
              <a:t>M</a:t>
            </a:r>
            <a:r>
              <a:rPr lang="en-US" sz="1200" dirty="0" smtClean="0"/>
              <a:t>. </a:t>
            </a:r>
            <a:r>
              <a:rPr lang="en-US" sz="1200" dirty="0" err="1" smtClean="0"/>
              <a:t>Wimmer</a:t>
            </a:r>
            <a:r>
              <a:rPr lang="en-US" sz="1200" dirty="0" smtClean="0"/>
              <a:t>.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Submitted to </a:t>
            </a:r>
            <a:r>
              <a:rPr lang="en-US" sz="1200" dirty="0" err="1" smtClean="0"/>
              <a:t>MoDELS</a:t>
            </a:r>
            <a:r>
              <a:rPr lang="en-US" sz="1200" dirty="0" smtClean="0"/>
              <a:t> 2015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741"/>
            <a:ext cx="8229600" cy="3863914"/>
          </a:xfrm>
        </p:spPr>
        <p:txBody>
          <a:bodyPr>
            <a:normAutofit/>
          </a:bodyPr>
          <a:lstStyle/>
          <a:p>
            <a:r>
              <a:rPr lang="en-US" dirty="0" smtClean="0"/>
              <a:t>Transforming ATL transformations into </a:t>
            </a:r>
            <a:r>
              <a:rPr lang="en-US" dirty="0" err="1" smtClean="0"/>
              <a:t>DSLTrans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SyVOLT</a:t>
            </a:r>
            <a:r>
              <a:rPr lang="en-US" dirty="0" smtClean="0"/>
              <a:t> contracts for ATL transformations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Slicing for scalability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3755" y="1970689"/>
          <a:ext cx="766203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00"/>
                <a:gridCol w="1401380"/>
                <a:gridCol w="797034"/>
                <a:gridCol w="797035"/>
                <a:gridCol w="953941"/>
                <a:gridCol w="867852"/>
                <a:gridCol w="1164896"/>
              </a:tblGrid>
              <a:tr h="596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Transformation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ATL / </a:t>
                      </a:r>
                      <a:r>
                        <a:rPr lang="en-US" sz="1200" dirty="0" err="1" smtClean="0"/>
                        <a:t>DSLTrans</a:t>
                      </a:r>
                      <a:r>
                        <a:rPr lang="en-US" sz="1200" dirty="0" smtClean="0"/>
                        <a:t> rules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Path </a:t>
                      </a:r>
                      <a:r>
                        <a:rPr lang="en-US" sz="1200" dirty="0" err="1" smtClean="0"/>
                        <a:t>Conds</a:t>
                      </a:r>
                      <a:r>
                        <a:rPr lang="en-US" sz="1200" dirty="0" smtClean="0"/>
                        <a:t>. Gen.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Properties</a:t>
                      </a:r>
                      <a:r>
                        <a:rPr lang="en-US" sz="1200" baseline="0" dirty="0" smtClean="0"/>
                        <a:t> Proved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dirty="0" err="1" smtClean="0"/>
                        <a:t>s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 (MB)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Families-to-</a:t>
                      </a:r>
                      <a:r>
                        <a:rPr lang="en-US" sz="1200" dirty="0" smtClean="0"/>
                        <a:t>Persons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1.54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ER-Copier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1.70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Ecore</a:t>
                      </a:r>
                      <a:r>
                        <a:rPr lang="en-US" sz="1200" dirty="0" smtClean="0"/>
                        <a:t>-Copier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/ 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57890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2894.44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1401.45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7800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Sliced </a:t>
                      </a:r>
                      <a:r>
                        <a:rPr lang="en-US" sz="1200" dirty="0" err="1" smtClean="0"/>
                        <a:t>Ecore</a:t>
                      </a:r>
                      <a:r>
                        <a:rPr lang="en-US" sz="1200" dirty="0" smtClean="0"/>
                        <a:t>-copier (prop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2 input types,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2 output types)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/ 63 </a:t>
                      </a:r>
                      <a:r>
                        <a:rPr lang="en-US" sz="1200" baseline="0" dirty="0" smtClean="0"/>
                        <a:t> &gt; 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3.50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Sliced </a:t>
                      </a:r>
                      <a:r>
                        <a:rPr lang="en-US" sz="1200" dirty="0" err="1" smtClean="0"/>
                        <a:t>Ecore</a:t>
                      </a:r>
                      <a:r>
                        <a:rPr lang="en-US" sz="1200" dirty="0" smtClean="0"/>
                        <a:t>-copier</a:t>
                      </a:r>
                    </a:p>
                    <a:p>
                      <a:r>
                        <a:rPr lang="en-US" sz="1200" dirty="0" smtClean="0"/>
                        <a:t>(prop</a:t>
                      </a:r>
                      <a:r>
                        <a:rPr lang="en-US" sz="1200" baseline="0" dirty="0" smtClean="0"/>
                        <a:t> with </a:t>
                      </a:r>
                      <a:r>
                        <a:rPr lang="en-US" sz="1200" dirty="0" smtClean="0"/>
                        <a:t>2 input types,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2 output types)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/ 63</a:t>
                      </a:r>
                      <a:r>
                        <a:rPr lang="en-US" sz="1200" baseline="0" dirty="0" smtClean="0"/>
                        <a:t> &gt; 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0.95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GM </a:t>
                      </a:r>
                      <a:r>
                        <a:rPr lang="en-US" sz="1200" dirty="0" smtClean="0"/>
                        <a:t>to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Autosar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 / 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9790" y="5894388"/>
            <a:ext cx="7194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smtClean="0"/>
              <a:t>“</a:t>
            </a:r>
            <a:r>
              <a:rPr lang="en-US" sz="1200" i="1" dirty="0" smtClean="0"/>
              <a:t>Fully Verifying Transformation Contracts for Declarative ATL</a:t>
            </a:r>
            <a:r>
              <a:rPr lang="en-US" sz="1200" dirty="0" smtClean="0"/>
              <a:t>”, B</a:t>
            </a:r>
            <a:r>
              <a:rPr lang="en-US" sz="1200" dirty="0" smtClean="0"/>
              <a:t>. Oakes, </a:t>
            </a:r>
            <a:r>
              <a:rPr lang="en-US" sz="1200" dirty="0"/>
              <a:t>J</a:t>
            </a:r>
            <a:r>
              <a:rPr lang="en-US" sz="1200" dirty="0" smtClean="0"/>
              <a:t>. </a:t>
            </a:r>
            <a:r>
              <a:rPr lang="en-US" sz="1200" dirty="0" err="1" smtClean="0"/>
              <a:t>Troya</a:t>
            </a:r>
            <a:r>
              <a:rPr lang="en-US" sz="1200" dirty="0" smtClean="0"/>
              <a:t>, L. </a:t>
            </a:r>
            <a:r>
              <a:rPr lang="en-US" sz="1200" dirty="0" err="1" smtClean="0"/>
              <a:t>Lúcio</a:t>
            </a:r>
            <a:r>
              <a:rPr lang="en-US" sz="1200" dirty="0" smtClean="0"/>
              <a:t>, </a:t>
            </a:r>
            <a:r>
              <a:rPr lang="en-US" sz="1200" dirty="0"/>
              <a:t>M</a:t>
            </a:r>
            <a:r>
              <a:rPr lang="en-US" sz="1200" dirty="0" smtClean="0"/>
              <a:t>. </a:t>
            </a:r>
            <a:r>
              <a:rPr lang="en-US" sz="1200" dirty="0" err="1" smtClean="0"/>
              <a:t>Wimmer</a:t>
            </a:r>
            <a:r>
              <a:rPr lang="en-US" sz="1200" dirty="0" smtClean="0"/>
              <a:t>.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Submitted to </a:t>
            </a:r>
            <a:r>
              <a:rPr lang="en-US" sz="1200" dirty="0" err="1" smtClean="0"/>
              <a:t>MoDELS</a:t>
            </a:r>
            <a:r>
              <a:rPr lang="en-US" sz="1200" dirty="0" smtClean="0"/>
              <a:t> 2015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 (VCS) to </a:t>
            </a:r>
            <a:r>
              <a:rPr lang="en-US" dirty="0" err="1" smtClean="0"/>
              <a:t>Autosar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355"/>
            <a:ext cx="8229600" cy="4172962"/>
          </a:xfrm>
        </p:spPr>
        <p:txBody>
          <a:bodyPr>
            <a:normAutofit/>
          </a:bodyPr>
          <a:lstStyle/>
          <a:p>
            <a:r>
              <a:rPr lang="en-US" dirty="0" smtClean="0"/>
              <a:t>ATL version, using a bounded SAT solver approach*</a:t>
            </a:r>
          </a:p>
          <a:p>
            <a:pPr lvl="1"/>
            <a:r>
              <a:rPr lang="en-US" dirty="0" smtClean="0"/>
              <a:t> ~100 seconds per contract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DSLTrans</a:t>
            </a:r>
            <a:r>
              <a:rPr lang="en-US" dirty="0" smtClean="0"/>
              <a:t> version</a:t>
            </a:r>
          </a:p>
          <a:p>
            <a:pPr lvl="1"/>
            <a:r>
              <a:rPr lang="en-US" dirty="0" smtClean="0"/>
              <a:t>~.1 seconds to build the symbolic execution</a:t>
            </a:r>
          </a:p>
          <a:p>
            <a:pPr lvl="1"/>
            <a:r>
              <a:rPr lang="en-US" dirty="0" smtClean="0"/>
              <a:t>~.1 </a:t>
            </a:r>
            <a:r>
              <a:rPr lang="en-US" dirty="0" smtClean="0"/>
              <a:t>seconds per contract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ATL version, transformed into </a:t>
            </a:r>
            <a:r>
              <a:rPr lang="en-US" dirty="0" err="1" smtClean="0"/>
              <a:t>DSLTrans</a:t>
            </a:r>
            <a:endParaRPr lang="en-US" dirty="0" smtClean="0"/>
          </a:p>
          <a:p>
            <a:pPr lvl="1"/>
            <a:r>
              <a:rPr lang="en-US" dirty="0" smtClean="0"/>
              <a:t>~</a:t>
            </a:r>
            <a:r>
              <a:rPr lang="en-US" dirty="0" smtClean="0"/>
              <a:t>.1 seconds to build the symbolic execution</a:t>
            </a:r>
          </a:p>
          <a:p>
            <a:pPr lvl="1"/>
            <a:r>
              <a:rPr lang="en-US" dirty="0" smtClean="0"/>
              <a:t>~.1 seconds per contract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9790" y="5894388"/>
            <a:ext cx="7787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i="1" dirty="0" smtClean="0"/>
              <a:t>* “Automated </a:t>
            </a:r>
            <a:r>
              <a:rPr lang="en-US" sz="1200" i="1" dirty="0" smtClean="0"/>
              <a:t>Verification of Model Transformations in the Automotive </a:t>
            </a:r>
            <a:r>
              <a:rPr lang="en-US" sz="1200" i="1" dirty="0" smtClean="0"/>
              <a:t>Industry”, </a:t>
            </a:r>
            <a:r>
              <a:rPr lang="en-US" sz="1200" dirty="0" smtClean="0"/>
              <a:t>G. </a:t>
            </a:r>
            <a:r>
              <a:rPr lang="en-US" sz="1200" dirty="0" err="1" smtClean="0"/>
              <a:t>Selim</a:t>
            </a:r>
            <a:r>
              <a:rPr lang="en-US" sz="1200" dirty="0" smtClean="0"/>
              <a:t>, F. </a:t>
            </a:r>
            <a:r>
              <a:rPr lang="en-US" sz="1200" dirty="0" err="1" smtClean="0"/>
              <a:t>Büttner</a:t>
            </a:r>
            <a:r>
              <a:rPr lang="en-US" sz="1200" dirty="0" smtClean="0"/>
              <a:t>, J.R. </a:t>
            </a:r>
            <a:r>
              <a:rPr lang="en-US" sz="1200" dirty="0" err="1" smtClean="0"/>
              <a:t>Cordy</a:t>
            </a:r>
            <a:r>
              <a:rPr lang="en-US" sz="1200" dirty="0" smtClean="0"/>
              <a:t>,</a:t>
            </a:r>
            <a:br>
              <a:rPr lang="en-US" sz="1200" dirty="0" smtClean="0"/>
            </a:br>
            <a:r>
              <a:rPr lang="en-US" sz="1200" dirty="0" smtClean="0"/>
              <a:t>J. </a:t>
            </a:r>
            <a:r>
              <a:rPr lang="en-US" sz="1200" dirty="0" err="1" smtClean="0"/>
              <a:t>Dingel</a:t>
            </a:r>
            <a:r>
              <a:rPr lang="en-US" sz="1200" dirty="0" smtClean="0"/>
              <a:t>, S. Wang: </a:t>
            </a:r>
            <a:r>
              <a:rPr lang="en-US" sz="1200" dirty="0" err="1" smtClean="0"/>
              <a:t>MoDELS</a:t>
            </a:r>
            <a:r>
              <a:rPr lang="en-US" sz="1200" dirty="0" smtClean="0"/>
              <a:t> 2013, Miami, FL, USA. (LNCS)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64307" y="3146458"/>
            <a:ext cx="384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 BE CONTINUED…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/>
              <a:t>SyVOLT</a:t>
            </a:r>
            <a:r>
              <a:rPr lang="en-US" sz="3500" dirty="0" smtClean="0"/>
              <a:t> Contracts </a:t>
            </a:r>
            <a:r>
              <a:rPr lang="en-US" sz="3500" dirty="0" smtClean="0"/>
              <a:t>for </a:t>
            </a:r>
            <a:r>
              <a:rPr lang="en-US" sz="3500" dirty="0" smtClean="0"/>
              <a:t>ATL</a:t>
            </a:r>
            <a:r>
              <a:rPr lang="en-US" sz="3500" dirty="0" smtClean="0"/>
              <a:t> </a:t>
            </a:r>
            <a:r>
              <a:rPr lang="en-US" sz="3500" dirty="0" smtClean="0"/>
              <a:t>Transformations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1062" y="5907900"/>
            <a:ext cx="6897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‘A family with a mother and a daughter will always produce a community with a man.’ </a:t>
            </a:r>
            <a:endParaRPr lang="en-US" sz="1400" dirty="0"/>
          </a:p>
        </p:txBody>
      </p:sp>
      <p:pic>
        <p:nvPicPr>
          <p:cNvPr id="9" name="Content Placeholder 8" descr="daughterMotherProp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6336" r="-6336"/>
              <a:stretch>
                <a:fillRect/>
              </a:stretch>
            </p:blipFill>
          </mc:Choice>
          <mc:Fallback>
            <p:blipFill>
              <a:blip r:embed="rId3"/>
              <a:srcRect l="-6336" r="-6336"/>
              <a:stretch>
                <a:fillRect/>
              </a:stretch>
            </p:blipFill>
          </mc:Fallback>
        </mc:AlternateContent>
        <p:spPr>
          <a:xfrm>
            <a:off x="1753476" y="2138182"/>
            <a:ext cx="5452063" cy="3230852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/>
              <a:t>SyVOLT</a:t>
            </a:r>
            <a:r>
              <a:rPr lang="en-US" sz="3500" dirty="0" smtClean="0"/>
              <a:t> Contracts for </a:t>
            </a:r>
            <a:r>
              <a:rPr lang="en-US" sz="3500" dirty="0" smtClean="0"/>
              <a:t>ATL Transformations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54765" y="5907900"/>
            <a:ext cx="6288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 smtClean="0"/>
              <a:t>‘A mother and a father in a </a:t>
            </a:r>
            <a:r>
              <a:rPr lang="en-US" sz="1400" i="1" dirty="0" smtClean="0"/>
              <a:t>Family </a:t>
            </a:r>
            <a:r>
              <a:rPr lang="en-US" sz="1400" i="1" dirty="0" smtClean="0"/>
              <a:t>produce respectively </a:t>
            </a:r>
            <a:r>
              <a:rPr lang="en-US" sz="1400" i="1" dirty="0" smtClean="0"/>
              <a:t>a man and a woman</a:t>
            </a:r>
          </a:p>
          <a:p>
            <a:pPr algn="ctr"/>
            <a:r>
              <a:rPr lang="en-US" sz="1400" i="1" dirty="0" smtClean="0"/>
              <a:t>i</a:t>
            </a:r>
            <a:r>
              <a:rPr lang="en-US" sz="1400" i="1" dirty="0" smtClean="0"/>
              <a:t>n the community and their full names are correctly formed</a:t>
            </a:r>
            <a:r>
              <a:rPr lang="en-US" sz="1400" i="1" dirty="0" smtClean="0"/>
              <a:t>.</a:t>
            </a:r>
            <a:r>
              <a:rPr lang="en-US" sz="1400" i="1" dirty="0" smtClean="0"/>
              <a:t>‘</a:t>
            </a:r>
            <a:endParaRPr lang="en-US" sz="1400" i="1" dirty="0"/>
          </a:p>
        </p:txBody>
      </p:sp>
      <p:pic>
        <p:nvPicPr>
          <p:cNvPr id="11" name="Picture 10" descr="motherFather2(1)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52625" y="1475155"/>
            <a:ext cx="4699000" cy="4102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/>
              <a:t>SyVOLT</a:t>
            </a:r>
            <a:r>
              <a:rPr lang="en-US" sz="3500" dirty="0" smtClean="0"/>
              <a:t> Contracts for ATL Transformations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41821" y="5907900"/>
            <a:ext cx="5385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‘A Community is connected to one and only one Person element’</a:t>
            </a:r>
            <a:r>
              <a:rPr lang="en-US" sz="1400" dirty="0" smtClean="0"/>
              <a:t>. </a:t>
            </a:r>
            <a:endParaRPr lang="en-US" sz="1400" dirty="0"/>
          </a:p>
        </p:txBody>
      </p:sp>
      <p:pic>
        <p:nvPicPr>
          <p:cNvPr id="9" name="Content Placeholder 8" descr="communityPersonProp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445" b="-445"/>
              <a:stretch>
                <a:fillRect/>
              </a:stretch>
            </p:blipFill>
          </mc:Choice>
          <mc:Fallback>
            <p:blipFill>
              <a:blip r:embed="rId3"/>
              <a:srcRect t="-445" b="-445"/>
              <a:stretch>
                <a:fillRect/>
              </a:stretch>
            </p:blipFill>
          </mc:Fallback>
        </mc:AlternateContent>
        <p:spPr>
          <a:xfrm>
            <a:off x="1280511" y="1746780"/>
            <a:ext cx="6184036" cy="366461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ATL into </a:t>
            </a:r>
            <a:r>
              <a:rPr lang="en-US" dirty="0" err="1" smtClean="0"/>
              <a:t>DSLTrans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Metamodels_F2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33794" y="2539550"/>
            <a:ext cx="7404100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ATL into </a:t>
            </a:r>
            <a:r>
              <a:rPr lang="en-US" dirty="0" err="1" smtClean="0"/>
              <a:t>DSLTrans</a:t>
            </a:r>
            <a:endParaRPr lang="en-US" dirty="0"/>
          </a:p>
        </p:txBody>
      </p:sp>
      <p:pic>
        <p:nvPicPr>
          <p:cNvPr id="5" name="Content Placeholder 4" descr="Screen Shot 2015-06-09 at 15.12.3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8065" b="-1806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ATL into </a:t>
            </a:r>
            <a:r>
              <a:rPr lang="en-US" dirty="0" err="1" smtClean="0"/>
              <a:t>DSLTrans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Screen Shot 2015-05-11 at 14.39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35" y="1644488"/>
            <a:ext cx="4987739" cy="4680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ATL into </a:t>
            </a:r>
            <a:r>
              <a:rPr lang="en-US" dirty="0" err="1" smtClean="0"/>
              <a:t>DSLTrans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Screen Shot 2015-05-11 at 14.39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35" y="1644488"/>
            <a:ext cx="4987739" cy="46800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002137" y="1935959"/>
            <a:ext cx="4088645" cy="1212415"/>
          </a:xfrm>
          <a:prstGeom prst="ellipse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ATL into </a:t>
            </a:r>
            <a:r>
              <a:rPr lang="en-US" dirty="0" err="1" smtClean="0"/>
              <a:t>DSLTrans</a:t>
            </a:r>
            <a:endParaRPr lang="en-US" dirty="0"/>
          </a:p>
        </p:txBody>
      </p:sp>
      <p:pic>
        <p:nvPicPr>
          <p:cNvPr id="5" name="Content Placeholder 4" descr="Rule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9370" b="-9370"/>
              <a:stretch>
                <a:fillRect/>
              </a:stretch>
            </p:blipFill>
          </mc:Choice>
          <mc:Fallback>
            <p:blipFill>
              <a:blip r:embed="rId3"/>
              <a:srcRect t="-9370" b="-9370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46527" y="1708351"/>
            <a:ext cx="6851013" cy="4463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0659" y="2468612"/>
            <a:ext cx="53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</a:rPr>
              <a:t>R1</a:t>
            </a:r>
            <a:endParaRPr lang="en-US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ATL into </a:t>
            </a:r>
            <a:r>
              <a:rPr lang="en-US" dirty="0" err="1" smtClean="0"/>
              <a:t>DSLTrans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Screen Shot 2015-05-11 at 14.39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35" y="1644488"/>
            <a:ext cx="4987739" cy="46800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81451" y="3658196"/>
            <a:ext cx="5670420" cy="1601020"/>
          </a:xfrm>
          <a:prstGeom prst="ellipse">
            <a:avLst/>
          </a:prstGeom>
          <a:noFill/>
          <a:ln w="635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ATL into </a:t>
            </a:r>
            <a:r>
              <a:rPr lang="en-US" dirty="0" err="1" smtClean="0"/>
              <a:t>DSLTrans</a:t>
            </a:r>
            <a:endParaRPr lang="en-US" dirty="0"/>
          </a:p>
        </p:txBody>
      </p:sp>
      <p:pic>
        <p:nvPicPr>
          <p:cNvPr id="5" name="Content Placeholder 4" descr="Rule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9370" b="-9370"/>
              <a:stretch>
                <a:fillRect/>
              </a:stretch>
            </p:blipFill>
          </mc:Choice>
          <mc:Fallback>
            <p:blipFill>
              <a:blip r:embed="rId3"/>
              <a:srcRect t="-9370" b="-9370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3470" y="1708351"/>
            <a:ext cx="3604386" cy="4463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96179" y="1551355"/>
            <a:ext cx="53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</a:rPr>
              <a:t>R2</a:t>
            </a:r>
            <a:endParaRPr lang="en-US" i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8734" y="4751089"/>
            <a:ext cx="52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</a:rPr>
              <a:t>B2</a:t>
            </a:r>
            <a:endParaRPr lang="en-US" i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24899</TotalTime>
  <Words>1063</Words>
  <Application>Microsoft Macintosh PowerPoint</Application>
  <PresentationFormat>On-screen Show (4:3)</PresentationFormat>
  <Paragraphs>303</Paragraphs>
  <Slides>25</Slides>
  <Notes>2</Notes>
  <HiddenSlides>3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Analysing ATL Model Transformations</vt:lpstr>
      <vt:lpstr>Outlook</vt:lpstr>
      <vt:lpstr>Transforming ATL into DSLTrans</vt:lpstr>
      <vt:lpstr>Transforming ATL into DSLTrans</vt:lpstr>
      <vt:lpstr>Transforming ATL into DSLTrans</vt:lpstr>
      <vt:lpstr>Transforming ATL into DSLTrans</vt:lpstr>
      <vt:lpstr>Transforming ATL into DSLTrans</vt:lpstr>
      <vt:lpstr>Transforming ATL into DSLTrans</vt:lpstr>
      <vt:lpstr>Transforming ATL into DSLTrans</vt:lpstr>
      <vt:lpstr>Transforming ATL into DSLTrans</vt:lpstr>
      <vt:lpstr>Transforming ATL into DSLTrans</vt:lpstr>
      <vt:lpstr>Treated ATL Subset (declarative)</vt:lpstr>
      <vt:lpstr>Slicing for scalability</vt:lpstr>
      <vt:lpstr>Example Property used to Slice the Ecore-Copier</vt:lpstr>
      <vt:lpstr>Results</vt:lpstr>
      <vt:lpstr>Results</vt:lpstr>
      <vt:lpstr>Results</vt:lpstr>
      <vt:lpstr>Results</vt:lpstr>
      <vt:lpstr>Results</vt:lpstr>
      <vt:lpstr>Results</vt:lpstr>
      <vt:lpstr>GM (VCS) to Autosar </vt:lpstr>
      <vt:lpstr>Slide 22</vt:lpstr>
      <vt:lpstr>SyVOLT Contracts for ATL Transformations</vt:lpstr>
      <vt:lpstr>SyVOLT Contracts for ATL Transformations</vt:lpstr>
      <vt:lpstr>SyVOLT Contracts for ATL Transformations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FTG+PM Framework for  Multi-Paradigm Modelling:  An Automotive Case Study</dc:title>
  <dc:creator>smusta4</dc:creator>
  <cp:lastModifiedBy>Levi Lucio</cp:lastModifiedBy>
  <cp:revision>708</cp:revision>
  <cp:lastPrinted>2012-09-28T21:01:07Z</cp:lastPrinted>
  <dcterms:created xsi:type="dcterms:W3CDTF">2015-06-09T14:29:12Z</dcterms:created>
  <dcterms:modified xsi:type="dcterms:W3CDTF">2015-06-12T18:19:11Z</dcterms:modified>
</cp:coreProperties>
</file>