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4300" r:id="rId1"/>
  </p:sldMasterIdLst>
  <p:notesMasterIdLst>
    <p:notesMasterId r:id="rId15"/>
  </p:notesMasterIdLst>
  <p:handoutMasterIdLst>
    <p:handoutMasterId r:id="rId16"/>
  </p:handoutMasterIdLst>
  <p:sldIdLst>
    <p:sldId id="312" r:id="rId2"/>
    <p:sldId id="392" r:id="rId3"/>
    <p:sldId id="391" r:id="rId4"/>
    <p:sldId id="344" r:id="rId5"/>
    <p:sldId id="343" r:id="rId6"/>
    <p:sldId id="345" r:id="rId7"/>
    <p:sldId id="394" r:id="rId8"/>
    <p:sldId id="395" r:id="rId9"/>
    <p:sldId id="371" r:id="rId10"/>
    <p:sldId id="393" r:id="rId11"/>
    <p:sldId id="388" r:id="rId12"/>
    <p:sldId id="390" r:id="rId13"/>
    <p:sldId id="3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scaleToFitPaper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851" autoAdjust="0"/>
    <p:restoredTop sz="93031" autoAdjust="0"/>
  </p:normalViewPr>
  <p:slideViewPr>
    <p:cSldViewPr snapToGrid="0" snapToObjects="1">
      <p:cViewPr>
        <p:scale>
          <a:sx n="155" d="100"/>
          <a:sy n="155" d="100"/>
        </p:scale>
        <p:origin x="-560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2768" y="-10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A976-F269-1246-BE11-7D4BBA05CFBC}" type="datetime1">
              <a:rPr lang="en-CA" smtClean="0"/>
              <a:pPr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1A76-E5EF-EB46-A9EC-CFE5C28B4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519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7F80-5E74-DE49-919F-F9ED57292E0B}" type="datetime1">
              <a:rPr lang="en-CA" smtClean="0"/>
              <a:pPr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271C-0365-E644-B832-D456B5387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42150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38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258" y="45672"/>
            <a:ext cx="6120935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5996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447"/>
            <a:ext cx="9144000" cy="34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84110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135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470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7199" y="12744"/>
            <a:ext cx="621269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cap="none" dirty="0" err="1" smtClean="0"/>
              <a:t>Analysing</a:t>
            </a:r>
            <a:r>
              <a:rPr lang="en-US" sz="1200" cap="none" dirty="0" smtClean="0"/>
              <a:t> Model Transformations for Real</a:t>
            </a:r>
            <a:endParaRPr lang="en-US" sz="12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8PrR5RhPp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d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1" y="1647208"/>
            <a:ext cx="8737599" cy="115578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err="1" smtClean="0"/>
              <a:t>Analysing</a:t>
            </a:r>
            <a:r>
              <a:rPr lang="en-US" sz="3200" cap="none" dirty="0" smtClean="0"/>
              <a:t> </a:t>
            </a:r>
            <a:r>
              <a:rPr lang="en-US" sz="3200" cap="none" dirty="0" smtClean="0"/>
              <a:t>Model Transformations for Real</a:t>
            </a:r>
            <a:br>
              <a:rPr lang="en-US" sz="3200" cap="none" dirty="0" smtClean="0"/>
            </a:br>
            <a:r>
              <a:rPr lang="en-US" sz="2400" cap="none" dirty="0" smtClean="0"/>
              <a:t>Tool, Case Studies and Scalability</a:t>
            </a:r>
            <a:endParaRPr lang="en-US" sz="2400" cap="none" dirty="0"/>
          </a:p>
        </p:txBody>
      </p:sp>
      <p:pic>
        <p:nvPicPr>
          <p:cNvPr id="4" name="Picture 3" descr="NECS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56567" y="396268"/>
            <a:ext cx="1291169" cy="449102"/>
          </a:xfrm>
          <a:prstGeom prst="rect">
            <a:avLst/>
          </a:prstGeom>
        </p:spPr>
      </p:pic>
      <p:pic>
        <p:nvPicPr>
          <p:cNvPr id="8" name="Picture 7" descr="mcgill.logo.embossed.sharpen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06401" y="361759"/>
            <a:ext cx="1629833" cy="502346"/>
          </a:xfrm>
          <a:prstGeom prst="rect">
            <a:avLst/>
          </a:prstGeom>
        </p:spPr>
      </p:pic>
      <p:pic>
        <p:nvPicPr>
          <p:cNvPr id="9" name="Picture 8" descr="UA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60342" y="404091"/>
            <a:ext cx="1374058" cy="442333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799" y="3248405"/>
            <a:ext cx="7848601" cy="1752600"/>
          </a:xfrm>
        </p:spPr>
        <p:txBody>
          <a:bodyPr>
            <a:noAutofit/>
          </a:bodyPr>
          <a:lstStyle/>
          <a:p>
            <a:pPr algn="ctr"/>
            <a:r>
              <a:rPr lang="en-US" sz="2000" u="sng" dirty="0" smtClean="0"/>
              <a:t>Levi </a:t>
            </a:r>
            <a:r>
              <a:rPr lang="en-US" sz="2000" u="sng" dirty="0" err="1" smtClean="0"/>
              <a:t>Lúcio</a:t>
            </a:r>
            <a:r>
              <a:rPr lang="en-U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smtClean="0"/>
              <a:t>Bentley</a:t>
            </a:r>
            <a:r>
              <a:rPr lang="en-US" sz="2000" dirty="0" smtClean="0"/>
              <a:t> James Oakes and Hans </a:t>
            </a:r>
            <a:r>
              <a:rPr lang="en-US" sz="2000" dirty="0" err="1" smtClean="0"/>
              <a:t>Vangheluwe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</a:t>
            </a:r>
            <a:r>
              <a:rPr lang="en-US" sz="1600" dirty="0" smtClean="0"/>
              <a:t>oint work </a:t>
            </a:r>
            <a:r>
              <a:rPr lang="en-US" sz="1600" dirty="0" smtClean="0"/>
              <a:t>with:</a:t>
            </a:r>
          </a:p>
          <a:p>
            <a:pPr algn="ctr"/>
            <a:r>
              <a:rPr lang="en-US" sz="1600" dirty="0" err="1" smtClean="0"/>
              <a:t>Gehan</a:t>
            </a:r>
            <a:r>
              <a:rPr lang="en-US" sz="1600" dirty="0" smtClean="0"/>
              <a:t> </a:t>
            </a:r>
            <a:r>
              <a:rPr lang="en-US" sz="1600" dirty="0" err="1" smtClean="0"/>
              <a:t>Selim</a:t>
            </a:r>
            <a:r>
              <a:rPr lang="en-US" sz="1600" dirty="0" smtClean="0"/>
              <a:t>, Queen’s University</a:t>
            </a:r>
          </a:p>
          <a:p>
            <a:pPr algn="ctr"/>
            <a:r>
              <a:rPr lang="en-US" sz="1600" dirty="0" err="1" smtClean="0"/>
              <a:t>Cláudio</a:t>
            </a:r>
            <a:r>
              <a:rPr lang="en-US" sz="1600" dirty="0" smtClean="0"/>
              <a:t> Gomes, University of Antwerp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School of Computer Science, McGill University, Montreal, Canada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June 17, 2015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7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Indication that properties about the preservation of the semantics of transformed models can be proved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Analysis of ATL transformations through mapping onto </a:t>
            </a:r>
            <a:r>
              <a:rPr lang="en-US" dirty="0" err="1" smtClean="0"/>
              <a:t>DSLTrans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Scale up to the requirements of the </a:t>
            </a:r>
            <a:r>
              <a:rPr lang="en-US" dirty="0" err="1" smtClean="0"/>
              <a:t>mbeddr</a:t>
            </a:r>
            <a:r>
              <a:rPr lang="en-US" dirty="0" smtClean="0"/>
              <a:t> transformation</a:t>
            </a:r>
          </a:p>
          <a:p>
            <a:pPr lvl="1"/>
            <a:r>
              <a:rPr lang="en-US" dirty="0" smtClean="0"/>
              <a:t>More experimentation with slicing</a:t>
            </a:r>
          </a:p>
          <a:p>
            <a:pPr lvl="1"/>
            <a:r>
              <a:rPr lang="en-US" dirty="0" smtClean="0"/>
              <a:t>Complete integration with ATL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Improve abstraction level to explain soundness and completeness (work with Bernhard </a:t>
            </a:r>
            <a:r>
              <a:rPr lang="en-US" dirty="0" err="1" smtClean="0"/>
              <a:t>Schaetz</a:t>
            </a:r>
            <a:r>
              <a:rPr lang="en-US" dirty="0" smtClean="0"/>
              <a:t>, </a:t>
            </a:r>
            <a:r>
              <a:rPr lang="en-US" dirty="0" err="1" smtClean="0"/>
              <a:t>fortiss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NACs</a:t>
            </a:r>
            <a:r>
              <a:rPr lang="en-US" dirty="0" smtClean="0"/>
              <a:t> in the theory of path condition construction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31754" y="1671682"/>
            <a:ext cx="5915887" cy="4590538"/>
            <a:chOff x="1183089" y="1121260"/>
            <a:chExt cx="6307963" cy="4843413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3576199" y="1121260"/>
              <a:ext cx="0" cy="253694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12"/>
            <p:cNvCxnSpPr/>
            <p:nvPr/>
          </p:nvCxnSpPr>
          <p:spPr>
            <a:xfrm>
              <a:off x="3576199" y="3658202"/>
              <a:ext cx="3522777" cy="1588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13"/>
            <p:cNvCxnSpPr/>
            <p:nvPr/>
          </p:nvCxnSpPr>
          <p:spPr>
            <a:xfrm flipH="1">
              <a:off x="1934128" y="3658202"/>
              <a:ext cx="1642072" cy="2269896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2"/>
            <p:cNvSpPr txBox="1"/>
            <p:nvPr/>
          </p:nvSpPr>
          <p:spPr>
            <a:xfrm>
              <a:off x="5205597" y="3124109"/>
              <a:ext cx="2285455" cy="422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70C0"/>
                  </a:solidFill>
                </a:rPr>
                <a:t>SyVOLT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 Tool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ZoneTexte 23"/>
            <p:cNvSpPr txBox="1"/>
            <p:nvPr/>
          </p:nvSpPr>
          <p:spPr>
            <a:xfrm>
              <a:off x="1183089" y="1134768"/>
              <a:ext cx="2221028" cy="422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</a:rPr>
                <a:t>Theory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ZoneTexte 24"/>
            <p:cNvSpPr txBox="1"/>
            <p:nvPr/>
          </p:nvSpPr>
          <p:spPr>
            <a:xfrm>
              <a:off x="2360555" y="5542523"/>
              <a:ext cx="2431288" cy="422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</a:rPr>
                <a:t>Case Studies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" name="Picture 11" descr="558px-Archimedean_spiral_8revoluti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25" y="2420478"/>
            <a:ext cx="3479936" cy="33676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endParaRPr lang="en-US" dirty="0" smtClean="0"/>
          </a:p>
          <a:p>
            <a:pPr lvl="2"/>
            <a:r>
              <a:rPr lang="en-US" sz="1400" dirty="0" smtClean="0"/>
              <a:t>A</a:t>
            </a:r>
            <a:r>
              <a:rPr lang="en-US" sz="1400" dirty="0" smtClean="0"/>
              <a:t> </a:t>
            </a:r>
            <a:r>
              <a:rPr lang="en-US" sz="1400" dirty="0" smtClean="0"/>
              <a:t>push-button tool for the automatic analysis of model transformations</a:t>
            </a:r>
            <a:endParaRPr lang="en-US" sz="1400" dirty="0" smtClean="0"/>
          </a:p>
          <a:p>
            <a:pPr lvl="2"/>
            <a:r>
              <a:rPr lang="en-US" sz="1400" dirty="0" smtClean="0"/>
              <a:t>A</a:t>
            </a:r>
            <a:r>
              <a:rPr lang="en-US" sz="1400" dirty="0" smtClean="0"/>
              <a:t>utomatic </a:t>
            </a:r>
            <a:r>
              <a:rPr lang="en-US" sz="1400" dirty="0" smtClean="0"/>
              <a:t>proof</a:t>
            </a:r>
            <a:r>
              <a:rPr lang="en-US" sz="1400" dirty="0" smtClean="0"/>
              <a:t> construction </a:t>
            </a:r>
            <a:r>
              <a:rPr lang="en-US" sz="1400" dirty="0" smtClean="0"/>
              <a:t>for pre- / post- condition contracts</a:t>
            </a:r>
            <a:endParaRPr lang="en-US" sz="1400" dirty="0" smtClean="0"/>
          </a:p>
          <a:p>
            <a:pPr lvl="2"/>
            <a:r>
              <a:rPr lang="en-US" sz="1400" dirty="0" smtClean="0"/>
              <a:t>F</a:t>
            </a:r>
            <a:r>
              <a:rPr lang="en-US" sz="1400" dirty="0" smtClean="0"/>
              <a:t>ormal </a:t>
            </a:r>
            <a:r>
              <a:rPr lang="en-US" sz="1400" dirty="0" smtClean="0"/>
              <a:t>methods in practice:</a:t>
            </a:r>
            <a:r>
              <a:rPr lang="en-US" sz="1400" dirty="0" smtClean="0"/>
              <a:t> a proof </a:t>
            </a:r>
            <a:r>
              <a:rPr lang="en-US" sz="1400" dirty="0" smtClean="0"/>
              <a:t>is valid for all inputs</a:t>
            </a:r>
          </a:p>
          <a:p>
            <a:pPr lvl="2"/>
            <a:endParaRPr lang="en-US" sz="1400" dirty="0" smtClean="0"/>
          </a:p>
          <a:p>
            <a:r>
              <a:rPr lang="en-US" b="1" dirty="0" smtClean="0"/>
              <a:t>How?</a:t>
            </a:r>
            <a:endParaRPr lang="en-US" dirty="0" smtClean="0"/>
          </a:p>
          <a:p>
            <a:pPr lvl="2"/>
            <a:r>
              <a:rPr lang="en-US" sz="1400" dirty="0" smtClean="0"/>
              <a:t>B</a:t>
            </a:r>
            <a:r>
              <a:rPr lang="en-US" sz="1400" dirty="0" smtClean="0"/>
              <a:t>y </a:t>
            </a:r>
            <a:r>
              <a:rPr lang="en-US" sz="1400" dirty="0" smtClean="0"/>
              <a:t>using a model transformation language with reduced expressiveness: </a:t>
            </a:r>
            <a:r>
              <a:rPr lang="en-US" sz="1400" dirty="0" err="1" smtClean="0"/>
              <a:t>DSLTrans</a:t>
            </a:r>
            <a:endParaRPr lang="en-US" sz="1400" dirty="0" smtClean="0"/>
          </a:p>
          <a:p>
            <a:pPr lvl="2"/>
            <a:r>
              <a:rPr lang="en-US" sz="1400" dirty="0" smtClean="0"/>
              <a:t>C</a:t>
            </a:r>
            <a:r>
              <a:rPr lang="en-US" sz="1400" dirty="0" smtClean="0"/>
              <a:t>ontracts </a:t>
            </a:r>
            <a:r>
              <a:rPr lang="en-US" sz="1400" dirty="0" smtClean="0"/>
              <a:t>are proved on a symbolic execution abstraction</a:t>
            </a:r>
          </a:p>
          <a:p>
            <a:pPr lvl="2">
              <a:buNone/>
            </a:pPr>
            <a:endParaRPr lang="en-US" sz="1400" dirty="0" smtClean="0"/>
          </a:p>
          <a:p>
            <a:r>
              <a:rPr lang="en-US" b="1" dirty="0" smtClean="0"/>
              <a:t>Challenges</a:t>
            </a:r>
            <a:endParaRPr lang="en-US" dirty="0" smtClean="0"/>
          </a:p>
          <a:p>
            <a:pPr lvl="2"/>
            <a:r>
              <a:rPr lang="en-US" sz="1400" dirty="0" smtClean="0"/>
              <a:t>H</a:t>
            </a:r>
            <a:r>
              <a:rPr lang="en-US" sz="1400" dirty="0" smtClean="0"/>
              <a:t>andling </a:t>
            </a:r>
            <a:r>
              <a:rPr lang="en-US" sz="1400" dirty="0" smtClean="0"/>
              <a:t>all constructs of the model transformation language</a:t>
            </a:r>
            <a:endParaRPr lang="en-US" sz="1400" dirty="0" smtClean="0"/>
          </a:p>
          <a:p>
            <a:pPr lvl="2"/>
            <a:r>
              <a:rPr lang="en-US" sz="1400" dirty="0" smtClean="0"/>
              <a:t>R</a:t>
            </a:r>
            <a:r>
              <a:rPr lang="en-US" sz="1400" dirty="0" smtClean="0"/>
              <a:t>eaching </a:t>
            </a:r>
            <a:r>
              <a:rPr lang="en-US" sz="1400" dirty="0" smtClean="0"/>
              <a:t>full automation</a:t>
            </a:r>
            <a:endParaRPr lang="en-US" sz="1400" dirty="0" smtClean="0"/>
          </a:p>
          <a:p>
            <a:pPr lvl="2"/>
            <a:r>
              <a:rPr lang="en-US" sz="1400" dirty="0" smtClean="0"/>
              <a:t>S</a:t>
            </a:r>
            <a:r>
              <a:rPr lang="en-US" sz="1400" dirty="0" smtClean="0"/>
              <a:t>cale </a:t>
            </a:r>
            <a:r>
              <a:rPr lang="en-US" sz="1400" dirty="0" smtClean="0"/>
              <a:t>to real-world transformations</a:t>
            </a:r>
            <a:endParaRPr lang="en-US" sz="1400" dirty="0" smtClean="0"/>
          </a:p>
          <a:p>
            <a:pPr lvl="2"/>
            <a:r>
              <a:rPr lang="en-US" sz="1400" dirty="0" smtClean="0"/>
              <a:t>G</a:t>
            </a:r>
            <a:r>
              <a:rPr lang="en-US" sz="1400" dirty="0" smtClean="0"/>
              <a:t>oing mainstream (language and technology)</a:t>
            </a:r>
          </a:p>
          <a:p>
            <a:pPr lvl="2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</p:spPr>
        <p:txBody>
          <a:bodyPr/>
          <a:lstStyle/>
          <a:p>
            <a:r>
              <a:rPr lang="en-US" dirty="0" smtClean="0"/>
              <a:t>Quick</a:t>
            </a:r>
            <a:r>
              <a:rPr lang="en-US" dirty="0" smtClean="0"/>
              <a:t> Recap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55287" y="2638552"/>
            <a:ext cx="4703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hlinkClick r:id="rId2"/>
              </a:rPr>
              <a:t>VIDEO</a:t>
            </a:r>
            <a:endParaRPr lang="en-US" sz="4000" dirty="0" smtClean="0"/>
          </a:p>
          <a:p>
            <a:pPr algn="ctr"/>
            <a:r>
              <a:rPr lang="en-US" sz="2000" dirty="0" smtClean="0"/>
              <a:t>(video editing by </a:t>
            </a:r>
            <a:r>
              <a:rPr lang="en-US" sz="2000" dirty="0" smtClean="0"/>
              <a:t>Bentley James </a:t>
            </a:r>
            <a:r>
              <a:rPr lang="en-US" sz="2000" dirty="0" smtClean="0"/>
              <a:t>Oakes)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dirty="0" smtClean="0"/>
              <a:t> News </a:t>
            </a:r>
            <a:r>
              <a:rPr lang="en-US" dirty="0" smtClean="0"/>
              <a:t>S</a:t>
            </a:r>
            <a:r>
              <a:rPr lang="en-US" dirty="0" smtClean="0"/>
              <a:t>ince Last </a:t>
            </a:r>
            <a:r>
              <a:rPr lang="en-US" dirty="0" smtClean="0"/>
              <a:t>Y</a:t>
            </a:r>
            <a:r>
              <a:rPr lang="en-US" dirty="0" smtClean="0"/>
              <a:t>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Theory (and tool)</a:t>
            </a:r>
          </a:p>
          <a:p>
            <a:pPr lvl="1"/>
            <a:r>
              <a:rPr lang="en-US" dirty="0" smtClean="0"/>
              <a:t>Inclusion of attribute</a:t>
            </a:r>
            <a:r>
              <a:rPr lang="en-US" dirty="0" smtClean="0"/>
              <a:t> (Strings) manipulation in </a:t>
            </a:r>
            <a:r>
              <a:rPr lang="en-US" dirty="0" smtClean="0"/>
              <a:t>symbolic execution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Tool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/>
              <a:t>automatic</a:t>
            </a:r>
            <a:r>
              <a:rPr lang="en-US" dirty="0" smtClean="0"/>
              <a:t> </a:t>
            </a:r>
            <a:r>
              <a:rPr lang="en-US" dirty="0" smtClean="0"/>
              <a:t>synthesis </a:t>
            </a:r>
            <a:r>
              <a:rPr lang="en-US" dirty="0" smtClean="0"/>
              <a:t>of </a:t>
            </a:r>
            <a:r>
              <a:rPr lang="en-US" dirty="0" smtClean="0"/>
              <a:t>all artifacts for symbolic </a:t>
            </a:r>
            <a:r>
              <a:rPr lang="en-US" dirty="0" smtClean="0"/>
              <a:t>execution*</a:t>
            </a:r>
          </a:p>
          <a:p>
            <a:pPr lvl="1"/>
            <a:r>
              <a:rPr lang="en-US" dirty="0" smtClean="0"/>
              <a:t>Scalability </a:t>
            </a:r>
            <a:r>
              <a:rPr lang="en-US" dirty="0" smtClean="0"/>
              <a:t>(</a:t>
            </a:r>
            <a:r>
              <a:rPr lang="en-US" dirty="0" err="1" smtClean="0"/>
              <a:t>parallelisation</a:t>
            </a:r>
            <a:r>
              <a:rPr lang="en-US" dirty="0" smtClean="0"/>
              <a:t> </a:t>
            </a:r>
            <a:r>
              <a:rPr lang="en-US" dirty="0" smtClean="0"/>
              <a:t>and persistence of path conditions)</a:t>
            </a:r>
          </a:p>
          <a:p>
            <a:pPr lvl="1"/>
            <a:r>
              <a:rPr lang="en-US" dirty="0" smtClean="0"/>
              <a:t>Integration with the Eclipse IDE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Case Studies</a:t>
            </a:r>
          </a:p>
          <a:p>
            <a:pPr lvl="1"/>
            <a:r>
              <a:rPr lang="en-US" dirty="0" smtClean="0"/>
              <a:t>Verification of an large industrial model transformation, part of the </a:t>
            </a:r>
            <a:r>
              <a:rPr lang="en-US" b="1" dirty="0" err="1" smtClean="0"/>
              <a:t>mbeddr</a:t>
            </a:r>
            <a:r>
              <a:rPr lang="en-US" dirty="0" smtClean="0"/>
              <a:t> tool (</a:t>
            </a:r>
            <a:r>
              <a:rPr lang="en-US" dirty="0" err="1" smtClean="0"/>
              <a:t>Itemis/fortiss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064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/>
              <a:t>*“Model </a:t>
            </a:r>
            <a:r>
              <a:rPr lang="en-US" sz="1200" i="1" dirty="0" smtClean="0"/>
              <a:t>Transformations to Verify Model </a:t>
            </a:r>
            <a:r>
              <a:rPr lang="en-US" sz="1200" i="1" dirty="0" smtClean="0"/>
              <a:t>Transformations”</a:t>
            </a:r>
            <a:r>
              <a:rPr lang="en-US" sz="1200" dirty="0" smtClean="0"/>
              <a:t>, </a:t>
            </a:r>
            <a:r>
              <a:rPr lang="en-US" sz="1200" dirty="0" smtClean="0"/>
              <a:t>Levi </a:t>
            </a:r>
            <a:r>
              <a:rPr lang="en-US" sz="1200" dirty="0" err="1" smtClean="0"/>
              <a:t>Lúcio</a:t>
            </a:r>
            <a:r>
              <a:rPr lang="en-US" sz="1200" dirty="0" smtClean="0"/>
              <a:t> and Hans </a:t>
            </a:r>
            <a:r>
              <a:rPr lang="en-US" sz="1200" dirty="0" err="1" smtClean="0"/>
              <a:t>Vangheluwe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Online </a:t>
            </a:r>
            <a:r>
              <a:rPr lang="en-US" sz="1200" dirty="0" smtClean="0"/>
              <a:t>Proceedings of Verification of Model Transformations (VOLT) 2013, Budapest, Hungary, 2013.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 smtClean="0"/>
              <a:t>and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eclip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84" y="1723948"/>
            <a:ext cx="1070648" cy="107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19" y="3102074"/>
            <a:ext cx="1739962" cy="102141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91183" y="3006351"/>
            <a:ext cx="1353271" cy="1117135"/>
            <a:chOff x="5276817" y="1975826"/>
            <a:chExt cx="1353271" cy="1117135"/>
          </a:xfrm>
        </p:grpSpPr>
        <p:pic>
          <p:nvPicPr>
            <p:cNvPr id="6" name="Picture 5" descr="Screen Shot 2015-02-26 at 11.06.1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255" y="1975826"/>
              <a:ext cx="819101" cy="8780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76817" y="2815962"/>
              <a:ext cx="1353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venir Heavy"/>
                  <a:cs typeface="Avenir Heavy"/>
                </a:rPr>
                <a:t>igraph</a:t>
              </a:r>
              <a:r>
                <a:rPr lang="en-US" sz="1200" dirty="0" smtClean="0">
                  <a:latin typeface="Avenir Heavy"/>
                  <a:cs typeface="Avenir Heavy"/>
                </a:rPr>
                <a:t> / </a:t>
              </a:r>
              <a:r>
                <a:rPr lang="en-US" sz="1200" dirty="0" err="1" smtClean="0">
                  <a:latin typeface="Avenir Heavy"/>
                  <a:cs typeface="Avenir Heavy"/>
                </a:rPr>
                <a:t>Himesis</a:t>
              </a:r>
              <a:endParaRPr lang="en-US" sz="1200" dirty="0">
                <a:latin typeface="Avenir Heavy"/>
                <a:cs typeface="Avenir Heavy"/>
              </a:endParaRPr>
            </a:p>
          </p:txBody>
        </p:sp>
      </p:grpSp>
      <p:pic>
        <p:nvPicPr>
          <p:cNvPr id="10" name="Picture 9" descr="pyth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54" y="1758975"/>
            <a:ext cx="1013248" cy="1013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001" y="1889208"/>
            <a:ext cx="2070080" cy="92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3493" y="4295403"/>
            <a:ext cx="2378401" cy="1350163"/>
          </a:xfrm>
          <a:prstGeom prst="rect">
            <a:avLst/>
          </a:prstGeom>
        </p:spPr>
      </p:pic>
      <p:pic>
        <p:nvPicPr>
          <p:cNvPr id="19" name="Picture 18" descr="Screen Shot 2015-02-26 at 11.23.2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572" y="5509836"/>
            <a:ext cx="865030" cy="8813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249" y="5509836"/>
            <a:ext cx="873120" cy="873120"/>
          </a:xfrm>
          <a:prstGeom prst="rect">
            <a:avLst/>
          </a:prstGeom>
        </p:spPr>
      </p:pic>
      <p:pic>
        <p:nvPicPr>
          <p:cNvPr id="22" name="Picture 21" descr="Screen Shot 2015-02-26 at 11.26.3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1" y="5509836"/>
            <a:ext cx="877944" cy="873120"/>
          </a:xfrm>
          <a:prstGeom prst="rect">
            <a:avLst/>
          </a:prstGeom>
        </p:spPr>
      </p:pic>
      <p:pic>
        <p:nvPicPr>
          <p:cNvPr id="23" name="Picture 22" descr="Screen Shot 2015-02-26 at 11.30.2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0020" y="5526355"/>
            <a:ext cx="984921" cy="8693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30571" y="6457890"/>
            <a:ext cx="7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Levi </a:t>
            </a:r>
            <a:r>
              <a:rPr lang="en-US" sz="1000" dirty="0" err="1" smtClean="0"/>
              <a:t>Lúcio</a:t>
            </a:r>
            <a:endParaRPr lang="en-US" sz="1000" dirty="0" smtClean="0"/>
          </a:p>
          <a:p>
            <a:pPr algn="ctr"/>
            <a:r>
              <a:rPr lang="en-US" sz="1000" dirty="0" smtClean="0"/>
              <a:t>McGill U.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9136" y="6457890"/>
            <a:ext cx="11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Bentley</a:t>
            </a:r>
            <a:r>
              <a:rPr lang="en-US" sz="1000" dirty="0" smtClean="0"/>
              <a:t> J. Oakes</a:t>
            </a:r>
            <a:endParaRPr lang="en-US" sz="1000" dirty="0" smtClean="0"/>
          </a:p>
          <a:p>
            <a:pPr algn="ctr"/>
            <a:r>
              <a:rPr lang="en-US" sz="1000" dirty="0" smtClean="0"/>
              <a:t>McGill U.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35237" y="6457890"/>
            <a:ext cx="92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Gehan</a:t>
            </a:r>
            <a:r>
              <a:rPr lang="en-US" sz="1000" dirty="0" smtClean="0"/>
              <a:t> </a:t>
            </a:r>
            <a:r>
              <a:rPr lang="en-US" sz="1000" dirty="0" err="1" smtClean="0"/>
              <a:t>Selim</a:t>
            </a:r>
            <a:endParaRPr lang="en-US" sz="1000" dirty="0" smtClean="0"/>
          </a:p>
          <a:p>
            <a:pPr algn="ctr"/>
            <a:r>
              <a:rPr lang="en-US" sz="1000" dirty="0" smtClean="0"/>
              <a:t>Queen’s U.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292" y="6457890"/>
            <a:ext cx="10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Cláudio</a:t>
            </a:r>
            <a:r>
              <a:rPr lang="en-US" sz="1000" dirty="0" smtClean="0"/>
              <a:t> Gomes</a:t>
            </a:r>
          </a:p>
          <a:p>
            <a:pPr algn="ctr"/>
            <a:r>
              <a:rPr lang="en-US" sz="1000" dirty="0" smtClean="0"/>
              <a:t>Antwerp U.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6994" y="3323267"/>
            <a:ext cx="1261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Heavy"/>
                <a:cs typeface="Avenir Heavy"/>
              </a:rPr>
              <a:t>T-Core</a:t>
            </a:r>
            <a:endParaRPr lang="en-US" sz="2800" dirty="0">
              <a:latin typeface="Avenir Heavy"/>
              <a:cs typeface="Avenir Heavy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3471" y="4401919"/>
            <a:ext cx="1873097" cy="80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0360" y="1881946"/>
            <a:ext cx="831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Principle: 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b="1" dirty="0" smtClean="0"/>
              <a:t>Development of the tool should be model-driven (as much as as possible)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1801" y="4463801"/>
            <a:ext cx="4224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First class citizens: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Metamodels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Models</a:t>
            </a:r>
          </a:p>
          <a:p>
            <a:pPr>
              <a:buFont typeface="Arial"/>
              <a:buChar char="•"/>
            </a:pPr>
            <a:r>
              <a:rPr lang="en-US" dirty="0" smtClean="0"/>
              <a:t> (Higher-Order) Model Transformations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3966" y="3129935"/>
            <a:ext cx="64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“MPM: Model everything </a:t>
            </a:r>
            <a:r>
              <a:rPr lang="en-US" dirty="0" err="1" smtClean="0"/>
              <a:t>explicitely</a:t>
            </a:r>
            <a:r>
              <a:rPr lang="en-US" dirty="0" smtClean="0"/>
              <a:t> at the most appropriate</a:t>
            </a:r>
          </a:p>
          <a:p>
            <a:r>
              <a:rPr lang="en-US" dirty="0" err="1" smtClean="0"/>
              <a:t>l</a:t>
            </a:r>
            <a:r>
              <a:rPr lang="en-US" dirty="0" err="1" smtClean="0"/>
              <a:t>evel(s</a:t>
            </a:r>
            <a:r>
              <a:rPr lang="en-US" dirty="0" smtClean="0"/>
              <a:t>) of abstraction using the most appropriate </a:t>
            </a:r>
            <a:r>
              <a:rPr lang="en-US" dirty="0" smtClean="0"/>
              <a:t>formalisms</a:t>
            </a:r>
            <a:r>
              <a:rPr lang="en-US" dirty="0" smtClean="0"/>
              <a:t>”</a:t>
            </a:r>
          </a:p>
          <a:p>
            <a:endParaRPr lang="en-US" sz="1000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Eat your own dog food</a:t>
            </a:r>
            <a:r>
              <a:rPr lang="en-US" dirty="0" smtClean="0"/>
              <a:t>!”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6" y="2971132"/>
            <a:ext cx="952500" cy="1181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ooling_complete_no_prov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7610" y="968171"/>
            <a:ext cx="7754747" cy="5438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84"/>
            <a:ext cx="8229600" cy="624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SyVOLT’s</a:t>
            </a:r>
            <a:r>
              <a:rPr lang="en-US" sz="2800" dirty="0" smtClean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35" y="3218593"/>
            <a:ext cx="317203" cy="317203"/>
          </a:xfrm>
          <a:prstGeom prst="rect">
            <a:avLst/>
          </a:prstGeom>
        </p:spPr>
      </p:pic>
      <p:pic>
        <p:nvPicPr>
          <p:cNvPr id="9" name="Picture 8" descr="Screen Shot 2015-02-26 at 11.30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42" y="3097803"/>
            <a:ext cx="367393" cy="324271"/>
          </a:xfrm>
          <a:prstGeom prst="rect">
            <a:avLst/>
          </a:prstGeom>
        </p:spPr>
      </p:pic>
      <p:pic>
        <p:nvPicPr>
          <p:cNvPr id="16" name="Picture 15" descr="Screen Shot 2015-06-08 at 16.21.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847" y="3093312"/>
            <a:ext cx="307153" cy="328762"/>
          </a:xfrm>
          <a:prstGeom prst="rect">
            <a:avLst/>
          </a:prstGeom>
        </p:spPr>
      </p:pic>
      <p:pic>
        <p:nvPicPr>
          <p:cNvPr id="17" name="Picture 16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666" y="4952867"/>
            <a:ext cx="235948" cy="240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999" y="4955113"/>
            <a:ext cx="238154" cy="238154"/>
          </a:xfrm>
          <a:prstGeom prst="rect">
            <a:avLst/>
          </a:prstGeom>
        </p:spPr>
      </p:pic>
      <p:pic>
        <p:nvPicPr>
          <p:cNvPr id="23" name="Picture 22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870" y="1108257"/>
            <a:ext cx="311329" cy="317203"/>
          </a:xfrm>
          <a:prstGeom prst="rect">
            <a:avLst/>
          </a:prstGeom>
        </p:spPr>
      </p:pic>
      <p:pic>
        <p:nvPicPr>
          <p:cNvPr id="24" name="Picture 23" descr="Screen Shot 2015-02-26 at 11.30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441" y="1425460"/>
            <a:ext cx="367393" cy="324271"/>
          </a:xfrm>
          <a:prstGeom prst="rect">
            <a:avLst/>
          </a:prstGeom>
        </p:spPr>
      </p:pic>
      <p:pic>
        <p:nvPicPr>
          <p:cNvPr id="25" name="Picture 24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028" y="1419258"/>
            <a:ext cx="311329" cy="317203"/>
          </a:xfrm>
          <a:prstGeom prst="rect">
            <a:avLst/>
          </a:prstGeom>
        </p:spPr>
      </p:pic>
      <p:pic>
        <p:nvPicPr>
          <p:cNvPr id="26" name="Picture 25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987" y="3218593"/>
            <a:ext cx="311329" cy="317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ooling_comple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7907" y="959977"/>
            <a:ext cx="7787410" cy="5616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84"/>
            <a:ext cx="8229600" cy="624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SyVOLT’s</a:t>
            </a:r>
            <a:r>
              <a:rPr lang="en-US" sz="2800" dirty="0" smtClean="0"/>
              <a:t>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1" name="Picture 20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42" y="3097803"/>
            <a:ext cx="367393" cy="324271"/>
          </a:xfrm>
          <a:prstGeom prst="rect">
            <a:avLst/>
          </a:prstGeom>
        </p:spPr>
      </p:pic>
      <p:pic>
        <p:nvPicPr>
          <p:cNvPr id="22" name="Picture 21" descr="Screen Shot 2015-06-08 at 16.21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847" y="3093312"/>
            <a:ext cx="307153" cy="328762"/>
          </a:xfrm>
          <a:prstGeom prst="rect">
            <a:avLst/>
          </a:prstGeom>
        </p:spPr>
      </p:pic>
      <p:pic>
        <p:nvPicPr>
          <p:cNvPr id="23" name="Picture 22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870" y="1108257"/>
            <a:ext cx="311329" cy="317203"/>
          </a:xfrm>
          <a:prstGeom prst="rect">
            <a:avLst/>
          </a:prstGeom>
        </p:spPr>
      </p:pic>
      <p:pic>
        <p:nvPicPr>
          <p:cNvPr id="26" name="Picture 25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41" y="1425460"/>
            <a:ext cx="367393" cy="324271"/>
          </a:xfrm>
          <a:prstGeom prst="rect">
            <a:avLst/>
          </a:prstGeom>
        </p:spPr>
      </p:pic>
      <p:pic>
        <p:nvPicPr>
          <p:cNvPr id="27" name="Picture 26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28" y="1419258"/>
            <a:ext cx="311329" cy="317203"/>
          </a:xfrm>
          <a:prstGeom prst="rect">
            <a:avLst/>
          </a:prstGeom>
        </p:spPr>
      </p:pic>
      <p:pic>
        <p:nvPicPr>
          <p:cNvPr id="28" name="Picture 27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247387"/>
            <a:ext cx="367393" cy="324271"/>
          </a:xfrm>
          <a:prstGeom prst="rect">
            <a:avLst/>
          </a:prstGeom>
        </p:spPr>
      </p:pic>
      <p:pic>
        <p:nvPicPr>
          <p:cNvPr id="29" name="Picture 28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587" y="1241185"/>
            <a:ext cx="311329" cy="3172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535" y="3218593"/>
            <a:ext cx="317203" cy="317203"/>
          </a:xfrm>
          <a:prstGeom prst="rect">
            <a:avLst/>
          </a:prstGeom>
        </p:spPr>
      </p:pic>
      <p:pic>
        <p:nvPicPr>
          <p:cNvPr id="31" name="Picture 30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987" y="3218593"/>
            <a:ext cx="311329" cy="3172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561" y="4584529"/>
            <a:ext cx="317203" cy="317203"/>
          </a:xfrm>
          <a:prstGeom prst="rect">
            <a:avLst/>
          </a:prstGeom>
        </p:spPr>
      </p:pic>
      <p:pic>
        <p:nvPicPr>
          <p:cNvPr id="33" name="Picture 32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8" y="4584529"/>
            <a:ext cx="311329" cy="3172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036" y="4584529"/>
            <a:ext cx="317203" cy="317203"/>
          </a:xfrm>
          <a:prstGeom prst="rect">
            <a:avLst/>
          </a:prstGeom>
        </p:spPr>
      </p:pic>
      <p:pic>
        <p:nvPicPr>
          <p:cNvPr id="37" name="Picture 36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670" y="4584529"/>
            <a:ext cx="311329" cy="317203"/>
          </a:xfrm>
          <a:prstGeom prst="rect">
            <a:avLst/>
          </a:prstGeom>
        </p:spPr>
      </p:pic>
      <p:pic>
        <p:nvPicPr>
          <p:cNvPr id="38" name="Picture 37" descr="Screen Shot 2015-02-26 at 11.26.3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72" y="4584216"/>
            <a:ext cx="319270" cy="31751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810494" y="5407742"/>
            <a:ext cx="32184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4073" y="2441677"/>
            <a:ext cx="26365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Live Demo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Theoretically sound </a:t>
            </a:r>
            <a:r>
              <a:rPr lang="en-US" sz="2200" dirty="0" err="1" smtClean="0"/>
              <a:t>SyVOLT</a:t>
            </a:r>
            <a:r>
              <a:rPr lang="en-US" sz="2200" dirty="0" smtClean="0"/>
              <a:t> contract </a:t>
            </a:r>
            <a:r>
              <a:rPr lang="en-US" sz="2200" dirty="0" err="1" smtClean="0"/>
              <a:t>prover</a:t>
            </a:r>
            <a:r>
              <a:rPr lang="en-US" sz="2200" dirty="0" smtClean="0"/>
              <a:t> for model transformations</a:t>
            </a:r>
          </a:p>
          <a:p>
            <a:endParaRPr lang="en-US" sz="2200" dirty="0" smtClean="0"/>
          </a:p>
          <a:p>
            <a:r>
              <a:rPr lang="en-US" sz="2200" dirty="0" smtClean="0"/>
              <a:t>Applicability and scalability to real model transformations, including a migration model transformation from GM</a:t>
            </a:r>
          </a:p>
          <a:p>
            <a:endParaRPr lang="en-US" sz="2200" dirty="0" smtClean="0"/>
          </a:p>
          <a:p>
            <a:r>
              <a:rPr lang="en-US" sz="2200" dirty="0" smtClean="0"/>
              <a:t>Validation of the contract language’s expressiveness and </a:t>
            </a:r>
            <a:r>
              <a:rPr lang="en-US" sz="2200" dirty="0" smtClean="0"/>
              <a:t>ease of </a:t>
            </a:r>
            <a:r>
              <a:rPr lang="en-US" sz="2200" dirty="0" smtClean="0"/>
              <a:t>use (</a:t>
            </a:r>
            <a:r>
              <a:rPr lang="en-US" sz="2200" dirty="0" err="1" smtClean="0"/>
              <a:t>Gehan</a:t>
            </a:r>
            <a:r>
              <a:rPr lang="en-US" sz="2200" dirty="0" smtClean="0"/>
              <a:t> </a:t>
            </a:r>
            <a:r>
              <a:rPr lang="en-US" sz="2200" dirty="0" err="1" smtClean="0"/>
              <a:t>Selim’s</a:t>
            </a:r>
            <a:r>
              <a:rPr lang="en-US" sz="2200" dirty="0" smtClean="0"/>
              <a:t> PhD thesis)</a:t>
            </a:r>
          </a:p>
          <a:p>
            <a:endParaRPr lang="en-US" sz="2200" dirty="0" smtClean="0"/>
          </a:p>
          <a:p>
            <a:r>
              <a:rPr lang="en-US" sz="2200" dirty="0" smtClean="0"/>
              <a:t>Collaboration with </a:t>
            </a:r>
            <a:r>
              <a:rPr lang="en-US" sz="2200" dirty="0" err="1" smtClean="0"/>
              <a:t>fortiss/Itemis</a:t>
            </a:r>
            <a:r>
              <a:rPr lang="en-US" sz="2200" dirty="0" smtClean="0"/>
              <a:t> to prove properties of a model transformation part of the </a:t>
            </a:r>
            <a:r>
              <a:rPr lang="en-US" sz="2200" i="1" dirty="0" err="1" smtClean="0"/>
              <a:t>mbeddr</a:t>
            </a:r>
            <a:r>
              <a:rPr lang="en-US" sz="2200" dirty="0" smtClean="0"/>
              <a:t> </a:t>
            </a:r>
            <a:r>
              <a:rPr lang="en-US" sz="2200" dirty="0" smtClean="0"/>
              <a:t>tool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26260</TotalTime>
  <Words>513</Words>
  <Application>Microsoft Macintosh PowerPoint</Application>
  <PresentationFormat>On-screen Show (4:3)</PresentationFormat>
  <Paragraphs>112</Paragraphs>
  <Slides>13</Slides>
  <Notes>3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Analysing Model Transformations for Real Tool, Case Studies and Scalability</vt:lpstr>
      <vt:lpstr>Slide 2</vt:lpstr>
      <vt:lpstr>Main News Since Last Year</vt:lpstr>
      <vt:lpstr>Tools and Developers</vt:lpstr>
      <vt:lpstr>Implementation</vt:lpstr>
      <vt:lpstr>SyVOLT’s Architecture</vt:lpstr>
      <vt:lpstr>SyVOLT’s Architecture</vt:lpstr>
      <vt:lpstr>Slide 8</vt:lpstr>
      <vt:lpstr>Outcomes</vt:lpstr>
      <vt:lpstr>Outcomes</vt:lpstr>
      <vt:lpstr>Future Work</vt:lpstr>
      <vt:lpstr>Development Philosophy</vt:lpstr>
      <vt:lpstr>Quick Recap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FTG+PM Framework for  Multi-Paradigm Modelling:  An Automotive Case Study</dc:title>
  <dc:creator>smusta4</dc:creator>
  <cp:lastModifiedBy>Levi Lucio</cp:lastModifiedBy>
  <cp:revision>775</cp:revision>
  <cp:lastPrinted>2012-09-28T21:01:07Z</cp:lastPrinted>
  <dcterms:created xsi:type="dcterms:W3CDTF">2015-06-09T14:28:09Z</dcterms:created>
  <dcterms:modified xsi:type="dcterms:W3CDTF">2015-06-12T18:10:26Z</dcterms:modified>
</cp:coreProperties>
</file>