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12/16/15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12/16/15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12/16/15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12/16/15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12/16/15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12/16/15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2F63F-51B3-7C45-839B-1232DC311CC3}" type="datetimeFigureOut">
              <a:rPr lang="en-US" smtClean="0"/>
              <a:pPr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cert-</a:t>
            </a:r>
            <a:r>
              <a:rPr lang="en-US" i="1" dirty="0" err="1" smtClean="0"/>
              <a:t>mbeddr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Certified</a:t>
            </a:r>
          </a:p>
          <a:p>
            <a:r>
              <a:rPr lang="en-US" dirty="0" smtClean="0"/>
              <a:t>Embedded Software in C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038" y="401638"/>
            <a:ext cx="1274762" cy="38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57571" y="174625"/>
            <a:ext cx="1741715" cy="794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9834" y="1417638"/>
            <a:ext cx="7318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m</a:t>
            </a:r>
            <a:r>
              <a:rPr lang="en-US" i="1" dirty="0" err="1" smtClean="0"/>
              <a:t>beddr</a:t>
            </a:r>
            <a:r>
              <a:rPr lang="en-US" dirty="0" smtClean="0"/>
              <a:t> is gaining momentum in the industry. </a:t>
            </a:r>
            <a:r>
              <a:rPr lang="en-US" dirty="0" err="1" smtClean="0"/>
              <a:t>Itemis</a:t>
            </a:r>
            <a:r>
              <a:rPr lang="en-US" dirty="0" smtClean="0"/>
              <a:t> AG is </a:t>
            </a:r>
            <a:r>
              <a:rPr lang="en-US" dirty="0" smtClean="0"/>
              <a:t>currently</a:t>
            </a:r>
          </a:p>
          <a:p>
            <a:r>
              <a:rPr lang="en-US" dirty="0" smtClean="0"/>
              <a:t>building </a:t>
            </a:r>
            <a:r>
              <a:rPr lang="en-US" dirty="0" smtClean="0"/>
              <a:t>proprietary extensions</a:t>
            </a:r>
            <a:r>
              <a:rPr lang="en-US" dirty="0" smtClean="0"/>
              <a:t> to </a:t>
            </a:r>
            <a:r>
              <a:rPr lang="en-US" i="1" dirty="0" err="1" smtClean="0"/>
              <a:t>mbeddr</a:t>
            </a:r>
            <a:r>
              <a:rPr lang="en-US" dirty="0" smtClean="0"/>
              <a:t> to </a:t>
            </a:r>
            <a:r>
              <a:rPr lang="en-US" dirty="0" smtClean="0"/>
              <a:t>support data-flow modeling (</a:t>
            </a:r>
            <a:r>
              <a:rPr lang="en-US" dirty="0" err="1" smtClean="0"/>
              <a:t>Simulink</a:t>
            </a:r>
            <a:r>
              <a:rPr lang="en-US" dirty="0" smtClean="0"/>
              <a:t>-like) and </a:t>
            </a:r>
            <a:r>
              <a:rPr lang="en-US" dirty="0" err="1" smtClean="0"/>
              <a:t>Ontologies</a:t>
            </a:r>
            <a:r>
              <a:rPr lang="en-US" i="1" dirty="0" smtClean="0"/>
              <a:t>.</a:t>
            </a:r>
            <a:r>
              <a:rPr lang="en-US" dirty="0" smtClean="0"/>
              <a:t>   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4242" y="2367441"/>
            <a:ext cx="2694197" cy="83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09834" y="3201042"/>
            <a:ext cx="7318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companies that are currently either using or evaluating </a:t>
            </a:r>
            <a:r>
              <a:rPr lang="en-US" i="1" dirty="0" err="1" smtClean="0"/>
              <a:t>mbeddr</a:t>
            </a:r>
            <a:endParaRPr lang="en-US" i="1" dirty="0" smtClean="0"/>
          </a:p>
          <a:p>
            <a:endParaRPr lang="en-U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470" y="3661872"/>
            <a:ext cx="2602775" cy="125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17245" y="3661872"/>
            <a:ext cx="2079803" cy="117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9000" y="4055630"/>
            <a:ext cx="1626334" cy="4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5054966"/>
            <a:ext cx="2117144" cy="127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74919" y="5354429"/>
            <a:ext cx="1628872" cy="83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79000" y="5110178"/>
            <a:ext cx="2313254" cy="107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809834" y="4734274"/>
            <a:ext cx="1709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Industrial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engine control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99260" y="4694224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Robot control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DSLs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470" y="6189226"/>
            <a:ext cx="2711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Prototype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drill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achine control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2088" y="4734274"/>
            <a:ext cx="2480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Prototype satellite onboard software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5979" y="6189226"/>
            <a:ext cx="1700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tructure modeling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6682" y="6189226"/>
            <a:ext cx="2451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Control of stable automation system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2828" y="4753212"/>
            <a:ext cx="6708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propose </a:t>
            </a:r>
            <a:r>
              <a:rPr lang="en-US" dirty="0"/>
              <a:t>making use of </a:t>
            </a:r>
            <a:r>
              <a:rPr lang="en-US" i="1" dirty="0" err="1"/>
              <a:t>mbeddr</a:t>
            </a:r>
            <a:r>
              <a:rPr lang="en-US" dirty="0" err="1"/>
              <a:t>’s</a:t>
            </a:r>
            <a:r>
              <a:rPr lang="en-US" i="1" dirty="0"/>
              <a:t> </a:t>
            </a:r>
            <a:r>
              <a:rPr lang="en-US" dirty="0"/>
              <a:t>native </a:t>
            </a:r>
            <a:r>
              <a:rPr lang="en-US" dirty="0" smtClean="0"/>
              <a:t>capabilities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smtClean="0"/>
              <a:t>allow </a:t>
            </a:r>
            <a:r>
              <a:rPr lang="en-US" dirty="0"/>
              <a:t>the creation, maintenance and reuse of convincing technical and</a:t>
            </a:r>
            <a:r>
              <a:rPr lang="en-US" dirty="0" smtClean="0"/>
              <a:t> logical </a:t>
            </a:r>
            <a:r>
              <a:rPr lang="en-US" dirty="0"/>
              <a:t>arguments that support the claim that the C code produced using the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mbeddr</a:t>
            </a:r>
            <a:r>
              <a:rPr lang="en-US" dirty="0" smtClean="0"/>
              <a:t> </a:t>
            </a:r>
            <a:r>
              <a:rPr lang="en-US" dirty="0"/>
              <a:t>front-end is </a:t>
            </a:r>
            <a:r>
              <a:rPr lang="en-US" b="1" dirty="0"/>
              <a:t>certified to be correct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62645" y="2940889"/>
            <a:ext cx="5399529" cy="1676580"/>
            <a:chOff x="1862645" y="1953260"/>
            <a:chExt cx="5399529" cy="1676580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62645" y="1953260"/>
              <a:ext cx="43180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 descr="200px-Application-certificate.svg.png (200×200)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38173" y="2105480"/>
              <a:ext cx="1524001" cy="152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1142828" y="1568368"/>
            <a:ext cx="6797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However, the guarantees that </a:t>
            </a:r>
            <a:r>
              <a:rPr lang="en-US" i="1" dirty="0" err="1" smtClean="0"/>
              <a:t>mbeddr</a:t>
            </a:r>
            <a:r>
              <a:rPr lang="en-US" dirty="0" err="1" smtClean="0"/>
              <a:t>’s</a:t>
            </a:r>
            <a:r>
              <a:rPr lang="en-US" dirty="0" smtClean="0"/>
              <a:t> generated C code is correct are</a:t>
            </a:r>
          </a:p>
          <a:p>
            <a:r>
              <a:rPr lang="en-US" dirty="0" smtClean="0"/>
              <a:t>c</a:t>
            </a:r>
            <a:r>
              <a:rPr lang="en-US" dirty="0" smtClean="0"/>
              <a:t>urrently not enough for </a:t>
            </a:r>
            <a:r>
              <a:rPr lang="en-US" i="1" dirty="0" err="1" smtClean="0"/>
              <a:t>mbeddr’s</a:t>
            </a:r>
            <a:r>
              <a:rPr lang="en-US" dirty="0" smtClean="0"/>
              <a:t> industrial users.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Build multiple </a:t>
            </a:r>
            <a:r>
              <a:rPr lang="en-US" sz="3000" i="1" dirty="0" err="1" smtClean="0"/>
              <a:t>mbeddr</a:t>
            </a:r>
            <a:r>
              <a:rPr lang="en-US" sz="3000" dirty="0" smtClean="0"/>
              <a:t>-based technical certification arguments:</a:t>
            </a:r>
          </a:p>
          <a:p>
            <a:pPr lvl="1"/>
            <a:r>
              <a:rPr lang="en-US" sz="2400" b="1" dirty="0" smtClean="0"/>
              <a:t>WP1</a:t>
            </a:r>
            <a:r>
              <a:rPr lang="en-US" sz="2400" dirty="0" smtClean="0"/>
              <a:t>: Contract-based code generation correctness</a:t>
            </a:r>
          </a:p>
          <a:p>
            <a:pPr lvl="1"/>
            <a:r>
              <a:rPr lang="en-US" sz="2400" b="1" dirty="0" smtClean="0"/>
              <a:t>WP2</a:t>
            </a:r>
            <a:r>
              <a:rPr lang="en-US" sz="2400" dirty="0" smtClean="0"/>
              <a:t>: Traceability reports (requirement down to C code)</a:t>
            </a:r>
          </a:p>
          <a:p>
            <a:pPr lvl="1"/>
            <a:r>
              <a:rPr lang="en-US" sz="2400" b="1" dirty="0" smtClean="0"/>
              <a:t>WP3</a:t>
            </a:r>
            <a:r>
              <a:rPr lang="en-US" sz="2400" dirty="0" smtClean="0"/>
              <a:t>: Profiles compliant to industrial coding standards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3000" b="1" dirty="0" smtClean="0"/>
              <a:t>WP4</a:t>
            </a:r>
            <a:r>
              <a:rPr lang="en-US" sz="3000" dirty="0" smtClean="0"/>
              <a:t>: Integrate all these technical arguments into a logical certification (qualification?) argument of the C code generated by </a:t>
            </a:r>
            <a:r>
              <a:rPr lang="en-US" sz="3000" i="1" dirty="0" err="1" smtClean="0"/>
              <a:t>mbeddr</a:t>
            </a:r>
            <a:endParaRPr lang="en-US" sz="30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Developers and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271" y="2413000"/>
            <a:ext cx="3071586" cy="38855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Levi </a:t>
            </a:r>
            <a:r>
              <a:rPr lang="en-US" sz="2000" dirty="0" err="1" smtClean="0"/>
              <a:t>L</a:t>
            </a:r>
            <a:r>
              <a:rPr lang="en-US" sz="2000" dirty="0" err="1" smtClean="0"/>
              <a:t>úcio</a:t>
            </a:r>
            <a:endParaRPr lang="en-US" sz="2000" dirty="0" smtClean="0"/>
          </a:p>
          <a:p>
            <a:r>
              <a:rPr lang="en-US" sz="2000" dirty="0" err="1" smtClean="0"/>
              <a:t>Zaur</a:t>
            </a:r>
            <a:r>
              <a:rPr lang="en-US" sz="2000" dirty="0" smtClean="0"/>
              <a:t> </a:t>
            </a:r>
            <a:r>
              <a:rPr lang="en-US" sz="2000" dirty="0" err="1" smtClean="0"/>
              <a:t>Molotnikov</a:t>
            </a:r>
            <a:endParaRPr lang="en-US" sz="2000" dirty="0" smtClean="0"/>
          </a:p>
          <a:p>
            <a:r>
              <a:rPr lang="en-US" sz="2000" dirty="0" err="1" smtClean="0"/>
              <a:t>Itemis</a:t>
            </a:r>
            <a:r>
              <a:rPr lang="en-US" sz="2000" dirty="0" smtClean="0"/>
              <a:t> (with financing?)</a:t>
            </a:r>
          </a:p>
          <a:p>
            <a:pPr lvl="1"/>
            <a:r>
              <a:rPr lang="en-US" sz="2000" dirty="0" smtClean="0"/>
              <a:t>Markus </a:t>
            </a:r>
            <a:r>
              <a:rPr lang="en-US" sz="2000" dirty="0" err="1" smtClean="0"/>
              <a:t>Voelter</a:t>
            </a:r>
            <a:endParaRPr lang="en-US" sz="2000" dirty="0" smtClean="0"/>
          </a:p>
          <a:p>
            <a:pPr lvl="1"/>
            <a:r>
              <a:rPr lang="en-US" sz="2000" dirty="0" smtClean="0"/>
              <a:t>t</a:t>
            </a:r>
            <a:r>
              <a:rPr lang="en-US" sz="2000" dirty="0" smtClean="0"/>
              <a:t>he </a:t>
            </a:r>
            <a:r>
              <a:rPr lang="en-US" sz="2000" dirty="0" err="1" smtClean="0"/>
              <a:t>mbeddr</a:t>
            </a:r>
            <a:r>
              <a:rPr lang="en-US" sz="2000" dirty="0" smtClean="0"/>
              <a:t> team</a:t>
            </a:r>
            <a:endParaRPr lang="en-US" sz="2400" dirty="0" smtClean="0"/>
          </a:p>
          <a:p>
            <a:r>
              <a:rPr lang="en-US" sz="2054" dirty="0" err="1" smtClean="0"/>
              <a:t>Benley</a:t>
            </a:r>
            <a:r>
              <a:rPr lang="en-US" sz="2054" dirty="0" smtClean="0"/>
              <a:t> Oakes</a:t>
            </a:r>
            <a:br>
              <a:rPr lang="en-US" sz="2054" dirty="0" smtClean="0"/>
            </a:br>
            <a:r>
              <a:rPr lang="en-US" sz="2054" dirty="0" smtClean="0"/>
              <a:t>(McGill University)</a:t>
            </a:r>
          </a:p>
          <a:p>
            <a:r>
              <a:rPr lang="en-US" sz="2054" dirty="0" err="1" smtClean="0"/>
              <a:t>Cl</a:t>
            </a:r>
            <a:r>
              <a:rPr lang="en-US" sz="2054" dirty="0" err="1" smtClean="0"/>
              <a:t>áudio</a:t>
            </a:r>
            <a:r>
              <a:rPr lang="en-US" sz="2054" dirty="0" smtClean="0"/>
              <a:t> Gomes (University of Antwerp)</a:t>
            </a:r>
            <a:endParaRPr lang="en-US" sz="2054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69571" y="1626709"/>
            <a:ext cx="181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Developers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773938" y="1626709"/>
            <a:ext cx="993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Users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34961" y="2413000"/>
            <a:ext cx="3071586" cy="388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Itemis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dirty="0" smtClean="0"/>
              <a:t>OHB? (Aerospace)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JetBRAINS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240</Words>
  <Application>Microsoft Macintosh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cert-mbeddr</vt:lpstr>
      <vt:lpstr>Motivation</vt:lpstr>
      <vt:lpstr>Objective</vt:lpstr>
      <vt:lpstr>Method</vt:lpstr>
      <vt:lpstr>Developers and Users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cert-mbeddr</dc:title>
  <dc:creator>Levi Lucio</dc:creator>
  <cp:lastModifiedBy>Levi Lucio</cp:lastModifiedBy>
  <cp:revision>18</cp:revision>
  <dcterms:created xsi:type="dcterms:W3CDTF">2015-12-16T14:21:09Z</dcterms:created>
  <dcterms:modified xsi:type="dcterms:W3CDTF">2015-12-16T16:15:44Z</dcterms:modified>
</cp:coreProperties>
</file>