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cert-</a:t>
            </a:r>
            <a:r>
              <a:rPr lang="en-US" i="1" dirty="0" err="1" smtClean="0"/>
              <a:t>mbeddr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Certified</a:t>
            </a:r>
          </a:p>
          <a:p>
            <a:r>
              <a:rPr lang="en-US" dirty="0" smtClean="0"/>
              <a:t>Embedded Software in C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401638"/>
            <a:ext cx="1274762" cy="38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7571" y="174625"/>
            <a:ext cx="1741715" cy="7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34" y="1417638"/>
            <a:ext cx="731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beddr</a:t>
            </a:r>
            <a:r>
              <a:rPr lang="en-US" dirty="0" smtClean="0"/>
              <a:t> is gaining momentum in the industry. </a:t>
            </a:r>
            <a:r>
              <a:rPr lang="en-US" dirty="0" err="1" smtClean="0"/>
              <a:t>Itemis</a:t>
            </a:r>
            <a:r>
              <a:rPr lang="en-US" dirty="0" smtClean="0"/>
              <a:t> AG is </a:t>
            </a:r>
            <a:r>
              <a:rPr lang="en-US" dirty="0" smtClean="0"/>
              <a:t>currently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proprietary extensions</a:t>
            </a:r>
            <a:r>
              <a:rPr lang="en-US" dirty="0" smtClean="0"/>
              <a:t> to </a:t>
            </a:r>
            <a:r>
              <a:rPr lang="en-US" i="1" dirty="0" err="1" smtClean="0"/>
              <a:t>mbeddr</a:t>
            </a:r>
            <a:r>
              <a:rPr lang="en-US" dirty="0" smtClean="0"/>
              <a:t> to </a:t>
            </a:r>
            <a:r>
              <a:rPr lang="en-US" dirty="0" smtClean="0"/>
              <a:t>support data-flow modeling (</a:t>
            </a:r>
            <a:r>
              <a:rPr lang="en-US" dirty="0" err="1" smtClean="0"/>
              <a:t>Simulink</a:t>
            </a:r>
            <a:r>
              <a:rPr lang="en-US" dirty="0" smtClean="0"/>
              <a:t>-like) and </a:t>
            </a:r>
            <a:r>
              <a:rPr lang="en-US" dirty="0" err="1" smtClean="0"/>
              <a:t>Ontologies</a:t>
            </a:r>
            <a:r>
              <a:rPr lang="en-US" i="1" dirty="0" smtClean="0"/>
              <a:t>.</a:t>
            </a:r>
            <a:r>
              <a:rPr lang="en-US" dirty="0" smtClean="0"/>
              <a:t>  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242" y="2367441"/>
            <a:ext cx="2694197" cy="8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9834" y="3201042"/>
            <a:ext cx="731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companies that are currently either using or evaluating </a:t>
            </a:r>
            <a:r>
              <a:rPr lang="en-US" i="1" dirty="0" err="1" smtClean="0"/>
              <a:t>mbeddr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470" y="3661872"/>
            <a:ext cx="2602775" cy="12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7245" y="3661872"/>
            <a:ext cx="2079803" cy="117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9000" y="4055630"/>
            <a:ext cx="1626334" cy="4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054966"/>
            <a:ext cx="2117144" cy="12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4919" y="5354429"/>
            <a:ext cx="1628872" cy="83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9000" y="5110178"/>
            <a:ext cx="2313254" cy="10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09834" y="4734274"/>
            <a:ext cx="170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Industrial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engine control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260" y="469422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Robot control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DSLs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470" y="6189226"/>
            <a:ext cx="271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drill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achine control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2088" y="4734274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satellite onboard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5979" y="6189226"/>
            <a:ext cx="170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tructure modeling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6682" y="6189226"/>
            <a:ext cx="2451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Control of stable automation system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828" y="4753212"/>
            <a:ext cx="670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propose </a:t>
            </a:r>
            <a:r>
              <a:rPr lang="en-US" dirty="0"/>
              <a:t>making use of </a:t>
            </a:r>
            <a:r>
              <a:rPr lang="en-US" i="1" dirty="0" err="1"/>
              <a:t>mbeddr</a:t>
            </a:r>
            <a:r>
              <a:rPr lang="en-US" dirty="0" err="1"/>
              <a:t>’s</a:t>
            </a:r>
            <a:r>
              <a:rPr lang="en-US" i="1" dirty="0"/>
              <a:t> </a:t>
            </a:r>
            <a:r>
              <a:rPr lang="en-US" dirty="0"/>
              <a:t>native </a:t>
            </a:r>
            <a:r>
              <a:rPr lang="en-US" dirty="0" smtClean="0"/>
              <a:t>capabilities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allow </a:t>
            </a:r>
            <a:r>
              <a:rPr lang="en-US" dirty="0"/>
              <a:t>the creation, maintenance and reuse of convincing technical and</a:t>
            </a:r>
            <a:r>
              <a:rPr lang="en-US" dirty="0" smtClean="0"/>
              <a:t> logical </a:t>
            </a:r>
            <a:r>
              <a:rPr lang="en-US" dirty="0"/>
              <a:t>arguments that support the claim that the C code produced using the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mbeddr</a:t>
            </a:r>
            <a:r>
              <a:rPr lang="en-US" dirty="0" smtClean="0"/>
              <a:t> </a:t>
            </a:r>
            <a:r>
              <a:rPr lang="en-US" dirty="0"/>
              <a:t>front-end is </a:t>
            </a:r>
            <a:r>
              <a:rPr lang="en-US" b="1" dirty="0"/>
              <a:t>certified to be correct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62645" y="2940889"/>
            <a:ext cx="5399529" cy="1676580"/>
            <a:chOff x="1862645" y="1953260"/>
            <a:chExt cx="5399529" cy="167658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62645" y="1953260"/>
              <a:ext cx="4318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 descr="200px-Application-certificate.svg.png (200×200)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38173" y="2105480"/>
              <a:ext cx="1524001" cy="152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142828" y="1568368"/>
            <a:ext cx="67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guarantees that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generated C code is correct are</a:t>
            </a:r>
          </a:p>
          <a:p>
            <a:r>
              <a:rPr lang="en-US" dirty="0" smtClean="0"/>
              <a:t>c</a:t>
            </a:r>
            <a:r>
              <a:rPr lang="en-US" dirty="0" smtClean="0"/>
              <a:t>urrently not enough for </a:t>
            </a:r>
            <a:r>
              <a:rPr lang="en-US" i="1" dirty="0" err="1" smtClean="0"/>
              <a:t>mbeddr’s</a:t>
            </a:r>
            <a:r>
              <a:rPr lang="en-US" dirty="0" smtClean="0"/>
              <a:t> industrial users.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Build multiple </a:t>
            </a:r>
            <a:r>
              <a:rPr lang="en-US" sz="3000" i="1" dirty="0" err="1" smtClean="0"/>
              <a:t>mbeddr</a:t>
            </a:r>
            <a:r>
              <a:rPr lang="en-US" sz="3000" dirty="0" smtClean="0"/>
              <a:t>-based technical certification arguments:</a:t>
            </a:r>
          </a:p>
          <a:p>
            <a:pPr lvl="1"/>
            <a:r>
              <a:rPr lang="en-US" sz="2400" b="1" dirty="0" smtClean="0"/>
              <a:t>WP1</a:t>
            </a:r>
            <a:r>
              <a:rPr lang="en-US" sz="2400" dirty="0" smtClean="0"/>
              <a:t>: Contract-based code generation correctness</a:t>
            </a:r>
          </a:p>
          <a:p>
            <a:pPr lvl="1"/>
            <a:r>
              <a:rPr lang="en-US" sz="2400" b="1" dirty="0" smtClean="0"/>
              <a:t>WP2</a:t>
            </a:r>
            <a:r>
              <a:rPr lang="en-US" sz="2400" dirty="0" smtClean="0"/>
              <a:t>: Traceability reports (requirements down to C code)</a:t>
            </a:r>
          </a:p>
          <a:p>
            <a:pPr lvl="1"/>
            <a:r>
              <a:rPr lang="en-US" sz="2400" b="1" dirty="0" smtClean="0"/>
              <a:t>WP3</a:t>
            </a:r>
            <a:r>
              <a:rPr lang="en-US" sz="2400" dirty="0" smtClean="0"/>
              <a:t>: Profiles compliant to industrial coding standards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3000" b="1" dirty="0" smtClean="0"/>
              <a:t>WP4</a:t>
            </a:r>
            <a:r>
              <a:rPr lang="en-US" sz="3000" dirty="0" smtClean="0"/>
              <a:t>: Integrate all these technical arguments into a logical certification (qualification??) argument of the C code generated by </a:t>
            </a:r>
            <a:r>
              <a:rPr lang="en-US" sz="3000" i="1" dirty="0" err="1" smtClean="0"/>
              <a:t>mbeddr</a:t>
            </a:r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71" y="2413000"/>
            <a:ext cx="3071586" cy="3885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Levi </a:t>
            </a:r>
            <a:r>
              <a:rPr lang="en-US" sz="2000" dirty="0" err="1" smtClean="0"/>
              <a:t>L</a:t>
            </a:r>
            <a:r>
              <a:rPr lang="en-US" sz="2000" dirty="0" err="1" smtClean="0"/>
              <a:t>úcio</a:t>
            </a:r>
            <a:endParaRPr lang="en-US" sz="2000" dirty="0" smtClean="0"/>
          </a:p>
          <a:p>
            <a:r>
              <a:rPr lang="en-US" sz="2000" dirty="0" err="1" smtClean="0"/>
              <a:t>Zaur</a:t>
            </a:r>
            <a:r>
              <a:rPr lang="en-US" sz="2000" dirty="0" smtClean="0"/>
              <a:t> </a:t>
            </a:r>
            <a:r>
              <a:rPr lang="en-US" sz="2000" dirty="0" err="1" smtClean="0"/>
              <a:t>Molotnikov</a:t>
            </a:r>
            <a:endParaRPr lang="en-US" sz="2000" dirty="0" smtClean="0"/>
          </a:p>
          <a:p>
            <a:r>
              <a:rPr lang="en-US" sz="2000" dirty="0" err="1" smtClean="0"/>
              <a:t>Itemis</a:t>
            </a:r>
            <a:r>
              <a:rPr lang="en-US" sz="2000" dirty="0" smtClean="0"/>
              <a:t> (with financing??)</a:t>
            </a:r>
          </a:p>
          <a:p>
            <a:pPr lvl="1"/>
            <a:r>
              <a:rPr lang="en-US" sz="2000" dirty="0" smtClean="0"/>
              <a:t>Markus </a:t>
            </a:r>
            <a:r>
              <a:rPr lang="en-US" sz="2000" dirty="0" err="1" smtClean="0"/>
              <a:t>Voelter</a:t>
            </a:r>
            <a:endParaRPr lang="en-US" sz="2000" dirty="0" smtClean="0"/>
          </a:p>
          <a:p>
            <a:pPr lvl="1"/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i="1" dirty="0" err="1" smtClean="0"/>
              <a:t>mbeddr</a:t>
            </a:r>
            <a:r>
              <a:rPr lang="en-US" sz="2000" i="1" dirty="0" smtClean="0"/>
              <a:t> </a:t>
            </a:r>
            <a:r>
              <a:rPr lang="en-US" sz="2000" dirty="0" smtClean="0"/>
              <a:t>team</a:t>
            </a:r>
            <a:endParaRPr lang="en-US" sz="2400" dirty="0" smtClean="0"/>
          </a:p>
          <a:p>
            <a:r>
              <a:rPr lang="en-US" sz="2054" dirty="0" err="1" smtClean="0"/>
              <a:t>Benley</a:t>
            </a:r>
            <a:r>
              <a:rPr lang="en-US" sz="2054" dirty="0" smtClean="0"/>
              <a:t> Oakes</a:t>
            </a:r>
            <a:br>
              <a:rPr lang="en-US" sz="2054" dirty="0" smtClean="0"/>
            </a:br>
            <a:r>
              <a:rPr lang="en-US" sz="2054" dirty="0" smtClean="0"/>
              <a:t>(McGill University)</a:t>
            </a:r>
          </a:p>
          <a:p>
            <a:r>
              <a:rPr lang="en-US" sz="2054" dirty="0" err="1" smtClean="0"/>
              <a:t>Cl</a:t>
            </a:r>
            <a:r>
              <a:rPr lang="en-US" sz="2054" dirty="0" err="1" smtClean="0"/>
              <a:t>áudio</a:t>
            </a:r>
            <a:r>
              <a:rPr lang="en-US" sz="2054" dirty="0" smtClean="0"/>
              <a:t> Gomes (University of Antwerp)</a:t>
            </a:r>
            <a:endParaRPr lang="en-US" sz="2054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69571" y="1626709"/>
            <a:ext cx="181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Developers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73938" y="1626709"/>
            <a:ext cx="99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Users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4961" y="2413000"/>
            <a:ext cx="3071586" cy="388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Itemis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OHB (Aerospace) </a:t>
            </a:r>
            <a:r>
              <a:rPr lang="en-US" sz="2000" dirty="0" smtClean="0"/>
              <a:t>(with financing??)</a:t>
            </a:r>
            <a:endParaRPr lang="en-US" sz="20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JetBRAINS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247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cert-mbeddr</vt:lpstr>
      <vt:lpstr>Motivation</vt:lpstr>
      <vt:lpstr>Objective</vt:lpstr>
      <vt:lpstr>Method</vt:lpstr>
      <vt:lpstr>Developers and Users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cert-mbeddr</dc:title>
  <dc:creator>Levi Lucio</dc:creator>
  <cp:lastModifiedBy>Levi Lucio</cp:lastModifiedBy>
  <cp:revision>21</cp:revision>
  <dcterms:created xsi:type="dcterms:W3CDTF">2015-12-16T14:21:09Z</dcterms:created>
  <dcterms:modified xsi:type="dcterms:W3CDTF">2015-12-17T10:33:50Z</dcterms:modified>
</cp:coreProperties>
</file>