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-11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6F37AD-8A10-5F4C-8B24-E76D0DC43CCA}" type="datetimeFigureOut">
              <a:rPr lang="en-US" smtClean="0"/>
              <a:t>3/3/16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1EE96-65EC-2340-8E4A-110429C7ECB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Mention</a:t>
            </a:r>
            <a:r>
              <a:rPr lang="en-US" baseline="0" dirty="0" smtClean="0"/>
              <a:t> OHB as a domain for certification, requires going towards a particular kind of standard</a:t>
            </a:r>
          </a:p>
          <a:p>
            <a:r>
              <a:rPr lang="en-US" baseline="0" dirty="0" smtClean="0"/>
              <a:t>Working with Carmen on certification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1EE96-65EC-2340-8E4A-110429C7ECBD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</a:t>
            </a:r>
            <a:r>
              <a:rPr lang="en-US" baseline="0" dirty="0" smtClean="0"/>
              <a:t> based on existing needs and on existing (model-driven based development) technology, that can be bring a plus value to the development process.</a:t>
            </a:r>
            <a:endParaRPr lang="en-US" dirty="0" smtClean="0"/>
          </a:p>
          <a:p>
            <a:r>
              <a:rPr lang="en-US" dirty="0" smtClean="0"/>
              <a:t>Looking</a:t>
            </a:r>
            <a:r>
              <a:rPr lang="en-US" baseline="0" dirty="0" smtClean="0"/>
              <a:t> forward to hearing your opinion on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1EE96-65EC-2340-8E4A-110429C7ECBD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F63F-51B3-7C45-839B-1232DC311CC3}" type="datetimeFigureOut">
              <a:rPr lang="en-US" smtClean="0"/>
              <a:pPr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2616-F110-D343-9C62-5BCAE66B7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F63F-51B3-7C45-839B-1232DC311CC3}" type="datetimeFigureOut">
              <a:rPr lang="en-US" smtClean="0"/>
              <a:pPr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2616-F110-D343-9C62-5BCAE66B7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F63F-51B3-7C45-839B-1232DC311CC3}" type="datetimeFigureOut">
              <a:rPr lang="en-US" smtClean="0"/>
              <a:pPr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2616-F110-D343-9C62-5BCAE66B7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F63F-51B3-7C45-839B-1232DC311CC3}" type="datetimeFigureOut">
              <a:rPr lang="en-US" smtClean="0"/>
              <a:pPr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2616-F110-D343-9C62-5BCAE66B7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F63F-51B3-7C45-839B-1232DC311CC3}" type="datetimeFigureOut">
              <a:rPr lang="en-US" smtClean="0"/>
              <a:pPr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2616-F110-D343-9C62-5BCAE66B7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F63F-51B3-7C45-839B-1232DC311CC3}" type="datetimeFigureOut">
              <a:rPr lang="en-US" smtClean="0"/>
              <a:pPr/>
              <a:t>3/1/16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2616-F110-D343-9C62-5BCAE66B7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F63F-51B3-7C45-839B-1232DC311CC3}" type="datetimeFigureOut">
              <a:rPr lang="en-US" smtClean="0"/>
              <a:pPr/>
              <a:t>3/1/16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2616-F110-D343-9C62-5BCAE66B7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F63F-51B3-7C45-839B-1232DC311CC3}" type="datetimeFigureOut">
              <a:rPr lang="en-US" smtClean="0"/>
              <a:pPr/>
              <a:t>3/1/16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2616-F110-D343-9C62-5BCAE66B7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F63F-51B3-7C45-839B-1232DC311CC3}" type="datetimeFigureOut">
              <a:rPr lang="en-US" smtClean="0"/>
              <a:pPr/>
              <a:t>3/1/16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2616-F110-D343-9C62-5BCAE66B7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F63F-51B3-7C45-839B-1232DC311CC3}" type="datetimeFigureOut">
              <a:rPr lang="en-US" smtClean="0"/>
              <a:pPr/>
              <a:t>3/1/16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2616-F110-D343-9C62-5BCAE66B7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F63F-51B3-7C45-839B-1232DC311CC3}" type="datetimeFigureOut">
              <a:rPr lang="en-US" smtClean="0"/>
              <a:pPr/>
              <a:t>3/1/16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2616-F110-D343-9C62-5BCAE66B7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2F63F-51B3-7C45-839B-1232DC311CC3}" type="datetimeFigureOut">
              <a:rPr lang="en-US" smtClean="0"/>
              <a:pPr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02616-F110-D343-9C62-5BCAE66B7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 smtClean="0"/>
              <a:t>cert-</a:t>
            </a:r>
            <a:r>
              <a:rPr lang="en-US" i="1" dirty="0" err="1" smtClean="0"/>
              <a:t>mbeddr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Building Certified</a:t>
            </a:r>
          </a:p>
          <a:p>
            <a:r>
              <a:rPr lang="en-US" dirty="0" smtClean="0"/>
              <a:t>Embedded Software in C</a:t>
            </a:r>
          </a:p>
          <a:p>
            <a:endParaRPr lang="en-US" dirty="0" smtClean="0"/>
          </a:p>
          <a:p>
            <a:r>
              <a:rPr lang="en-US" sz="2353" dirty="0" smtClean="0">
                <a:solidFill>
                  <a:schemeClr val="bg1">
                    <a:lumMod val="50000"/>
                  </a:schemeClr>
                </a:solidFill>
              </a:rPr>
              <a:t>Levi </a:t>
            </a:r>
            <a:r>
              <a:rPr lang="en-US" sz="2353" dirty="0" err="1" smtClean="0">
                <a:solidFill>
                  <a:schemeClr val="bg1">
                    <a:lumMod val="50000"/>
                  </a:schemeClr>
                </a:solidFill>
              </a:rPr>
              <a:t>Lúcio</a:t>
            </a:r>
            <a:r>
              <a:rPr lang="en-US" sz="2353" dirty="0" smtClean="0">
                <a:solidFill>
                  <a:schemeClr val="bg1">
                    <a:lumMod val="50000"/>
                  </a:schemeClr>
                </a:solidFill>
              </a:rPr>
              <a:t> and Vincent </a:t>
            </a:r>
            <a:r>
              <a:rPr lang="en-US" sz="2353" dirty="0" err="1" smtClean="0">
                <a:solidFill>
                  <a:schemeClr val="bg1">
                    <a:lumMod val="50000"/>
                  </a:schemeClr>
                </a:solidFill>
              </a:rPr>
              <a:t>Aravantinos</a:t>
            </a:r>
            <a:endParaRPr lang="en-US" sz="2353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4038" y="401638"/>
            <a:ext cx="1274762" cy="380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57571" y="174625"/>
            <a:ext cx="1741715" cy="794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9834" y="1417638"/>
            <a:ext cx="73186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m</a:t>
            </a:r>
            <a:r>
              <a:rPr lang="en-US" i="1" dirty="0" err="1" smtClean="0"/>
              <a:t>beddr</a:t>
            </a:r>
            <a:r>
              <a:rPr lang="en-US" dirty="0" smtClean="0"/>
              <a:t> is gaining momentum in the industry.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err="1" smtClean="0"/>
              <a:t>temis</a:t>
            </a:r>
            <a:r>
              <a:rPr lang="en-US" dirty="0" smtClean="0"/>
              <a:t> </a:t>
            </a:r>
            <a:r>
              <a:rPr lang="en-US" dirty="0" smtClean="0"/>
              <a:t>AG is currently</a:t>
            </a:r>
          </a:p>
          <a:p>
            <a:r>
              <a:rPr lang="en-US" dirty="0" smtClean="0"/>
              <a:t>building proprietary extensions to </a:t>
            </a:r>
            <a:r>
              <a:rPr lang="en-US" i="1" dirty="0" err="1" smtClean="0"/>
              <a:t>mbeddr</a:t>
            </a:r>
            <a:r>
              <a:rPr lang="en-US" dirty="0" smtClean="0"/>
              <a:t> to support data-flow modeling (</a:t>
            </a:r>
            <a:r>
              <a:rPr lang="en-US" dirty="0" err="1" smtClean="0"/>
              <a:t>Simulink</a:t>
            </a:r>
            <a:r>
              <a:rPr lang="en-US" dirty="0" smtClean="0"/>
              <a:t>-like) and </a:t>
            </a:r>
            <a:r>
              <a:rPr lang="en-US" dirty="0" err="1" smtClean="0"/>
              <a:t>Ontologies</a:t>
            </a:r>
            <a:r>
              <a:rPr lang="en-US" i="1" dirty="0" smtClean="0"/>
              <a:t>.</a:t>
            </a:r>
            <a:r>
              <a:rPr lang="en-US" dirty="0" smtClean="0"/>
              <a:t>    </a:t>
            </a:r>
          </a:p>
          <a:p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6682" y="2343973"/>
            <a:ext cx="1771092" cy="54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809834" y="3201042"/>
            <a:ext cx="7318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r>
              <a:rPr lang="en-US" dirty="0" smtClean="0"/>
              <a:t>ompanies </a:t>
            </a:r>
            <a:r>
              <a:rPr lang="en-US" dirty="0" smtClean="0"/>
              <a:t>that are currently either using or evaluating </a:t>
            </a:r>
            <a:r>
              <a:rPr lang="en-US" i="1" dirty="0" err="1" smtClean="0"/>
              <a:t>mbeddr</a:t>
            </a:r>
            <a:endParaRPr lang="en-US" i="1" dirty="0" smtClean="0"/>
          </a:p>
          <a:p>
            <a:endParaRPr lang="en-US" dirty="0"/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53500" y="3699228"/>
            <a:ext cx="2079803" cy="1170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8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3455" y="5092322"/>
            <a:ext cx="2117144" cy="1270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9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11174" y="5391785"/>
            <a:ext cx="1628872" cy="83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70" name="Picture 1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915255" y="5147534"/>
            <a:ext cx="2313254" cy="1079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8" name="Group 17"/>
          <p:cNvGrpSpPr/>
          <p:nvPr/>
        </p:nvGrpSpPr>
        <p:grpSpPr>
          <a:xfrm>
            <a:off x="5861919" y="3661872"/>
            <a:ext cx="2602775" cy="1349401"/>
            <a:chOff x="6827051" y="2404804"/>
            <a:chExt cx="2602775" cy="1349401"/>
          </a:xfrm>
        </p:grpSpPr>
        <p:pic>
          <p:nvPicPr>
            <p:cNvPr id="15364" name="Picture 4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6827051" y="2404804"/>
              <a:ext cx="2602775" cy="12570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" name="TextBox 11"/>
            <p:cNvSpPr txBox="1"/>
            <p:nvPr/>
          </p:nvSpPr>
          <p:spPr>
            <a:xfrm>
              <a:off x="7322415" y="3477206"/>
              <a:ext cx="17097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Industrial engine control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735515" y="4731580"/>
            <a:ext cx="1364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Robot control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DSLs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0725" y="6226582"/>
            <a:ext cx="2711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Prototype drill machine control software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773334" y="4052936"/>
            <a:ext cx="2480166" cy="955643"/>
            <a:chOff x="5716682" y="4055630"/>
            <a:chExt cx="2480166" cy="955643"/>
          </a:xfrm>
        </p:grpSpPr>
        <p:pic>
          <p:nvPicPr>
            <p:cNvPr id="15366" name="Picture 6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5861440" y="4055630"/>
              <a:ext cx="1626334" cy="466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" name="TextBox 14"/>
            <p:cNvSpPr txBox="1"/>
            <p:nvPr/>
          </p:nvSpPr>
          <p:spPr>
            <a:xfrm>
              <a:off x="5716682" y="4734274"/>
              <a:ext cx="24801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Prototype satellite onboard software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612234" y="6226582"/>
            <a:ext cx="1700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Data structure modeling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52937" y="6226582"/>
            <a:ext cx="24519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Control of stable automation system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2828" y="4753212"/>
            <a:ext cx="6708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propose </a:t>
            </a:r>
            <a:r>
              <a:rPr lang="en-US" dirty="0"/>
              <a:t>making use </a:t>
            </a:r>
            <a:r>
              <a:rPr lang="en-US" dirty="0" smtClean="0"/>
              <a:t>of</a:t>
            </a:r>
            <a:r>
              <a:rPr lang="en-US" dirty="0" smtClean="0"/>
              <a:t> </a:t>
            </a:r>
            <a:r>
              <a:rPr lang="en-US" i="1" dirty="0" err="1" smtClean="0"/>
              <a:t>mbeddr</a:t>
            </a:r>
            <a:r>
              <a:rPr lang="en-US" dirty="0" err="1" smtClean="0"/>
              <a:t>’s</a:t>
            </a:r>
            <a:r>
              <a:rPr lang="en-US" i="1" dirty="0" smtClean="0"/>
              <a:t>  </a:t>
            </a:r>
            <a:r>
              <a:rPr lang="en-US" dirty="0" smtClean="0"/>
              <a:t>(and MPS’)</a:t>
            </a:r>
            <a:r>
              <a:rPr lang="en-US" i="1" dirty="0" smtClean="0"/>
              <a:t> </a:t>
            </a:r>
            <a:r>
              <a:rPr lang="en-US" dirty="0" smtClean="0"/>
              <a:t>native </a:t>
            </a:r>
            <a:r>
              <a:rPr lang="en-US" dirty="0" smtClean="0"/>
              <a:t>capabilities to allow </a:t>
            </a:r>
            <a:r>
              <a:rPr lang="en-US" dirty="0"/>
              <a:t>the creation, maintenance and reuse of convincing technical and</a:t>
            </a:r>
            <a:r>
              <a:rPr lang="en-US" dirty="0" smtClean="0"/>
              <a:t> logical </a:t>
            </a:r>
            <a:r>
              <a:rPr lang="en-US" dirty="0"/>
              <a:t>arguments that support the claim that the C code produced using the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dirty="0" err="1" smtClean="0"/>
              <a:t>beddr</a:t>
            </a:r>
            <a:r>
              <a:rPr lang="en-US" dirty="0" smtClean="0"/>
              <a:t> </a:t>
            </a:r>
            <a:r>
              <a:rPr lang="en-US" dirty="0" smtClean="0"/>
              <a:t>stack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b="1" dirty="0"/>
              <a:t>certified to be correct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49167" y="2940889"/>
            <a:ext cx="4318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 descr="200px-Application-certificate.svg.png (200×200)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24695" y="3093109"/>
            <a:ext cx="1524001" cy="1524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142828" y="1568368"/>
            <a:ext cx="6797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However, the guarantees that </a:t>
            </a:r>
            <a:r>
              <a:rPr lang="en-US" i="1" dirty="0" err="1" smtClean="0"/>
              <a:t>mbeddr</a:t>
            </a:r>
            <a:r>
              <a:rPr lang="en-US" dirty="0" err="1" smtClean="0"/>
              <a:t>’s</a:t>
            </a:r>
            <a:r>
              <a:rPr lang="en-US" dirty="0" smtClean="0"/>
              <a:t> generated C code is correct are</a:t>
            </a:r>
          </a:p>
          <a:p>
            <a:r>
              <a:rPr lang="en-US" dirty="0" smtClean="0"/>
              <a:t>currently not enough for </a:t>
            </a:r>
            <a:r>
              <a:rPr lang="en-US" i="1" dirty="0" err="1" smtClean="0"/>
              <a:t>mbeddr’s</a:t>
            </a:r>
            <a:r>
              <a:rPr lang="en-US" dirty="0" smtClean="0"/>
              <a:t> industrial users.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Build multiple </a:t>
            </a:r>
            <a:r>
              <a:rPr lang="en-US" sz="3000" i="1" dirty="0" err="1" smtClean="0"/>
              <a:t>mbeddr</a:t>
            </a:r>
            <a:r>
              <a:rPr lang="en-US" sz="3000" dirty="0" smtClean="0"/>
              <a:t>-based technical certification arguments:</a:t>
            </a:r>
          </a:p>
          <a:p>
            <a:pPr lvl="1"/>
            <a:r>
              <a:rPr lang="en-US" sz="2400" b="1" dirty="0" smtClean="0"/>
              <a:t>WP1</a:t>
            </a:r>
            <a:r>
              <a:rPr lang="en-US" sz="2400" dirty="0" smtClean="0"/>
              <a:t>: Contract-based code generation correctness</a:t>
            </a:r>
          </a:p>
          <a:p>
            <a:pPr lvl="1"/>
            <a:r>
              <a:rPr lang="en-US" sz="2400" b="1" dirty="0" smtClean="0"/>
              <a:t>WP2</a:t>
            </a:r>
            <a:r>
              <a:rPr lang="en-US" sz="2400" dirty="0" smtClean="0"/>
              <a:t>: Traceability reports (requirements down to C code)</a:t>
            </a:r>
          </a:p>
          <a:p>
            <a:pPr lvl="1"/>
            <a:r>
              <a:rPr lang="en-US" sz="2400" b="1" dirty="0" smtClean="0"/>
              <a:t>WP3</a:t>
            </a:r>
            <a:r>
              <a:rPr lang="en-US" sz="2400" dirty="0" smtClean="0"/>
              <a:t>: Profiles making code comply to industrial standards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3000" b="1" dirty="0" smtClean="0"/>
              <a:t>WP4</a:t>
            </a:r>
            <a:r>
              <a:rPr lang="en-US" sz="3000" dirty="0" smtClean="0"/>
              <a:t>: Integrate all these technical arguments into a logical certification argument of the C code generated by </a:t>
            </a:r>
            <a:r>
              <a:rPr lang="en-US" sz="3000" i="1" dirty="0" err="1" smtClean="0"/>
              <a:t>mbeddr</a:t>
            </a:r>
            <a:endParaRPr lang="en-US" sz="3000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270" y="2678545"/>
            <a:ext cx="4014691" cy="2614639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2000" dirty="0" err="1" smtClean="0"/>
              <a:t>fortiss</a:t>
            </a:r>
            <a:endParaRPr lang="en-US" sz="2000" dirty="0" smtClean="0"/>
          </a:p>
          <a:p>
            <a:pPr lvl="1"/>
            <a:r>
              <a:rPr lang="en-US" sz="1600" dirty="0" smtClean="0"/>
              <a:t>Levi </a:t>
            </a:r>
            <a:r>
              <a:rPr lang="en-US" sz="1600" dirty="0" err="1" smtClean="0"/>
              <a:t>Lúcio</a:t>
            </a:r>
            <a:r>
              <a:rPr lang="en-US" sz="1600" dirty="0" smtClean="0"/>
              <a:t> (1/2 time)</a:t>
            </a:r>
          </a:p>
          <a:p>
            <a:pPr lvl="1"/>
            <a:r>
              <a:rPr lang="en-US" sz="1600" dirty="0" smtClean="0"/>
              <a:t>Research staff member (1/2 time)</a:t>
            </a:r>
          </a:p>
          <a:p>
            <a:pPr lvl="1"/>
            <a:r>
              <a:rPr lang="en-US" sz="1600" dirty="0" smtClean="0"/>
              <a:t>M.Sc. student</a:t>
            </a:r>
          </a:p>
          <a:p>
            <a:pPr lvl="1"/>
            <a:r>
              <a:rPr lang="en-US" sz="1600" dirty="0" err="1" smtClean="0"/>
              <a:t>HiWi</a:t>
            </a:r>
            <a:r>
              <a:rPr lang="en-US" sz="1600" dirty="0" smtClean="0"/>
              <a:t> student</a:t>
            </a:r>
          </a:p>
          <a:p>
            <a:r>
              <a:rPr lang="en-US" sz="2000" dirty="0" err="1" smtClean="0"/>
              <a:t>itemis</a:t>
            </a:r>
            <a:endParaRPr lang="en-US" sz="2000" dirty="0" smtClean="0"/>
          </a:p>
          <a:p>
            <a:pPr lvl="1"/>
            <a:r>
              <a:rPr lang="en-US" sz="1600" dirty="0" smtClean="0"/>
              <a:t>Markus </a:t>
            </a:r>
            <a:r>
              <a:rPr lang="en-US" sz="1600" dirty="0" err="1" smtClean="0"/>
              <a:t>Voelter</a:t>
            </a:r>
            <a:endParaRPr lang="en-US" sz="1600" dirty="0" smtClean="0"/>
          </a:p>
          <a:p>
            <a:pPr lvl="1"/>
            <a:r>
              <a:rPr lang="en-US" sz="1600" dirty="0" smtClean="0"/>
              <a:t>the </a:t>
            </a:r>
            <a:r>
              <a:rPr lang="en-US" sz="1600" i="1" dirty="0" err="1" smtClean="0"/>
              <a:t>mbeddr</a:t>
            </a:r>
            <a:r>
              <a:rPr lang="en-US" sz="1600" i="1" dirty="0" smtClean="0"/>
              <a:t> </a:t>
            </a:r>
            <a:r>
              <a:rPr lang="en-US" sz="1600" dirty="0" smtClean="0"/>
              <a:t>team</a:t>
            </a:r>
            <a:endParaRPr lang="en-US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20271" y="2155325"/>
            <a:ext cx="4014690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Developers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150598" y="2155325"/>
            <a:ext cx="3071586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Industrial Partners</a:t>
            </a:r>
          </a:p>
          <a:p>
            <a:pPr algn="ctr"/>
            <a:r>
              <a:rPr lang="en-US" sz="2800" dirty="0" smtClean="0"/>
              <a:t>and financing</a:t>
            </a:r>
            <a:endParaRPr lang="en-US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150597" y="3109432"/>
            <a:ext cx="3071586" cy="21837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000" dirty="0" err="1" smtClean="0"/>
              <a:t>i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temis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lang="en-US" sz="2000" dirty="0" smtClean="0"/>
              <a:t>€4000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Siemens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(€5000)</a:t>
            </a:r>
          </a:p>
          <a:p>
            <a:pPr marL="34290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2000" dirty="0" smtClean="0"/>
              <a:t>OHB (Aerospace) (financing possible in the future)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764537" y="5434100"/>
            <a:ext cx="3940848" cy="1169551"/>
            <a:chOff x="2609272" y="5403785"/>
            <a:chExt cx="3940848" cy="1169551"/>
          </a:xfrm>
          <a:solidFill>
            <a:schemeClr val="bg1">
              <a:lumMod val="85000"/>
            </a:schemeClr>
          </a:solidFill>
        </p:grpSpPr>
        <p:sp>
          <p:nvSpPr>
            <p:cNvPr id="9" name="Rectangle 8"/>
            <p:cNvSpPr/>
            <p:nvPr/>
          </p:nvSpPr>
          <p:spPr>
            <a:xfrm>
              <a:off x="2609272" y="5927005"/>
              <a:ext cx="3940848" cy="646331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dirty="0" smtClean="0"/>
                <a:t>Bentley Oakes (McGill University)</a:t>
              </a:r>
            </a:p>
            <a:p>
              <a:r>
                <a:rPr lang="en-US" dirty="0" err="1" smtClean="0"/>
                <a:t>Cláudio</a:t>
              </a:r>
              <a:r>
                <a:rPr lang="en-US" dirty="0" smtClean="0"/>
                <a:t> Gomes (University of Antwerp)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09272" y="5403785"/>
              <a:ext cx="3940848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Academic Partners</a:t>
              </a:r>
              <a:endParaRPr lang="en-US" sz="28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767188" y="1417638"/>
            <a:ext cx="3782932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Project Duration: 2 years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Planning (work package view)</a:t>
            </a:r>
            <a:endParaRPr lang="en-US" dirty="0"/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364" y="2155325"/>
            <a:ext cx="6372583" cy="32703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2050229"/>
            <a:ext cx="8907780" cy="32994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Planning (task view)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17016" y="2673498"/>
            <a:ext cx="47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D1.1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276949" y="3012045"/>
            <a:ext cx="47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D1.3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46622" y="2841796"/>
            <a:ext cx="47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D1.2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6215766" y="3174468"/>
            <a:ext cx="47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D1.4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844988" y="3344763"/>
            <a:ext cx="47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D2.1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215766" y="3511860"/>
            <a:ext cx="47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D2.2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6975376" y="3682155"/>
            <a:ext cx="47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D3.1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7163089" y="3858800"/>
            <a:ext cx="47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D3.2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532233" y="4022745"/>
            <a:ext cx="47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D3.3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532233" y="4194195"/>
            <a:ext cx="47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D4.1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5835439" y="4634618"/>
            <a:ext cx="47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D5.2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4333490" y="4636293"/>
            <a:ext cx="47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D5.1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Strategic</a:t>
            </a:r>
            <a:r>
              <a:rPr lang="de-DE" dirty="0" smtClean="0"/>
              <a:t> </a:t>
            </a:r>
            <a:r>
              <a:rPr lang="de-DE" dirty="0" err="1" smtClean="0"/>
              <a:t>Relevance</a:t>
            </a:r>
            <a:r>
              <a:rPr lang="de-DE" dirty="0" smtClean="0"/>
              <a:t> of </a:t>
            </a:r>
            <a:r>
              <a:rPr lang="de-DE" dirty="0" err="1" smtClean="0"/>
              <a:t>cert-mbeddr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000" i="1" dirty="0" err="1"/>
              <a:t>m</a:t>
            </a:r>
            <a:r>
              <a:rPr lang="de-DE" sz="3000" i="1" dirty="0" err="1" smtClean="0"/>
              <a:t>beddr</a:t>
            </a:r>
            <a:r>
              <a:rPr lang="de-DE" sz="3000" i="1" dirty="0" smtClean="0"/>
              <a:t> </a:t>
            </a:r>
            <a:r>
              <a:rPr lang="de-DE" sz="3000" dirty="0" err="1" smtClean="0"/>
              <a:t>addresses</a:t>
            </a:r>
            <a:r>
              <a:rPr lang="de-DE" sz="3000" dirty="0" smtClean="0"/>
              <a:t> </a:t>
            </a:r>
            <a:r>
              <a:rPr lang="de-DE" sz="3000" dirty="0" err="1" smtClean="0"/>
              <a:t>core</a:t>
            </a:r>
            <a:r>
              <a:rPr lang="de-DE" sz="3000" dirty="0" smtClean="0"/>
              <a:t> </a:t>
            </a:r>
            <a:r>
              <a:rPr lang="de-DE" sz="3000" dirty="0" err="1" smtClean="0"/>
              <a:t>topics</a:t>
            </a:r>
            <a:r>
              <a:rPr lang="de-DE" sz="3000" dirty="0" smtClean="0"/>
              <a:t> of </a:t>
            </a:r>
            <a:r>
              <a:rPr lang="de-DE" sz="3000" dirty="0" err="1" smtClean="0"/>
              <a:t>fortiss</a:t>
            </a:r>
            <a:r>
              <a:rPr lang="en-US" sz="2800" dirty="0" smtClean="0"/>
              <a:t>’</a:t>
            </a:r>
            <a:r>
              <a:rPr lang="de-DE" sz="3000" dirty="0" smtClean="0"/>
              <a:t> </a:t>
            </a:r>
            <a:r>
              <a:rPr lang="de-DE" sz="3000" dirty="0" err="1" smtClean="0"/>
              <a:t>profile</a:t>
            </a:r>
            <a:r>
              <a:rPr lang="de-DE" sz="3000" dirty="0" smtClean="0"/>
              <a:t>:</a:t>
            </a:r>
          </a:p>
          <a:p>
            <a:r>
              <a:rPr lang="de-DE" dirty="0" smtClean="0"/>
              <a:t>Support</a:t>
            </a:r>
            <a:r>
              <a:rPr lang="de-DE" sz="3000" dirty="0" smtClean="0"/>
              <a:t> </a:t>
            </a:r>
            <a:r>
              <a:rPr lang="de-DE" sz="3000" dirty="0" err="1" smtClean="0"/>
              <a:t>for</a:t>
            </a:r>
            <a:r>
              <a:rPr lang="de-DE" sz="3000" dirty="0" smtClean="0"/>
              <a:t> </a:t>
            </a:r>
            <a:r>
              <a:rPr lang="de-DE" sz="3000" i="1" dirty="0" err="1"/>
              <a:t>c</a:t>
            </a:r>
            <a:r>
              <a:rPr lang="de-DE" sz="3000" i="1" dirty="0" err="1" smtClean="0"/>
              <a:t>ode-centric</a:t>
            </a:r>
            <a:r>
              <a:rPr lang="de-DE" sz="3000" i="1" dirty="0" smtClean="0"/>
              <a:t> </a:t>
            </a:r>
            <a:r>
              <a:rPr lang="de-DE" sz="3000" i="1" dirty="0" err="1" smtClean="0"/>
              <a:t>development</a:t>
            </a:r>
            <a:r>
              <a:rPr lang="de-DE" sz="3000" dirty="0" smtClean="0"/>
              <a:t> as </a:t>
            </a:r>
            <a:r>
              <a:rPr lang="de-DE" sz="3000" dirty="0" err="1" smtClean="0"/>
              <a:t>targeted</a:t>
            </a:r>
            <a:r>
              <a:rPr lang="de-DE" sz="3000" dirty="0" smtClean="0"/>
              <a:t> </a:t>
            </a:r>
            <a:r>
              <a:rPr lang="de-DE" sz="3000" dirty="0" err="1" smtClean="0"/>
              <a:t>by</a:t>
            </a:r>
            <a:r>
              <a:rPr lang="de-DE" sz="3000" dirty="0" smtClean="0"/>
              <a:t> </a:t>
            </a:r>
            <a:r>
              <a:rPr lang="de-DE" sz="3000" dirty="0" err="1" smtClean="0"/>
              <a:t>CCE@fortiss</a:t>
            </a:r>
            <a:r>
              <a:rPr lang="de-DE" sz="3000" dirty="0" smtClean="0"/>
              <a:t> (Center </a:t>
            </a:r>
            <a:r>
              <a:rPr lang="de-DE" sz="3000" dirty="0" err="1" smtClean="0"/>
              <a:t>for</a:t>
            </a:r>
            <a:r>
              <a:rPr lang="de-DE" sz="3000" dirty="0" smtClean="0"/>
              <a:t> Code Excellence)</a:t>
            </a:r>
          </a:p>
          <a:p>
            <a:r>
              <a:rPr lang="de-DE" sz="3000" dirty="0" smtClean="0"/>
              <a:t>Focus on </a:t>
            </a:r>
            <a:r>
              <a:rPr lang="de-DE" sz="3000" i="1" dirty="0" err="1" smtClean="0"/>
              <a:t>dependability</a:t>
            </a:r>
            <a:r>
              <a:rPr lang="de-DE" sz="3000" i="1" dirty="0" smtClean="0"/>
              <a:t> </a:t>
            </a:r>
            <a:r>
              <a:rPr lang="de-DE" sz="3000" i="1" dirty="0" err="1" smtClean="0"/>
              <a:t>of</a:t>
            </a:r>
            <a:r>
              <a:rPr lang="de-DE" sz="3000" i="1" dirty="0" smtClean="0"/>
              <a:t> </a:t>
            </a:r>
            <a:r>
              <a:rPr lang="de-DE" sz="3000" i="1" dirty="0" err="1" smtClean="0"/>
              <a:t>systems</a:t>
            </a:r>
            <a:r>
              <a:rPr lang="de-DE" sz="3000" i="1" dirty="0" smtClean="0"/>
              <a:t> </a:t>
            </a:r>
            <a:r>
              <a:rPr lang="de-DE" sz="3000" dirty="0" err="1" smtClean="0"/>
              <a:t>as</a:t>
            </a:r>
            <a:r>
              <a:rPr lang="de-DE" sz="3000" dirty="0" smtClean="0"/>
              <a:t> an </a:t>
            </a:r>
            <a:r>
              <a:rPr lang="de-DE" sz="3000" dirty="0" err="1" smtClean="0"/>
              <a:t>over-arching</a:t>
            </a:r>
            <a:r>
              <a:rPr lang="de-DE" sz="3000" dirty="0" smtClean="0"/>
              <a:t> </a:t>
            </a:r>
            <a:r>
              <a:rPr lang="de-DE" sz="3000" dirty="0" err="1" smtClean="0"/>
              <a:t>fortiss-theme</a:t>
            </a:r>
            <a:endParaRPr lang="de-DE" sz="3000" dirty="0" smtClean="0"/>
          </a:p>
          <a:p>
            <a:r>
              <a:rPr lang="de-DE" sz="3000" dirty="0" err="1" smtClean="0"/>
              <a:t>Tailor</a:t>
            </a:r>
            <a:r>
              <a:rPr lang="de-DE" sz="3000" dirty="0" smtClean="0"/>
              <a:t>-made DSL-</a:t>
            </a:r>
            <a:r>
              <a:rPr lang="de-DE" sz="3000" dirty="0" err="1" smtClean="0"/>
              <a:t>extentions</a:t>
            </a:r>
            <a:r>
              <a:rPr lang="de-DE" sz="3000" dirty="0" smtClean="0"/>
              <a:t> </a:t>
            </a:r>
            <a:r>
              <a:rPr lang="de-DE" sz="3000" dirty="0" err="1" smtClean="0"/>
              <a:t>of</a:t>
            </a:r>
            <a:r>
              <a:rPr lang="de-DE" sz="3000" dirty="0" smtClean="0"/>
              <a:t> </a:t>
            </a:r>
            <a:r>
              <a:rPr lang="de-DE" sz="3000" dirty="0" err="1" smtClean="0"/>
              <a:t>programming</a:t>
            </a:r>
            <a:r>
              <a:rPr lang="de-DE" sz="3000" dirty="0" smtClean="0"/>
              <a:t> </a:t>
            </a:r>
            <a:r>
              <a:rPr lang="de-DE" sz="3000" dirty="0" err="1" smtClean="0"/>
              <a:t>languages</a:t>
            </a:r>
            <a:r>
              <a:rPr lang="de-DE" sz="3000" dirty="0" smtClean="0"/>
              <a:t> </a:t>
            </a:r>
            <a:r>
              <a:rPr lang="de-DE" sz="3000" dirty="0" err="1" smtClean="0"/>
              <a:t>specifically</a:t>
            </a:r>
            <a:r>
              <a:rPr lang="de-DE" sz="3000" dirty="0" smtClean="0"/>
              <a:t> </a:t>
            </a:r>
            <a:r>
              <a:rPr lang="de-DE" sz="3000" i="1" dirty="0" smtClean="0"/>
              <a:t>relevant </a:t>
            </a:r>
            <a:r>
              <a:rPr lang="de-DE" sz="3000" i="1" dirty="0" err="1" smtClean="0"/>
              <a:t>for</a:t>
            </a:r>
            <a:r>
              <a:rPr lang="de-DE" sz="3000" i="1" dirty="0" smtClean="0"/>
              <a:t> SMEs</a:t>
            </a:r>
            <a:r>
              <a:rPr lang="de-DE" sz="3000" dirty="0" smtClean="0"/>
              <a:t> </a:t>
            </a:r>
          </a:p>
          <a:p>
            <a:endParaRPr lang="de-DE" sz="3000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1180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22217"/>
            <a:ext cx="8229600" cy="11430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21319</TotalTime>
  <Words>428</Words>
  <Application>Microsoft Macintosh PowerPoint</Application>
  <PresentationFormat>On-screen Show (4:3)</PresentationFormat>
  <Paragraphs>70</Paragraphs>
  <Slides>9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cert-mbeddr</vt:lpstr>
      <vt:lpstr>Motivation</vt:lpstr>
      <vt:lpstr>Objective</vt:lpstr>
      <vt:lpstr>Method</vt:lpstr>
      <vt:lpstr>Project Management</vt:lpstr>
      <vt:lpstr>Project Planning (work package view)</vt:lpstr>
      <vt:lpstr>Project Planning (task view)</vt:lpstr>
      <vt:lpstr>Strategic Relevance of cert-mbeddr</vt:lpstr>
      <vt:lpstr>Thank you!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cert-mbeddr</dc:title>
  <dc:creator>Levi Lucio</dc:creator>
  <cp:lastModifiedBy>Levi Lucio</cp:lastModifiedBy>
  <cp:revision>41</cp:revision>
  <dcterms:created xsi:type="dcterms:W3CDTF">2016-03-01T21:17:59Z</dcterms:created>
  <dcterms:modified xsi:type="dcterms:W3CDTF">2016-03-03T15:30:51Z</dcterms:modified>
</cp:coreProperties>
</file>