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88" y="1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2F63F-51B3-7C45-839B-1232DC311CC3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cert-</a:t>
            </a:r>
            <a:r>
              <a:rPr lang="en-US" i="1" dirty="0" err="1" smtClean="0"/>
              <a:t>mbeddr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Building Certified</a:t>
            </a:r>
          </a:p>
          <a:p>
            <a:r>
              <a:rPr lang="en-US" dirty="0" smtClean="0"/>
              <a:t>Embedded Software in C</a:t>
            </a:r>
          </a:p>
          <a:p>
            <a:endParaRPr lang="en-US" dirty="0" smtClean="0"/>
          </a:p>
          <a:p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</a:rPr>
              <a:t>Levi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</a:rPr>
              <a:t>Lúcio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</a:rPr>
              <a:t> and Vincent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</a:rPr>
              <a:t>Aravantinos</a:t>
            </a:r>
            <a:endParaRPr lang="en-US" sz="2353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038" y="401638"/>
            <a:ext cx="1274762" cy="38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57571" y="174625"/>
            <a:ext cx="1741715" cy="794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9834" y="1417638"/>
            <a:ext cx="7318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m</a:t>
            </a:r>
            <a:r>
              <a:rPr lang="en-US" i="1" dirty="0" err="1" smtClean="0"/>
              <a:t>beddr</a:t>
            </a:r>
            <a:r>
              <a:rPr lang="en-US" dirty="0" smtClean="0"/>
              <a:t> is gaining momentum in the industry. </a:t>
            </a:r>
            <a:r>
              <a:rPr lang="en-US" dirty="0" err="1" smtClean="0"/>
              <a:t>Itemis</a:t>
            </a:r>
            <a:r>
              <a:rPr lang="en-US" dirty="0" smtClean="0"/>
              <a:t> AG is currently</a:t>
            </a:r>
          </a:p>
          <a:p>
            <a:r>
              <a:rPr lang="en-US" dirty="0" smtClean="0"/>
              <a:t>building proprietary extensions to </a:t>
            </a:r>
            <a:r>
              <a:rPr lang="en-US" i="1" dirty="0" err="1" smtClean="0"/>
              <a:t>mbeddr</a:t>
            </a:r>
            <a:r>
              <a:rPr lang="en-US" dirty="0" smtClean="0"/>
              <a:t> to support data-flow modeling (</a:t>
            </a:r>
            <a:r>
              <a:rPr lang="en-US" dirty="0" err="1" smtClean="0"/>
              <a:t>Simulink</a:t>
            </a:r>
            <a:r>
              <a:rPr lang="en-US" dirty="0" smtClean="0"/>
              <a:t>-like) and </a:t>
            </a:r>
            <a:r>
              <a:rPr lang="en-US" dirty="0" err="1" smtClean="0"/>
              <a:t>Ontologies</a:t>
            </a:r>
            <a:r>
              <a:rPr lang="en-US" i="1" dirty="0" smtClean="0"/>
              <a:t>.</a:t>
            </a:r>
            <a:r>
              <a:rPr lang="en-US" dirty="0" smtClean="0"/>
              <a:t>    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4242" y="2367441"/>
            <a:ext cx="2694197" cy="83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09834" y="3201042"/>
            <a:ext cx="7318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companies that are currently either using or evaluating </a:t>
            </a:r>
            <a:r>
              <a:rPr lang="en-US" i="1" dirty="0" err="1" smtClean="0"/>
              <a:t>mbeddr</a:t>
            </a:r>
            <a:endParaRPr lang="en-US" i="1" dirty="0" smtClean="0"/>
          </a:p>
          <a:p>
            <a:endParaRPr lang="en-U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470" y="3661872"/>
            <a:ext cx="2602775" cy="125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17245" y="3661872"/>
            <a:ext cx="2079803" cy="117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9000" y="4055630"/>
            <a:ext cx="1626334" cy="4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5054966"/>
            <a:ext cx="2117144" cy="127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74919" y="5354429"/>
            <a:ext cx="1628872" cy="83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79000" y="5110178"/>
            <a:ext cx="2313254" cy="107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809834" y="4734274"/>
            <a:ext cx="1709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Industrial engine control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99260" y="4694224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Robot control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DSLs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470" y="6189226"/>
            <a:ext cx="2711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Prototype drill machine control software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2088" y="4734274"/>
            <a:ext cx="2480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Prototype satellite onboard software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5979" y="6189226"/>
            <a:ext cx="1700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Data structure modeling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6682" y="6189226"/>
            <a:ext cx="2451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Control of stable automation system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2828" y="4753212"/>
            <a:ext cx="6708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propose </a:t>
            </a:r>
            <a:r>
              <a:rPr lang="en-US" dirty="0"/>
              <a:t>making use of </a:t>
            </a:r>
            <a:r>
              <a:rPr lang="en-US" i="1" dirty="0" err="1"/>
              <a:t>mbeddr</a:t>
            </a:r>
            <a:r>
              <a:rPr lang="en-US" dirty="0" err="1"/>
              <a:t>’s</a:t>
            </a:r>
            <a:r>
              <a:rPr lang="en-US" i="1" dirty="0"/>
              <a:t> </a:t>
            </a:r>
            <a:r>
              <a:rPr lang="en-US" dirty="0"/>
              <a:t>native </a:t>
            </a:r>
            <a:r>
              <a:rPr lang="en-US" dirty="0" smtClean="0"/>
              <a:t>capabilities to allow </a:t>
            </a:r>
            <a:r>
              <a:rPr lang="en-US" dirty="0"/>
              <a:t>the creation, maintenance and reuse of convincing technical and</a:t>
            </a:r>
            <a:r>
              <a:rPr lang="en-US" dirty="0" smtClean="0"/>
              <a:t> logical </a:t>
            </a:r>
            <a:r>
              <a:rPr lang="en-US" dirty="0"/>
              <a:t>arguments that support the claim that the C code produced using the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mbeddr</a:t>
            </a:r>
            <a:r>
              <a:rPr lang="en-US" dirty="0" smtClean="0"/>
              <a:t> </a:t>
            </a:r>
            <a:r>
              <a:rPr lang="en-US" dirty="0"/>
              <a:t>front-end is </a:t>
            </a:r>
            <a:r>
              <a:rPr lang="en-US" b="1" dirty="0"/>
              <a:t>certified to be correct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62645" y="2940889"/>
            <a:ext cx="5399529" cy="1676580"/>
            <a:chOff x="1862645" y="1953260"/>
            <a:chExt cx="5399529" cy="1676580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62645" y="1953260"/>
              <a:ext cx="43180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 descr="200px-Application-certificate.svg.png (200×200)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38173" y="2105480"/>
              <a:ext cx="1524001" cy="152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1142828" y="1568368"/>
            <a:ext cx="6797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However, the guarantees that </a:t>
            </a:r>
            <a:r>
              <a:rPr lang="en-US" i="1" dirty="0" err="1" smtClean="0"/>
              <a:t>mbeddr</a:t>
            </a:r>
            <a:r>
              <a:rPr lang="en-US" dirty="0" err="1" smtClean="0"/>
              <a:t>’s</a:t>
            </a:r>
            <a:r>
              <a:rPr lang="en-US" dirty="0" smtClean="0"/>
              <a:t> generated C code is correct are</a:t>
            </a:r>
          </a:p>
          <a:p>
            <a:r>
              <a:rPr lang="en-US" dirty="0" smtClean="0"/>
              <a:t>currently not enough for </a:t>
            </a:r>
            <a:r>
              <a:rPr lang="en-US" i="1" dirty="0" err="1" smtClean="0"/>
              <a:t>mbeddr’s</a:t>
            </a:r>
            <a:r>
              <a:rPr lang="en-US" dirty="0" smtClean="0"/>
              <a:t> industrial users.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Build multiple </a:t>
            </a:r>
            <a:r>
              <a:rPr lang="en-US" sz="3000" i="1" dirty="0" err="1" smtClean="0"/>
              <a:t>mbeddr</a:t>
            </a:r>
            <a:r>
              <a:rPr lang="en-US" sz="3000" dirty="0" smtClean="0"/>
              <a:t>-based technical certification arguments:</a:t>
            </a:r>
          </a:p>
          <a:p>
            <a:pPr lvl="1"/>
            <a:r>
              <a:rPr lang="en-US" sz="2400" b="1" dirty="0" smtClean="0"/>
              <a:t>WP1</a:t>
            </a:r>
            <a:r>
              <a:rPr lang="en-US" sz="2400" dirty="0" smtClean="0"/>
              <a:t>: Contract-based code generation correctness</a:t>
            </a:r>
          </a:p>
          <a:p>
            <a:pPr lvl="1"/>
            <a:r>
              <a:rPr lang="en-US" sz="2400" b="1" dirty="0" smtClean="0"/>
              <a:t>WP2</a:t>
            </a:r>
            <a:r>
              <a:rPr lang="en-US" sz="2400" dirty="0" smtClean="0"/>
              <a:t>: Traceability reports (requirements down to C code)</a:t>
            </a:r>
          </a:p>
          <a:p>
            <a:pPr lvl="1"/>
            <a:r>
              <a:rPr lang="en-US" sz="2400" b="1" dirty="0" smtClean="0"/>
              <a:t>WP3</a:t>
            </a:r>
            <a:r>
              <a:rPr lang="en-US" sz="2400" dirty="0" smtClean="0"/>
              <a:t>: Profiles making code comply to industrial standards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3000" b="1" dirty="0" smtClean="0"/>
              <a:t>WP4</a:t>
            </a:r>
            <a:r>
              <a:rPr lang="en-US" sz="3000" dirty="0" smtClean="0"/>
              <a:t>: Integrate all these technical arguments into a logical certification argument of the C code generated by </a:t>
            </a:r>
            <a:r>
              <a:rPr lang="en-US" sz="3000" i="1" dirty="0" err="1" smtClean="0"/>
              <a:t>mbeddr</a:t>
            </a:r>
            <a:endParaRPr lang="en-US" sz="30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270" y="2678545"/>
            <a:ext cx="4014691" cy="261463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2000" dirty="0" err="1" smtClean="0"/>
              <a:t>fortiss</a:t>
            </a:r>
            <a:endParaRPr lang="en-US" sz="2000" dirty="0" smtClean="0"/>
          </a:p>
          <a:p>
            <a:pPr lvl="1"/>
            <a:r>
              <a:rPr lang="en-US" sz="1600" dirty="0" smtClean="0"/>
              <a:t>Levi </a:t>
            </a:r>
            <a:r>
              <a:rPr lang="en-US" sz="1600" dirty="0" err="1" smtClean="0"/>
              <a:t>Lúcio</a:t>
            </a:r>
            <a:r>
              <a:rPr lang="en-US" sz="1600" dirty="0" smtClean="0"/>
              <a:t> (1/2 time)</a:t>
            </a:r>
          </a:p>
          <a:p>
            <a:pPr lvl="1"/>
            <a:r>
              <a:rPr lang="en-US" sz="1600" dirty="0" smtClean="0"/>
              <a:t>Research staff member (1/2 time)</a:t>
            </a:r>
          </a:p>
          <a:p>
            <a:pPr lvl="1"/>
            <a:r>
              <a:rPr lang="en-US" sz="1600" dirty="0" smtClean="0"/>
              <a:t>M.Sc. student</a:t>
            </a:r>
          </a:p>
          <a:p>
            <a:pPr lvl="1"/>
            <a:r>
              <a:rPr lang="en-US" sz="1600" dirty="0" err="1" smtClean="0"/>
              <a:t>HiWi</a:t>
            </a:r>
            <a:r>
              <a:rPr lang="en-US" sz="1600" dirty="0" smtClean="0"/>
              <a:t> student</a:t>
            </a:r>
          </a:p>
          <a:p>
            <a:r>
              <a:rPr lang="en-US" sz="2000" dirty="0" err="1" smtClean="0"/>
              <a:t>itemis</a:t>
            </a:r>
            <a:endParaRPr lang="en-US" sz="2000" dirty="0" smtClean="0"/>
          </a:p>
          <a:p>
            <a:pPr lvl="1"/>
            <a:r>
              <a:rPr lang="en-US" sz="1600" dirty="0" smtClean="0"/>
              <a:t>Markus </a:t>
            </a:r>
            <a:r>
              <a:rPr lang="en-US" sz="1600" dirty="0" err="1" smtClean="0"/>
              <a:t>Voelter</a:t>
            </a:r>
            <a:endParaRPr lang="en-US" sz="1600" dirty="0" smtClean="0"/>
          </a:p>
          <a:p>
            <a:pPr lvl="1"/>
            <a:r>
              <a:rPr lang="en-US" sz="1600" dirty="0" smtClean="0"/>
              <a:t>the </a:t>
            </a:r>
            <a:r>
              <a:rPr lang="en-US" sz="1600" i="1" dirty="0" err="1" smtClean="0"/>
              <a:t>mbeddr</a:t>
            </a:r>
            <a:r>
              <a:rPr lang="en-US" sz="1600" i="1" dirty="0" smtClean="0"/>
              <a:t> </a:t>
            </a:r>
            <a:r>
              <a:rPr lang="en-US" sz="1600" dirty="0" smtClean="0"/>
              <a:t>team</a:t>
            </a: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20271" y="2155325"/>
            <a:ext cx="401469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Developers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150598" y="2155325"/>
            <a:ext cx="3071586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Industrial Partners</a:t>
            </a:r>
          </a:p>
          <a:p>
            <a:pPr algn="ctr"/>
            <a:r>
              <a:rPr lang="en-US" sz="2800" dirty="0" smtClean="0"/>
              <a:t>and financing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50597" y="3109432"/>
            <a:ext cx="3071586" cy="2183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dirty="0" err="1" smtClean="0"/>
              <a:t>i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temis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lang="en-US" sz="2000" dirty="0" smtClean="0"/>
              <a:t>€4000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Siemens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(€5000)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dirty="0" smtClean="0"/>
              <a:t>OHB (Aerospace) (financing possible in the future)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764537" y="5434100"/>
            <a:ext cx="3940848" cy="1169551"/>
            <a:chOff x="2609272" y="5403785"/>
            <a:chExt cx="3940848" cy="1169551"/>
          </a:xfrm>
          <a:solidFill>
            <a:schemeClr val="bg1">
              <a:lumMod val="85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2609272" y="5927005"/>
              <a:ext cx="3940848" cy="64633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Bentley Oakes (McGill University)</a:t>
              </a:r>
            </a:p>
            <a:p>
              <a:r>
                <a:rPr lang="en-US" dirty="0" err="1" smtClean="0"/>
                <a:t>Cláudio</a:t>
              </a:r>
              <a:r>
                <a:rPr lang="en-US" dirty="0" smtClean="0"/>
                <a:t> Gomes (University of Antwerp)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09272" y="5403785"/>
              <a:ext cx="394084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Academic Partners</a:t>
              </a:r>
              <a:endParaRPr lang="en-US" sz="28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67188" y="1417638"/>
            <a:ext cx="378293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Project Duration: 2 years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Planning (work package view)</a:t>
            </a:r>
            <a:endParaRPr lang="en-US" dirty="0"/>
          </a:p>
        </p:txBody>
      </p:sp>
      <p:pic>
        <p:nvPicPr>
          <p:cNvPr id="5" name="Picture 4" descr="simple_Gant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1" y="2368550"/>
            <a:ext cx="6702933" cy="34395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image (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39" y="2049946"/>
            <a:ext cx="8907780" cy="3299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(task view)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7016" y="2673498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D1.1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276949" y="2973945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D1.3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46622" y="2835446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D1.2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215766" y="3136368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D1.4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844988" y="3293963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D2.1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215766" y="3442010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D2.2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975376" y="3599605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D3.1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163089" y="3757200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D3.2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532233" y="3914795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D3.3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532233" y="4067195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D4.1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531849" y="4219595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D4.2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835439" y="4634618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D5.2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333490" y="4636293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D5.1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</TotalTime>
  <Words>304</Words>
  <Application>Microsoft Macintosh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cert-mbeddr</vt:lpstr>
      <vt:lpstr>Motivation</vt:lpstr>
      <vt:lpstr>Objective</vt:lpstr>
      <vt:lpstr>Method</vt:lpstr>
      <vt:lpstr>Project Management</vt:lpstr>
      <vt:lpstr>Project Planning (work package view)</vt:lpstr>
      <vt:lpstr>Project Planning (task view)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cert-mbeddr</dc:title>
  <dc:creator>Levi Lucio</dc:creator>
  <cp:lastModifiedBy>Levi Lucio</cp:lastModifiedBy>
  <cp:revision>33</cp:revision>
  <dcterms:created xsi:type="dcterms:W3CDTF">2016-02-10T08:14:14Z</dcterms:created>
  <dcterms:modified xsi:type="dcterms:W3CDTF">2016-02-10T15:54:09Z</dcterms:modified>
</cp:coreProperties>
</file>