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2E_C5FFE058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88_7E0DC475.xml" ContentType="application/vnd.ms-powerpoint.comments+xml"/>
  <Override PartName="/ppt/notesSlides/notesSlide10.xml" ContentType="application/vnd.openxmlformats-officedocument.presentationml.notesSlide+xml"/>
  <Override PartName="/ppt/comments/modernComment_180_96DBA02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8"/>
  </p:notesMasterIdLst>
  <p:handoutMasterIdLst>
    <p:handoutMasterId r:id="rId29"/>
  </p:handoutMasterIdLst>
  <p:sldIdLst>
    <p:sldId id="258" r:id="rId5"/>
    <p:sldId id="302" r:id="rId6"/>
    <p:sldId id="372" r:id="rId7"/>
    <p:sldId id="257" r:id="rId8"/>
    <p:sldId id="380" r:id="rId9"/>
    <p:sldId id="379" r:id="rId10"/>
    <p:sldId id="395" r:id="rId11"/>
    <p:sldId id="381" r:id="rId12"/>
    <p:sldId id="382" r:id="rId13"/>
    <p:sldId id="385" r:id="rId14"/>
    <p:sldId id="383" r:id="rId15"/>
    <p:sldId id="388" r:id="rId16"/>
    <p:sldId id="389" r:id="rId17"/>
    <p:sldId id="391" r:id="rId18"/>
    <p:sldId id="387" r:id="rId19"/>
    <p:sldId id="390" r:id="rId20"/>
    <p:sldId id="392" r:id="rId21"/>
    <p:sldId id="393" r:id="rId22"/>
    <p:sldId id="394" r:id="rId23"/>
    <p:sldId id="386" r:id="rId24"/>
    <p:sldId id="384" r:id="rId25"/>
    <p:sldId id="342" r:id="rId26"/>
    <p:sldId id="300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68A347-30EF-1D4B-9B41-5406C227A915}" name="Aleksa Cvijic" initials="AC" userId="S::a.cvijic@levi9.com::3d85b138-001f-46c4-bc48-4066e8c5c2f8" providerId="AD"/>
  <p188:author id="{B1AD6C85-2B47-3B9A-F1DE-4B01591F17FD}" name="Vuk Stankovic" initials="VS" userId="S::v.stankovic@levi9.com::77847f4e-320b-46fc-8645-e2d8ff11500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FF4500"/>
    <a:srgbClr val="FFD203"/>
    <a:srgbClr val="E6E6E6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AD667-D91E-D243-99EB-3D30BEB1D403}" v="82" dt="2022-12-19T15:11:07.482"/>
    <p1510:client id="{E46F549C-5026-3B3E-F689-589D1BB1AB3E}" v="211" dt="2022-12-19T15:11:38.106"/>
    <p1510:client id="{F617A2C5-A9A2-6233-65E5-4CCD48F264EA}" v="579" dt="2022-12-20T15:00:19.80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22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2E_C5FFE0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A6B93E-F560-49BE-939B-A241DC290C15}" authorId="{9C68A347-30EF-1D4B-9B41-5406C227A915}" status="resolved" created="2022-12-19T09:25:37.13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21880664" sldId="302"/>
      <ac:spMk id="10" creationId="{A1859B8D-D510-B30F-3D86-2F92CD3F6390}"/>
      <ac:txMk cp="0" len="1">
        <ac:context len="25" hash="792730024"/>
      </ac:txMk>
    </ac:txMkLst>
    <p188:pos x="2353235" y="974911"/>
    <p188:replyLst>
      <p188:reply id="{385EC473-CAC7-4E48-A56B-2DE45838B423}" authorId="{B1AD6C85-2B47-3B9A-F1DE-4B01591F17FD}" created="2022-12-19T14:55:46.723">
        <p188:txBody>
          <a:bodyPr/>
          <a:lstStyle/>
          <a:p>
            <a:r>
              <a:rPr lang="sr-Latn-RS"/>
              <a:t>Bolje na engleskom :)
</a:t>
            </a:r>
          </a:p>
        </p188:txBody>
      </p188:reply>
      <p188:reply id="{5F69047B-FC70-47B7-8EC6-D1D14AAB4280}" authorId="{9C68A347-30EF-1D4B-9B41-5406C227A915}" created="2022-12-19T15:10:17.412">
        <p188:txBody>
          <a:bodyPr/>
          <a:lstStyle/>
          <a:p>
            <a:r>
              <a:rPr lang="en-US"/>
              <a:t>slažem se :)</a:t>
            </a:r>
          </a:p>
        </p188:txBody>
      </p188:reply>
    </p188:replyLst>
    <p188:txBody>
      <a:bodyPr/>
      <a:lstStyle/>
      <a:p>
        <a:r>
          <a:rPr lang="en-US"/>
          <a:t>drugi naslov je na samom slajdu - nzm koji je bolji :D</a:t>
        </a:r>
      </a:p>
    </p188:txBody>
  </p188:cm>
</p188:cmLst>
</file>

<file path=ppt/comments/modernComment_180_96DBA0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396593-04FE-42D4-88F6-65E11D0B6FCE}" authorId="{9C68A347-30EF-1D4B-9B41-5406C227A915}" status="resolved" created="2022-12-19T12:14:03.94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30975788" sldId="384"/>
      <ac:spMk id="7" creationId="{00000000-0000-0000-0000-000000000000}"/>
      <ac:txMk cp="191" len="53">
        <ac:context len="283" hash="1572926520"/>
      </ac:txMk>
    </ac:txMkLst>
    <p188:pos x="2050676" y="4123764"/>
    <p188:replyLst>
      <p188:reply id="{F9521C92-9837-B648-BAEC-2A69D38404B5}" authorId="{B1AD6C85-2B47-3B9A-F1DE-4B01591F17FD}" created="2022-12-19T14:57:14.114">
        <p188:txBody>
          <a:bodyPr/>
          <a:lstStyle/>
          <a:p>
            <a:r>
              <a:rPr lang="sr-Latn-RS"/>
              <a:t>Slazem se. Dodacu i ovaj link, a ti mozes bas da ispricas ovako kako si napisao ovde kad budemo tamo. Stavicu u note od slajda
</a:t>
            </a:r>
          </a:p>
        </p188:txBody>
      </p188:reply>
      <p188:reply id="{C0FC000E-AE37-4F4A-8EB8-1E3D8EF77BF2}" authorId="{9C68A347-30EF-1D4B-9B41-5406C227A915}" created="2022-12-19T15:11:38.106">
        <p188:txBody>
          <a:bodyPr/>
          <a:lstStyle/>
          <a:p>
            <a:r>
              <a:rPr lang="en-US"/>
              <a:t>kul :)</a:t>
            </a:r>
          </a:p>
        </p188:txBody>
      </p188:reply>
    </p188:replyLst>
    <p188:txBody>
      <a:bodyPr/>
      <a:lstStyle/>
      <a:p>
        <a:r>
          <a:rPr lang="en-US"/>
          <a:t>Dodao bih možda i ovaj link:
https://aws.amazon.com/architecture/
I napravio neki zaključak za ovo predavanje - da domenski-specifična rešenja na kojima će možda raditi u budućnosti već rešena, neko je razmišljao o njima - ne moraju da izmišljaju ponovo točak.
A možda i da napravimo neki zaključak za celu seriju predavanja/predmet - gomila servisa, prošli smo osnovne, šabloni i najbolji principi se ponavljaju u svim servisima i za sve imaju arhitektonski pristup o kom je već neko drugi razmišljao pre njih.</a:t>
        </a:r>
      </a:p>
    </p188:txBody>
  </p188:cm>
</p188:cmLst>
</file>

<file path=ppt/comments/modernComment_188_7E0DC47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871D46-040A-4017-817D-EC26B0FE6003}" authorId="{9C68A347-30EF-1D4B-9B41-5406C227A915}" status="resolved" created="2022-12-19T09:16:09.11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14831477" sldId="392"/>
      <ac:spMk id="7" creationId="{00000000-0000-0000-0000-000000000000}"/>
      <ac:txMk cp="194">
        <ac:context len="397" hash="2654751608"/>
      </ac:txMk>
    </ac:txMkLst>
    <p188:pos x="5188323" y="1994647"/>
    <p188:replyLst>
      <p188:reply id="{EA8947C8-685B-7C45-86AF-7B9557FB3B5A}" authorId="{B1AD6C85-2B47-3B9A-F1DE-4B01591F17FD}" created="2022-12-19T14:56:08.701">
        <p188:txBody>
          <a:bodyPr/>
          <a:lstStyle/>
          <a:p>
            <a:r>
              <a:rPr lang="sr-Latn-RS"/>
              <a:t>Sredjeno :)</a:t>
            </a:r>
          </a:p>
        </p188:txBody>
      </p188:reply>
    </p188:replyLst>
    <p188:txBody>
      <a:bodyPr/>
      <a:lstStyle/>
      <a:p>
        <a:r>
          <a:rPr lang="en-US"/>
          <a:t>sporog odziva - možda bolji izraz u ovom slučaju da ga posrbimo</a:t>
        </a:r>
      </a:p>
    </p188:txBody>
  </p188:cm>
  <p188:cm id="{59F52524-4165-4235-99E9-BFF5E0150BC3}" authorId="{9C68A347-30EF-1D4B-9B41-5406C227A915}" status="resolved" created="2022-12-19T09:16:46.07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14831477" sldId="392"/>
      <ac:spMk id="7" creationId="{00000000-0000-0000-0000-000000000000}"/>
      <ac:txMk cp="291" len="11">
        <ac:context len="397" hash="2654751608"/>
      </ac:txMk>
    </ac:txMkLst>
    <p188:pos x="3978088" y="3518647"/>
    <p188:replyLst>
      <p188:reply id="{307CE405-ADBB-8446-AF31-0E1117FB04A9}" authorId="{B1AD6C85-2B47-3B9A-F1DE-4B01591F17FD}" created="2022-12-19T14:56:21.319">
        <p188:txBody>
          <a:bodyPr/>
          <a:lstStyle/>
          <a:p>
            <a:r>
              <a:rPr lang="sr-Latn-RS"/>
              <a:t>Posrbio sam ovo iznad</a:t>
            </a:r>
          </a:p>
        </p188:txBody>
      </p188:reply>
      <p188:reply id="{2E3C7FC7-D9AD-4EB1-ADC0-215EF2DEA8DC}" authorId="{9C68A347-30EF-1D4B-9B41-5406C227A915}" created="2022-12-19T15:10:58.728">
        <p188:txBody>
          <a:bodyPr/>
          <a:lstStyle/>
          <a:p>
            <a:r>
              <a:rPr lang="en-US"/>
              <a:t>top :D</a:t>
            </a:r>
          </a:p>
        </p188:txBody>
      </p188:reply>
    </p188:replyLst>
    <p188:txBody>
      <a:bodyPr/>
      <a:lstStyle/>
      <a:p>
        <a:r>
          <a:rPr lang="en-US"/>
          <a:t>debug-ovanja - ako ćemo iznad latency-ja da koristimo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21/12/2022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U pogledu vertikalnog </a:t>
            </a:r>
            <a:r>
              <a:rPr lang="sr-Latn-RS" err="1"/>
              <a:t>skaliranja</a:t>
            </a:r>
            <a:r>
              <a:rPr lang="sr-Latn-RS"/>
              <a:t> treba pomenuti da su pozitivne strane ovog pristupa jednostavnost, jer se i na fizičkim mašinama lako dodaje RAM memorija ili menja procesor i hard disk. Ove izmene su hardverske, tako da aplikacija sa softverske strane ne mora da doživi nikakvu izmenu. Sve ove izmene se mogu desiti jako brzo. U periodu od par sati (na fizičkim mašinama) do nekoliko desetina sekundi u slučaju AWS-a. </a:t>
            </a:r>
          </a:p>
          <a:p>
            <a:r>
              <a:rPr lang="sr-Latn-RS"/>
              <a:t>Ono što treba pomenuti kao negativne strane vertikalnog skaliranja je ponovo činjenica da je to samo hardverska izmena, i da samim tim, ta izmena ima fizičke granice. Odnosno, možemo povećati broj jezgara procesora sa 8 na 16, ali neće biti izvodljivo povećati broj jezgara na 15.000. Čak i kada bismo mogli da ovako povećamo broj jezgara, u ovom modelu bi se otvorio neki drugi ograničavajući faktori poput količine RAM memorije, kapaciteta baze podataka ili network throughput-a.</a:t>
            </a:r>
          </a:p>
          <a:p>
            <a:r>
              <a:rPr lang="sr-Latn-RS"/>
              <a:t>Drugi veliki nedostatak je činjenica da prilikom fizičkog ažururanja servera, on mora biti </a:t>
            </a:r>
            <a:r>
              <a:rPr lang="sr-Latn-RS" err="1"/>
              <a:t>offline</a:t>
            </a:r>
            <a:r>
              <a:rPr lang="sr-Latn-RS"/>
              <a:t>, odnosno vaša aplikacija neće raditi. U slučaju fizičkih servera, ovo može biti </a:t>
            </a:r>
            <a:r>
              <a:rPr lang="sr-Latn-RS" err="1"/>
              <a:t>downtime</a:t>
            </a:r>
            <a:r>
              <a:rPr lang="sr-Latn-RS"/>
              <a:t> od nekoliko sati ili čak dana, dok u slučaju AWS-a češće pričamo o nekoliko desetina sekundi ili u najgorem slučaju nekoliko minuta.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9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I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napravio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neki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zaključak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za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ovo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predavanje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- da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domenski-specifična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rešenja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kojima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će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možda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raditi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u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budućnosti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već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rešena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neko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je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razmišljao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o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njima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- ne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moraju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da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izmišljaju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ponovo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točak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možda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da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napravimo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neki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zaključak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za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celu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seriju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predavanja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predmet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-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gomila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servisa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prošli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smo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osnovne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šabloni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najbolji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principi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se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ponavljaju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u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svim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servisima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za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sve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imaju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arhitektonski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pristup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o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kom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je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već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neko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drugi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razmišljao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pre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njih</a:t>
            </a:r>
            <a:endParaRPr lang="en-US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7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Kod horizontalnog skaliranja treba proći put od najintuitivnijeg do najboljeg načina za horizontalno skaliranje. Može se krenuti od toga da imamo ASG za koju se IP adrese registruju u route53 A record. Tu treba skrenuti paznju da u slučaju da se neka od instanci ukloni, deo korisnika koji budu preusmereni na njenu IP adresu, neće imati pristup aplikaciji i da je zbog toga to rešenje loše, te da zbog toga treba uvesti Load Balancer koji vodi računa o </a:t>
            </a:r>
            <a:r>
              <a:rPr lang="sr-Latn-RS" noProof="0"/>
              <a:t>privatnim IP adresama instanci u ASG-u i na taj </a:t>
            </a:r>
            <a:r>
              <a:rPr lang="sr-Latn-RS"/>
              <a:t>način</a:t>
            </a:r>
            <a:r>
              <a:rPr lang="sr-Latn-RS" noProof="0"/>
              <a:t> </a:t>
            </a:r>
            <a:r>
              <a:rPr lang="sr-Latn-RS"/>
              <a:t>raspoređuje</a:t>
            </a:r>
            <a:r>
              <a:rPr lang="sr-Latn-RS" noProof="0"/>
              <a:t> </a:t>
            </a:r>
            <a:r>
              <a:rPr lang="sr-Latn-RS"/>
              <a:t>saobraćaj</a:t>
            </a:r>
            <a:r>
              <a:rPr lang="sr-Latn-RS" noProof="0"/>
              <a:t>. </a:t>
            </a:r>
            <a:r>
              <a:rPr lang="sr-Latn-RS"/>
              <a:t>Takođe</a:t>
            </a:r>
            <a:r>
              <a:rPr lang="sr-Latn-RS" noProof="0"/>
              <a:t>, treba skrenuti </a:t>
            </a:r>
            <a:r>
              <a:rPr lang="sr-Latn-RS"/>
              <a:t>pažnju</a:t>
            </a:r>
            <a:r>
              <a:rPr lang="sr-Latn-RS" noProof="0"/>
              <a:t> na posledice skaliranja procesorske </a:t>
            </a:r>
            <a:r>
              <a:rPr lang="sr-Latn-RS"/>
              <a:t>moći</a:t>
            </a:r>
            <a:r>
              <a:rPr lang="sr-Latn-RS" noProof="0"/>
              <a:t>, odnosno da uporedo treba skalirati i baze podataka i voditi </a:t>
            </a:r>
            <a:r>
              <a:rPr lang="sr-Latn-RS"/>
              <a:t>računa</a:t>
            </a:r>
            <a:r>
              <a:rPr lang="sr-Latn-RS" noProof="0"/>
              <a:t> o njihovim replikacijama</a:t>
            </a:r>
            <a:r>
              <a:rPr lang="sr-Latn-R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Kod vertikalnog </a:t>
            </a:r>
            <a:r>
              <a:rPr lang="sr-Latn-RS" err="1"/>
              <a:t>skaliranja</a:t>
            </a:r>
            <a:r>
              <a:rPr lang="sr-Latn-RS"/>
              <a:t> treba pomenuti </a:t>
            </a:r>
            <a:r>
              <a:rPr lang="sr-Latn-RS" err="1"/>
              <a:t>proci</a:t>
            </a:r>
            <a:r>
              <a:rPr lang="sr-Latn-RS"/>
              <a:t> put od najintuitivnijeg do najboljeg puta za vertikalno </a:t>
            </a:r>
            <a:r>
              <a:rPr lang="sr-Latn-RS" err="1"/>
              <a:t>skaliranje</a:t>
            </a:r>
            <a:r>
              <a:rPr lang="sr-Latn-RS"/>
              <a:t>. </a:t>
            </a:r>
            <a:r>
              <a:rPr lang="sr-Latn-RS" err="1"/>
              <a:t>Moze</a:t>
            </a:r>
            <a:r>
              <a:rPr lang="sr-Latn-RS"/>
              <a:t> se krenuti od toga da imamo ASG za koju se IP adrese registruju u route53 A </a:t>
            </a:r>
            <a:r>
              <a:rPr lang="sr-Latn-RS" err="1"/>
              <a:t>record</a:t>
            </a:r>
            <a:r>
              <a:rPr lang="sr-Latn-RS"/>
              <a:t>. Tu treba skrenuti </a:t>
            </a:r>
            <a:r>
              <a:rPr lang="sr-Latn-RS" err="1"/>
              <a:t>paznju</a:t>
            </a:r>
            <a:r>
              <a:rPr lang="sr-Latn-RS"/>
              <a:t> da u </a:t>
            </a:r>
            <a:r>
              <a:rPr lang="sr-Latn-RS" err="1"/>
              <a:t>slucaju</a:t>
            </a:r>
            <a:r>
              <a:rPr lang="sr-Latn-RS"/>
              <a:t> da se neka od instanci ukloni, deo korisnika koji budu preusmereni na njenu IP adresu, </a:t>
            </a:r>
            <a:r>
              <a:rPr lang="sr-Latn-RS" err="1"/>
              <a:t>nece</a:t>
            </a:r>
            <a:r>
              <a:rPr lang="sr-Latn-RS"/>
              <a:t> imati pristup aplikaciji i da je zbog toga to </a:t>
            </a:r>
            <a:r>
              <a:rPr lang="sr-Latn-RS" err="1"/>
              <a:t>resenje</a:t>
            </a:r>
            <a:r>
              <a:rPr lang="sr-Latn-RS"/>
              <a:t> lose, te da zbog toga treba uvesti </a:t>
            </a:r>
            <a:r>
              <a:rPr lang="sr-Latn-RS" err="1"/>
              <a:t>load</a:t>
            </a:r>
            <a:r>
              <a:rPr lang="sr-Latn-RS"/>
              <a:t> </a:t>
            </a:r>
            <a:r>
              <a:rPr lang="sr-Latn-RS" err="1"/>
              <a:t>balanser</a:t>
            </a:r>
            <a:r>
              <a:rPr lang="sr-Latn-RS"/>
              <a:t> koji vodi </a:t>
            </a:r>
            <a:r>
              <a:rPr lang="sr-Latn-RS" err="1"/>
              <a:t>racuna</a:t>
            </a:r>
            <a:r>
              <a:rPr lang="sr-Latn-RS"/>
              <a:t> o </a:t>
            </a:r>
            <a:r>
              <a:rPr lang="sr-Latn-RS" noProof="0"/>
              <a:t>privatnim IP adresama instanci u ASG-u i na taj </a:t>
            </a:r>
            <a:r>
              <a:rPr lang="sr-Latn-RS" noProof="0" err="1"/>
              <a:t>nacin</a:t>
            </a:r>
            <a:r>
              <a:rPr lang="sr-Latn-RS" noProof="0"/>
              <a:t> </a:t>
            </a:r>
            <a:r>
              <a:rPr lang="sr-Latn-RS" noProof="0" err="1"/>
              <a:t>rasporedjuje</a:t>
            </a:r>
            <a:r>
              <a:rPr lang="sr-Latn-RS" noProof="0"/>
              <a:t> </a:t>
            </a:r>
            <a:r>
              <a:rPr lang="sr-Latn-RS" noProof="0" err="1"/>
              <a:t>saobracaj</a:t>
            </a:r>
            <a:r>
              <a:rPr lang="sr-Latn-RS" noProof="0"/>
              <a:t>. </a:t>
            </a:r>
            <a:r>
              <a:rPr lang="sr-Latn-RS" noProof="0" err="1"/>
              <a:t>Takodje</a:t>
            </a:r>
            <a:r>
              <a:rPr lang="sr-Latn-RS" noProof="0"/>
              <a:t>, treba skrenuti </a:t>
            </a:r>
            <a:r>
              <a:rPr lang="sr-Latn-RS" noProof="0" err="1"/>
              <a:t>paznju</a:t>
            </a:r>
            <a:r>
              <a:rPr lang="sr-Latn-RS" noProof="0"/>
              <a:t> na posledice </a:t>
            </a:r>
            <a:r>
              <a:rPr lang="sr-Latn-RS" noProof="0" err="1"/>
              <a:t>skaliranja</a:t>
            </a:r>
            <a:r>
              <a:rPr lang="sr-Latn-RS" noProof="0"/>
              <a:t> procesorske </a:t>
            </a:r>
            <a:r>
              <a:rPr lang="sr-Latn-RS" noProof="0" err="1"/>
              <a:t>moci</a:t>
            </a:r>
            <a:r>
              <a:rPr lang="sr-Latn-RS" noProof="0"/>
              <a:t>, odnosno da uporedo treba </a:t>
            </a:r>
            <a:r>
              <a:rPr lang="sr-Latn-RS" noProof="0" err="1"/>
              <a:t>skalirati</a:t>
            </a:r>
            <a:r>
              <a:rPr lang="sr-Latn-RS" noProof="0"/>
              <a:t> i baze podataka i voditi </a:t>
            </a:r>
            <a:r>
              <a:rPr lang="sr-Latn-RS" noProof="0" err="1"/>
              <a:t>racuna</a:t>
            </a:r>
            <a:r>
              <a:rPr lang="sr-Latn-RS" noProof="0"/>
              <a:t> o njihovim </a:t>
            </a:r>
            <a:r>
              <a:rPr lang="sr-Latn-RS" noProof="0" err="1"/>
              <a:t>replikacijama</a:t>
            </a:r>
            <a:endParaRPr lang="sr-Latn-R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Kod</a:t>
            </a:r>
            <a:r>
              <a:rPr lang="en-GB"/>
              <a:t> </a:t>
            </a:r>
            <a:r>
              <a:rPr lang="en-GB" err="1"/>
              <a:t>vertikalnog</a:t>
            </a:r>
            <a:r>
              <a:rPr lang="en-GB"/>
              <a:t> </a:t>
            </a:r>
            <a:r>
              <a:rPr lang="en-GB" err="1"/>
              <a:t>skaliranja</a:t>
            </a:r>
            <a:r>
              <a:rPr lang="en-GB"/>
              <a:t> </a:t>
            </a:r>
            <a:r>
              <a:rPr lang="en-GB" err="1"/>
              <a:t>treba</a:t>
            </a:r>
            <a:r>
              <a:rPr lang="en-GB"/>
              <a:t> </a:t>
            </a:r>
            <a:r>
              <a:rPr lang="en-GB" err="1"/>
              <a:t>pomenuti</a:t>
            </a:r>
            <a:r>
              <a:rPr lang="en-GB"/>
              <a:t> </a:t>
            </a:r>
            <a:r>
              <a:rPr lang="en-GB" err="1"/>
              <a:t>proci</a:t>
            </a:r>
            <a:r>
              <a:rPr lang="en-GB"/>
              <a:t> put od </a:t>
            </a:r>
            <a:r>
              <a:rPr lang="en-GB" err="1"/>
              <a:t>najintuitivnijeg</a:t>
            </a:r>
            <a:r>
              <a:rPr lang="en-GB"/>
              <a:t> do </a:t>
            </a:r>
            <a:r>
              <a:rPr lang="en-GB" err="1"/>
              <a:t>najboljeg</a:t>
            </a:r>
            <a:r>
              <a:rPr lang="en-GB"/>
              <a:t> puta za </a:t>
            </a:r>
            <a:r>
              <a:rPr lang="en-GB" err="1"/>
              <a:t>vertikalno</a:t>
            </a:r>
            <a:r>
              <a:rPr lang="en-GB"/>
              <a:t> </a:t>
            </a:r>
            <a:r>
              <a:rPr lang="en-GB" err="1"/>
              <a:t>skaliranje</a:t>
            </a:r>
            <a:r>
              <a:rPr lang="en-GB"/>
              <a:t>. Moze se </a:t>
            </a:r>
            <a:r>
              <a:rPr lang="en-GB" err="1"/>
              <a:t>krenuti</a:t>
            </a:r>
            <a:r>
              <a:rPr lang="en-GB"/>
              <a:t> od toga da </a:t>
            </a:r>
            <a:r>
              <a:rPr lang="en-GB" err="1"/>
              <a:t>imamo</a:t>
            </a:r>
            <a:r>
              <a:rPr lang="en-GB"/>
              <a:t> ASG za </a:t>
            </a:r>
            <a:r>
              <a:rPr lang="en-GB" err="1"/>
              <a:t>koju</a:t>
            </a:r>
            <a:r>
              <a:rPr lang="en-GB"/>
              <a:t> se IP </a:t>
            </a:r>
            <a:r>
              <a:rPr lang="en-GB" err="1"/>
              <a:t>adrese</a:t>
            </a:r>
            <a:r>
              <a:rPr lang="en-GB"/>
              <a:t> </a:t>
            </a:r>
            <a:r>
              <a:rPr lang="en-GB" err="1"/>
              <a:t>registruju</a:t>
            </a:r>
            <a:r>
              <a:rPr lang="en-GB"/>
              <a:t> u route53 A record. Tu </a:t>
            </a:r>
            <a:r>
              <a:rPr lang="en-GB" err="1"/>
              <a:t>treba</a:t>
            </a:r>
            <a:r>
              <a:rPr lang="en-GB"/>
              <a:t> </a:t>
            </a:r>
            <a:r>
              <a:rPr lang="en-GB" err="1"/>
              <a:t>skrenuti</a:t>
            </a:r>
            <a:r>
              <a:rPr lang="en-GB"/>
              <a:t> </a:t>
            </a:r>
            <a:r>
              <a:rPr lang="en-GB" err="1"/>
              <a:t>paznju</a:t>
            </a:r>
            <a:r>
              <a:rPr lang="en-GB"/>
              <a:t> da u </a:t>
            </a:r>
            <a:r>
              <a:rPr lang="en-GB" err="1"/>
              <a:t>slucaju</a:t>
            </a:r>
            <a:r>
              <a:rPr lang="en-GB"/>
              <a:t> da se </a:t>
            </a:r>
            <a:r>
              <a:rPr lang="en-GB" err="1"/>
              <a:t>neka</a:t>
            </a:r>
            <a:r>
              <a:rPr lang="en-GB"/>
              <a:t> od </a:t>
            </a:r>
            <a:r>
              <a:rPr lang="en-GB" err="1"/>
              <a:t>instanci</a:t>
            </a:r>
            <a:r>
              <a:rPr lang="en-GB"/>
              <a:t> </a:t>
            </a:r>
            <a:r>
              <a:rPr lang="en-GB" err="1"/>
              <a:t>ukloni</a:t>
            </a:r>
            <a:r>
              <a:rPr lang="en-GB"/>
              <a:t>, deo </a:t>
            </a:r>
            <a:r>
              <a:rPr lang="en-GB" err="1"/>
              <a:t>korisnika</a:t>
            </a:r>
            <a:r>
              <a:rPr lang="en-GB"/>
              <a:t> koji </a:t>
            </a:r>
            <a:r>
              <a:rPr lang="en-GB" err="1"/>
              <a:t>budu</a:t>
            </a:r>
            <a:r>
              <a:rPr lang="en-GB"/>
              <a:t> </a:t>
            </a:r>
            <a:r>
              <a:rPr lang="en-GB" err="1"/>
              <a:t>preusmereni</a:t>
            </a:r>
            <a:r>
              <a:rPr lang="en-GB"/>
              <a:t> 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njenu</a:t>
            </a:r>
            <a:r>
              <a:rPr lang="en-GB"/>
              <a:t> IP </a:t>
            </a:r>
            <a:r>
              <a:rPr lang="en-GB" err="1"/>
              <a:t>adresu</a:t>
            </a:r>
            <a:r>
              <a:rPr lang="en-GB"/>
              <a:t>, </a:t>
            </a:r>
            <a:r>
              <a:rPr lang="en-GB" err="1"/>
              <a:t>nece</a:t>
            </a:r>
            <a:r>
              <a:rPr lang="en-GB"/>
              <a:t> </a:t>
            </a:r>
            <a:r>
              <a:rPr lang="en-GB" err="1"/>
              <a:t>imati</a:t>
            </a:r>
            <a:r>
              <a:rPr lang="en-GB"/>
              <a:t> </a:t>
            </a:r>
            <a:r>
              <a:rPr lang="en-GB" err="1"/>
              <a:t>pristup</a:t>
            </a:r>
            <a:r>
              <a:rPr lang="en-GB"/>
              <a:t> </a:t>
            </a:r>
            <a:r>
              <a:rPr lang="en-GB" err="1"/>
              <a:t>aplikaciji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da je </a:t>
            </a:r>
            <a:r>
              <a:rPr lang="en-GB" err="1"/>
              <a:t>zbog</a:t>
            </a:r>
            <a:r>
              <a:rPr lang="en-GB"/>
              <a:t> toga to </a:t>
            </a:r>
            <a:r>
              <a:rPr lang="en-GB" err="1"/>
              <a:t>resenje</a:t>
            </a:r>
            <a:r>
              <a:rPr lang="en-GB"/>
              <a:t> lose, </a:t>
            </a:r>
            <a:r>
              <a:rPr lang="en-GB" err="1"/>
              <a:t>te</a:t>
            </a:r>
            <a:r>
              <a:rPr lang="en-GB"/>
              <a:t> da </a:t>
            </a:r>
            <a:r>
              <a:rPr lang="en-GB" err="1"/>
              <a:t>zbog</a:t>
            </a:r>
            <a:r>
              <a:rPr lang="en-GB"/>
              <a:t> toga </a:t>
            </a:r>
            <a:r>
              <a:rPr lang="en-GB" err="1"/>
              <a:t>treba</a:t>
            </a:r>
            <a:r>
              <a:rPr lang="en-GB"/>
              <a:t> </a:t>
            </a:r>
            <a:r>
              <a:rPr lang="en-GB" err="1"/>
              <a:t>uvesti</a:t>
            </a:r>
            <a:r>
              <a:rPr lang="en-GB"/>
              <a:t> load </a:t>
            </a:r>
            <a:r>
              <a:rPr lang="en-GB" err="1"/>
              <a:t>balanser</a:t>
            </a:r>
            <a:r>
              <a:rPr lang="en-GB"/>
              <a:t> koji </a:t>
            </a:r>
            <a:r>
              <a:rPr lang="en-GB" err="1"/>
              <a:t>vodi</a:t>
            </a:r>
            <a:r>
              <a:rPr lang="en-GB"/>
              <a:t> </a:t>
            </a:r>
            <a:r>
              <a:rPr lang="en-GB" err="1"/>
              <a:t>racuna</a:t>
            </a:r>
            <a:r>
              <a:rPr lang="en-GB"/>
              <a:t> o </a:t>
            </a:r>
            <a:r>
              <a:rPr lang="sr-Latn-RS" noProof="0"/>
              <a:t>privatnim IP adresama instanci u ASG-u i na taj </a:t>
            </a:r>
            <a:r>
              <a:rPr lang="sr-Latn-RS" noProof="0" err="1"/>
              <a:t>nacin</a:t>
            </a:r>
            <a:r>
              <a:rPr lang="sr-Latn-RS" noProof="0"/>
              <a:t> </a:t>
            </a:r>
            <a:r>
              <a:rPr lang="sr-Latn-RS" noProof="0" err="1"/>
              <a:t>rasporedjuje</a:t>
            </a:r>
            <a:r>
              <a:rPr lang="sr-Latn-RS" noProof="0"/>
              <a:t> </a:t>
            </a:r>
            <a:r>
              <a:rPr lang="sr-Latn-RS" noProof="0" err="1"/>
              <a:t>saobracaj</a:t>
            </a:r>
            <a:r>
              <a:rPr lang="sr-Latn-RS" noProof="0"/>
              <a:t>. </a:t>
            </a:r>
            <a:r>
              <a:rPr lang="sr-Latn-RS" noProof="0" err="1"/>
              <a:t>Takodje</a:t>
            </a:r>
            <a:r>
              <a:rPr lang="sr-Latn-RS" noProof="0"/>
              <a:t>, treba skrenuti </a:t>
            </a:r>
            <a:r>
              <a:rPr lang="sr-Latn-RS" noProof="0" err="1"/>
              <a:t>paznju</a:t>
            </a:r>
            <a:r>
              <a:rPr lang="sr-Latn-RS" noProof="0"/>
              <a:t> na posledice </a:t>
            </a:r>
            <a:r>
              <a:rPr lang="sr-Latn-RS" noProof="0" err="1"/>
              <a:t>skaliranja</a:t>
            </a:r>
            <a:r>
              <a:rPr lang="sr-Latn-RS" noProof="0"/>
              <a:t> procesorske </a:t>
            </a:r>
            <a:r>
              <a:rPr lang="sr-Latn-RS" noProof="0" err="1"/>
              <a:t>moci</a:t>
            </a:r>
            <a:r>
              <a:rPr lang="sr-Latn-RS" noProof="0"/>
              <a:t>, odnosno da uporedo treba </a:t>
            </a:r>
            <a:r>
              <a:rPr lang="sr-Latn-RS" noProof="0" err="1"/>
              <a:t>skalirati</a:t>
            </a:r>
            <a:r>
              <a:rPr lang="sr-Latn-RS" noProof="0"/>
              <a:t> i baze podataka i voditi </a:t>
            </a:r>
            <a:r>
              <a:rPr lang="sr-Latn-RS" noProof="0" err="1"/>
              <a:t>racuna</a:t>
            </a:r>
            <a:r>
              <a:rPr lang="sr-Latn-RS" noProof="0"/>
              <a:t> o njihovim </a:t>
            </a:r>
            <a:r>
              <a:rPr lang="sr-Latn-RS" noProof="0" err="1"/>
              <a:t>replikacijama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0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1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6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7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89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8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8_7E0DC47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stair_Cockbur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E_C5FFE058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0_96DBA02C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aws.amazon.com/architecture/" TargetMode="External"/><Relationship Id="rId4" Type="http://schemas.openxmlformats.org/officeDocument/2006/relationships/hyperlink" Target="https://aws.amazon.com/architecture/well-architecte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Cloud architecture approaches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Beograd, 20-12-2022</a:t>
            </a:r>
            <a:endParaRPr lang="nl-NL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Aleksa Cvijić, Vuk Stanković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783712" y="1602898"/>
            <a:ext cx="5669640" cy="4114729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Session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affinity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(način da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load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balanser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obezbedi da sve zahteve jednog korisnika obradi ista instance)</a:t>
            </a:r>
          </a:p>
          <a:p>
            <a:pPr lvl="2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Cookies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(do 4KB podataka)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Skladištenje sesija u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ElastiCache</a:t>
            </a: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lvl="2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Replikacija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baza podataka (čitanje iz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read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kopija, pisanje u master bazu podataka)</a:t>
            </a:r>
          </a:p>
          <a:p>
            <a:pPr lvl="2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Keširanje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zahteva ka bazi podataka pomoću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ElastiCache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-a</a:t>
            </a:r>
          </a:p>
          <a:p>
            <a:pPr lvl="2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Keširanje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zahteva ka 3</a:t>
            </a:r>
            <a:r>
              <a:rPr lang="sr-Latn-RS" baseline="30000">
                <a:solidFill>
                  <a:srgbClr val="706F6F"/>
                </a:solidFill>
                <a:ea typeface="+mj-lt"/>
                <a:cs typeface="+mj-lt"/>
              </a:rPr>
              <a:t>rd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party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servisima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>
                <a:ea typeface="+mj-lt"/>
                <a:cs typeface="+mj-lt"/>
              </a:rPr>
              <a:t>Održavanje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stanja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kod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horizontalnog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skaliranja</a:t>
            </a:r>
            <a:endParaRPr lang="sr-Latn-R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9867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EA9EA-4B89-321F-45A0-549D3AF94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Mikroservisna</a:t>
            </a:r>
            <a:r>
              <a:rPr lang="en-US"/>
              <a:t> </a:t>
            </a:r>
            <a:r>
              <a:rPr lang="en-US" err="1"/>
              <a:t>arhitektura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0E952-C62A-C982-F86E-A2643EC6B836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" name="Graphic 3" descr="Chat with solid fill">
            <a:extLst>
              <a:ext uri="{FF2B5EF4-FFF2-40B4-BE49-F238E27FC236}">
                <a16:creationId xmlns:a16="http://schemas.microsoft.com/office/drawing/2014/main" id="{4430BF56-F2BE-1037-AF92-72985851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0" y="1752600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5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58812" y="1510133"/>
            <a:ext cx="5678926" cy="4228058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Mikroservisna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arhitektura je softverski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patern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u kome se velike aplikacije razvijaju kao niz manjih nezavisnih modula od kojih svaki ima svoje zaduženje i komunicira sa ostalima putem API-ja</a:t>
            </a:r>
          </a:p>
          <a:p>
            <a:pPr marL="0" lvl="2" indent="0">
              <a:buClr>
                <a:srgbClr val="004F9F"/>
              </a:buClr>
              <a:buNone/>
            </a:pP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marL="0" lvl="2" indent="0">
              <a:buClr>
                <a:srgbClr val="004F9F"/>
              </a:buClr>
              <a:buNone/>
            </a:pPr>
            <a:r>
              <a:rPr lang="sr-Latn-RS" b="1">
                <a:solidFill>
                  <a:srgbClr val="706F6F"/>
                </a:solidFill>
                <a:ea typeface="+mj-lt"/>
                <a:cs typeface="+mj-lt"/>
              </a:rPr>
              <a:t>Prednosti: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Lakši i brži proces dovođenja aplikacije do produkcije (manji delovi se objavljuju)</a:t>
            </a:r>
            <a:endParaRPr lang="sr-Latn-RS"/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Nezavisno horizontalno i vertikalno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skaliranje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pojedinih delova sistema u skladu sa potrebama</a:t>
            </a:r>
          </a:p>
          <a:p>
            <a:pPr marL="0" lvl="2" indent="0">
              <a:buClr>
                <a:srgbClr val="004F9F"/>
              </a:buClr>
              <a:buNone/>
            </a:pPr>
            <a:r>
              <a:rPr lang="sr-Latn-RS" b="1">
                <a:solidFill>
                  <a:srgbClr val="706F6F"/>
                </a:solidFill>
                <a:ea typeface="+mj-lt"/>
                <a:cs typeface="+mj-lt"/>
              </a:rPr>
              <a:t>Nedostaci: 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Komplikovano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debug-ovanje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aplikacije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Povećan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overhead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zbog komunikacije među timovima i održavanja API dokumentacije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Kompleksnost sistema dovodi do toga da ga je teško u celosti razumeti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Mikroservisna arhitektura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4753334-E9F4-B34A-CE7B-BFD724C4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81" y="1390650"/>
            <a:ext cx="5168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58812" y="1510133"/>
            <a:ext cx="5678926" cy="4228058"/>
          </a:xfrm>
        </p:spPr>
        <p:txBody>
          <a:bodyPr vert="horz" lIns="0" tIns="0" rIns="0" bIns="0" rtlCol="0" anchor="t">
            <a:noAutofit/>
          </a:bodyPr>
          <a:lstStyle/>
          <a:p>
            <a:pPr marL="0" lvl="2" indent="0">
              <a:buClr>
                <a:srgbClr val="004F9F"/>
              </a:buClr>
              <a:buNone/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Jedan od najvećih izazova prilikom konstruisanja </a:t>
            </a:r>
            <a:r>
              <a:rPr lang="sr-Latn-RS" dirty="0" err="1">
                <a:solidFill>
                  <a:srgbClr val="706F6F"/>
                </a:solidFill>
                <a:ea typeface="+mj-lt"/>
                <a:cs typeface="+mj-lt"/>
              </a:rPr>
              <a:t>mikroservisne</a:t>
            </a: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 arhitekture je kako identifikovati i podeliti sistem u </a:t>
            </a:r>
            <a:r>
              <a:rPr lang="sr-Latn-RS" dirty="0" err="1">
                <a:solidFill>
                  <a:srgbClr val="706F6F"/>
                </a:solidFill>
                <a:ea typeface="+mj-lt"/>
                <a:cs typeface="+mj-lt"/>
              </a:rPr>
              <a:t>mikroservise</a:t>
            </a: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. Za ovo se koristi nekoliko strategija: </a:t>
            </a:r>
          </a:p>
          <a:p>
            <a:pPr marL="0" lvl="2" indent="0">
              <a:buClr>
                <a:srgbClr val="004F9F"/>
              </a:buClr>
              <a:buNone/>
            </a:pP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Identifikacija poslovnih mogućnosti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Identifikacija jedinica koje se mogu nezavisno </a:t>
            </a:r>
            <a:r>
              <a:rPr lang="sr-Latn-RS" dirty="0" err="1">
                <a:solidFill>
                  <a:srgbClr val="706F6F"/>
                </a:solidFill>
                <a:ea typeface="+mj-lt"/>
                <a:cs typeface="+mj-lt"/>
              </a:rPr>
              <a:t>deploy-ovati</a:t>
            </a:r>
            <a:endParaRPr lang="sr-Latn-RS" dirty="0">
              <a:solidFill>
                <a:srgbClr val="706F6F"/>
              </a:solidFill>
              <a:ea typeface="+mj-lt"/>
              <a:cs typeface="+mj-lt"/>
            </a:endParaRP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Identifikacija preterano kompleksnih delova sistema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Oslanjanje na strukturu tima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Mikroservisna arhitektura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4753334-E9F4-B34A-CE7B-BFD724C4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81" y="1390650"/>
            <a:ext cx="5168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58812" y="1510133"/>
            <a:ext cx="5678926" cy="4228058"/>
          </a:xfrm>
        </p:spPr>
        <p:txBody>
          <a:bodyPr vert="horz" lIns="0" tIns="0" rIns="0" bIns="0" rtlCol="0" anchor="t">
            <a:noAutofit/>
          </a:bodyPr>
          <a:lstStyle/>
          <a:p>
            <a:pPr marL="0" lvl="2" indent="0">
              <a:buClr>
                <a:srgbClr val="004F9F"/>
              </a:buClr>
              <a:buNone/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Kada </a:t>
            </a:r>
            <a:r>
              <a:rPr lang="sr-Latn-RS" b="1">
                <a:solidFill>
                  <a:srgbClr val="706F6F"/>
                </a:solidFill>
                <a:ea typeface="+mj-lt"/>
                <a:cs typeface="+mj-lt"/>
              </a:rPr>
              <a:t>ne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koristiti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mikroservisnu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arhitekturu: 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Na malim projektima - jer unosi nepotrebnu kompleksnost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Projekti sa kratkim rokovima – jer može biti vremenski zahtevno razbiti poslovni domen ili postojeću aplikaciju na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mikroservise</a:t>
            </a: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Projekti sa ograničenim resursima - jer je razvoj i održavanje dosta skuplje od drugih arhitekturnih pristupa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Projekti na kojima je potrebna velika konzistentnost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Mikroservisna arhitektura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4753334-E9F4-B34A-CE7B-BFD724C4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81" y="1390650"/>
            <a:ext cx="5168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EA9EA-4B89-321F-45A0-549D3AF94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/>
              <a:t>Event driven </a:t>
            </a:r>
            <a:r>
              <a:rPr lang="sr-Latn-RS" err="1"/>
              <a:t>arhitektura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0E952-C62A-C982-F86E-A2643EC6B836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" name="Graphic 3" descr="Chat with solid fill">
            <a:extLst>
              <a:ext uri="{FF2B5EF4-FFF2-40B4-BE49-F238E27FC236}">
                <a16:creationId xmlns:a16="http://schemas.microsoft.com/office/drawing/2014/main" id="{4430BF56-F2BE-1037-AF92-72985851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0" y="1752600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58812" y="1510133"/>
            <a:ext cx="5678926" cy="4228058"/>
          </a:xfrm>
        </p:spPr>
        <p:txBody>
          <a:bodyPr vert="horz" lIns="0" tIns="0" rIns="0" bIns="0" rtlCol="0" anchor="t">
            <a:noAutofit/>
          </a:bodyPr>
          <a:lstStyle/>
          <a:p>
            <a:pPr marL="0" lvl="2" indent="0">
              <a:buClr>
                <a:srgbClr val="004F9F"/>
              </a:buClr>
              <a:buNone/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Event driven arhitektura je softverski patern u kome je tok aplikacije određen događajima i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trigerima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. Delovi sistema proizvode i reaguju na događaje.</a:t>
            </a:r>
          </a:p>
          <a:p>
            <a:pPr marL="0" lvl="2" indent="0">
              <a:buClr>
                <a:srgbClr val="004F9F"/>
              </a:buClr>
              <a:buNone/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AWS je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prijateljski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prema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Event driven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arhitekturi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. Skoro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svi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servisi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mogu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da se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koriste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kao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event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emiter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ili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event listener.</a:t>
            </a:r>
          </a:p>
          <a:p>
            <a:pPr marL="0" lvl="2" indent="0">
              <a:buClr>
                <a:srgbClr val="004F9F"/>
              </a:buClr>
              <a:buNone/>
            </a:pP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marL="0" lvl="2" indent="0">
              <a:buClr>
                <a:srgbClr val="004F9F"/>
              </a:buClr>
              <a:buNone/>
            </a:pPr>
            <a:r>
              <a:rPr lang="sr-Latn-RS" b="1" err="1">
                <a:solidFill>
                  <a:srgbClr val="706F6F"/>
                </a:solidFill>
                <a:ea typeface="+mj-lt"/>
                <a:cs typeface="+mj-lt"/>
              </a:rPr>
              <a:t>Benefiti</a:t>
            </a:r>
            <a:r>
              <a:rPr lang="sr-Latn-RS" b="1">
                <a:solidFill>
                  <a:srgbClr val="706F6F"/>
                </a:solidFill>
                <a:ea typeface="+mj-lt"/>
                <a:cs typeface="+mj-lt"/>
              </a:rPr>
              <a:t>:</a:t>
            </a:r>
          </a:p>
          <a:p>
            <a:pPr lvl="2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Asinhronost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– događaji se mogu procesirati u grupama, paralelno ili sekvencijalno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Fleksibilnost – događaji se mogu procesirati na vise različitih mesta istovremeno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Razdvajanje (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decoupling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) – pošto komponente komuniciraju preko događaja, nema striktnog API-ja koji spaja komponente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Proširivost – lako je dodati nove emitere i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listener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-e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Event driven </a:t>
            </a:r>
            <a:r>
              <a:rPr lang="sr-Latn-RS" err="1">
                <a:ea typeface="+mj-lt"/>
                <a:cs typeface="+mj-lt"/>
              </a:rPr>
              <a:t>arhitektura</a:t>
            </a:r>
            <a:endParaRPr lang="sr-Latn-R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3270AAF-F4EF-1BCC-D19F-03F9E351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38" y="1510133"/>
            <a:ext cx="5239833" cy="37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1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58812" y="1510133"/>
            <a:ext cx="5678926" cy="4228058"/>
          </a:xfrm>
        </p:spPr>
        <p:txBody>
          <a:bodyPr vert="horz" lIns="0" tIns="0" rIns="0" bIns="0" rtlCol="0" anchor="t">
            <a:noAutofit/>
          </a:bodyPr>
          <a:lstStyle/>
          <a:p>
            <a:pPr marL="0" lvl="2" indent="0">
              <a:buClr>
                <a:srgbClr val="004F9F"/>
              </a:buClr>
              <a:buNone/>
            </a:pPr>
            <a:r>
              <a:rPr lang="sr-Latn-RS" b="1" dirty="0">
                <a:solidFill>
                  <a:srgbClr val="706F6F"/>
                </a:solidFill>
                <a:ea typeface="+mj-lt"/>
                <a:cs typeface="+mj-lt"/>
              </a:rPr>
              <a:t>Kada ne koristiti </a:t>
            </a:r>
            <a:r>
              <a:rPr lang="sr-Latn-RS" b="1" dirty="0" err="1">
                <a:solidFill>
                  <a:srgbClr val="706F6F"/>
                </a:solidFill>
                <a:ea typeface="+mj-lt"/>
                <a:cs typeface="+mj-lt"/>
              </a:rPr>
              <a:t>event</a:t>
            </a:r>
            <a:r>
              <a:rPr lang="sr-Latn-RS" b="1" dirty="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b="1" dirty="0" err="1">
                <a:solidFill>
                  <a:srgbClr val="706F6F"/>
                </a:solidFill>
                <a:ea typeface="+mj-lt"/>
                <a:cs typeface="+mj-lt"/>
              </a:rPr>
              <a:t>driven</a:t>
            </a:r>
            <a:r>
              <a:rPr lang="sr-Latn-RS" b="1" dirty="0">
                <a:solidFill>
                  <a:srgbClr val="706F6F"/>
                </a:solidFill>
                <a:ea typeface="+mj-lt"/>
                <a:cs typeface="+mj-lt"/>
              </a:rPr>
              <a:t> arhitekturu: 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Na projektima sa malim budžetom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Na projektima sa kratkim rokom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Na projektima gde se zahteva jako brza (</a:t>
            </a:r>
            <a:r>
              <a:rPr lang="sr-Latn-RS" dirty="0" err="1">
                <a:solidFill>
                  <a:srgbClr val="706F6F"/>
                </a:solidFill>
                <a:ea typeface="+mj-lt"/>
                <a:cs typeface="+mj-lt"/>
              </a:rPr>
              <a:t>real</a:t>
            </a: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-time) obrada podataka, zbog sporog odziva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Na projektima sa malim saobraćajem</a:t>
            </a:r>
          </a:p>
          <a:p>
            <a:pPr lvl="2">
              <a:buClr>
                <a:srgbClr val="004F9F"/>
              </a:buClr>
            </a:pP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marL="0" lvl="2" indent="0">
              <a:buClr>
                <a:srgbClr val="004F9F"/>
              </a:buClr>
              <a:buNone/>
            </a:pPr>
            <a:r>
              <a:rPr lang="sr-Latn-RS" b="1" dirty="0">
                <a:solidFill>
                  <a:srgbClr val="706F6F"/>
                </a:solidFill>
                <a:ea typeface="+mj-lt"/>
                <a:cs typeface="+mj-lt"/>
              </a:rPr>
              <a:t>Nedostaci: 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Povećana kompleksnost sistema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Problemi prilikom </a:t>
            </a:r>
            <a:r>
              <a:rPr lang="sr-Latn-RS" dirty="0" err="1">
                <a:solidFill>
                  <a:srgbClr val="706F6F"/>
                </a:solidFill>
                <a:ea typeface="+mj-lt"/>
                <a:cs typeface="+mj-lt"/>
              </a:rPr>
              <a:t>debagovanja</a:t>
            </a:r>
            <a:endParaRPr lang="sr-Latn-RS" dirty="0">
              <a:solidFill>
                <a:srgbClr val="706F6F"/>
              </a:solidFill>
              <a:ea typeface="+mj-lt"/>
              <a:cs typeface="+mj-lt"/>
            </a:endParaRP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Poteškoće u sagledavanju sistema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Definisanje i praćenje pravila razvoja sistema i arhitekture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Event driven </a:t>
            </a:r>
            <a:r>
              <a:rPr lang="sr-Latn-RS" err="1">
                <a:ea typeface="+mj-lt"/>
                <a:cs typeface="+mj-lt"/>
              </a:rPr>
              <a:t>arhitektura</a:t>
            </a:r>
            <a:endParaRPr lang="sr-Latn-R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3270AAF-F4EF-1BCC-D19F-03F9E3514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38" y="1510133"/>
            <a:ext cx="5239833" cy="37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14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EA9EA-4B89-321F-45A0-549D3AF94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Hexagonal </a:t>
            </a:r>
            <a:r>
              <a:rPr lang="en-US" err="1"/>
              <a:t>arhitektura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0E952-C62A-C982-F86E-A2643EC6B836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" name="Graphic 3" descr="Chat with solid fill">
            <a:extLst>
              <a:ext uri="{FF2B5EF4-FFF2-40B4-BE49-F238E27FC236}">
                <a16:creationId xmlns:a16="http://schemas.microsoft.com/office/drawing/2014/main" id="{4430BF56-F2BE-1037-AF92-72985851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0" y="1752600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E397C-2212-23F3-BFB9-59E5353A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Portovi I Adapteri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283B5-FB17-CDA7-C2B0-EDFEE949B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65D5-93B5-2C86-2F4F-644EEFB0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8B320E9A-D200-BDEA-BCC3-E5B93A27C95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950066" y="517093"/>
            <a:ext cx="6568538" cy="613770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2D8159-D244-92F0-5760-E80146D88B79}"/>
              </a:ext>
            </a:extLst>
          </p:cNvPr>
          <p:cNvSpPr txBox="1"/>
          <p:nvPr/>
        </p:nvSpPr>
        <p:spPr>
          <a:xfrm>
            <a:off x="491613" y="1315064"/>
            <a:ext cx="4556007" cy="40737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>
                <a:solidFill>
                  <a:srgbClr val="706F6F"/>
                </a:solidFill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Alistair Cockburn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, 2005</a:t>
            </a:r>
          </a:p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Jaka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enkapsulacija</a:t>
            </a:r>
            <a:endParaRPr lang="en-US" sz="2000">
              <a:solidFill>
                <a:srgbClr val="706F6F"/>
              </a:solidFill>
              <a:ea typeface="+mj-lt"/>
              <a:cs typeface="+mj-lt"/>
            </a:endParaRPr>
          </a:p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Loosely coupled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komponente</a:t>
            </a:r>
            <a:endParaRPr lang="en-US" sz="2000">
              <a:solidFill>
                <a:srgbClr val="706F6F"/>
              </a:solidFill>
              <a:ea typeface="+mj-lt"/>
              <a:cs typeface="+mj-lt"/>
            </a:endParaRPr>
          </a:p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endParaRPr lang="en-US" sz="2000">
              <a:solidFill>
                <a:srgbClr val="706F6F"/>
              </a:solidFill>
              <a:ea typeface="+mj-lt"/>
              <a:cs typeface="+mj-lt"/>
            </a:endParaRPr>
          </a:p>
          <a:p>
            <a:pPr marL="0" lvl="2">
              <a:lnSpc>
                <a:spcPts val="2400"/>
              </a:lnSpc>
              <a:buClr>
                <a:srgbClr val="004F9F"/>
              </a:buClr>
              <a:buSzPct val="80000"/>
            </a:pPr>
            <a:r>
              <a:rPr lang="en-US" sz="2000" b="1">
                <a:solidFill>
                  <a:srgbClr val="706F6F"/>
                </a:solidFill>
                <a:ea typeface="+mj-lt"/>
                <a:cs typeface="+mj-lt"/>
              </a:rPr>
              <a:t>Pros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:</a:t>
            </a:r>
          </a:p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Separation of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concenrs</a:t>
            </a:r>
            <a:endParaRPr lang="en-US" sz="2000">
              <a:solidFill>
                <a:srgbClr val="706F6F"/>
              </a:solidFill>
              <a:ea typeface="+mj-lt"/>
              <a:cs typeface="+mj-lt"/>
            </a:endParaRPr>
          </a:p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Tech-stack agnostic</a:t>
            </a:r>
          </a:p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Lako se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skalira</a:t>
            </a:r>
            <a:endParaRPr lang="en-US" sz="2000">
              <a:solidFill>
                <a:srgbClr val="706F6F"/>
              </a:solidFill>
              <a:ea typeface="+mj-lt"/>
              <a:cs typeface="+mj-lt"/>
            </a:endParaRPr>
          </a:p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Olakšava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testiranje</a:t>
            </a:r>
            <a:endParaRPr lang="en-US" sz="2000">
              <a:solidFill>
                <a:srgbClr val="706F6F"/>
              </a:solidFill>
              <a:ea typeface="+mj-lt"/>
              <a:cs typeface="+mj-lt"/>
            </a:endParaRPr>
          </a:p>
          <a:p>
            <a:pPr marL="0" lvl="2">
              <a:lnSpc>
                <a:spcPts val="2400"/>
              </a:lnSpc>
            </a:pPr>
            <a:endParaRPr lang="en-US" sz="2000">
              <a:solidFill>
                <a:srgbClr val="706F6F"/>
              </a:solidFill>
              <a:ea typeface="+mj-lt"/>
              <a:cs typeface="+mj-lt"/>
            </a:endParaRPr>
          </a:p>
          <a:p>
            <a:pPr marL="0" lvl="2">
              <a:lnSpc>
                <a:spcPts val="2400"/>
              </a:lnSpc>
              <a:buClr>
                <a:srgbClr val="004F9F"/>
              </a:buClr>
              <a:buSzPct val="80000"/>
            </a:pPr>
            <a:r>
              <a:rPr lang="en-US" sz="2000" b="1">
                <a:solidFill>
                  <a:srgbClr val="706F6F"/>
                </a:solidFill>
                <a:ea typeface="+mj-lt"/>
                <a:cs typeface="+mj-lt"/>
              </a:rPr>
              <a:t>Cons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:</a:t>
            </a:r>
          </a:p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Isplati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se,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ali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na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duže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staze</a:t>
            </a:r>
            <a:endParaRPr lang="en-US" sz="2000">
              <a:solidFill>
                <a:srgbClr val="706F6F"/>
              </a:solidFill>
              <a:ea typeface="+mj-lt"/>
              <a:cs typeface="+mj-lt"/>
            </a:endParaRPr>
          </a:p>
          <a:p>
            <a:pPr marL="180975" lvl="2" indent="-180975">
              <a:lnSpc>
                <a:spcPts val="2400"/>
              </a:lnSpc>
              <a:buClr>
                <a:srgbClr val="004F9F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Nije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lako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podeliti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app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na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ovaj</a:t>
            </a:r>
            <a:r>
              <a:rPr lang="en-US" sz="200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en-US" sz="2000" err="1">
                <a:solidFill>
                  <a:srgbClr val="706F6F"/>
                </a:solidFill>
                <a:ea typeface="+mj-lt"/>
                <a:cs typeface="+mj-lt"/>
              </a:rPr>
              <a:t>način</a:t>
            </a:r>
            <a:endParaRPr lang="en-US" sz="2000">
              <a:solidFill>
                <a:srgbClr val="706F6F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908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01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err="1"/>
              <a:t>Vertikalno</a:t>
            </a:r>
            <a:r>
              <a:rPr lang="sr-Latn-RS"/>
              <a:t> </a:t>
            </a:r>
            <a:r>
              <a:rPr lang="sr-Latn-RS" err="1"/>
              <a:t>skaliranje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02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err="1">
                <a:ea typeface="+mj-lt"/>
                <a:cs typeface="+mj-lt"/>
              </a:rPr>
              <a:t>Horizontalno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skaliranje</a:t>
            </a:r>
          </a:p>
          <a:p>
            <a:endParaRPr lang="sr-Latn-R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03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04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E0F94D6-710A-5169-601F-E9FC975DCF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err="1">
                <a:ea typeface="+mj-lt"/>
                <a:cs typeface="+mj-lt"/>
              </a:rPr>
              <a:t>Održavanje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stanja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kod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horizontalnog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skaliranja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D607F84-87D4-9656-D540-B015803C6E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err="1"/>
              <a:t>Mikroservisna</a:t>
            </a:r>
            <a:r>
              <a:rPr lang="sr-Latn-RS"/>
              <a:t> </a:t>
            </a:r>
            <a:r>
              <a:rPr lang="sr-Latn-RS" err="1"/>
              <a:t>arhitektura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EDEBA83-1298-7EFD-DA0F-4C97539DD598}"/>
              </a:ext>
            </a:extLst>
          </p:cNvPr>
          <p:cNvSpPr txBox="1">
            <a:spLocks/>
          </p:cNvSpPr>
          <p:nvPr/>
        </p:nvSpPr>
        <p:spPr bwMode="auto">
          <a:xfrm>
            <a:off x="5905499" y="1385888"/>
            <a:ext cx="1150937" cy="9572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05</a:t>
            </a:r>
            <a:endParaRPr lang="nl-NL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1859B8D-D510-B30F-3D86-2F92CD3F6390}"/>
              </a:ext>
            </a:extLst>
          </p:cNvPr>
          <p:cNvSpPr txBox="1">
            <a:spLocks/>
          </p:cNvSpPr>
          <p:nvPr/>
        </p:nvSpPr>
        <p:spPr bwMode="auto">
          <a:xfrm>
            <a:off x="6480966" y="1854993"/>
            <a:ext cx="4671219" cy="6659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err="1">
                <a:ea typeface="+mj-lt"/>
                <a:cs typeface="+mj-lt"/>
              </a:rPr>
              <a:t>Event-driven</a:t>
            </a:r>
            <a:r>
              <a:rPr lang="sr-Latn-RS">
                <a:ea typeface="+mj-lt"/>
                <a:cs typeface="+mj-lt"/>
              </a:rPr>
              <a:t> arhitektura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864D315-0D4F-B90C-4002-21075FD6B9EF}"/>
              </a:ext>
            </a:extLst>
          </p:cNvPr>
          <p:cNvSpPr txBox="1">
            <a:spLocks/>
          </p:cNvSpPr>
          <p:nvPr/>
        </p:nvSpPr>
        <p:spPr bwMode="auto">
          <a:xfrm>
            <a:off x="5905499" y="2556008"/>
            <a:ext cx="1150937" cy="9572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06	</a:t>
            </a:r>
            <a:endParaRPr lang="nl-NL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25D9BF3-5AD2-B8E5-7B42-48719986B9AE}"/>
              </a:ext>
            </a:extLst>
          </p:cNvPr>
          <p:cNvSpPr txBox="1">
            <a:spLocks/>
          </p:cNvSpPr>
          <p:nvPr/>
        </p:nvSpPr>
        <p:spPr bwMode="auto">
          <a:xfrm>
            <a:off x="6480966" y="3028817"/>
            <a:ext cx="4671219" cy="6659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j-lt"/>
                <a:cs typeface="+mj-lt"/>
              </a:rPr>
              <a:t>Hexagonal </a:t>
            </a:r>
            <a:r>
              <a:rPr lang="en-US" err="1">
                <a:ea typeface="+mj-lt"/>
                <a:cs typeface="+mj-lt"/>
              </a:rPr>
              <a:t>arhitektura</a:t>
            </a:r>
            <a:endParaRPr lang="en-US" err="1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9CC28F6-EBFF-B856-BBC6-FCC2B89F557B}"/>
              </a:ext>
            </a:extLst>
          </p:cNvPr>
          <p:cNvSpPr txBox="1">
            <a:spLocks/>
          </p:cNvSpPr>
          <p:nvPr/>
        </p:nvSpPr>
        <p:spPr bwMode="auto">
          <a:xfrm>
            <a:off x="5905499" y="3699008"/>
            <a:ext cx="1150937" cy="9572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07	</a:t>
            </a:r>
            <a:endParaRPr lang="nl-NL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191D7F5-FC42-06C8-9ECE-F284A924C5E7}"/>
              </a:ext>
            </a:extLst>
          </p:cNvPr>
          <p:cNvSpPr txBox="1">
            <a:spLocks/>
          </p:cNvSpPr>
          <p:nvPr/>
        </p:nvSpPr>
        <p:spPr bwMode="auto">
          <a:xfrm>
            <a:off x="6480966" y="4206453"/>
            <a:ext cx="4671219" cy="6659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j-lt"/>
                <a:cs typeface="+mj-lt"/>
              </a:rPr>
              <a:t>Well Architected Framework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806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EA9EA-4B89-321F-45A0-549D3AF94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Well Architected Framework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0E952-C62A-C982-F86E-A2643EC6B836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" name="Graphic 3" descr="Chat with solid fill">
            <a:extLst>
              <a:ext uri="{FF2B5EF4-FFF2-40B4-BE49-F238E27FC236}">
                <a16:creationId xmlns:a16="http://schemas.microsoft.com/office/drawing/2014/main" id="{4430BF56-F2BE-1037-AF92-72985851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0" y="1752600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783712" y="1602898"/>
            <a:ext cx="5669640" cy="4114729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Arhitektura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svake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aplikacije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razvijene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na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AWS-u se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kroz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Well Architected Framework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evaluira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u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odnosu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na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6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stubova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: </a:t>
            </a:r>
          </a:p>
          <a:p>
            <a:pPr lvl="3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Troškovi</a:t>
            </a:r>
          </a:p>
          <a:p>
            <a:pPr lvl="3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Performanse</a:t>
            </a:r>
          </a:p>
          <a:p>
            <a:pPr lvl="3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Pouzdanost</a:t>
            </a:r>
          </a:p>
          <a:p>
            <a:pPr lvl="3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Bezbednost</a:t>
            </a:r>
          </a:p>
          <a:p>
            <a:pPr lvl="3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Operativna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izvrsnost</a:t>
            </a:r>
          </a:p>
          <a:p>
            <a:pPr lvl="3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Održivost</a:t>
            </a:r>
          </a:p>
          <a:p>
            <a:pPr lvl="3">
              <a:buClr>
                <a:srgbClr val="004F9F"/>
              </a:buClr>
            </a:pPr>
            <a:endParaRPr lang="en-GB">
              <a:solidFill>
                <a:srgbClr val="706F6F"/>
              </a:solidFill>
              <a:ea typeface="+mj-lt"/>
              <a:cs typeface="+mj-lt"/>
            </a:endParaRPr>
          </a:p>
          <a:p>
            <a:pPr marL="180975" lvl="3" indent="0">
              <a:buClr>
                <a:srgbClr val="004F9F"/>
              </a:buClr>
              <a:buNone/>
            </a:pPr>
            <a:r>
              <a:rPr lang="en-GB">
                <a:solidFill>
                  <a:srgbClr val="706F6F"/>
                </a:solidFill>
                <a:ea typeface="+mj-lt"/>
                <a:cs typeface="+mj-lt"/>
                <a:hlinkClick r:id="rId4"/>
              </a:rPr>
              <a:t>https://aws.amazon.com/architecture/well-architected/</a:t>
            </a:r>
            <a:endParaRPr lang="en-GB">
              <a:solidFill>
                <a:srgbClr val="706F6F"/>
              </a:solidFill>
              <a:ea typeface="+mj-lt"/>
              <a:cs typeface="+mj-lt"/>
            </a:endParaRPr>
          </a:p>
          <a:p>
            <a:pPr marL="180975" lvl="3" indent="0">
              <a:buClr>
                <a:srgbClr val="004F9F"/>
              </a:buClr>
              <a:buNone/>
            </a:pPr>
            <a:r>
              <a:rPr lang="en-GB">
                <a:solidFill>
                  <a:srgbClr val="706F6F"/>
                </a:solidFill>
                <a:ea typeface="+mj-lt"/>
                <a:cs typeface="+mj-lt"/>
                <a:hlinkClick r:id="rId5"/>
              </a:rPr>
              <a:t>https://aws.amazon.com/architecture/</a:t>
            </a:r>
            <a:endParaRPr lang="en-GB">
              <a:solidFill>
                <a:srgbClr val="706F6F"/>
              </a:solidFill>
              <a:ea typeface="+mj-lt"/>
              <a:cs typeface="+mj-lt"/>
            </a:endParaRPr>
          </a:p>
          <a:p>
            <a:pPr marL="180975" lvl="3" indent="0">
              <a:buClr>
                <a:srgbClr val="004F9F"/>
              </a:buClr>
              <a:buNone/>
            </a:pPr>
            <a:endParaRPr lang="en-GB">
              <a:solidFill>
                <a:srgbClr val="706F6F"/>
              </a:solidFill>
              <a:ea typeface="+mj-lt"/>
              <a:cs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Well architected framework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309757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err="1"/>
              <a:t>pitanja</a:t>
            </a:r>
          </a:p>
        </p:txBody>
      </p:sp>
    </p:spTree>
    <p:extLst>
      <p:ext uri="{BB962C8B-B14F-4D97-AF65-F5344CB8AC3E}">
        <p14:creationId xmlns:p14="http://schemas.microsoft.com/office/powerpoint/2010/main" val="163081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>
                <a:ea typeface="+mj-lt"/>
                <a:cs typeface="+mj-lt"/>
              </a:rPr>
              <a:t>Hvala! 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61348" y="3861158"/>
            <a:ext cx="4398963" cy="30212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b="0" err="1">
                <a:ea typeface="+mj-lt"/>
                <a:cs typeface="+mj-lt"/>
              </a:rPr>
              <a:t>Serbia</a:t>
            </a:r>
            <a:r>
              <a:rPr lang="nl-NL" b="0">
                <a:ea typeface="+mj-lt"/>
                <a:cs typeface="+mj-lt"/>
              </a:rPr>
              <a:t> / BELGRADE 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4A8D49-FEC7-1DD5-B2D9-F01857F79075}"/>
              </a:ext>
            </a:extLst>
          </p:cNvPr>
          <p:cNvSpPr>
            <a:spLocks noGrp="1"/>
          </p:cNvSpPr>
          <p:nvPr/>
        </p:nvSpPr>
        <p:spPr bwMode="gray">
          <a:xfrm>
            <a:off x="659132" y="4293257"/>
            <a:ext cx="4398963" cy="11498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>
                <a:solidFill>
                  <a:schemeClr val="bg1"/>
                </a:solidFill>
              </a:rPr>
              <a:t>Levi9 Global </a:t>
            </a:r>
            <a:r>
              <a:rPr lang="nl-NL" err="1">
                <a:solidFill>
                  <a:schemeClr val="bg1"/>
                </a:solidFill>
              </a:rPr>
              <a:t>Sourcing</a:t>
            </a:r>
            <a:r>
              <a:rPr lang="nl-NL">
                <a:solidFill>
                  <a:schemeClr val="bg1"/>
                </a:solidFill>
              </a:rPr>
              <a:t> Balkan </a:t>
            </a:r>
            <a:r>
              <a:rPr lang="nl-NL" err="1">
                <a:solidFill>
                  <a:schemeClr val="bg1"/>
                </a:solidFill>
              </a:rPr>
              <a:t>d.o.o</a:t>
            </a:r>
            <a:r>
              <a:rPr lang="nl-NL">
                <a:solidFill>
                  <a:schemeClr val="bg1"/>
                </a:solidFill>
              </a:rPr>
              <a:t>.</a:t>
            </a:r>
          </a:p>
          <a:p>
            <a:r>
              <a:rPr lang="nl-NL">
                <a:solidFill>
                  <a:schemeClr val="bg1"/>
                </a:solidFill>
              </a:rPr>
              <a:t>Belgrade Offices</a:t>
            </a:r>
          </a:p>
          <a:p>
            <a:r>
              <a:rPr lang="nl-NL" err="1">
                <a:solidFill>
                  <a:schemeClr val="bg1"/>
                </a:solidFill>
              </a:rPr>
              <a:t>Bulevar</a:t>
            </a:r>
            <a:r>
              <a:rPr lang="nl-NL">
                <a:solidFill>
                  <a:schemeClr val="bg1"/>
                </a:solidFill>
              </a:rPr>
              <a:t> </a:t>
            </a:r>
            <a:r>
              <a:rPr lang="nl-NL" err="1">
                <a:solidFill>
                  <a:schemeClr val="bg1"/>
                </a:solidFill>
              </a:rPr>
              <a:t>Vojvode</a:t>
            </a:r>
            <a:r>
              <a:rPr lang="nl-NL">
                <a:solidFill>
                  <a:schemeClr val="bg1"/>
                </a:solidFill>
              </a:rPr>
              <a:t> </a:t>
            </a:r>
            <a:r>
              <a:rPr lang="nl-NL" err="1">
                <a:solidFill>
                  <a:schemeClr val="bg1"/>
                </a:solidFill>
              </a:rPr>
              <a:t>Bojovića</a:t>
            </a:r>
            <a:r>
              <a:rPr lang="nl-NL">
                <a:solidFill>
                  <a:schemeClr val="bg1"/>
                </a:solidFill>
              </a:rPr>
              <a:t> 4g</a:t>
            </a:r>
          </a:p>
          <a:p>
            <a:r>
              <a:rPr lang="nl-NL">
                <a:solidFill>
                  <a:schemeClr val="bg1"/>
                </a:solidFill>
              </a:rPr>
              <a:t>11000 Belgrade, </a:t>
            </a:r>
            <a:r>
              <a:rPr lang="nl-NL" err="1">
                <a:solidFill>
                  <a:schemeClr val="bg1"/>
                </a:solidFill>
              </a:rPr>
              <a:t>Serbia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FBACC0B-A221-294A-3424-DA280919AF35}"/>
              </a:ext>
            </a:extLst>
          </p:cNvPr>
          <p:cNvSpPr>
            <a:spLocks noGrp="1"/>
          </p:cNvSpPr>
          <p:nvPr/>
        </p:nvSpPr>
        <p:spPr bwMode="gray">
          <a:xfrm>
            <a:off x="659131" y="5220510"/>
            <a:ext cx="4398963" cy="5661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err="1">
                <a:solidFill>
                  <a:schemeClr val="accent2"/>
                </a:solidFill>
              </a:rPr>
              <a:t>Kontakt</a:t>
            </a:r>
            <a:r>
              <a:rPr lang="nl-NL">
                <a:solidFill>
                  <a:schemeClr val="accent2"/>
                </a:solidFill>
              </a:rPr>
              <a:t>:</a:t>
            </a:r>
          </a:p>
          <a:p>
            <a:r>
              <a:rPr lang="nl-NL">
                <a:solidFill>
                  <a:schemeClr val="accent2"/>
                </a:solidFill>
              </a:rPr>
              <a:t>Vuk </a:t>
            </a:r>
            <a:r>
              <a:rPr lang="nl-NL" err="1">
                <a:solidFill>
                  <a:schemeClr val="accent2"/>
                </a:solidFill>
              </a:rPr>
              <a:t>Stanković</a:t>
            </a:r>
            <a:r>
              <a:rPr lang="nl-NL">
                <a:solidFill>
                  <a:schemeClr val="accent2"/>
                </a:solidFill>
              </a:rPr>
              <a:t> – v.stankovic@levi9.com</a:t>
            </a:r>
          </a:p>
          <a:p>
            <a:r>
              <a:rPr lang="nl-NL" err="1">
                <a:solidFill>
                  <a:schemeClr val="accent2"/>
                </a:solidFill>
              </a:rPr>
              <a:t>Aleksa</a:t>
            </a:r>
            <a:r>
              <a:rPr lang="nl-NL">
                <a:solidFill>
                  <a:schemeClr val="accent2"/>
                </a:solidFill>
              </a:rPr>
              <a:t> </a:t>
            </a:r>
            <a:r>
              <a:rPr lang="nl-NL" err="1">
                <a:solidFill>
                  <a:schemeClr val="accent2"/>
                </a:solidFill>
              </a:rPr>
              <a:t>Cvijić</a:t>
            </a:r>
            <a:r>
              <a:rPr lang="nl-NL">
                <a:solidFill>
                  <a:schemeClr val="accent2"/>
                </a:solidFill>
              </a:rPr>
              <a:t> – </a:t>
            </a:r>
            <a:r>
              <a:rPr lang="nl-NL">
                <a:solidFill>
                  <a:schemeClr val="accent2"/>
                </a:solidFill>
                <a:ea typeface="+mn-lt"/>
                <a:cs typeface="+mn-lt"/>
              </a:rPr>
              <a:t>a.cvijic@levi9.com</a:t>
            </a:r>
          </a:p>
        </p:txBody>
      </p:sp>
    </p:spTree>
    <p:extLst>
      <p:ext uri="{BB962C8B-B14F-4D97-AF65-F5344CB8AC3E}">
        <p14:creationId xmlns:p14="http://schemas.microsoft.com/office/powerpoint/2010/main" val="313910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EA9EA-4B89-321F-45A0-549D3AF94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/>
              <a:t>VERTIKALNO </a:t>
            </a:r>
            <a:r>
              <a:rPr lang="sr-Latn-RS" err="1"/>
              <a:t>skaliranje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0E952-C62A-C982-F86E-A2643EC6B836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" name="Graphic 3" descr="Chat with solid fill">
            <a:extLst>
              <a:ext uri="{FF2B5EF4-FFF2-40B4-BE49-F238E27FC236}">
                <a16:creationId xmlns:a16="http://schemas.microsoft.com/office/drawing/2014/main" id="{4430BF56-F2BE-1037-AF92-72985851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0" y="1752600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783712" y="1602898"/>
            <a:ext cx="4873436" cy="4114729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Povećavanje količine RAM memorije, broja procesorskih jezgara, prostora na HDD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U slučaju AWS-a, promena tipa instance (T2 mikro -&gt; T2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large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)</a:t>
            </a:r>
          </a:p>
          <a:p>
            <a:pPr lvl="2">
              <a:buClr>
                <a:srgbClr val="004F9F"/>
              </a:buClr>
            </a:pP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marL="0" lvl="2" indent="0">
              <a:buClr>
                <a:srgbClr val="004F9F"/>
              </a:buClr>
              <a:buNone/>
            </a:pPr>
            <a:r>
              <a:rPr lang="sr-Latn-RS" b="1" dirty="0">
                <a:solidFill>
                  <a:srgbClr val="706F6F"/>
                </a:solidFill>
                <a:ea typeface="+mj-lt"/>
                <a:cs typeface="+mj-lt"/>
              </a:rPr>
              <a:t>Pozitivno: 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n-lt"/>
                <a:cs typeface="+mn-lt"/>
              </a:rPr>
              <a:t>Jednostavnost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Bez arhitekturnih izmena</a:t>
            </a:r>
            <a:endParaRPr lang="sr-Latn-RS"/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Brzina</a:t>
            </a:r>
          </a:p>
          <a:p>
            <a:pPr marL="0" lvl="2" indent="0">
              <a:buClr>
                <a:srgbClr val="004F9F"/>
              </a:buClr>
              <a:buNone/>
            </a:pP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marL="0" lvl="2" indent="0">
              <a:buClr>
                <a:srgbClr val="004F9F"/>
              </a:buClr>
              <a:buNone/>
            </a:pPr>
            <a:r>
              <a:rPr lang="sr-Latn-RS" b="1">
                <a:solidFill>
                  <a:srgbClr val="706F6F"/>
                </a:solidFill>
                <a:ea typeface="+mj-lt"/>
                <a:cs typeface="+mj-lt"/>
              </a:rPr>
              <a:t>Negativno: 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Fizička ograničenja sistema</a:t>
            </a:r>
          </a:p>
          <a:p>
            <a:pPr lvl="2">
              <a:buClr>
                <a:srgbClr val="004F9F"/>
              </a:buClr>
            </a:pP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Downtime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prilikom ažuriranja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Vertikalno </a:t>
            </a:r>
            <a:r>
              <a:rPr lang="sr-Latn-RS" err="1"/>
              <a:t>skaliranje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C3100CB-D02A-2A2D-AC6F-D39062C3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34853" y="1369908"/>
            <a:ext cx="4402368" cy="49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EA9EA-4B89-321F-45A0-549D3AF94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/>
              <a:t>Horizontalno </a:t>
            </a:r>
            <a:r>
              <a:rPr lang="sr-Latn-RS" err="1"/>
              <a:t>skaliranje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0E952-C62A-C982-F86E-A2643EC6B836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" name="Graphic 3" descr="Chat with solid fill">
            <a:extLst>
              <a:ext uri="{FF2B5EF4-FFF2-40B4-BE49-F238E27FC236}">
                <a16:creationId xmlns:a16="http://schemas.microsoft.com/office/drawing/2014/main" id="{4430BF56-F2BE-1037-AF92-72985851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0" y="1752600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783712" y="1602898"/>
            <a:ext cx="4873436" cy="4114729"/>
          </a:xfrm>
        </p:spPr>
        <p:txBody>
          <a:bodyPr vert="horz" lIns="0" tIns="0" rIns="0" bIns="0" rtlCol="0" anchor="t">
            <a:noAutofit/>
          </a:bodyPr>
          <a:lstStyle/>
          <a:p>
            <a:pPr marL="0" lvl="2" indent="0">
              <a:buClr>
                <a:srgbClr val="004F9F"/>
              </a:buClr>
              <a:buNone/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Povećavanje broja servera koji pokreću aplikaciju</a:t>
            </a:r>
          </a:p>
          <a:p>
            <a:pPr lvl="2">
              <a:buClr>
                <a:srgbClr val="004F9F"/>
              </a:buClr>
            </a:pP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marL="0" lvl="2" indent="0">
              <a:buClr>
                <a:srgbClr val="004F9F"/>
              </a:buClr>
              <a:buNone/>
            </a:pPr>
            <a:r>
              <a:rPr lang="sr-Latn-RS" b="1" dirty="0">
                <a:solidFill>
                  <a:srgbClr val="706F6F"/>
                </a:solidFill>
                <a:ea typeface="+mj-lt"/>
                <a:cs typeface="+mj-lt"/>
              </a:rPr>
              <a:t>Pozitivno: 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Praktično ne postoji ograničenje za ovakvu vrstu </a:t>
            </a:r>
            <a:r>
              <a:rPr lang="sr-Latn-RS" dirty="0" err="1">
                <a:solidFill>
                  <a:srgbClr val="706F6F"/>
                </a:solidFill>
                <a:ea typeface="+mn-lt"/>
                <a:cs typeface="+mn-lt"/>
              </a:rPr>
              <a:t>skaliranja</a:t>
            </a: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 (</a:t>
            </a:r>
            <a:r>
              <a:rPr lang="sr-Latn-RS" dirty="0" err="1">
                <a:solidFill>
                  <a:srgbClr val="706F6F"/>
                </a:solidFill>
                <a:ea typeface="+mn-lt"/>
                <a:cs typeface="+mn-lt"/>
              </a:rPr>
              <a:t>scalability</a:t>
            </a: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)</a:t>
            </a:r>
            <a:endParaRPr lang="sr-Latn-RS" dirty="0">
              <a:ea typeface="+mn-lt"/>
              <a:cs typeface="+mn-lt"/>
            </a:endParaRP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Dodavanje novog ili zamena postojećeg servera </a:t>
            </a:r>
            <a:r>
              <a:rPr lang="sr-Latn-RS" b="1" dirty="0">
                <a:solidFill>
                  <a:srgbClr val="706F6F"/>
                </a:solidFill>
                <a:ea typeface="+mj-lt"/>
                <a:cs typeface="+mj-lt"/>
              </a:rPr>
              <a:t>ne</a:t>
            </a: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 znači </a:t>
            </a:r>
            <a:r>
              <a:rPr lang="sr-Latn-RS" dirty="0" err="1">
                <a:solidFill>
                  <a:srgbClr val="706F6F"/>
                </a:solidFill>
                <a:ea typeface="+mj-lt"/>
                <a:cs typeface="+mj-lt"/>
              </a:rPr>
              <a:t>downtime</a:t>
            </a: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 za aplikaciju (</a:t>
            </a:r>
            <a:r>
              <a:rPr lang="sr-Latn-RS" dirty="0" err="1">
                <a:solidFill>
                  <a:srgbClr val="706F6F"/>
                </a:solidFill>
                <a:ea typeface="+mj-lt"/>
                <a:cs typeface="+mj-lt"/>
              </a:rPr>
              <a:t>high</a:t>
            </a: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dirty="0" err="1">
                <a:solidFill>
                  <a:srgbClr val="706F6F"/>
                </a:solidFill>
                <a:ea typeface="+mj-lt"/>
                <a:cs typeface="+mj-lt"/>
              </a:rPr>
              <a:t>availability</a:t>
            </a: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)</a:t>
            </a:r>
          </a:p>
          <a:p>
            <a:pPr marL="0" lvl="2" indent="0">
              <a:buClr>
                <a:srgbClr val="004F9F"/>
              </a:buClr>
              <a:buNone/>
            </a:pPr>
            <a:endParaRPr lang="sr-Latn-RS">
              <a:solidFill>
                <a:srgbClr val="706F6F"/>
              </a:solidFill>
              <a:ea typeface="+mj-lt"/>
              <a:cs typeface="+mj-lt"/>
            </a:endParaRPr>
          </a:p>
          <a:p>
            <a:pPr marL="0" lvl="2" indent="0">
              <a:buClr>
                <a:srgbClr val="004F9F"/>
              </a:buClr>
              <a:buNone/>
            </a:pPr>
            <a:r>
              <a:rPr lang="sr-Latn-RS" b="1" dirty="0">
                <a:solidFill>
                  <a:srgbClr val="706F6F"/>
                </a:solidFill>
                <a:ea typeface="+mj-lt"/>
                <a:cs typeface="+mj-lt"/>
              </a:rPr>
              <a:t>Negativno: </a:t>
            </a:r>
          </a:p>
          <a:p>
            <a:pPr lvl="2">
              <a:buClr>
                <a:srgbClr val="004F9F"/>
              </a:buClr>
            </a:pPr>
            <a:r>
              <a:rPr lang="sr-Latn-RS" dirty="0">
                <a:solidFill>
                  <a:srgbClr val="706F6F"/>
                </a:solidFill>
                <a:ea typeface="+mj-lt"/>
                <a:cs typeface="+mj-lt"/>
              </a:rPr>
              <a:t>Arhitekturne promene u implementaciji aplikacije mogu biti drastične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Horizontalno </a:t>
            </a:r>
            <a:r>
              <a:rPr lang="sr-Latn-RS" err="1"/>
              <a:t>skaliranje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C3100CB-D02A-2A2D-AC6F-D39062C3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7543" y="1818290"/>
            <a:ext cx="6235554" cy="38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1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60E8CE68-2155-C9B2-E23D-D9E65AF86B9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633148" y="987247"/>
            <a:ext cx="6977830" cy="529497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1EDF2D-78E6-C4A3-785F-2F6E364C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Horizontalno </a:t>
            </a:r>
            <a:r>
              <a:rPr lang="sr-Latn-RS" dirty="0" err="1">
                <a:ea typeface="+mj-lt"/>
                <a:cs typeface="+mj-lt"/>
              </a:rPr>
              <a:t>skaliranje</a:t>
            </a:r>
            <a:r>
              <a:rPr lang="sr-Latn-RS" dirty="0">
                <a:ea typeface="+mj-lt"/>
                <a:cs typeface="+mj-lt"/>
              </a:rPr>
              <a:t> - primer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0B18-DDF2-C3EE-57FC-2D7FB650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A210-DB0C-3319-81B4-A5315139B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12961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EA9EA-4B89-321F-45A0-549D3AF94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2921876"/>
            <a:ext cx="6142037" cy="2654837"/>
          </a:xfrm>
        </p:spPr>
        <p:txBody>
          <a:bodyPr/>
          <a:lstStyle/>
          <a:p>
            <a:r>
              <a:rPr lang="sr-Latn-RS">
                <a:ea typeface="+mj-lt"/>
                <a:cs typeface="+mj-lt"/>
              </a:rPr>
              <a:t>Održavanje stanja kod horizontalnog </a:t>
            </a:r>
            <a:r>
              <a:rPr lang="sr-Latn-RS" err="1">
                <a:ea typeface="+mj-lt"/>
                <a:cs typeface="+mj-lt"/>
              </a:rPr>
              <a:t>skaliranja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0E952-C62A-C982-F86E-A2643EC6B836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" name="Graphic 3" descr="Chat with solid fill">
            <a:extLst>
              <a:ext uri="{FF2B5EF4-FFF2-40B4-BE49-F238E27FC236}">
                <a16:creationId xmlns:a16="http://schemas.microsoft.com/office/drawing/2014/main" id="{4430BF56-F2BE-1037-AF92-72985851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0" y="1752600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6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783712" y="1602898"/>
            <a:ext cx="5669640" cy="4114729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HTTP protokol je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stateless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 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Server mora da zna šta se prethodno dešavalo u komunikaciji korisnika sa aplikacijom (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shopping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cart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, korisnička sesija…)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Nema garancije da će svi zahtevi istog korisnika biti obrađeni na istoj instanci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Instanca koja je obradila prethodni zahtev, može nestati do trenutka kada stigne naredni zahtev</a:t>
            </a:r>
          </a:p>
          <a:p>
            <a:pPr lvl="2">
              <a:buClr>
                <a:srgbClr val="004F9F"/>
              </a:buClr>
            </a:pP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Kapacitet svih elemenata sistema mora pratiti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skaliranje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procesorske moći (baze podataka, 2</a:t>
            </a:r>
            <a:r>
              <a:rPr lang="sr-Latn-RS" baseline="30000">
                <a:solidFill>
                  <a:srgbClr val="706F6F"/>
                </a:solidFill>
                <a:ea typeface="+mj-lt"/>
                <a:cs typeface="+mj-lt"/>
              </a:rPr>
              <a:t>nd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and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3</a:t>
            </a:r>
            <a:r>
              <a:rPr lang="sr-Latn-RS" baseline="30000">
                <a:solidFill>
                  <a:srgbClr val="706F6F"/>
                </a:solidFill>
                <a:ea typeface="+mj-lt"/>
                <a:cs typeface="+mj-lt"/>
              </a:rPr>
              <a:t>rd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</a:t>
            </a:r>
            <a:r>
              <a:rPr lang="sr-Latn-RS" err="1">
                <a:solidFill>
                  <a:srgbClr val="706F6F"/>
                </a:solidFill>
                <a:ea typeface="+mj-lt"/>
                <a:cs typeface="+mj-lt"/>
              </a:rPr>
              <a:t>party</a:t>
            </a:r>
            <a:r>
              <a:rPr lang="sr-Latn-RS">
                <a:solidFill>
                  <a:srgbClr val="706F6F"/>
                </a:solidFill>
                <a:ea typeface="+mj-lt"/>
                <a:cs typeface="+mj-lt"/>
              </a:rPr>
              <a:t> servisi…)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Održavanje stanja kod horizontalnog </a:t>
            </a:r>
            <a:r>
              <a:rPr lang="sr-Latn-RS" err="1">
                <a:ea typeface="+mj-lt"/>
                <a:cs typeface="+mj-lt"/>
              </a:rPr>
              <a:t>skaliranja</a:t>
            </a:r>
            <a:endParaRPr lang="sr-Latn-R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53462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59c7d4a12ceb4c83c7dc7a86aa3e9f8987da76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71CE4CEB8914CBF66D4E7ED57FE0C" ma:contentTypeVersion="4" ma:contentTypeDescription="Create a new document." ma:contentTypeScope="" ma:versionID="03fba1cd462ba720f21f02c713936a2c">
  <xsd:schema xmlns:xsd="http://www.w3.org/2001/XMLSchema" xmlns:xs="http://www.w3.org/2001/XMLSchema" xmlns:p="http://schemas.microsoft.com/office/2006/metadata/properties" xmlns:ns2="c98745bd-a910-4f68-8a28-12232fb39790" targetNamespace="http://schemas.microsoft.com/office/2006/metadata/properties" ma:root="true" ma:fieldsID="92418550f83c9c91a7cf7b78d8d3e64e" ns2:_="">
    <xsd:import namespace="c98745bd-a910-4f68-8a28-12232fb397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745bd-a910-4f68-8a28-12232fb39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34E036-C516-49D7-99B7-F627F1B009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FA1719-82C0-4E3A-B07F-B0D55436B699}">
  <ds:schemaRefs>
    <ds:schemaRef ds:uri="c98745bd-a910-4f68-8a28-12232fb397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8A082FA-0854-49E5-B365-412D99B5C4C9}">
  <ds:schemaRefs>
    <ds:schemaRef ds:uri="c98745bd-a910-4f68-8a28-12232fb397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Application>Microsoft Office PowerPoint</Application>
  <PresentationFormat>Widescreen</PresentationFormat>
  <Slides>23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Levi9_PP_Template_16x9_2017</vt:lpstr>
      <vt:lpstr>Cloud architecture approaches</vt:lpstr>
      <vt:lpstr>Agenda</vt:lpstr>
      <vt:lpstr>VERTIKALNO skaliranje</vt:lpstr>
      <vt:lpstr>Vertikalno skaliranje</vt:lpstr>
      <vt:lpstr>Horizontalno skaliranje</vt:lpstr>
      <vt:lpstr>Horizontalno skaliranje</vt:lpstr>
      <vt:lpstr>Horizontalno skaliranje - primer</vt:lpstr>
      <vt:lpstr>Održavanje stanja kod horizontalnog skaliranja</vt:lpstr>
      <vt:lpstr>Održavanje stanja kod horizontalnog skaliranja</vt:lpstr>
      <vt:lpstr>Održavanje stanja kod horizontalnog skaliranja</vt:lpstr>
      <vt:lpstr>Mikroservisna arhitektura</vt:lpstr>
      <vt:lpstr>Mikroservisna arhitektura</vt:lpstr>
      <vt:lpstr>Mikroservisna arhitektura</vt:lpstr>
      <vt:lpstr>Mikroservisna arhitektura</vt:lpstr>
      <vt:lpstr>Event driven arhitektura</vt:lpstr>
      <vt:lpstr>Event driven arhitektura</vt:lpstr>
      <vt:lpstr>Event driven arhitektura</vt:lpstr>
      <vt:lpstr>Hexagonal arhitektura</vt:lpstr>
      <vt:lpstr>Portovi I Adapteri</vt:lpstr>
      <vt:lpstr>Well Architected Framework</vt:lpstr>
      <vt:lpstr>Well architected framework</vt:lpstr>
      <vt:lpstr>pitanja</vt:lpstr>
      <vt:lpstr>Hvala!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 9 2017 PPT [16x9 Reference]</dc:title>
  <dc:creator>CAV Multimedia</dc:creator>
  <cp:keywords>Levi 9 2017 PPT [16x9 Reference]</cp:keywords>
  <cp:revision>23</cp:revision>
  <dcterms:created xsi:type="dcterms:W3CDTF">2015-04-09T14:12:58Z</dcterms:created>
  <dcterms:modified xsi:type="dcterms:W3CDTF">2022-12-21T08:19:17Z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0x010100F1971CE4CEB8914CBF66D4E7ED57FE0C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