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47"/>
  </p:notesMasterIdLst>
  <p:handoutMasterIdLst>
    <p:handoutMasterId r:id="rId48"/>
  </p:handoutMasterIdLst>
  <p:sldIdLst>
    <p:sldId id="258" r:id="rId6"/>
    <p:sldId id="276" r:id="rId7"/>
    <p:sldId id="277" r:id="rId8"/>
    <p:sldId id="288" r:id="rId9"/>
    <p:sldId id="455" r:id="rId10"/>
    <p:sldId id="456" r:id="rId11"/>
    <p:sldId id="479" r:id="rId12"/>
    <p:sldId id="369" r:id="rId13"/>
    <p:sldId id="485" r:id="rId14"/>
    <p:sldId id="478" r:id="rId15"/>
    <p:sldId id="296" r:id="rId16"/>
    <p:sldId id="370" r:id="rId17"/>
    <p:sldId id="480" r:id="rId18"/>
    <p:sldId id="391" r:id="rId19"/>
    <p:sldId id="384" r:id="rId20"/>
    <p:sldId id="392" r:id="rId21"/>
    <p:sldId id="396" r:id="rId22"/>
    <p:sldId id="397" r:id="rId23"/>
    <p:sldId id="400" r:id="rId24"/>
    <p:sldId id="403" r:id="rId25"/>
    <p:sldId id="401" r:id="rId26"/>
    <p:sldId id="484" r:id="rId27"/>
    <p:sldId id="486" r:id="rId28"/>
    <p:sldId id="463"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229363-BAB8-4D1F-8F48-D5904042A5D6}">
          <p14:sldIdLst>
            <p14:sldId id="258"/>
            <p14:sldId id="276"/>
            <p14:sldId id="277"/>
            <p14:sldId id="288"/>
            <p14:sldId id="455"/>
            <p14:sldId id="456"/>
            <p14:sldId id="479"/>
            <p14:sldId id="369"/>
            <p14:sldId id="485"/>
            <p14:sldId id="478"/>
            <p14:sldId id="296"/>
            <p14:sldId id="370"/>
            <p14:sldId id="480"/>
            <p14:sldId id="391"/>
            <p14:sldId id="384"/>
            <p14:sldId id="392"/>
            <p14:sldId id="396"/>
            <p14:sldId id="397"/>
            <p14:sldId id="400"/>
            <p14:sldId id="403"/>
            <p14:sldId id="401"/>
            <p14:sldId id="484"/>
            <p14:sldId id="486"/>
            <p14:sldId id="463"/>
            <p14:sldId id="487"/>
            <p14:sldId id="488"/>
            <p14:sldId id="489"/>
            <p14:sldId id="490"/>
            <p14:sldId id="491"/>
            <p14:sldId id="492"/>
            <p14:sldId id="493"/>
            <p14:sldId id="494"/>
            <p14:sldId id="495"/>
            <p14:sldId id="496"/>
            <p14:sldId id="497"/>
            <p14:sldId id="498"/>
            <p14:sldId id="499"/>
            <p14:sldId id="500"/>
            <p14:sldId id="501"/>
            <p14:sldId id="502"/>
            <p14:sldId id="503"/>
          </p14:sldIdLst>
        </p14:section>
      </p14:sectionLst>
    </p:ex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Emilija Krasula Maricic" initials="EKM" lastIdx="18" clrIdx="2">
    <p:extLst>
      <p:ext uri="{19B8F6BF-5375-455C-9EA6-DF929625EA0E}">
        <p15:presenceInfo xmlns:p15="http://schemas.microsoft.com/office/powerpoint/2012/main" userId="S::e.krasulamaricic@levi9.com::8df131a6-0f65-4071-b24b-cdee77098b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45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EACE-F734-4B13-EB43-332A7BC990AE}" v="126" dt="2023-05-18T14:05:54.067"/>
    <p1510:client id="{69042015-F6EC-4BE8-BB21-AE0CAC334268}" v="28" dt="2023-05-19T18:33:53.012"/>
    <p1510:client id="{83DD58AA-38D4-2BC6-131B-7E0A4AC90B07}" v="5" dt="2023-05-15T20:51:27.769"/>
    <p1510:client id="{A104A9C8-B56C-0D53-E6D3-6CBC55F73A88}" v="6" dt="2023-05-19T17:33:36.61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3"/>
    <p:restoredTop sz="77342"/>
  </p:normalViewPr>
  <p:slideViewPr>
    <p:cSldViewPr snapToGrid="0">
      <p:cViewPr varScale="1">
        <p:scale>
          <a:sx n="105" d="100"/>
          <a:sy n="105" d="100"/>
        </p:scale>
        <p:origin x="1744" y="192"/>
      </p:cViewPr>
      <p:guideLst>
        <p:guide orient="horz" pos="2160"/>
        <p:guide pos="4226"/>
      </p:guideLst>
    </p:cSldViewPr>
  </p:slideViewPr>
  <p:notesTextViewPr>
    <p:cViewPr>
      <p:scale>
        <a:sx n="120" d="100"/>
        <a:sy n="12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jan Pavlovic" userId="S::b.pavlovic@levi9.com::48cade46-57fb-4c86-b250-c93556571c14" providerId="AD" clId="Web-{A104A9C8-B56C-0D53-E6D3-6CBC55F73A88}"/>
    <pc:docChg chg="modSld">
      <pc:chgData name="Bojan Pavlovic" userId="S::b.pavlovic@levi9.com::48cade46-57fb-4c86-b250-c93556571c14" providerId="AD" clId="Web-{A104A9C8-B56C-0D53-E6D3-6CBC55F73A88}" dt="2023-05-19T17:33:36.616" v="5" actId="20577"/>
      <pc:docMkLst>
        <pc:docMk/>
      </pc:docMkLst>
      <pc:sldChg chg="modSp">
        <pc:chgData name="Bojan Pavlovic" userId="S::b.pavlovic@levi9.com::48cade46-57fb-4c86-b250-c93556571c14" providerId="AD" clId="Web-{A104A9C8-B56C-0D53-E6D3-6CBC55F73A88}" dt="2023-05-19T17:33:36.616" v="5" actId="20577"/>
        <pc:sldMkLst>
          <pc:docMk/>
          <pc:sldMk cId="194106304" sldId="472"/>
        </pc:sldMkLst>
        <pc:spChg chg="mod">
          <ac:chgData name="Bojan Pavlovic" userId="S::b.pavlovic@levi9.com::48cade46-57fb-4c86-b250-c93556571c14" providerId="AD" clId="Web-{A104A9C8-B56C-0D53-E6D3-6CBC55F73A88}" dt="2023-05-19T17:33:36.616" v="5" actId="20577"/>
          <ac:spMkLst>
            <pc:docMk/>
            <pc:sldMk cId="194106304" sldId="472"/>
            <ac:spMk id="2" creationId="{FA8AB63D-18D5-4F04-8D43-CEC2044F54F0}"/>
          </ac:spMkLst>
        </pc:spChg>
      </pc:sldChg>
    </pc:docChg>
  </pc:docChgLst>
  <pc:docChgLst>
    <pc:chgData name="Aleksandar Markovic" userId="S::a.markovic@levi9.com::fb9b7c90-727e-44f6-9aef-b7a6c41be2bb" providerId="AD" clId="Web-{69042015-F6EC-4BE8-BB21-AE0CAC334268}"/>
    <pc:docChg chg="modSld">
      <pc:chgData name="Aleksandar Markovic" userId="S::a.markovic@levi9.com::fb9b7c90-727e-44f6-9aef-b7a6c41be2bb" providerId="AD" clId="Web-{69042015-F6EC-4BE8-BB21-AE0CAC334268}" dt="2023-05-19T18:33:53.012" v="27" actId="20577"/>
      <pc:docMkLst>
        <pc:docMk/>
      </pc:docMkLst>
      <pc:sldChg chg="modSp">
        <pc:chgData name="Aleksandar Markovic" userId="S::a.markovic@levi9.com::fb9b7c90-727e-44f6-9aef-b7a6c41be2bb" providerId="AD" clId="Web-{69042015-F6EC-4BE8-BB21-AE0CAC334268}" dt="2023-05-19T18:33:53.012" v="27" actId="20577"/>
        <pc:sldMkLst>
          <pc:docMk/>
          <pc:sldMk cId="3235047723" sldId="407"/>
        </pc:sldMkLst>
        <pc:spChg chg="mod">
          <ac:chgData name="Aleksandar Markovic" userId="S::a.markovic@levi9.com::fb9b7c90-727e-44f6-9aef-b7a6c41be2bb" providerId="AD" clId="Web-{69042015-F6EC-4BE8-BB21-AE0CAC334268}" dt="2023-05-19T18:33:53.012" v="27" actId="20577"/>
          <ac:spMkLst>
            <pc:docMk/>
            <pc:sldMk cId="3235047723" sldId="407"/>
            <ac:spMk id="2" creationId="{051D7C49-9C1C-4762-B858-61E67632F9BC}"/>
          </ac:spMkLst>
        </pc:spChg>
      </pc:sldChg>
    </pc:docChg>
  </pc:docChgLst>
  <pc:docChgLst>
    <pc:chgData name="Bojan Pavlovic" userId="S::b.pavlovic@levi9.com::48cade46-57fb-4c86-b250-c93556571c14" providerId="AD" clId="Web-{83DD58AA-38D4-2BC6-131B-7E0A4AC90B07}"/>
    <pc:docChg chg="modSld">
      <pc:chgData name="Bojan Pavlovic" userId="S::b.pavlovic@levi9.com::48cade46-57fb-4c86-b250-c93556571c14" providerId="AD" clId="Web-{83DD58AA-38D4-2BC6-131B-7E0A4AC90B07}" dt="2023-05-15T20:51:27.769" v="4" actId="20577"/>
      <pc:docMkLst>
        <pc:docMk/>
      </pc:docMkLst>
      <pc:sldChg chg="modSp">
        <pc:chgData name="Bojan Pavlovic" userId="S::b.pavlovic@levi9.com::48cade46-57fb-4c86-b250-c93556571c14" providerId="AD" clId="Web-{83DD58AA-38D4-2BC6-131B-7E0A4AC90B07}" dt="2023-05-15T20:31:05.372" v="1" actId="1076"/>
        <pc:sldMkLst>
          <pc:docMk/>
          <pc:sldMk cId="3668505572" sldId="465"/>
        </pc:sldMkLst>
        <pc:spChg chg="mod">
          <ac:chgData name="Bojan Pavlovic" userId="S::b.pavlovic@levi9.com::48cade46-57fb-4c86-b250-c93556571c14" providerId="AD" clId="Web-{83DD58AA-38D4-2BC6-131B-7E0A4AC90B07}" dt="2023-05-15T20:31:05.372" v="1" actId="1076"/>
          <ac:spMkLst>
            <pc:docMk/>
            <pc:sldMk cId="3668505572" sldId="465"/>
            <ac:spMk id="2" creationId="{B850928A-735D-427A-8260-D2B9ACB9BD52}"/>
          </ac:spMkLst>
        </pc:spChg>
      </pc:sldChg>
      <pc:sldChg chg="modSp">
        <pc:chgData name="Bojan Pavlovic" userId="S::b.pavlovic@levi9.com::48cade46-57fb-4c86-b250-c93556571c14" providerId="AD" clId="Web-{83DD58AA-38D4-2BC6-131B-7E0A4AC90B07}" dt="2023-05-15T20:51:27.769" v="4" actId="20577"/>
        <pc:sldMkLst>
          <pc:docMk/>
          <pc:sldMk cId="1155055712" sldId="467"/>
        </pc:sldMkLst>
        <pc:spChg chg="mod">
          <ac:chgData name="Bojan Pavlovic" userId="S::b.pavlovic@levi9.com::48cade46-57fb-4c86-b250-c93556571c14" providerId="AD" clId="Web-{83DD58AA-38D4-2BC6-131B-7E0A4AC90B07}" dt="2023-05-15T20:51:27.769" v="4" actId="20577"/>
          <ac:spMkLst>
            <pc:docMk/>
            <pc:sldMk cId="1155055712" sldId="467"/>
            <ac:spMk id="2" creationId="{4FF632B8-F147-48CE-9399-8C4825DF80CE}"/>
          </ac:spMkLst>
        </pc:spChg>
      </pc:sldChg>
    </pc:docChg>
  </pc:docChgLst>
  <pc:docChgLst>
    <pc:chgData name="Bojan Pavlovic" userId="S::b.pavlovic@levi9.com::48cade46-57fb-4c86-b250-c93556571c14" providerId="AD" clId="Web-{61B7EACE-F734-4B13-EB43-332A7BC990AE}"/>
    <pc:docChg chg="addSld modSld modSection">
      <pc:chgData name="Bojan Pavlovic" userId="S::b.pavlovic@levi9.com::48cade46-57fb-4c86-b250-c93556571c14" providerId="AD" clId="Web-{61B7EACE-F734-4B13-EB43-332A7BC990AE}" dt="2023-05-18T14:03:39.543" v="121" actId="20577"/>
      <pc:docMkLst>
        <pc:docMk/>
      </pc:docMkLst>
      <pc:sldChg chg="modSp">
        <pc:chgData name="Bojan Pavlovic" userId="S::b.pavlovic@levi9.com::48cade46-57fb-4c86-b250-c93556571c14" providerId="AD" clId="Web-{61B7EACE-F734-4B13-EB43-332A7BC990AE}" dt="2023-05-18T14:03:08.744" v="119" actId="20577"/>
        <pc:sldMkLst>
          <pc:docMk/>
          <pc:sldMk cId="2588802750" sldId="258"/>
        </pc:sldMkLst>
        <pc:spChg chg="mod">
          <ac:chgData name="Bojan Pavlovic" userId="S::b.pavlovic@levi9.com::48cade46-57fb-4c86-b250-c93556571c14" providerId="AD" clId="Web-{61B7EACE-F734-4B13-EB43-332A7BC990AE}" dt="2023-05-18T14:03:08.744" v="119" actId="20577"/>
          <ac:spMkLst>
            <pc:docMk/>
            <pc:sldMk cId="2588802750" sldId="258"/>
            <ac:spMk id="9" creationId="{00000000-0000-0000-0000-000000000000}"/>
          </ac:spMkLst>
        </pc:spChg>
        <pc:spChg chg="mod">
          <ac:chgData name="Bojan Pavlovic" userId="S::b.pavlovic@levi9.com::48cade46-57fb-4c86-b250-c93556571c14" providerId="AD" clId="Web-{61B7EACE-F734-4B13-EB43-332A7BC990AE}" dt="2023-05-18T14:03:01.197" v="116" actId="20577"/>
          <ac:spMkLst>
            <pc:docMk/>
            <pc:sldMk cId="2588802750" sldId="258"/>
            <ac:spMk id="41" creationId="{00000000-0000-0000-0000-000000000000}"/>
          </ac:spMkLst>
        </pc:spChg>
      </pc:sldChg>
      <pc:sldChg chg="modSp">
        <pc:chgData name="Bojan Pavlovic" userId="S::b.pavlovic@levi9.com::48cade46-57fb-4c86-b250-c93556571c14" providerId="AD" clId="Web-{61B7EACE-F734-4B13-EB43-332A7BC990AE}" dt="2023-05-18T13:35:06.633" v="2" actId="20577"/>
        <pc:sldMkLst>
          <pc:docMk/>
          <pc:sldMk cId="3513129669" sldId="461"/>
        </pc:sldMkLst>
        <pc:spChg chg="mod">
          <ac:chgData name="Bojan Pavlovic" userId="S::b.pavlovic@levi9.com::48cade46-57fb-4c86-b250-c93556571c14" providerId="AD" clId="Web-{61B7EACE-F734-4B13-EB43-332A7BC990AE}" dt="2023-05-18T13:35:06.633" v="2" actId="20577"/>
          <ac:spMkLst>
            <pc:docMk/>
            <pc:sldMk cId="3513129669" sldId="461"/>
            <ac:spMk id="2" creationId="{051D7C49-9C1C-4762-B858-61E67632F9BC}"/>
          </ac:spMkLst>
        </pc:spChg>
      </pc:sldChg>
      <pc:sldChg chg="modSp">
        <pc:chgData name="Bojan Pavlovic" userId="S::b.pavlovic@levi9.com::48cade46-57fb-4c86-b250-c93556571c14" providerId="AD" clId="Web-{61B7EACE-F734-4B13-EB43-332A7BC990AE}" dt="2023-05-18T14:03:39.543" v="121" actId="20577"/>
        <pc:sldMkLst>
          <pc:docMk/>
          <pc:sldMk cId="343733098" sldId="478"/>
        </pc:sldMkLst>
        <pc:spChg chg="mod">
          <ac:chgData name="Bojan Pavlovic" userId="S::b.pavlovic@levi9.com::48cade46-57fb-4c86-b250-c93556571c14" providerId="AD" clId="Web-{61B7EACE-F734-4B13-EB43-332A7BC990AE}" dt="2023-05-18T14:03:39.543" v="121" actId="20577"/>
          <ac:spMkLst>
            <pc:docMk/>
            <pc:sldMk cId="343733098" sldId="478"/>
            <ac:spMk id="3" creationId="{78B1BA00-8C13-0240-EBD8-52DBB4DF9AED}"/>
          </ac:spMkLst>
        </pc:spChg>
      </pc:sldChg>
      <pc:sldChg chg="modSp new">
        <pc:chgData name="Bojan Pavlovic" userId="S::b.pavlovic@levi9.com::48cade46-57fb-4c86-b250-c93556571c14" providerId="AD" clId="Web-{61B7EACE-F734-4B13-EB43-332A7BC990AE}" dt="2023-05-18T14:02:12.772" v="90" actId="20577"/>
        <pc:sldMkLst>
          <pc:docMk/>
          <pc:sldMk cId="1415296774" sldId="484"/>
        </pc:sldMkLst>
        <pc:spChg chg="mod">
          <ac:chgData name="Bojan Pavlovic" userId="S::b.pavlovic@levi9.com::48cade46-57fb-4c86-b250-c93556571c14" providerId="AD" clId="Web-{61B7EACE-F734-4B13-EB43-332A7BC990AE}" dt="2023-05-18T14:02:12.772" v="90" actId="20577"/>
          <ac:spMkLst>
            <pc:docMk/>
            <pc:sldMk cId="1415296774" sldId="484"/>
            <ac:spMk id="2" creationId="{A33D87A3-5A12-079D-A062-B0D210BF3E3A}"/>
          </ac:spMkLst>
        </pc:spChg>
        <pc:spChg chg="mod">
          <ac:chgData name="Bojan Pavlovic" userId="S::b.pavlovic@levi9.com::48cade46-57fb-4c86-b250-c93556571c14" providerId="AD" clId="Web-{61B7EACE-F734-4B13-EB43-332A7BC990AE}" dt="2023-05-18T13:58:39.071" v="7" actId="20577"/>
          <ac:spMkLst>
            <pc:docMk/>
            <pc:sldMk cId="1415296774" sldId="484"/>
            <ac:spMk id="3" creationId="{DBBEC4D6-0607-7BEB-4741-1158DF204AE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5-20T20:11:15.581" idx="18">
    <p:pos x="10" y="10"/>
    <p:text>Show printscreens from Spring Initializr folder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5-14T14:11:48.796" idx="6">
    <p:pos x="10" y="10"/>
    <p:text>The testHomePage() method defines the test you want to perform against the
homepage. It starts with the MockMvc object to perform an HTTP GET request for /
(the root path).</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17/05/2024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17/05/2024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Spring je </a:t>
            </a:r>
            <a:r>
              <a:rPr lang="en-US" err="1">
                <a:latin typeface="Calibri"/>
                <a:cs typeface="Calibri"/>
              </a:rPr>
              <a:t>jedan</a:t>
            </a:r>
            <a:r>
              <a:rPr lang="en-US">
                <a:latin typeface="Calibri"/>
                <a:cs typeface="Calibri"/>
              </a:rPr>
              <a:t> od </a:t>
            </a:r>
            <a:r>
              <a:rPr lang="en-US" err="1">
                <a:latin typeface="Calibri"/>
                <a:cs typeface="Calibri"/>
              </a:rPr>
              <a:t>najcesce</a:t>
            </a:r>
            <a:r>
              <a:rPr lang="en-US">
                <a:latin typeface="Calibri"/>
                <a:cs typeface="Calibri"/>
              </a:rPr>
              <a:t> </a:t>
            </a:r>
            <a:r>
              <a:rPr lang="en-US" err="1">
                <a:latin typeface="Calibri"/>
                <a:cs typeface="Calibri"/>
              </a:rPr>
              <a:t>koriscenih</a:t>
            </a:r>
            <a:r>
              <a:rPr lang="en-US">
                <a:latin typeface="Calibri"/>
                <a:cs typeface="Calibri"/>
              </a:rPr>
              <a:t> Java </a:t>
            </a:r>
            <a:r>
              <a:rPr lang="en-US" err="1">
                <a:latin typeface="Calibri"/>
                <a:cs typeface="Calibri"/>
              </a:rPr>
              <a:t>frameworka</a:t>
            </a:r>
            <a:r>
              <a:rPr lang="en-US">
                <a:latin typeface="Calibri"/>
                <a:cs typeface="Calibri"/>
              </a:rPr>
              <a:t> za </a:t>
            </a:r>
            <a:r>
              <a:rPr lang="en-US" err="1">
                <a:latin typeface="Calibri"/>
                <a:cs typeface="Calibri"/>
              </a:rPr>
              <a:t>razvoj</a:t>
            </a:r>
            <a:r>
              <a:rPr lang="en-US">
                <a:latin typeface="Calibri"/>
                <a:cs typeface="Calibri"/>
              </a:rPr>
              <a:t> Web </a:t>
            </a:r>
            <a:r>
              <a:rPr lang="en-US" err="1">
                <a:latin typeface="Calibri"/>
                <a:cs typeface="Calibri"/>
              </a:rPr>
              <a:t>aplikacija</a:t>
            </a:r>
            <a:r>
              <a:rPr lang="en-US">
                <a:latin typeface="Calibri"/>
                <a:cs typeface="Calibri"/>
              </a:rPr>
              <a:t>. </a:t>
            </a:r>
            <a:r>
              <a:rPr lang="en-US" err="1">
                <a:latin typeface="Calibri"/>
                <a:cs typeface="Calibri"/>
              </a:rPr>
              <a:t>Sluzi</a:t>
            </a:r>
            <a:r>
              <a:rPr lang="en-US">
                <a:latin typeface="Calibri"/>
                <a:cs typeface="Calibri"/>
              </a:rPr>
              <a:t> da </a:t>
            </a:r>
            <a:r>
              <a:rPr lang="en-US" err="1">
                <a:latin typeface="Calibri"/>
                <a:cs typeface="Calibri"/>
              </a:rPr>
              <a:t>nam</a:t>
            </a:r>
            <a:r>
              <a:rPr lang="en-US">
                <a:latin typeface="Calibri"/>
                <a:cs typeface="Calibri"/>
              </a:rPr>
              <a:t> </a:t>
            </a:r>
            <a:r>
              <a:rPr lang="en-US" err="1">
                <a:latin typeface="Calibri"/>
                <a:cs typeface="Calibri"/>
              </a:rPr>
              <a:t>pomogne</a:t>
            </a:r>
            <a:r>
              <a:rPr lang="en-US">
                <a:latin typeface="Calibri"/>
                <a:cs typeface="Calibri"/>
              </a:rPr>
              <a:t> </a:t>
            </a:r>
            <a:r>
              <a:rPr lang="en-US" err="1">
                <a:latin typeface="Calibri"/>
                <a:cs typeface="Calibri"/>
              </a:rPr>
              <a:t>baveci</a:t>
            </a:r>
            <a:r>
              <a:rPr lang="en-US">
                <a:latin typeface="Calibri"/>
                <a:cs typeface="Calibri"/>
              </a:rPr>
              <a:t> se </a:t>
            </a:r>
            <a:r>
              <a:rPr lang="en-US" err="1">
                <a:latin typeface="Calibri"/>
                <a:cs typeface="Calibri"/>
              </a:rPr>
              <a:t>infrastukturom</a:t>
            </a:r>
            <a:r>
              <a:rPr lang="en-US">
                <a:latin typeface="Calibri"/>
                <a:cs typeface="Calibri"/>
              </a:rPr>
              <a:t>, </a:t>
            </a:r>
            <a:r>
              <a:rPr lang="en-US" err="1">
                <a:latin typeface="Calibri"/>
                <a:cs typeface="Calibri"/>
              </a:rPr>
              <a:t>tako</a:t>
            </a:r>
            <a:r>
              <a:rPr lang="en-US">
                <a:latin typeface="Calibri"/>
                <a:cs typeface="Calibri"/>
              </a:rPr>
              <a:t> da mi </a:t>
            </a:r>
            <a:r>
              <a:rPr lang="en-US" err="1">
                <a:latin typeface="Calibri"/>
                <a:cs typeface="Calibri"/>
              </a:rPr>
              <a:t>mozemo</a:t>
            </a:r>
            <a:r>
              <a:rPr lang="en-US">
                <a:latin typeface="Calibri"/>
                <a:cs typeface="Calibri"/>
              </a:rPr>
              <a:t> da se </a:t>
            </a:r>
            <a:r>
              <a:rPr lang="en-US" err="1">
                <a:latin typeface="Calibri"/>
                <a:cs typeface="Calibri"/>
              </a:rPr>
              <a:t>posvetimo</a:t>
            </a:r>
            <a:r>
              <a:rPr lang="en-US">
                <a:latin typeface="Calibri"/>
                <a:cs typeface="Calibri"/>
              </a:rPr>
              <a:t> </a:t>
            </a:r>
            <a:r>
              <a:rPr lang="en-US" err="1">
                <a:latin typeface="Calibri"/>
                <a:cs typeface="Calibri"/>
              </a:rPr>
              <a:t>nasoj</a:t>
            </a:r>
            <a:r>
              <a:rPr lang="en-US">
                <a:latin typeface="Calibri"/>
                <a:cs typeface="Calibri"/>
              </a:rPr>
              <a:t> </a:t>
            </a:r>
            <a:r>
              <a:rPr lang="en-US" err="1">
                <a:latin typeface="Calibri"/>
                <a:cs typeface="Calibri"/>
              </a:rPr>
              <a:t>aplikaciji</a:t>
            </a:r>
            <a:r>
              <a:rPr lang="en-US">
                <a:latin typeface="Calibri"/>
                <a:cs typeface="Calibri"/>
              </a:rPr>
              <a:t>.</a:t>
            </a:r>
          </a:p>
          <a:p>
            <a:endParaRPr lang="en-US">
              <a:latin typeface="Calibri"/>
              <a:cs typeface="Calibri"/>
            </a:endParaRPr>
          </a:p>
          <a:p>
            <a:r>
              <a:rPr lang="en-US" err="1">
                <a:latin typeface="Calibri"/>
                <a:cs typeface="Calibri"/>
              </a:rPr>
              <a:t>Prvobitno</a:t>
            </a:r>
            <a:r>
              <a:rPr lang="en-US">
                <a:latin typeface="Calibri"/>
                <a:cs typeface="Calibri"/>
              </a:rPr>
              <a:t> </a:t>
            </a:r>
            <a:r>
              <a:rPr lang="en-US" err="1">
                <a:latin typeface="Calibri"/>
                <a:cs typeface="Calibri"/>
              </a:rPr>
              <a:t>objavljen</a:t>
            </a:r>
            <a:r>
              <a:rPr lang="en-US">
                <a:latin typeface="Calibri"/>
                <a:cs typeface="Calibri"/>
              </a:rPr>
              <a:t> u </a:t>
            </a:r>
            <a:r>
              <a:rPr lang="en-US" err="1">
                <a:latin typeface="Calibri"/>
                <a:cs typeface="Calibri"/>
              </a:rPr>
              <a:t>Oktobru</a:t>
            </a:r>
            <a:r>
              <a:rPr lang="en-US">
                <a:latin typeface="Calibri"/>
                <a:cs typeface="Calibri"/>
              </a:rPr>
              <a:t> 2002.  </a:t>
            </a:r>
            <a:r>
              <a:rPr lang="en-US" err="1">
                <a:latin typeface="Calibri"/>
                <a:cs typeface="Calibri"/>
              </a:rPr>
              <a:t>godine</a:t>
            </a:r>
            <a:r>
              <a:rPr lang="en-US">
                <a:latin typeface="Calibri"/>
                <a:cs typeface="Calibri"/>
              </a:rPr>
              <a:t>, </a:t>
            </a:r>
            <a:r>
              <a:rPr lang="en-US" err="1">
                <a:latin typeface="Calibri"/>
                <a:cs typeface="Calibri"/>
              </a:rPr>
              <a:t>sto</a:t>
            </a:r>
            <a:r>
              <a:rPr lang="en-US">
                <a:latin typeface="Calibri"/>
                <a:cs typeface="Calibri"/>
              </a:rPr>
              <a:t> </a:t>
            </a:r>
            <a:r>
              <a:rPr lang="en-US" err="1">
                <a:latin typeface="Calibri"/>
                <a:cs typeface="Calibri"/>
              </a:rPr>
              <a:t>znaci</a:t>
            </a:r>
            <a:r>
              <a:rPr lang="en-US">
                <a:latin typeface="Calibri"/>
                <a:cs typeface="Calibri"/>
              </a:rPr>
              <a:t> da </a:t>
            </a:r>
            <a:r>
              <a:rPr lang="en-US" err="1">
                <a:latin typeface="Calibri"/>
                <a:cs typeface="Calibri"/>
              </a:rPr>
              <a:t>ove</a:t>
            </a:r>
            <a:r>
              <a:rPr lang="en-US">
                <a:latin typeface="Calibri"/>
                <a:cs typeface="Calibri"/>
              </a:rPr>
              <a:t> </a:t>
            </a:r>
            <a:r>
              <a:rPr lang="en-US" err="1">
                <a:latin typeface="Calibri"/>
                <a:cs typeface="Calibri"/>
              </a:rPr>
              <a:t>godine</a:t>
            </a:r>
            <a:r>
              <a:rPr lang="en-US">
                <a:latin typeface="Calibri"/>
                <a:cs typeface="Calibri"/>
              </a:rPr>
              <a:t> </a:t>
            </a:r>
            <a:r>
              <a:rPr lang="en-US" err="1">
                <a:latin typeface="Calibri"/>
                <a:cs typeface="Calibri"/>
              </a:rPr>
              <a:t>puni</a:t>
            </a:r>
            <a:r>
              <a:rPr lang="en-US">
                <a:latin typeface="Calibri"/>
                <a:cs typeface="Calibri"/>
              </a:rPr>
              <a:t> </a:t>
            </a:r>
            <a:r>
              <a:rPr lang="en-US" err="1">
                <a:latin typeface="Calibri"/>
                <a:cs typeface="Calibri"/>
              </a:rPr>
              <a:t>cak</a:t>
            </a:r>
            <a:r>
              <a:rPr lang="en-US">
                <a:latin typeface="Calibri"/>
                <a:cs typeface="Calibri"/>
              </a:rPr>
              <a:t> 22 </a:t>
            </a:r>
            <a:r>
              <a:rPr lang="en-US" err="1">
                <a:latin typeface="Calibri"/>
                <a:cs typeface="Calibri"/>
              </a:rPr>
              <a:t>godine</a:t>
            </a:r>
            <a:r>
              <a:rPr lang="en-US">
                <a:latin typeface="Calibri"/>
                <a:cs typeface="Calibri"/>
              </a:rPr>
              <a:t>.</a:t>
            </a:r>
          </a:p>
          <a:p>
            <a:endParaRPr lang="en-US">
              <a:latin typeface="Calibri"/>
              <a:cs typeface="Calibri"/>
            </a:endParaRPr>
          </a:p>
          <a:p>
            <a:r>
              <a:rPr lang="en-US" err="1">
                <a:latin typeface="Calibri"/>
                <a:cs typeface="Calibri"/>
              </a:rPr>
              <a:t>Sastoji</a:t>
            </a:r>
            <a:r>
              <a:rPr lang="en-US">
                <a:latin typeface="Calibri"/>
                <a:cs typeface="Calibri"/>
              </a:rPr>
              <a:t> se od </a:t>
            </a:r>
            <a:r>
              <a:rPr lang="en-US" err="1">
                <a:latin typeface="Calibri"/>
                <a:cs typeface="Calibri"/>
              </a:rPr>
              <a:t>oko</a:t>
            </a:r>
            <a:r>
              <a:rPr lang="en-US">
                <a:latin typeface="Calibri"/>
                <a:cs typeface="Calibri"/>
              </a:rPr>
              <a:t> 20 </a:t>
            </a:r>
            <a:r>
              <a:rPr lang="en-US" err="1">
                <a:latin typeface="Calibri"/>
                <a:cs typeface="Calibri"/>
              </a:rPr>
              <a:t>modula</a:t>
            </a:r>
            <a:r>
              <a:rPr lang="en-US">
                <a:latin typeface="Calibri"/>
                <a:cs typeface="Calibri"/>
              </a:rPr>
              <a:t> koji </a:t>
            </a:r>
            <a:r>
              <a:rPr lang="en-US" err="1">
                <a:latin typeface="Calibri"/>
                <a:cs typeface="Calibri"/>
              </a:rPr>
              <a:t>olaksavaju</a:t>
            </a:r>
            <a:r>
              <a:rPr lang="en-US">
                <a:latin typeface="Calibri"/>
                <a:cs typeface="Calibri"/>
              </a:rPr>
              <a:t> </a:t>
            </a:r>
            <a:r>
              <a:rPr lang="en-US" err="1">
                <a:latin typeface="Calibri"/>
                <a:cs typeface="Calibri"/>
              </a:rPr>
              <a:t>pravljenje</a:t>
            </a:r>
            <a:r>
              <a:rPr lang="en-US">
                <a:latin typeface="Calibri"/>
                <a:cs typeface="Calibri"/>
              </a:rPr>
              <a:t> </a:t>
            </a:r>
            <a:r>
              <a:rPr lang="en-US" err="1">
                <a:latin typeface="Calibri"/>
                <a:cs typeface="Calibri"/>
              </a:rPr>
              <a:t>kompleksnih</a:t>
            </a:r>
            <a:r>
              <a:rPr lang="en-US">
                <a:latin typeface="Calibri"/>
                <a:cs typeface="Calibri"/>
              </a:rPr>
              <a:t> </a:t>
            </a:r>
            <a:r>
              <a:rPr lang="en-US" err="1">
                <a:latin typeface="Calibri"/>
                <a:cs typeface="Calibri"/>
              </a:rPr>
              <a:t>aplikacija</a:t>
            </a:r>
            <a:r>
              <a:rPr lang="en-US">
                <a:latin typeface="Calibri"/>
                <a:cs typeface="Calibri"/>
              </a:rPr>
              <a:t>. </a:t>
            </a:r>
          </a:p>
          <a:p>
            <a:r>
              <a:rPr lang="en-US" err="1">
                <a:latin typeface="Calibri"/>
                <a:cs typeface="Calibri"/>
              </a:rPr>
              <a:t>Nije</a:t>
            </a:r>
            <a:r>
              <a:rPr lang="en-US">
                <a:latin typeface="Calibri"/>
                <a:cs typeface="Calibri"/>
              </a:rPr>
              <a:t> </a:t>
            </a:r>
            <a:r>
              <a:rPr lang="en-US" err="1">
                <a:latin typeface="Calibri"/>
                <a:cs typeface="Calibri"/>
              </a:rPr>
              <a:t>obavezno</a:t>
            </a:r>
            <a:r>
              <a:rPr lang="en-US">
                <a:latin typeface="Calibri"/>
                <a:cs typeface="Calibri"/>
              </a:rPr>
              <a:t> </a:t>
            </a:r>
            <a:r>
              <a:rPr lang="en-US" err="1">
                <a:latin typeface="Calibri"/>
                <a:cs typeface="Calibri"/>
              </a:rPr>
              <a:t>koristiti</a:t>
            </a:r>
            <a:r>
              <a:rPr lang="en-US">
                <a:latin typeface="Calibri"/>
                <a:cs typeface="Calibri"/>
              </a:rPr>
              <a:t> </a:t>
            </a:r>
            <a:r>
              <a:rPr lang="en-US" err="1">
                <a:latin typeface="Calibri"/>
                <a:cs typeface="Calibri"/>
              </a:rPr>
              <a:t>sve</a:t>
            </a:r>
            <a:r>
              <a:rPr lang="en-US">
                <a:latin typeface="Calibri"/>
                <a:cs typeface="Calibri"/>
              </a:rPr>
              <a:t> module, </a:t>
            </a:r>
            <a:r>
              <a:rPr lang="en-US" err="1">
                <a:latin typeface="Calibri"/>
                <a:cs typeface="Calibri"/>
              </a:rPr>
              <a:t>oni</a:t>
            </a:r>
            <a:r>
              <a:rPr lang="en-US">
                <a:latin typeface="Calibri"/>
                <a:cs typeface="Calibri"/>
              </a:rPr>
              <a:t> se </a:t>
            </a:r>
            <a:r>
              <a:rPr lang="en-US" err="1">
                <a:latin typeface="Calibri"/>
                <a:cs typeface="Calibri"/>
              </a:rPr>
              <a:t>pojedinacno</a:t>
            </a:r>
            <a:r>
              <a:rPr lang="en-US">
                <a:latin typeface="Calibri"/>
                <a:cs typeface="Calibri"/>
              </a:rPr>
              <a:t> </a:t>
            </a:r>
            <a:r>
              <a:rPr lang="en-US" err="1">
                <a:latin typeface="Calibri"/>
                <a:cs typeface="Calibri"/>
              </a:rPr>
              <a:t>mogu</a:t>
            </a:r>
            <a:r>
              <a:rPr lang="en-US">
                <a:latin typeface="Calibri"/>
                <a:cs typeface="Calibri"/>
              </a:rPr>
              <a:t> </a:t>
            </a:r>
            <a:r>
              <a:rPr lang="en-US" err="1">
                <a:latin typeface="Calibri"/>
                <a:cs typeface="Calibri"/>
              </a:rPr>
              <a:t>ubaciti</a:t>
            </a:r>
            <a:r>
              <a:rPr lang="en-US">
                <a:latin typeface="Calibri"/>
                <a:cs typeface="Calibri"/>
              </a:rPr>
              <a:t> u </a:t>
            </a:r>
            <a:r>
              <a:rPr lang="en-US" err="1">
                <a:latin typeface="Calibri"/>
                <a:cs typeface="Calibri"/>
              </a:rPr>
              <a:t>postojecu</a:t>
            </a:r>
            <a:r>
              <a:rPr lang="en-US">
                <a:latin typeface="Calibri"/>
                <a:cs typeface="Calibri"/>
              </a:rPr>
              <a:t> java </a:t>
            </a:r>
            <a:r>
              <a:rPr lang="en-US" err="1">
                <a:latin typeface="Calibri"/>
                <a:cs typeface="Calibri"/>
              </a:rPr>
              <a:t>aplikaciju</a:t>
            </a:r>
            <a:r>
              <a:rPr lang="en-US">
                <a:latin typeface="Calibri"/>
                <a:cs typeface="Calibri"/>
              </a:rPr>
              <a:t> po </a:t>
            </a:r>
            <a:r>
              <a:rPr lang="en-US" err="1">
                <a:latin typeface="Calibri"/>
                <a:cs typeface="Calibri"/>
              </a:rPr>
              <a:t>potrebi</a:t>
            </a:r>
            <a:r>
              <a:rPr lang="en-US">
                <a:latin typeface="Calibri"/>
                <a:cs typeface="Calibri"/>
              </a:rPr>
              <a:t>. </a:t>
            </a:r>
          </a:p>
          <a:p>
            <a:endParaRPr lang="en-US">
              <a:latin typeface="Calibri"/>
              <a:cs typeface="Calibri"/>
            </a:endParaRPr>
          </a:p>
          <a:p>
            <a:r>
              <a:rPr lang="en-US" err="1">
                <a:latin typeface="Calibri"/>
                <a:cs typeface="Calibri"/>
              </a:rPr>
              <a:t>Njegov</a:t>
            </a:r>
            <a:r>
              <a:rPr lang="en-US">
                <a:latin typeface="Calibri"/>
                <a:cs typeface="Calibri"/>
              </a:rPr>
              <a:t> </a:t>
            </a:r>
            <a:r>
              <a:rPr lang="en-US" err="1">
                <a:latin typeface="Calibri"/>
                <a:cs typeface="Calibri"/>
              </a:rPr>
              <a:t>izvorni</a:t>
            </a:r>
            <a:r>
              <a:rPr lang="en-US">
                <a:latin typeface="Calibri"/>
                <a:cs typeface="Calibri"/>
              </a:rPr>
              <a:t> </a:t>
            </a:r>
            <a:r>
              <a:rPr lang="en-US" err="1">
                <a:latin typeface="Calibri"/>
                <a:cs typeface="Calibri"/>
              </a:rPr>
              <a:t>kod</a:t>
            </a:r>
            <a:r>
              <a:rPr lang="en-US">
                <a:latin typeface="Calibri"/>
                <a:cs typeface="Calibri"/>
              </a:rPr>
              <a:t> je </a:t>
            </a:r>
            <a:r>
              <a:rPr lang="en-US" err="1">
                <a:latin typeface="Calibri"/>
                <a:cs typeface="Calibri"/>
              </a:rPr>
              <a:t>otvorenog</a:t>
            </a:r>
            <a:r>
              <a:rPr lang="en-US">
                <a:latin typeface="Calibri"/>
                <a:cs typeface="Calibri"/>
              </a:rPr>
              <a:t> </a:t>
            </a:r>
            <a:r>
              <a:rPr lang="en-US" err="1">
                <a:latin typeface="Calibri"/>
                <a:cs typeface="Calibri"/>
              </a:rPr>
              <a:t>tipa</a:t>
            </a:r>
            <a:r>
              <a:rPr lang="en-US">
                <a:latin typeface="Calibri"/>
                <a:cs typeface="Calibri"/>
              </a:rPr>
              <a:t>, </a:t>
            </a:r>
            <a:r>
              <a:rPr lang="en-US" err="1">
                <a:latin typeface="Calibri"/>
                <a:cs typeface="Calibri"/>
              </a:rPr>
              <a:t>mozete</a:t>
            </a:r>
            <a:r>
              <a:rPr lang="en-US">
                <a:latin typeface="Calibri"/>
                <a:cs typeface="Calibri"/>
              </a:rPr>
              <a:t> </a:t>
            </a:r>
            <a:r>
              <a:rPr lang="en-US" err="1">
                <a:latin typeface="Calibri"/>
                <a:cs typeface="Calibri"/>
              </a:rPr>
              <a:t>baciti</a:t>
            </a:r>
            <a:r>
              <a:rPr lang="en-US">
                <a:latin typeface="Calibri"/>
                <a:cs typeface="Calibri"/>
              </a:rPr>
              <a:t> </a:t>
            </a:r>
            <a:r>
              <a:rPr lang="en-US" err="1">
                <a:latin typeface="Calibri"/>
                <a:cs typeface="Calibri"/>
              </a:rPr>
              <a:t>pogled</a:t>
            </a:r>
            <a:r>
              <a:rPr lang="en-US">
                <a:latin typeface="Calibri"/>
                <a:cs typeface="Calibri"/>
              </a:rPr>
              <a:t> </a:t>
            </a:r>
            <a:r>
              <a:rPr lang="en-US" err="1">
                <a:latin typeface="Calibri"/>
                <a:cs typeface="Calibri"/>
              </a:rPr>
              <a:t>na</a:t>
            </a:r>
            <a:r>
              <a:rPr lang="en-US">
                <a:latin typeface="Calibri"/>
                <a:cs typeface="Calibri"/>
              </a:rPr>
              <a:t> </a:t>
            </a:r>
            <a:r>
              <a:rPr lang="en-US" err="1">
                <a:latin typeface="Calibri"/>
                <a:cs typeface="Calibri"/>
              </a:rPr>
              <a:t>Github</a:t>
            </a:r>
            <a:r>
              <a:rPr lang="en-US">
                <a:latin typeface="Calibri"/>
                <a:cs typeface="Calibri"/>
              </a:rPr>
              <a:t>-u.</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a:p>
        </p:txBody>
      </p:sp>
    </p:spTree>
    <p:extLst>
      <p:ext uri="{BB962C8B-B14F-4D97-AF65-F5344CB8AC3E}">
        <p14:creationId xmlns:p14="http://schemas.microsoft.com/office/powerpoint/2010/main" val="3797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ea typeface="Calibri"/>
                <a:cs typeface="Calibri"/>
              </a:rPr>
              <a:t>Da </a:t>
            </a:r>
            <a:r>
              <a:rPr lang="en-US" err="1">
                <a:latin typeface="Calibri"/>
                <a:ea typeface="Calibri"/>
                <a:cs typeface="Calibri"/>
              </a:rPr>
              <a:t>ponovimo</a:t>
            </a:r>
            <a:endParaRPr lang="en-US">
              <a:latin typeface="Calibri"/>
              <a:ea typeface="Calibri"/>
              <a:cs typeface="Calibri"/>
            </a:endParaRPr>
          </a:p>
          <a:p>
            <a:endParaRPr lang="en-US">
              <a:latin typeface="Calibri"/>
              <a:ea typeface="Calibri"/>
              <a:cs typeface="Calibri"/>
            </a:endParaRPr>
          </a:p>
          <a:p>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kompleksna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se </a:t>
            </a:r>
            <a:r>
              <a:rPr lang="en-US" err="1">
                <a:latin typeface="Calibri"/>
                <a:ea typeface="Calibri"/>
                <a:cs typeface="Calibri"/>
              </a:rPr>
              <a:t>sastoji</a:t>
            </a:r>
            <a:r>
              <a:rPr lang="en-US">
                <a:latin typeface="Calibri"/>
                <a:ea typeface="Calibri"/>
                <a:cs typeface="Calibri"/>
              </a:rPr>
              <a:t> od </a:t>
            </a:r>
            <a:r>
              <a:rPr lang="en-US" err="1">
                <a:latin typeface="Calibri"/>
                <a:ea typeface="Calibri"/>
                <a:cs typeface="Calibri"/>
              </a:rPr>
              <a:t>mnogo</a:t>
            </a:r>
            <a:r>
              <a:rPr lang="en-US">
                <a:latin typeface="Calibri"/>
                <a:ea typeface="Calibri"/>
                <a:cs typeface="Calibri"/>
              </a:rPr>
              <a:t> </a:t>
            </a:r>
            <a:r>
              <a:rPr lang="en-US" err="1">
                <a:latin typeface="Calibri"/>
                <a:ea typeface="Calibri"/>
                <a:cs typeface="Calibri"/>
              </a:rPr>
              <a:t>komponenata</a:t>
            </a:r>
            <a:r>
              <a:rPr lang="en-US">
                <a:latin typeface="Calibri"/>
                <a:ea typeface="Calibri"/>
                <a:cs typeface="Calibri"/>
              </a:rPr>
              <a:t>, </a:t>
            </a:r>
            <a:r>
              <a:rPr lang="en-US" err="1">
                <a:latin typeface="Calibri"/>
                <a:ea typeface="Calibri"/>
                <a:cs typeface="Calibri"/>
              </a:rPr>
              <a:t>gde</a:t>
            </a:r>
            <a:r>
              <a:rPr lang="en-US">
                <a:latin typeface="Calibri"/>
                <a:ea typeface="Calibri"/>
                <a:cs typeface="Calibri"/>
              </a:rPr>
              <a:t> je </a:t>
            </a:r>
            <a:r>
              <a:rPr lang="en-US" err="1">
                <a:latin typeface="Calibri"/>
                <a:ea typeface="Calibri"/>
                <a:cs typeface="Calibri"/>
              </a:rPr>
              <a:t>svaka</a:t>
            </a:r>
            <a:r>
              <a:rPr lang="en-US">
                <a:latin typeface="Calibri"/>
                <a:ea typeface="Calibri"/>
                <a:cs typeface="Calibri"/>
              </a:rPr>
              <a:t> </a:t>
            </a:r>
            <a:r>
              <a:rPr lang="en-US" err="1">
                <a:latin typeface="Calibri"/>
                <a:ea typeface="Calibri"/>
                <a:cs typeface="Calibri"/>
              </a:rPr>
              <a:t>odgovorna</a:t>
            </a:r>
            <a:r>
              <a:rPr lang="en-US">
                <a:latin typeface="Calibri"/>
                <a:ea typeface="Calibri"/>
                <a:cs typeface="Calibri"/>
              </a:rPr>
              <a:t> za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dio</a:t>
            </a:r>
            <a:r>
              <a:rPr lang="en-US">
                <a:latin typeface="Calibri"/>
                <a:ea typeface="Calibri"/>
                <a:cs typeface="Calibri"/>
              </a:rPr>
              <a:t> </a:t>
            </a:r>
            <a:r>
              <a:rPr lang="en-US" err="1">
                <a:latin typeface="Calibri"/>
                <a:ea typeface="Calibri"/>
                <a:cs typeface="Calibri"/>
              </a:rPr>
              <a:t>sveukupne</a:t>
            </a:r>
            <a:r>
              <a:rPr lang="en-US">
                <a:latin typeface="Calibri"/>
                <a:ea typeface="Calibri"/>
                <a:cs typeface="Calibri"/>
              </a:rPr>
              <a:t> </a:t>
            </a:r>
            <a:r>
              <a:rPr lang="en-US" err="1">
                <a:latin typeface="Calibri"/>
                <a:ea typeface="Calibri"/>
                <a:cs typeface="Calibri"/>
              </a:rPr>
              <a:t>funkcionalnosti</a:t>
            </a:r>
            <a:r>
              <a:rPr lang="en-US">
                <a:latin typeface="Calibri"/>
                <a:ea typeface="Calibri"/>
                <a:cs typeface="Calibri"/>
              </a:rPr>
              <a:t>, a </a:t>
            </a:r>
            <a:r>
              <a:rPr lang="en-US" err="1">
                <a:latin typeface="Calibri"/>
                <a:ea typeface="Calibri"/>
                <a:cs typeface="Calibri"/>
              </a:rPr>
              <a:t>ti</a:t>
            </a:r>
            <a:r>
              <a:rPr lang="en-US">
                <a:latin typeface="Calibri"/>
                <a:ea typeface="Calibri"/>
                <a:cs typeface="Calibri"/>
              </a:rPr>
              <a:t> </a:t>
            </a:r>
            <a:r>
              <a:rPr lang="en-US" err="1">
                <a:latin typeface="Calibri"/>
                <a:ea typeface="Calibri"/>
                <a:cs typeface="Calibri"/>
              </a:rPr>
              <a:t>delovi</a:t>
            </a:r>
            <a:r>
              <a:rPr lang="en-US">
                <a:latin typeface="Calibri"/>
                <a:ea typeface="Calibri"/>
                <a:cs typeface="Calibri"/>
              </a:rPr>
              <a:t> </a:t>
            </a:r>
            <a:r>
              <a:rPr lang="en-US" err="1">
                <a:latin typeface="Calibri"/>
                <a:ea typeface="Calibri"/>
                <a:cs typeface="Calibri"/>
              </a:rPr>
              <a:t>medjusobno</a:t>
            </a:r>
            <a:r>
              <a:rPr lang="en-US">
                <a:latin typeface="Calibri"/>
                <a:ea typeface="Calibri"/>
                <a:cs typeface="Calibri"/>
              </a:rPr>
              <a:t> </a:t>
            </a:r>
            <a:r>
              <a:rPr lang="en-US" err="1">
                <a:latin typeface="Calibri"/>
                <a:ea typeface="Calibri"/>
                <a:cs typeface="Calibri"/>
              </a:rPr>
              <a:t>saradjuju</a:t>
            </a:r>
            <a:r>
              <a:rPr lang="en-US">
                <a:latin typeface="Calibri"/>
                <a:ea typeface="Calibri"/>
                <a:cs typeface="Calibri"/>
              </a:rPr>
              <a:t> da bi </a:t>
            </a:r>
            <a:r>
              <a:rPr lang="en-US" err="1">
                <a:latin typeface="Calibri"/>
                <a:ea typeface="Calibri"/>
                <a:cs typeface="Calibri"/>
              </a:rPr>
              <a:t>cela</a:t>
            </a:r>
            <a:r>
              <a:rPr lang="en-US">
                <a:latin typeface="Calibri"/>
                <a:ea typeface="Calibri"/>
                <a:cs typeface="Calibri"/>
              </a:rPr>
              <a:t>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radila</a:t>
            </a:r>
            <a:r>
              <a:rPr lang="en-US">
                <a:latin typeface="Calibri"/>
                <a:ea typeface="Calibri"/>
                <a:cs typeface="Calibri"/>
              </a:rPr>
              <a:t> </a:t>
            </a:r>
            <a:r>
              <a:rPr lang="en-US" err="1">
                <a:latin typeface="Calibri"/>
                <a:ea typeface="Calibri"/>
                <a:cs typeface="Calibri"/>
              </a:rPr>
              <a:t>svoj</a:t>
            </a:r>
            <a:r>
              <a:rPr lang="en-US">
                <a:latin typeface="Calibri"/>
                <a:ea typeface="Calibri"/>
                <a:cs typeface="Calibri"/>
              </a:rPr>
              <a:t> </a:t>
            </a:r>
            <a:r>
              <a:rPr lang="en-US" err="1">
                <a:latin typeface="Calibri"/>
                <a:ea typeface="Calibri"/>
                <a:cs typeface="Calibri"/>
              </a:rPr>
              <a:t>posao</a:t>
            </a:r>
            <a:r>
              <a:rPr lang="en-US">
                <a:latin typeface="Calibri"/>
                <a:ea typeface="Calibri"/>
                <a:cs typeface="Calibri"/>
              </a:rPr>
              <a:t>.</a:t>
            </a:r>
          </a:p>
          <a:p>
            <a:endParaRPr lang="en-US">
              <a:latin typeface="Calibri"/>
              <a:ea typeface="Calibri"/>
              <a:cs typeface="Calibri"/>
            </a:endParaRPr>
          </a:p>
          <a:p>
            <a:r>
              <a:rPr lang="en-US" err="1">
                <a:latin typeface="Calibri"/>
                <a:ea typeface="Calibri"/>
                <a:cs typeface="Calibri"/>
              </a:rPr>
              <a:t>Kada</a:t>
            </a:r>
            <a:r>
              <a:rPr lang="en-US">
                <a:latin typeface="Calibri"/>
                <a:ea typeface="Calibri"/>
                <a:cs typeface="Calibri"/>
              </a:rPr>
              <a:t> se </a:t>
            </a:r>
            <a:r>
              <a:rPr lang="en-US" err="1">
                <a:latin typeface="Calibri"/>
                <a:ea typeface="Calibri"/>
                <a:cs typeface="Calibri"/>
              </a:rPr>
              <a:t>aplikacija</a:t>
            </a:r>
            <a:r>
              <a:rPr lang="en-US">
                <a:latin typeface="Calibri"/>
                <a:ea typeface="Calibri"/>
                <a:cs typeface="Calibri"/>
              </a:rPr>
              <a:t> </a:t>
            </a:r>
            <a:r>
              <a:rPr lang="en-US" err="1">
                <a:latin typeface="Calibri"/>
                <a:ea typeface="Calibri"/>
                <a:cs typeface="Calibri"/>
              </a:rPr>
              <a:t>pokrene</a:t>
            </a:r>
            <a:r>
              <a:rPr lang="en-US">
                <a:latin typeface="Calibri"/>
                <a:ea typeface="Calibri"/>
                <a:cs typeface="Calibri"/>
              </a:rPr>
              <a:t>, </a:t>
            </a:r>
            <a:r>
              <a:rPr lang="en-US" err="1">
                <a:latin typeface="Calibri"/>
                <a:ea typeface="Calibri"/>
                <a:cs typeface="Calibri"/>
              </a:rPr>
              <a:t>te</a:t>
            </a:r>
            <a:r>
              <a:rPr lang="en-US">
                <a:latin typeface="Calibri"/>
                <a:ea typeface="Calibri"/>
                <a:cs typeface="Calibri"/>
              </a:rPr>
              <a:t>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nekako</a:t>
            </a:r>
            <a:r>
              <a:rPr lang="en-US">
                <a:latin typeface="Calibri"/>
                <a:ea typeface="Calibri"/>
                <a:cs typeface="Calibri"/>
              </a:rPr>
              <a:t> </a:t>
            </a:r>
            <a:r>
              <a:rPr lang="en-US" err="1">
                <a:latin typeface="Calibri"/>
                <a:ea typeface="Calibri"/>
                <a:cs typeface="Calibri"/>
              </a:rPr>
              <a:t>treba</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kreirane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da </a:t>
            </a:r>
            <a:r>
              <a:rPr lang="en-US" err="1">
                <a:latin typeface="Calibri"/>
                <a:ea typeface="Calibri"/>
                <a:cs typeface="Calibri"/>
              </a:rPr>
              <a:t>budu</a:t>
            </a:r>
            <a:r>
              <a:rPr lang="en-US">
                <a:latin typeface="Calibri"/>
                <a:ea typeface="Calibri"/>
                <a:cs typeface="Calibri"/>
              </a:rPr>
              <a:t> </a:t>
            </a:r>
            <a:r>
              <a:rPr lang="en-US" err="1">
                <a:latin typeface="Calibri"/>
                <a:ea typeface="Calibri"/>
                <a:cs typeface="Calibri"/>
              </a:rPr>
              <a:t>svesne</a:t>
            </a:r>
            <a:r>
              <a:rPr lang="en-US">
                <a:latin typeface="Calibri"/>
                <a:ea typeface="Calibri"/>
                <a:cs typeface="Calibri"/>
              </a:rPr>
              <a:t> </a:t>
            </a:r>
            <a:r>
              <a:rPr lang="en-US" err="1">
                <a:latin typeface="Calibri"/>
                <a:ea typeface="Calibri"/>
                <a:cs typeface="Calibri"/>
              </a:rPr>
              <a:t>jedne</a:t>
            </a:r>
            <a:r>
              <a:rPr lang="en-US">
                <a:latin typeface="Calibri"/>
                <a:ea typeface="Calibri"/>
                <a:cs typeface="Calibri"/>
              </a:rPr>
              <a:t> </a:t>
            </a:r>
            <a:r>
              <a:rPr lang="en-US" err="1">
                <a:latin typeface="Calibri"/>
                <a:ea typeface="Calibri"/>
                <a:cs typeface="Calibri"/>
              </a:rPr>
              <a:t>drugih</a:t>
            </a:r>
            <a:r>
              <a:rPr lang="en-US">
                <a:latin typeface="Calibri"/>
                <a:ea typeface="Calibri"/>
                <a:cs typeface="Calibri"/>
              </a:rPr>
              <a:t>.</a:t>
            </a:r>
          </a:p>
          <a:p>
            <a:endParaRPr lang="en-US">
              <a:latin typeface="Calibri"/>
              <a:ea typeface="Calibri"/>
              <a:cs typeface="Calibri"/>
            </a:endParaRPr>
          </a:p>
          <a:p>
            <a:r>
              <a:rPr lang="en-US">
                <a:latin typeface="Calibri"/>
                <a:ea typeface="Calibri"/>
                <a:cs typeface="Calibri"/>
              </a:rPr>
              <a:t>U </a:t>
            </a:r>
            <a:r>
              <a:rPr lang="en-US" err="1">
                <a:latin typeface="Calibri"/>
                <a:ea typeface="Calibri"/>
                <a:cs typeface="Calibri"/>
              </a:rPr>
              <a:t>svojoj</a:t>
            </a:r>
            <a:r>
              <a:rPr lang="en-US">
                <a:latin typeface="Calibri"/>
                <a:ea typeface="Calibri"/>
                <a:cs typeface="Calibri"/>
              </a:rPr>
              <a:t> </a:t>
            </a:r>
            <a:r>
              <a:rPr lang="en-US" err="1">
                <a:latin typeface="Calibri"/>
                <a:ea typeface="Calibri"/>
                <a:cs typeface="Calibri"/>
              </a:rPr>
              <a:t>srzi</a:t>
            </a:r>
            <a:r>
              <a:rPr lang="en-US">
                <a:latin typeface="Calibri"/>
                <a:ea typeface="Calibri"/>
                <a:cs typeface="Calibri"/>
              </a:rPr>
              <a:t>, Spring </a:t>
            </a:r>
            <a:r>
              <a:rPr lang="en-US" err="1">
                <a:latin typeface="Calibri"/>
                <a:ea typeface="Calibri"/>
                <a:cs typeface="Calibri"/>
              </a:rPr>
              <a:t>nudi</a:t>
            </a:r>
            <a:r>
              <a:rPr lang="en-US">
                <a:latin typeface="Calibri"/>
                <a:ea typeface="Calibri"/>
                <a:cs typeface="Calibri"/>
              </a:rPr>
              <a:t> </a:t>
            </a:r>
            <a:r>
              <a:rPr lang="en-US" err="1">
                <a:latin typeface="Calibri"/>
                <a:ea typeface="Calibri"/>
                <a:cs typeface="Calibri"/>
              </a:rPr>
              <a:t>kontejner</a:t>
            </a:r>
            <a:r>
              <a:rPr lang="en-US">
                <a:latin typeface="Calibri"/>
                <a:ea typeface="Calibri"/>
                <a:cs typeface="Calibri"/>
              </a:rPr>
              <a:t> koji se </a:t>
            </a:r>
            <a:r>
              <a:rPr lang="en-US" err="1">
                <a:latin typeface="Calibri"/>
                <a:ea typeface="Calibri"/>
                <a:cs typeface="Calibri"/>
              </a:rPr>
              <a:t>zove</a:t>
            </a:r>
            <a:r>
              <a:rPr lang="en-US">
                <a:latin typeface="Calibri"/>
                <a:ea typeface="Calibri"/>
                <a:cs typeface="Calibri"/>
              </a:rPr>
              <a:t> Spring Application Context (</a:t>
            </a:r>
            <a:r>
              <a:rPr lang="en-US" err="1">
                <a:latin typeface="Calibri"/>
                <a:ea typeface="Calibri"/>
                <a:cs typeface="Calibri"/>
              </a:rPr>
              <a:t>spominjali</a:t>
            </a:r>
            <a:r>
              <a:rPr lang="en-US">
                <a:latin typeface="Calibri"/>
                <a:ea typeface="Calibri"/>
                <a:cs typeface="Calibri"/>
              </a:rPr>
              <a:t> </a:t>
            </a:r>
            <a:r>
              <a:rPr lang="en-US" err="1">
                <a:latin typeface="Calibri"/>
                <a:ea typeface="Calibri"/>
                <a:cs typeface="Calibri"/>
              </a:rPr>
              <a:t>smo</a:t>
            </a:r>
            <a:r>
              <a:rPr lang="en-US">
                <a:latin typeface="Calibri"/>
                <a:ea typeface="Calibri"/>
                <a:cs typeface="Calibri"/>
              </a:rPr>
              <a:t> ga </a:t>
            </a:r>
            <a:r>
              <a:rPr lang="en-US" err="1">
                <a:latin typeface="Calibri"/>
                <a:ea typeface="Calibri"/>
                <a:cs typeface="Calibri"/>
              </a:rPr>
              <a:t>na</a:t>
            </a:r>
            <a:r>
              <a:rPr lang="en-US">
                <a:latin typeface="Calibri"/>
                <a:ea typeface="Calibri"/>
                <a:cs typeface="Calibri"/>
              </a:rPr>
              <a:t> </a:t>
            </a:r>
            <a:r>
              <a:rPr lang="en-US" err="1">
                <a:latin typeface="Calibri"/>
                <a:ea typeface="Calibri"/>
                <a:cs typeface="Calibri"/>
              </a:rPr>
              <a:t>pocetku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sa</a:t>
            </a:r>
            <a:r>
              <a:rPr lang="en-US">
                <a:latin typeface="Calibri"/>
                <a:ea typeface="Calibri"/>
                <a:cs typeface="Calibri"/>
              </a:rPr>
              <a:t> Bean Factory). On je </a:t>
            </a:r>
            <a:r>
              <a:rPr lang="en-US" err="1">
                <a:latin typeface="Calibri"/>
                <a:ea typeface="Calibri"/>
                <a:cs typeface="Calibri"/>
              </a:rPr>
              <a:t>zaduzen</a:t>
            </a:r>
            <a:r>
              <a:rPr lang="en-US">
                <a:latin typeface="Calibri"/>
                <a:ea typeface="Calibri"/>
                <a:cs typeface="Calibri"/>
              </a:rPr>
              <a:t> za </a:t>
            </a:r>
            <a:r>
              <a:rPr lang="en-US" err="1">
                <a:latin typeface="Calibri"/>
                <a:ea typeface="Calibri"/>
                <a:cs typeface="Calibri"/>
              </a:rPr>
              <a:t>keriranje</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menadzment</a:t>
            </a:r>
            <a:r>
              <a:rPr lang="en-US">
                <a:latin typeface="Calibri"/>
                <a:ea typeface="Calibri"/>
                <a:cs typeface="Calibri"/>
              </a:rPr>
              <a:t> </a:t>
            </a:r>
            <a:r>
              <a:rPr lang="en-US" err="1">
                <a:latin typeface="Calibri"/>
                <a:ea typeface="Calibri"/>
                <a:cs typeface="Calibri"/>
              </a:rPr>
              <a:t>komponenti</a:t>
            </a:r>
            <a:r>
              <a:rPr lang="en-US">
                <a:latin typeface="Calibri"/>
                <a:ea typeface="Calibri"/>
                <a:cs typeface="Calibri"/>
              </a:rPr>
              <a:t> </a:t>
            </a:r>
            <a:r>
              <a:rPr lang="en-US" err="1">
                <a:latin typeface="Calibri"/>
                <a:ea typeface="Calibri"/>
                <a:cs typeface="Calibri"/>
              </a:rPr>
              <a:t>aplikacije</a:t>
            </a:r>
            <a:r>
              <a:rPr lang="en-US">
                <a:latin typeface="Calibri"/>
                <a:ea typeface="Calibri"/>
                <a:cs typeface="Calibri"/>
              </a:rPr>
              <a:t>.</a:t>
            </a:r>
          </a:p>
          <a:p>
            <a:r>
              <a:rPr lang="en-US">
                <a:latin typeface="Calibri"/>
                <a:ea typeface="Calibri"/>
                <a:cs typeface="Calibri"/>
              </a:rPr>
              <a:t>Ove </a:t>
            </a:r>
            <a:r>
              <a:rPr lang="en-US" err="1">
                <a:latin typeface="Calibri"/>
                <a:ea typeface="Calibri"/>
                <a:cs typeface="Calibri"/>
              </a:rPr>
              <a:t>komponente</a:t>
            </a:r>
            <a:r>
              <a:rPr lang="en-US">
                <a:latin typeface="Calibri"/>
                <a:ea typeface="Calibri"/>
                <a:cs typeface="Calibri"/>
              </a:rPr>
              <a:t>, </a:t>
            </a:r>
            <a:r>
              <a:rPr lang="en-US" err="1">
                <a:latin typeface="Calibri"/>
                <a:ea typeface="Calibri"/>
                <a:cs typeface="Calibri"/>
              </a:rPr>
              <a:t>tj</a:t>
            </a:r>
            <a:r>
              <a:rPr lang="en-US">
                <a:latin typeface="Calibri"/>
                <a:ea typeface="Calibri"/>
                <a:cs typeface="Calibri"/>
              </a:rPr>
              <a:t> bean-</a:t>
            </a:r>
            <a:r>
              <a:rPr lang="en-US" err="1">
                <a:latin typeface="Calibri"/>
                <a:ea typeface="Calibri"/>
                <a:cs typeface="Calibri"/>
              </a:rPr>
              <a:t>ovi</a:t>
            </a:r>
            <a:r>
              <a:rPr lang="en-US">
                <a:latin typeface="Calibri"/>
                <a:ea typeface="Calibri"/>
                <a:cs typeface="Calibri"/>
              </a:rPr>
              <a:t>, </a:t>
            </a:r>
            <a:r>
              <a:rPr lang="en-US" err="1">
                <a:latin typeface="Calibri"/>
                <a:ea typeface="Calibri"/>
                <a:cs typeface="Calibri"/>
              </a:rPr>
              <a:t>su</a:t>
            </a:r>
            <a:r>
              <a:rPr lang="en-US">
                <a:latin typeface="Calibri"/>
                <a:ea typeface="Calibri"/>
                <a:cs typeface="Calibri"/>
              </a:rPr>
              <a:t> </a:t>
            </a:r>
            <a:r>
              <a:rPr lang="en-US" err="1">
                <a:latin typeface="Calibri"/>
                <a:ea typeface="Calibri"/>
                <a:cs typeface="Calibri"/>
              </a:rPr>
              <a:t>zajedno</a:t>
            </a:r>
            <a:r>
              <a:rPr lang="en-US">
                <a:latin typeface="Calibri"/>
                <a:ea typeface="Calibri"/>
                <a:cs typeface="Calibri"/>
              </a:rPr>
              <a:t> </a:t>
            </a:r>
            <a:r>
              <a:rPr lang="en-US" err="1">
                <a:latin typeface="Calibri"/>
                <a:ea typeface="Calibri"/>
                <a:cs typeface="Calibri"/>
              </a:rPr>
              <a:t>uvezani</a:t>
            </a:r>
            <a:r>
              <a:rPr lang="en-US">
                <a:latin typeface="Calibri"/>
                <a:ea typeface="Calibri"/>
                <a:cs typeface="Calibri"/>
              </a:rPr>
              <a:t> </a:t>
            </a:r>
            <a:r>
              <a:rPr lang="en-US" err="1">
                <a:latin typeface="Calibri"/>
                <a:ea typeface="Calibri"/>
                <a:cs typeface="Calibri"/>
              </a:rPr>
              <a:t>unutar</a:t>
            </a:r>
            <a:r>
              <a:rPr lang="en-US">
                <a:latin typeface="Calibri"/>
                <a:ea typeface="Calibri"/>
                <a:cs typeface="Calibri"/>
              </a:rPr>
              <a:t> Application </a:t>
            </a:r>
            <a:r>
              <a:rPr lang="en-US" err="1">
                <a:latin typeface="Calibri"/>
                <a:ea typeface="Calibri"/>
                <a:cs typeface="Calibri"/>
              </a:rPr>
              <a:t>contexta</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na</a:t>
            </a:r>
            <a:r>
              <a:rPr lang="en-US">
                <a:latin typeface="Calibri"/>
                <a:ea typeface="Calibri"/>
                <a:cs typeface="Calibri"/>
              </a:rPr>
              <a:t> taj </a:t>
            </a:r>
            <a:r>
              <a:rPr lang="en-US" err="1">
                <a:latin typeface="Calibri"/>
                <a:ea typeface="Calibri"/>
                <a:cs typeface="Calibri"/>
              </a:rPr>
              <a:t>nacin</a:t>
            </a:r>
            <a:r>
              <a:rPr lang="en-US">
                <a:latin typeface="Calibri"/>
                <a:ea typeface="Calibri"/>
                <a:cs typeface="Calibri"/>
              </a:rPr>
              <a:t> cine </a:t>
            </a:r>
            <a:r>
              <a:rPr lang="en-US" err="1">
                <a:latin typeface="Calibri"/>
                <a:ea typeface="Calibri"/>
                <a:cs typeface="Calibri"/>
              </a:rPr>
              <a:t>kompletnu</a:t>
            </a:r>
            <a:r>
              <a:rPr lang="en-US">
                <a:latin typeface="Calibri"/>
                <a:ea typeface="Calibri"/>
                <a:cs typeface="Calibri"/>
              </a:rPr>
              <a:t> </a:t>
            </a:r>
            <a:r>
              <a:rPr lang="en-US" err="1">
                <a:latin typeface="Calibri"/>
                <a:ea typeface="Calibri"/>
                <a:cs typeface="Calibri"/>
              </a:rPr>
              <a:t>aplikaciju</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15</a:t>
            </a:fld>
            <a:endParaRPr lang="en-GB"/>
          </a:p>
        </p:txBody>
      </p:sp>
    </p:spTree>
    <p:extLst>
      <p:ext uri="{BB962C8B-B14F-4D97-AF65-F5344CB8AC3E}">
        <p14:creationId xmlns:p14="http://schemas.microsoft.com/office/powerpoint/2010/main" val="2520057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Spominjali smo mnogo autokonfiguraciji, pa sada malo da vidimo kako to izgelda i sta znaci u praksi</a:t>
            </a:r>
            <a:br>
              <a:rPr lang="en-RS"/>
            </a:br>
            <a:r>
              <a:rPr lang="en-RS"/>
              <a:t>Na slajdu vidimo neke od Spring Boot anotacija. Pomocu @SpringBootApplication u main klasi mi jasno oznacavamo da je ovo spring boot aplikacija</a:t>
            </a:r>
          </a:p>
          <a:p>
            <a:endParaRPr lang="en-RS"/>
          </a:p>
          <a:p>
            <a:r>
              <a:rPr lang="en-RS"/>
              <a:t>I evo odmah primer kako nam Spring Boot olaksava konfiguraciju. Prije je bilo potrebno navesti eksplicitno anotaciju </a:t>
            </a:r>
            <a:r>
              <a:rPr lang="en-US"/>
              <a:t>@</a:t>
            </a:r>
            <a:r>
              <a:rPr lang="en-US" err="1"/>
              <a:t>EnableWebMvc</a:t>
            </a:r>
            <a:r>
              <a:rPr lang="en-US"/>
              <a:t> , </a:t>
            </a:r>
            <a:r>
              <a:rPr lang="en-US" err="1"/>
              <a:t>ali</a:t>
            </a:r>
            <a:r>
              <a:rPr lang="en-US"/>
              <a:t> </a:t>
            </a:r>
            <a:r>
              <a:rPr lang="en-US" err="1"/>
              <a:t>kada</a:t>
            </a:r>
            <a:r>
              <a:rPr lang="en-US"/>
              <a:t> spring boot </a:t>
            </a:r>
            <a:r>
              <a:rPr lang="en-US" err="1"/>
              <a:t>vidi</a:t>
            </a:r>
            <a:r>
              <a:rPr lang="en-US"/>
              <a:t> spring-</a:t>
            </a:r>
            <a:r>
              <a:rPr lang="en-US" err="1"/>
              <a:t>webmvc</a:t>
            </a:r>
            <a:r>
              <a:rPr lang="en-US"/>
              <a:t> u </a:t>
            </a:r>
            <a:r>
              <a:rPr lang="en-US" err="1"/>
              <a:t>classpath</a:t>
            </a:r>
            <a:r>
              <a:rPr lang="en-US"/>
              <a:t>-u, ova </a:t>
            </a:r>
            <a:r>
              <a:rPr lang="en-US" err="1"/>
              <a:t>konfiguracija</a:t>
            </a:r>
            <a:r>
              <a:rPr lang="en-US"/>
              <a:t> je </a:t>
            </a:r>
            <a:r>
              <a:rPr lang="en-US" err="1"/>
              <a:t>automatski</a:t>
            </a:r>
            <a:r>
              <a:rPr lang="en-US"/>
              <a:t> </a:t>
            </a:r>
            <a:r>
              <a:rPr lang="en-US" err="1"/>
              <a:t>podrazumevana</a:t>
            </a:r>
            <a:endParaRPr lang="en-US"/>
          </a:p>
          <a:p>
            <a:endParaRPr lang="en-US"/>
          </a:p>
          <a:p>
            <a:r>
              <a:rPr lang="en-US" err="1"/>
              <a:t>Zatim</a:t>
            </a:r>
            <a:r>
              <a:rPr lang="en-US"/>
              <a:t> </a:t>
            </a:r>
            <a:r>
              <a:rPr lang="en-US" err="1"/>
              <a:t>imamo</a:t>
            </a:r>
            <a:r>
              <a:rPr lang="en-US"/>
              <a:t> </a:t>
            </a:r>
            <a:r>
              <a:rPr lang="en-US">
                <a:solidFill>
                  <a:srgbClr val="00B050"/>
                </a:solidFill>
              </a:rPr>
              <a:t>@</a:t>
            </a:r>
            <a:r>
              <a:rPr lang="en-US" err="1">
                <a:solidFill>
                  <a:srgbClr val="00B050"/>
                </a:solidFill>
              </a:rPr>
              <a:t>SpringBootConfiguration</a:t>
            </a:r>
            <a:r>
              <a:rPr lang="en-US"/>
              <a:t> , </a:t>
            </a:r>
            <a:r>
              <a:rPr lang="en-US" err="1"/>
              <a:t>nju</a:t>
            </a:r>
            <a:r>
              <a:rPr lang="en-US"/>
              <a:t> </a:t>
            </a:r>
            <a:r>
              <a:rPr lang="en-US" err="1"/>
              <a:t>koristimo</a:t>
            </a:r>
            <a:r>
              <a:rPr lang="en-US"/>
              <a:t> </a:t>
            </a:r>
            <a:r>
              <a:rPr lang="en-US" err="1"/>
              <a:t>kada</a:t>
            </a:r>
            <a:r>
              <a:rPr lang="en-US"/>
              <a:t> </a:t>
            </a:r>
            <a:r>
              <a:rPr lang="en-US" err="1"/>
              <a:t>imamo</a:t>
            </a:r>
            <a:r>
              <a:rPr lang="en-US"/>
              <a:t> </a:t>
            </a:r>
            <a:r>
              <a:rPr lang="en-US" err="1"/>
              <a:t>jos</a:t>
            </a:r>
            <a:r>
              <a:rPr lang="en-US"/>
              <a:t> </a:t>
            </a:r>
            <a:r>
              <a:rPr lang="en-US" err="1"/>
              <a:t>neke</a:t>
            </a:r>
            <a:r>
              <a:rPr lang="en-US"/>
              <a:t> </a:t>
            </a:r>
            <a:r>
              <a:rPr lang="en-US" err="1"/>
              <a:t>klase</a:t>
            </a:r>
            <a:r>
              <a:rPr lang="en-US"/>
              <a:t> (</a:t>
            </a:r>
            <a:r>
              <a:rPr lang="en-US" err="1"/>
              <a:t>nas</a:t>
            </a:r>
            <a:r>
              <a:rPr lang="en-US"/>
              <a:t> custom </a:t>
            </a:r>
            <a:r>
              <a:rPr lang="en-US" err="1"/>
              <a:t>kod</a:t>
            </a:r>
            <a:r>
              <a:rPr lang="en-US"/>
              <a:t>) </a:t>
            </a:r>
            <a:r>
              <a:rPr lang="en-US" err="1"/>
              <a:t>koje</a:t>
            </a:r>
            <a:r>
              <a:rPr lang="en-US"/>
              <a:t> </a:t>
            </a:r>
            <a:r>
              <a:rPr lang="en-US" err="1"/>
              <a:t>nam</a:t>
            </a:r>
            <a:r>
              <a:rPr lang="en-US"/>
              <a:t> </a:t>
            </a:r>
            <a:r>
              <a:rPr lang="en-US" err="1"/>
              <a:t>sluze</a:t>
            </a:r>
            <a:r>
              <a:rPr lang="en-US"/>
              <a:t> za </a:t>
            </a:r>
            <a:r>
              <a:rPr lang="en-US" err="1"/>
              <a:t>konfiguraciju</a:t>
            </a:r>
            <a:r>
              <a:rPr lang="en-US"/>
              <a:t> </a:t>
            </a:r>
            <a:r>
              <a:rPr lang="en-US" err="1"/>
              <a:t>nase</a:t>
            </a:r>
            <a:r>
              <a:rPr lang="en-US"/>
              <a:t> </a:t>
            </a:r>
            <a:r>
              <a:rPr lang="en-US" err="1"/>
              <a:t>aplikacije</a:t>
            </a:r>
            <a:r>
              <a:rPr lang="en-US"/>
              <a:t>.</a:t>
            </a:r>
          </a:p>
          <a:p>
            <a:endParaRPr lang="en-US"/>
          </a:p>
          <a:p>
            <a:r>
              <a:rPr lang="en-US">
                <a:solidFill>
                  <a:srgbClr val="00B050"/>
                </a:solidFill>
              </a:rPr>
              <a:t>@</a:t>
            </a:r>
            <a:r>
              <a:rPr lang="en-US" err="1">
                <a:solidFill>
                  <a:srgbClr val="00B050"/>
                </a:solidFill>
              </a:rPr>
              <a:t>EnableAutoConfiguration</a:t>
            </a:r>
            <a:r>
              <a:rPr lang="en-US">
                <a:solidFill>
                  <a:srgbClr val="00B050"/>
                </a:solidFill>
              </a:rPr>
              <a:t> </a:t>
            </a:r>
            <a:r>
              <a:rPr lang="en-US" err="1">
                <a:solidFill>
                  <a:srgbClr val="00B050"/>
                </a:solidFill>
              </a:rPr>
              <a:t>sluzi</a:t>
            </a:r>
            <a:r>
              <a:rPr lang="en-US">
                <a:solidFill>
                  <a:srgbClr val="00B050"/>
                </a:solidFill>
              </a:rPr>
              <a:t> za </a:t>
            </a:r>
            <a:r>
              <a:rPr lang="en-US" err="1">
                <a:solidFill>
                  <a:srgbClr val="00B050"/>
                </a:solidFill>
              </a:rPr>
              <a:t>automatsklu</a:t>
            </a:r>
            <a:r>
              <a:rPr lang="en-US">
                <a:solidFill>
                  <a:srgbClr val="00B050"/>
                </a:solidFill>
              </a:rPr>
              <a:t> </a:t>
            </a:r>
            <a:r>
              <a:rPr lang="en-US" err="1">
                <a:solidFill>
                  <a:srgbClr val="00B050"/>
                </a:solidFill>
              </a:rPr>
              <a:t>konfiguraciju</a:t>
            </a:r>
            <a:r>
              <a:rPr lang="en-US">
                <a:solidFill>
                  <a:srgbClr val="00B050"/>
                </a:solidFill>
              </a:rPr>
              <a:t>, </a:t>
            </a:r>
            <a:r>
              <a:rPr lang="en-US" err="1">
                <a:solidFill>
                  <a:srgbClr val="00B050"/>
                </a:solidFill>
              </a:rPr>
              <a:t>gde</a:t>
            </a:r>
            <a:r>
              <a:rPr lang="en-US">
                <a:solidFill>
                  <a:srgbClr val="00B050"/>
                </a:solidFill>
              </a:rPr>
              <a:t> </a:t>
            </a:r>
            <a:r>
              <a:rPr lang="en-US" err="1">
                <a:solidFill>
                  <a:srgbClr val="00B050"/>
                </a:solidFill>
              </a:rPr>
              <a:t>ce</a:t>
            </a:r>
            <a:r>
              <a:rPr lang="en-US">
                <a:solidFill>
                  <a:srgbClr val="00B050"/>
                </a:solidFill>
              </a:rPr>
              <a:t> spring </a:t>
            </a:r>
            <a:r>
              <a:rPr lang="en-US" err="1">
                <a:solidFill>
                  <a:srgbClr val="00B050"/>
                </a:solidFill>
              </a:rPr>
              <a:t>sam</a:t>
            </a:r>
            <a:r>
              <a:rPr lang="en-US">
                <a:solidFill>
                  <a:srgbClr val="00B050"/>
                </a:solidFill>
              </a:rPr>
              <a:t> </a:t>
            </a:r>
            <a:r>
              <a:rPr lang="en-US" err="1">
                <a:solidFill>
                  <a:srgbClr val="00B050"/>
                </a:solidFill>
              </a:rPr>
              <a:t>uvideti</a:t>
            </a:r>
            <a:r>
              <a:rPr lang="en-US">
                <a:solidFill>
                  <a:srgbClr val="00B050"/>
                </a:solidFill>
              </a:rPr>
              <a:t> koji bean-</a:t>
            </a:r>
            <a:r>
              <a:rPr lang="en-US" err="1">
                <a:solidFill>
                  <a:srgbClr val="00B050"/>
                </a:solidFill>
              </a:rPr>
              <a:t>ovi</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nam</a:t>
            </a:r>
            <a:r>
              <a:rPr lang="en-US">
                <a:solidFill>
                  <a:srgbClr val="00B050"/>
                </a:solidFill>
              </a:rPr>
              <a:t> </a:t>
            </a:r>
            <a:r>
              <a:rPr lang="en-US" err="1">
                <a:solidFill>
                  <a:srgbClr val="00B050"/>
                </a:solidFill>
              </a:rPr>
              <a:t>potrebni</a:t>
            </a:r>
            <a:r>
              <a:rPr lang="en-US">
                <a:solidFill>
                  <a:srgbClr val="00B050"/>
                </a:solidFill>
              </a:rPr>
              <a:t>. Ova </a:t>
            </a:r>
            <a:r>
              <a:rPr lang="en-US" err="1">
                <a:solidFill>
                  <a:srgbClr val="00B050"/>
                </a:solidFill>
              </a:rPr>
              <a:t>anotacija</a:t>
            </a:r>
            <a:r>
              <a:rPr lang="en-US">
                <a:solidFill>
                  <a:srgbClr val="00B050"/>
                </a:solidFill>
              </a:rPr>
              <a:t> se </a:t>
            </a:r>
            <a:r>
              <a:rPr lang="en-US" err="1">
                <a:solidFill>
                  <a:srgbClr val="00B050"/>
                </a:solidFill>
              </a:rPr>
              <a:t>nalazi</a:t>
            </a:r>
            <a:r>
              <a:rPr lang="en-US">
                <a:solidFill>
                  <a:srgbClr val="00B050"/>
                </a:solidFill>
              </a:rPr>
              <a:t> </a:t>
            </a:r>
            <a:r>
              <a:rPr lang="en-US" err="1">
                <a:solidFill>
                  <a:srgbClr val="00B050"/>
                </a:solidFill>
              </a:rPr>
              <a:t>kao</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pPr marL="0" marR="0" lvl="0" indent="0" algn="l" defTabSz="914400" rtl="0" eaLnBrk="1" fontAlgn="auto" latinLnBrk="0" hangingPunct="1">
              <a:lnSpc>
                <a:spcPct val="110000"/>
              </a:lnSpc>
              <a:spcBef>
                <a:spcPts val="0"/>
              </a:spcBef>
              <a:spcAft>
                <a:spcPts val="0"/>
              </a:spcAft>
              <a:buClrTx/>
              <a:buSzTx/>
              <a:buFontTx/>
              <a:buNone/>
              <a:tabLst/>
              <a:defRPr/>
            </a:pPr>
            <a:r>
              <a:rPr lang="en-US">
                <a:solidFill>
                  <a:srgbClr val="00B050"/>
                </a:solidFill>
              </a:rPr>
              <a:t>@</a:t>
            </a:r>
            <a:r>
              <a:rPr lang="en-US" err="1">
                <a:solidFill>
                  <a:srgbClr val="00B050"/>
                </a:solidFill>
              </a:rPr>
              <a:t>ConponentScan</a:t>
            </a:r>
            <a:r>
              <a:rPr lang="en-US">
                <a:solidFill>
                  <a:srgbClr val="00B050"/>
                </a:solidFill>
              </a:rPr>
              <a:t> </a:t>
            </a:r>
            <a:r>
              <a:rPr lang="en-US" err="1">
                <a:solidFill>
                  <a:srgbClr val="00B050"/>
                </a:solidFill>
              </a:rPr>
              <a:t>omogucava</a:t>
            </a:r>
            <a:r>
              <a:rPr lang="en-US">
                <a:solidFill>
                  <a:srgbClr val="00B050"/>
                </a:solidFill>
              </a:rPr>
              <a:t> </a:t>
            </a:r>
            <a:r>
              <a:rPr lang="en-US" err="1">
                <a:solidFill>
                  <a:srgbClr val="00B050"/>
                </a:solidFill>
              </a:rPr>
              <a:t>skeniranje</a:t>
            </a:r>
            <a:r>
              <a:rPr lang="en-US">
                <a:solidFill>
                  <a:srgbClr val="00B050"/>
                </a:solidFill>
              </a:rPr>
              <a:t> </a:t>
            </a:r>
            <a:r>
              <a:rPr lang="en-US" err="1">
                <a:solidFill>
                  <a:srgbClr val="00B050"/>
                </a:solidFill>
              </a:rPr>
              <a:t>komponenata</a:t>
            </a:r>
            <a:r>
              <a:rPr lang="en-US">
                <a:solidFill>
                  <a:srgbClr val="00B050"/>
                </a:solidFill>
              </a:rPr>
              <a:t> </a:t>
            </a:r>
            <a:r>
              <a:rPr lang="en-US" err="1">
                <a:solidFill>
                  <a:srgbClr val="00B050"/>
                </a:solidFill>
              </a:rPr>
              <a:t>koje</a:t>
            </a:r>
            <a:r>
              <a:rPr lang="en-US">
                <a:solidFill>
                  <a:srgbClr val="00B050"/>
                </a:solidFill>
              </a:rPr>
              <a:t> </a:t>
            </a:r>
            <a:r>
              <a:rPr lang="en-US" err="1">
                <a:solidFill>
                  <a:srgbClr val="00B050"/>
                </a:solidFill>
              </a:rPr>
              <a:t>su</a:t>
            </a:r>
            <a:r>
              <a:rPr lang="en-US">
                <a:solidFill>
                  <a:srgbClr val="00B050"/>
                </a:solidFill>
              </a:rPr>
              <a:t> </a:t>
            </a:r>
            <a:r>
              <a:rPr lang="en-US" err="1">
                <a:solidFill>
                  <a:srgbClr val="00B050"/>
                </a:solidFill>
              </a:rPr>
              <a:t>oznacene</a:t>
            </a:r>
            <a:r>
              <a:rPr lang="en-US">
                <a:solidFill>
                  <a:srgbClr val="00B050"/>
                </a:solidFill>
              </a:rPr>
              <a:t> </a:t>
            </a:r>
            <a:r>
              <a:rPr lang="en-US" err="1">
                <a:solidFill>
                  <a:srgbClr val="00B050"/>
                </a:solidFill>
              </a:rPr>
              <a:t>sa</a:t>
            </a:r>
            <a:r>
              <a:rPr lang="en-US">
                <a:solidFill>
                  <a:srgbClr val="00B050"/>
                </a:solidFill>
              </a:rPr>
              <a:t> </a:t>
            </a:r>
            <a:r>
              <a:rPr lang="en-US" err="1">
                <a:solidFill>
                  <a:srgbClr val="00B050"/>
                </a:solidFill>
              </a:rPr>
              <a:t>drugim</a:t>
            </a:r>
            <a:r>
              <a:rPr lang="en-US">
                <a:solidFill>
                  <a:srgbClr val="00B050"/>
                </a:solidFill>
              </a:rPr>
              <a:t> </a:t>
            </a:r>
            <a:r>
              <a:rPr lang="en-US" err="1">
                <a:solidFill>
                  <a:srgbClr val="00B050"/>
                </a:solidFill>
              </a:rPr>
              <a:t>anotacijama</a:t>
            </a:r>
            <a:r>
              <a:rPr lang="en-US">
                <a:solidFill>
                  <a:srgbClr val="00B050"/>
                </a:solidFill>
              </a:rPr>
              <a:t> u </a:t>
            </a:r>
            <a:r>
              <a:rPr lang="en-US" err="1">
                <a:solidFill>
                  <a:srgbClr val="00B050"/>
                </a:solidFill>
              </a:rPr>
              <a:t>nasoj</a:t>
            </a:r>
            <a:r>
              <a:rPr lang="en-US">
                <a:solidFill>
                  <a:srgbClr val="00B050"/>
                </a:solidFill>
              </a:rPr>
              <a:t> </a:t>
            </a:r>
            <a:r>
              <a:rPr lang="en-US" err="1">
                <a:solidFill>
                  <a:srgbClr val="00B050"/>
                </a:solidFill>
              </a:rPr>
              <a:t>aplikaciji</a:t>
            </a:r>
            <a:r>
              <a:rPr lang="en-US">
                <a:solidFill>
                  <a:srgbClr val="00B050"/>
                </a:solidFill>
              </a:rPr>
              <a:t>. Ova </a:t>
            </a:r>
            <a:r>
              <a:rPr lang="en-US" err="1">
                <a:solidFill>
                  <a:srgbClr val="00B050"/>
                </a:solidFill>
              </a:rPr>
              <a:t>anotacija</a:t>
            </a:r>
            <a:r>
              <a:rPr lang="en-US">
                <a:solidFill>
                  <a:srgbClr val="00B050"/>
                </a:solidFill>
              </a:rPr>
              <a:t> je </a:t>
            </a:r>
            <a:r>
              <a:rPr lang="en-US" err="1">
                <a:solidFill>
                  <a:srgbClr val="00B050"/>
                </a:solidFill>
              </a:rPr>
              <a:t>takodje</a:t>
            </a:r>
            <a:r>
              <a:rPr lang="en-US">
                <a:solidFill>
                  <a:srgbClr val="00B050"/>
                </a:solidFill>
              </a:rPr>
              <a:t> </a:t>
            </a:r>
            <a:r>
              <a:rPr lang="en-US" err="1">
                <a:solidFill>
                  <a:srgbClr val="00B050"/>
                </a:solidFill>
              </a:rPr>
              <a:t>dio</a:t>
            </a:r>
            <a:r>
              <a:rPr lang="en-US">
                <a:solidFill>
                  <a:srgbClr val="00B050"/>
                </a:solidFill>
              </a:rPr>
              <a:t> @</a:t>
            </a:r>
            <a:r>
              <a:rPr lang="en-US" err="1">
                <a:solidFill>
                  <a:srgbClr val="00B050"/>
                </a:solidFill>
              </a:rPr>
              <a:t>SpringBootAplication</a:t>
            </a:r>
            <a:r>
              <a:rPr lang="en-US">
                <a:solidFill>
                  <a:srgbClr val="00B050"/>
                </a:solidFill>
              </a:rPr>
              <a:t> </a:t>
            </a:r>
            <a:r>
              <a:rPr lang="en-US" err="1">
                <a:solidFill>
                  <a:srgbClr val="00B050"/>
                </a:solidFill>
              </a:rPr>
              <a:t>tako</a:t>
            </a:r>
            <a:r>
              <a:rPr lang="en-US">
                <a:solidFill>
                  <a:srgbClr val="00B050"/>
                </a:solidFill>
              </a:rPr>
              <a:t> da je </a:t>
            </a:r>
            <a:r>
              <a:rPr lang="en-US" err="1">
                <a:solidFill>
                  <a:srgbClr val="00B050"/>
                </a:solidFill>
              </a:rPr>
              <a:t>nije</a:t>
            </a:r>
            <a:r>
              <a:rPr lang="en-US">
                <a:solidFill>
                  <a:srgbClr val="00B050"/>
                </a:solidFill>
              </a:rPr>
              <a:t> </a:t>
            </a:r>
            <a:r>
              <a:rPr lang="en-US" err="1">
                <a:solidFill>
                  <a:srgbClr val="00B050"/>
                </a:solidFill>
              </a:rPr>
              <a:t>potrebno</a:t>
            </a:r>
            <a:r>
              <a:rPr lang="en-US">
                <a:solidFill>
                  <a:srgbClr val="00B050"/>
                </a:solidFill>
              </a:rPr>
              <a:t> </a:t>
            </a:r>
            <a:r>
              <a:rPr lang="en-US" err="1">
                <a:solidFill>
                  <a:srgbClr val="00B050"/>
                </a:solidFill>
              </a:rPr>
              <a:t>eksplicitno</a:t>
            </a:r>
            <a:r>
              <a:rPr lang="en-US">
                <a:solidFill>
                  <a:srgbClr val="00B050"/>
                </a:solidFill>
              </a:rPr>
              <a:t> </a:t>
            </a:r>
            <a:r>
              <a:rPr lang="en-US" err="1">
                <a:solidFill>
                  <a:srgbClr val="00B050"/>
                </a:solidFill>
              </a:rPr>
              <a:t>navoditi</a:t>
            </a:r>
            <a:r>
              <a:rPr lang="en-US">
                <a:solidFill>
                  <a:srgbClr val="00B050"/>
                </a:solidFill>
              </a:rPr>
              <a:t> </a:t>
            </a:r>
          </a:p>
          <a:p>
            <a:endParaRPr lang="en-US"/>
          </a:p>
          <a:p>
            <a:endParaRPr lang="en-RS"/>
          </a:p>
          <a:p>
            <a:endParaRPr lang="en-RS"/>
          </a:p>
        </p:txBody>
      </p:sp>
      <p:sp>
        <p:nvSpPr>
          <p:cNvPr id="4" name="Slide Number Placeholder 3"/>
          <p:cNvSpPr>
            <a:spLocks noGrp="1"/>
          </p:cNvSpPr>
          <p:nvPr>
            <p:ph type="sldNum" sz="quarter" idx="5"/>
          </p:nvPr>
        </p:nvSpPr>
        <p:spPr/>
        <p:txBody>
          <a:bodyPr/>
          <a:lstStyle/>
          <a:p>
            <a:fld id="{E762DFE1-544E-4AD0-8AE2-9ADF9877B110}" type="slidenum">
              <a:rPr lang="en-GB" smtClean="0"/>
              <a:pPr/>
              <a:t>16</a:t>
            </a:fld>
            <a:endParaRPr lang="en-GB"/>
          </a:p>
        </p:txBody>
      </p:sp>
    </p:spTree>
    <p:extLst>
      <p:ext uri="{BB962C8B-B14F-4D97-AF65-F5344CB8AC3E}">
        <p14:creationId xmlns:p14="http://schemas.microsoft.com/office/powerpoint/2010/main" val="175466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REST, abrevijacija od r</a:t>
            </a:r>
            <a:r>
              <a:rPr lang="en-GB" b="0" i="0" err="1">
                <a:solidFill>
                  <a:srgbClr val="151515"/>
                </a:solidFill>
                <a:effectLst/>
                <a:highlight>
                  <a:srgbClr val="FFFFFF"/>
                </a:highlight>
                <a:latin typeface="Red Hat Text"/>
              </a:rPr>
              <a:t>epresentational</a:t>
            </a:r>
            <a:r>
              <a:rPr lang="en-GB" b="0" i="0">
                <a:solidFill>
                  <a:srgbClr val="151515"/>
                </a:solidFill>
                <a:effectLst/>
                <a:highlight>
                  <a:srgbClr val="FFFFFF"/>
                </a:highlight>
                <a:latin typeface="Red Hat Text"/>
              </a:rPr>
              <a:t> state transfer, </a:t>
            </a:r>
            <a:r>
              <a:rPr lang="en-GB" b="0" i="0" err="1">
                <a:solidFill>
                  <a:srgbClr val="151515"/>
                </a:solidFill>
                <a:effectLst/>
                <a:highlight>
                  <a:srgbClr val="FFFFFF"/>
                </a:highlight>
                <a:latin typeface="Red Hat Text"/>
              </a:rPr>
              <a:t>predstavlja</a:t>
            </a:r>
            <a:r>
              <a:rPr lang="en-GB" b="0" i="0">
                <a:solidFill>
                  <a:srgbClr val="151515"/>
                </a:solidFill>
                <a:effectLst/>
                <a:highlight>
                  <a:srgbClr val="FFFFFF"/>
                </a:highlight>
                <a:latin typeface="Red Hat Text"/>
              </a:rPr>
              <a:t> set </a:t>
            </a:r>
            <a:r>
              <a:rPr lang="en-GB" b="0" i="0" err="1">
                <a:solidFill>
                  <a:srgbClr val="151515"/>
                </a:solidFill>
                <a:effectLst/>
                <a:highlight>
                  <a:srgbClr val="FFFFFF"/>
                </a:highlight>
                <a:latin typeface="Red Hat Text"/>
              </a:rPr>
              <a:t>arhitekturnih</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ogranicenja</a:t>
            </a:r>
            <a:r>
              <a:rPr lang="en-GB" b="0" i="0">
                <a:solidFill>
                  <a:srgbClr val="151515"/>
                </a:solidFill>
                <a:effectLst/>
                <a:highlight>
                  <a:srgbClr val="FFFFFF"/>
                </a:highlight>
                <a:latin typeface="Red Hat Text"/>
              </a:rPr>
              <a:t>.</a:t>
            </a:r>
          </a:p>
          <a:p>
            <a:r>
              <a:rPr lang="en-GB" b="0" i="0">
                <a:solidFill>
                  <a:srgbClr val="151515"/>
                </a:solidFill>
                <a:effectLst/>
                <a:highlight>
                  <a:srgbClr val="FFFFFF"/>
                </a:highlight>
                <a:latin typeface="Red Hat Text"/>
              </a:rPr>
              <a:t>REST API je application programming interface koji se </a:t>
            </a:r>
            <a:r>
              <a:rPr lang="en-GB" b="0" i="0" err="1">
                <a:solidFill>
                  <a:srgbClr val="151515"/>
                </a:solidFill>
                <a:effectLst/>
                <a:highlight>
                  <a:srgbClr val="FFFFFF"/>
                </a:highlight>
                <a:latin typeface="Red Hat Text"/>
              </a:rPr>
              <a:t>povinuje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ogranicenjima</a:t>
            </a:r>
            <a:r>
              <a:rPr lang="en-GB" b="0" i="0">
                <a:solidFill>
                  <a:srgbClr val="151515"/>
                </a:solidFill>
                <a:effectLst/>
                <a:highlight>
                  <a:srgbClr val="FFFFFF"/>
                </a:highlight>
                <a:latin typeface="Red Hat Text"/>
              </a:rPr>
              <a:t> REST </a:t>
            </a:r>
            <a:r>
              <a:rPr lang="en-GB" b="0" i="0" err="1">
                <a:solidFill>
                  <a:srgbClr val="151515"/>
                </a:solidFill>
                <a:effectLst/>
                <a:highlight>
                  <a:srgbClr val="FFFFFF"/>
                </a:highlight>
                <a:latin typeface="Red Hat Text"/>
              </a:rPr>
              <a:t>stila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arhitekture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dozvoljava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interakciju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RESTful web </a:t>
            </a:r>
            <a:r>
              <a:rPr lang="en-GB" b="0" i="0" err="1">
                <a:solidFill>
                  <a:srgbClr val="151515"/>
                </a:solidFill>
                <a:effectLst/>
                <a:highlight>
                  <a:srgbClr val="FFFFFF"/>
                </a:highlight>
                <a:latin typeface="Red Hat Text"/>
              </a:rPr>
              <a:t>servisima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Ukratko</a:t>
            </a:r>
            <a:r>
              <a:rPr lang="en-GB" b="0" i="0">
                <a:solidFill>
                  <a:srgbClr val="151515"/>
                </a:solidFill>
                <a:effectLst/>
                <a:highlight>
                  <a:srgbClr val="FFFFFF"/>
                </a:highlight>
                <a:latin typeface="Red Hat Text"/>
              </a:rPr>
              <a:t>, to je </a:t>
            </a:r>
            <a:r>
              <a:rPr lang="en-GB" b="0" i="0" err="1">
                <a:solidFill>
                  <a:srgbClr val="151515"/>
                </a:solidFill>
                <a:effectLst/>
                <a:highlight>
                  <a:srgbClr val="FFFFFF"/>
                </a:highlight>
                <a:latin typeface="Red Hat Text"/>
              </a:rPr>
              <a:t>nacin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komuniciraju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jedni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drugima</a:t>
            </a:r>
            <a:r>
              <a:rPr lang="en-GB" b="0" i="0">
                <a:solidFill>
                  <a:srgbClr val="151515"/>
                </a:solidFill>
                <a:effectLst/>
                <a:highlight>
                  <a:srgbClr val="FFFFFF"/>
                </a:highlight>
                <a:latin typeface="Red Hat Text"/>
              </a:rPr>
              <a:t>.</a:t>
            </a:r>
          </a:p>
          <a:p>
            <a:endParaRPr lang="en-GB" b="0" i="0">
              <a:solidFill>
                <a:srgbClr val="151515"/>
              </a:solidFill>
              <a:effectLst/>
              <a:highlight>
                <a:srgbClr val="FFFFFF"/>
              </a:highlight>
              <a:latin typeface="Red Hat Text"/>
            </a:endParaRPr>
          </a:p>
          <a:p>
            <a:r>
              <a:rPr lang="en-GB" b="0" i="0" err="1">
                <a:solidFill>
                  <a:srgbClr val="151515"/>
                </a:solidFill>
                <a:effectLst/>
                <a:highlight>
                  <a:srgbClr val="FFFFFF"/>
                </a:highlight>
                <a:latin typeface="Red Hat Text"/>
              </a:rPr>
              <a:t>Kada</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podnese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klijentski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zahtev</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RESTful API-</a:t>
            </a:r>
            <a:r>
              <a:rPr lang="en-GB" b="0" i="0" err="1">
                <a:solidFill>
                  <a:srgbClr val="151515"/>
                </a:solidFill>
                <a:effectLst/>
                <a:highlight>
                  <a:srgbClr val="FFFFFF"/>
                </a:highlight>
                <a:latin typeface="Red Hat Text"/>
              </a:rPr>
              <a:t>ja</a:t>
            </a:r>
            <a:r>
              <a:rPr lang="en-GB" b="0" i="0">
                <a:solidFill>
                  <a:srgbClr val="151515"/>
                </a:solidFill>
                <a:effectLst/>
                <a:highlight>
                  <a:srgbClr val="FFFFFF"/>
                </a:highlight>
                <a:latin typeface="Red Hat Text"/>
              </a:rPr>
              <a:t>, on </a:t>
            </a:r>
            <a:r>
              <a:rPr lang="en-GB" b="0" i="0" err="1">
                <a:solidFill>
                  <a:srgbClr val="151515"/>
                </a:solidFill>
                <a:effectLst/>
                <a:highlight>
                  <a:srgbClr val="FFFFFF"/>
                </a:highlight>
                <a:latin typeface="Red Hat Text"/>
              </a:rPr>
              <a:t>zapravo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transformise</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reprezentaciju</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stanja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resursa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na</a:t>
            </a:r>
            <a:r>
              <a:rPr lang="en-GB" b="0" i="0">
                <a:solidFill>
                  <a:srgbClr val="151515"/>
                </a:solidFill>
                <a:effectLst/>
                <a:highlight>
                  <a:srgbClr val="FFFFFF"/>
                </a:highlight>
                <a:latin typeface="Red Hat Text"/>
              </a:rPr>
              <a:t> endpoint. Ova </a:t>
            </a:r>
            <a:r>
              <a:rPr lang="en-GB" b="0" i="0" err="1">
                <a:solidFill>
                  <a:srgbClr val="151515"/>
                </a:solidFill>
                <a:effectLst/>
                <a:highlight>
                  <a:srgbClr val="FFFFFF"/>
                </a:highlight>
                <a:latin typeface="Red Hat Text"/>
              </a:rPr>
              <a:t>informacija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reprezentacija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kazemo</a:t>
            </a:r>
            <a:r>
              <a:rPr lang="en-GB" b="0" i="0">
                <a:solidFill>
                  <a:srgbClr val="151515"/>
                </a:solidFill>
                <a:effectLst/>
                <a:highlight>
                  <a:srgbClr val="FFFFFF"/>
                </a:highlight>
                <a:latin typeface="Red Hat Text"/>
              </a:rPr>
              <a:t>, se moze </a:t>
            </a:r>
            <a:r>
              <a:rPr lang="en-GB" b="0" i="0" err="1">
                <a:solidFill>
                  <a:srgbClr val="151515"/>
                </a:solidFill>
                <a:effectLst/>
                <a:highlight>
                  <a:srgbClr val="FFFFFF"/>
                </a:highlight>
                <a:latin typeface="Red Hat Text"/>
              </a:rPr>
              <a:t>dostaviti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nekoliko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preko</a:t>
            </a:r>
            <a:r>
              <a:rPr lang="en-GB" b="0" i="0">
                <a:solidFill>
                  <a:srgbClr val="151515"/>
                </a:solidFill>
                <a:effectLst/>
                <a:highlight>
                  <a:srgbClr val="FFFFFF"/>
                </a:highlight>
                <a:latin typeface="Red Hat Text"/>
              </a:rPr>
              <a:t> HTTP </a:t>
            </a:r>
            <a:r>
              <a:rPr lang="en-GB" b="0" i="0" err="1">
                <a:solidFill>
                  <a:srgbClr val="151515"/>
                </a:solidFill>
                <a:effectLst/>
                <a:highlight>
                  <a:srgbClr val="FFFFFF"/>
                </a:highlight>
                <a:latin typeface="Red Hat Text"/>
              </a:rPr>
              <a:t>protokola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Formati</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upotrebi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su</a:t>
            </a:r>
            <a:r>
              <a:rPr lang="en-GB" b="0" i="0">
                <a:solidFill>
                  <a:srgbClr val="151515"/>
                </a:solidFill>
                <a:effectLst/>
                <a:highlight>
                  <a:srgbClr val="FFFFFF"/>
                </a:highlight>
                <a:latin typeface="Red Hat Text"/>
              </a:rPr>
              <a:t>: JSON, HTML, XLT, Python, PHP </a:t>
            </a:r>
            <a:r>
              <a:rPr lang="en-GB" b="0" i="0" err="1">
                <a:solidFill>
                  <a:srgbClr val="151515"/>
                </a:solidFill>
                <a:effectLst/>
                <a:highlight>
                  <a:srgbClr val="FFFFFF"/>
                </a:highlight>
                <a:latin typeface="Red Hat Text"/>
              </a:rPr>
              <a:t>ili</a:t>
            </a:r>
            <a:r>
              <a:rPr lang="en-GB" b="0" i="0">
                <a:solidFill>
                  <a:srgbClr val="151515"/>
                </a:solidFill>
                <a:effectLst/>
                <a:highlight>
                  <a:srgbClr val="FFFFFF"/>
                </a:highlight>
                <a:latin typeface="Red Hat Text"/>
              </a:rPr>
              <a:t> cist text.</a:t>
            </a:r>
          </a:p>
          <a:p>
            <a:r>
              <a:rPr lang="en-GB" b="0" i="0" err="1">
                <a:solidFill>
                  <a:srgbClr val="151515"/>
                </a:solidFill>
                <a:effectLst/>
                <a:highlight>
                  <a:srgbClr val="FFFFFF"/>
                </a:highlight>
                <a:latin typeface="Red Hat Text"/>
              </a:rPr>
              <a:t>Najvise</a:t>
            </a:r>
            <a:r>
              <a:rPr lang="en-GB" b="0" i="0">
                <a:solidFill>
                  <a:srgbClr val="151515"/>
                </a:solidFill>
                <a:effectLst/>
                <a:highlight>
                  <a:srgbClr val="FFFFFF"/>
                </a:highlight>
                <a:latin typeface="Red Hat Text"/>
              </a:rPr>
              <a:t> se </a:t>
            </a:r>
            <a:r>
              <a:rPr lang="en-GB" b="0" i="0" err="1">
                <a:solidFill>
                  <a:srgbClr val="151515"/>
                </a:solidFill>
                <a:effectLst/>
                <a:highlight>
                  <a:srgbClr val="FFFFFF"/>
                </a:highlight>
                <a:latin typeface="Red Hat Text"/>
              </a:rPr>
              <a:t>koristi</a:t>
            </a:r>
            <a:r>
              <a:rPr lang="en-GB" b="0" i="0">
                <a:solidFill>
                  <a:srgbClr val="151515"/>
                </a:solidFill>
                <a:effectLst/>
                <a:highlight>
                  <a:srgbClr val="FFFFFF"/>
                </a:highlight>
                <a:latin typeface="Red Hat Text"/>
              </a:rPr>
              <a:t> JSON </a:t>
            </a:r>
            <a:r>
              <a:rPr lang="en-GB" b="0" i="0" err="1">
                <a:solidFill>
                  <a:srgbClr val="151515"/>
                </a:solidFill>
                <a:effectLst/>
                <a:highlight>
                  <a:srgbClr val="FFFFFF"/>
                </a:highlight>
                <a:latin typeface="Red Hat Text"/>
              </a:rPr>
              <a:t>jer</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jasan</a:t>
            </a:r>
            <a:r>
              <a:rPr lang="en-GB" b="0" i="0">
                <a:solidFill>
                  <a:srgbClr val="151515"/>
                </a:solidFill>
                <a:effectLst/>
                <a:highlight>
                  <a:srgbClr val="FFFFFF"/>
                </a:highlight>
                <a:latin typeface="Red Hat Text"/>
              </a:rPr>
              <a:t> format, ne </a:t>
            </a:r>
            <a:r>
              <a:rPr lang="en-GB" b="0" i="0" err="1">
                <a:solidFill>
                  <a:srgbClr val="151515"/>
                </a:solidFill>
                <a:effectLst/>
                <a:highlight>
                  <a:srgbClr val="FFFFFF"/>
                </a:highlight>
                <a:latin typeface="Red Hat Text"/>
              </a:rPr>
              <a:t>zavisi</a:t>
            </a:r>
            <a:r>
              <a:rPr lang="en-GB" b="0" i="0">
                <a:solidFill>
                  <a:srgbClr val="151515"/>
                </a:solidFill>
                <a:effectLst/>
                <a:highlight>
                  <a:srgbClr val="FFFFFF"/>
                </a:highlight>
                <a:latin typeface="Red Hat Text"/>
              </a:rPr>
              <a:t> od </a:t>
            </a:r>
            <a:r>
              <a:rPr lang="en-GB" b="0" i="0" err="1">
                <a:solidFill>
                  <a:srgbClr val="151515"/>
                </a:solidFill>
                <a:effectLst/>
                <a:highlight>
                  <a:srgbClr val="FFFFFF"/>
                </a:highlight>
                <a:latin typeface="Red Hat Text"/>
              </a:rPr>
              <a:t>jezika</a:t>
            </a:r>
            <a:r>
              <a:rPr lang="en-GB" b="0" i="0">
                <a:solidFill>
                  <a:srgbClr val="151515"/>
                </a:solidFill>
                <a:effectLst/>
                <a:highlight>
                  <a:srgbClr val="FFFFFF"/>
                </a:highlight>
                <a:latin typeface="Red Hat Text"/>
              </a:rPr>
              <a:t> u </a:t>
            </a:r>
            <a:r>
              <a:rPr lang="en-GB" b="0" i="0" err="1">
                <a:solidFill>
                  <a:srgbClr val="151515"/>
                </a:solidFill>
                <a:effectLst/>
                <a:highlight>
                  <a:srgbClr val="FFFFFF"/>
                </a:highlight>
                <a:latin typeface="Red Hat Text"/>
              </a:rPr>
              <a:t>kom</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pisan</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sam</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servis</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citljiv</a:t>
            </a:r>
            <a:r>
              <a:rPr lang="en-GB" b="0" i="0">
                <a:solidFill>
                  <a:srgbClr val="151515"/>
                </a:solidFill>
                <a:effectLst/>
                <a:highlight>
                  <a:srgbClr val="FFFFFF"/>
                </a:highlight>
                <a:latin typeface="Red Hat Text"/>
              </a:rPr>
              <a:t> je </a:t>
            </a:r>
            <a:r>
              <a:rPr lang="en-GB" b="0" i="0" err="1">
                <a:solidFill>
                  <a:srgbClr val="151515"/>
                </a:solidFill>
                <a:effectLst/>
                <a:highlight>
                  <a:srgbClr val="FFFFFF"/>
                </a:highlight>
                <a:latin typeface="Red Hat Text"/>
              </a:rPr>
              <a:t>kako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masinama</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tako</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i</a:t>
            </a:r>
            <a:r>
              <a:rPr lang="en-GB" b="0" i="0">
                <a:solidFill>
                  <a:srgbClr val="151515"/>
                </a:solidFill>
                <a:effectLst/>
                <a:highlight>
                  <a:srgbClr val="FFFFFF"/>
                </a:highlight>
                <a:latin typeface="Red Hat Text"/>
              </a:rPr>
              <a:t> </a:t>
            </a:r>
            <a:r>
              <a:rPr lang="en-GB" b="0" i="0" err="1">
                <a:solidFill>
                  <a:srgbClr val="151515"/>
                </a:solidFill>
                <a:effectLst/>
                <a:highlight>
                  <a:srgbClr val="FFFFFF"/>
                </a:highlight>
                <a:latin typeface="Red Hat Text"/>
              </a:rPr>
              <a:t>ljudima</a:t>
            </a:r>
            <a:endParaRPr lang="en-GB" b="0" i="0">
              <a:solidFill>
                <a:srgbClr val="151515"/>
              </a:solidFill>
              <a:effectLst/>
              <a:highlight>
                <a:srgbClr val="FFFFFF"/>
              </a:highlight>
              <a:latin typeface="Red Hat Text"/>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17</a:t>
            </a:fld>
            <a:endParaRPr lang="en-GB"/>
          </a:p>
        </p:txBody>
      </p:sp>
    </p:spTree>
    <p:extLst>
      <p:ext uri="{BB962C8B-B14F-4D97-AF65-F5344CB8AC3E}">
        <p14:creationId xmlns:p14="http://schemas.microsoft.com/office/powerpoint/2010/main" val="2333143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Kada pricamo o komunikaciji izmedju servisa dolazimo i do kontrolera. Kontroler je dio naseg koda, tj klasa, koja predstavlja “ulaz” u nasu aplikaciju. Kada neki request stigne preko HTTP-a i REST protokola do nase aplikacije na odredjeni url, njega “hvata” kontroler.</a:t>
            </a:r>
          </a:p>
          <a:p>
            <a:endParaRPr lang="en-RS"/>
          </a:p>
          <a:p>
            <a:r>
              <a:rPr lang="en-RS"/>
              <a:t>Klasa koja predstavlja kontroler mora biti oznacena sa @Controller anotacijom. Ova anotacija predstavlja specijalizaciju Component klase. Sve ove klase su skenirane preko classpath skeniranja prije dizanja Application Contexta</a:t>
            </a:r>
          </a:p>
          <a:p>
            <a:endParaRPr lang="en-RS"/>
          </a:p>
          <a:p>
            <a:r>
              <a:rPr lang="en-RS"/>
              <a:t>@Controller anotacija se obicno koristi zajedno sa @RequestMapping anotacijom.</a:t>
            </a:r>
          </a:p>
          <a:p>
            <a:endParaRPr lang="en-RS"/>
          </a:p>
          <a:p>
            <a:r>
              <a:rPr lang="en-RS"/>
              <a:t>Od verzije 4.0 Springa koristi se RestController anotacija da bi se lakse kreirali web servisi i to je anotacija koju cemo koristiti u primeri</a:t>
            </a:r>
          </a:p>
        </p:txBody>
      </p:sp>
      <p:sp>
        <p:nvSpPr>
          <p:cNvPr id="4" name="Slide Number Placeholder 3"/>
          <p:cNvSpPr>
            <a:spLocks noGrp="1"/>
          </p:cNvSpPr>
          <p:nvPr>
            <p:ph type="sldNum" sz="quarter" idx="5"/>
          </p:nvPr>
        </p:nvSpPr>
        <p:spPr/>
        <p:txBody>
          <a:bodyPr/>
          <a:lstStyle/>
          <a:p>
            <a:fld id="{E762DFE1-544E-4AD0-8AE2-9ADF9877B110}" type="slidenum">
              <a:rPr lang="en-GB" smtClean="0"/>
              <a:pPr/>
              <a:t>18</a:t>
            </a:fld>
            <a:endParaRPr lang="en-GB"/>
          </a:p>
        </p:txBody>
      </p:sp>
    </p:spTree>
    <p:extLst>
      <p:ext uri="{BB962C8B-B14F-4D97-AF65-F5344CB8AC3E}">
        <p14:creationId xmlns:p14="http://schemas.microsoft.com/office/powerpoint/2010/main" val="3500091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t>Kada</a:t>
            </a:r>
            <a:r>
              <a:rPr lang="en-US"/>
              <a:t> </a:t>
            </a:r>
            <a:r>
              <a:rPr lang="en-US" err="1"/>
              <a:t>govorimo</a:t>
            </a:r>
            <a:r>
              <a:rPr lang="en-US"/>
              <a:t> o </a:t>
            </a:r>
            <a:r>
              <a:rPr lang="en-US" err="1"/>
              <a:t>parametrima</a:t>
            </a:r>
            <a:r>
              <a:rPr lang="en-US"/>
              <a:t> u </a:t>
            </a:r>
            <a:r>
              <a:rPr lang="en-US" err="1"/>
              <a:t>konrekstu</a:t>
            </a:r>
            <a:r>
              <a:rPr lang="en-US"/>
              <a:t> </a:t>
            </a:r>
            <a:r>
              <a:rPr lang="en-US" err="1"/>
              <a:t>api</a:t>
            </a:r>
            <a:r>
              <a:rPr lang="en-US"/>
              <a:t> reference </a:t>
            </a:r>
            <a:r>
              <a:rPr lang="en-US" err="1"/>
              <a:t>tu</a:t>
            </a:r>
            <a:r>
              <a:rPr lang="en-US"/>
              <a:t> </a:t>
            </a:r>
            <a:r>
              <a:rPr lang="en-US" err="1"/>
              <a:t>imamo</a:t>
            </a:r>
            <a:r>
              <a:rPr lang="en-US"/>
              <a:t> </a:t>
            </a:r>
            <a:r>
              <a:rPr lang="en-US" err="1"/>
              <a:t>nekoliko</a:t>
            </a:r>
            <a:r>
              <a:rPr lang="en-US"/>
              <a:t> </a:t>
            </a:r>
            <a:r>
              <a:rPr lang="en-US" err="1"/>
              <a:t>nacina</a:t>
            </a:r>
            <a:r>
              <a:rPr lang="en-US"/>
              <a:t> </a:t>
            </a:r>
            <a:r>
              <a:rPr lang="en-US" err="1"/>
              <a:t>njihovog</a:t>
            </a:r>
            <a:r>
              <a:rPr lang="en-US"/>
              <a:t> </a:t>
            </a:r>
            <a:r>
              <a:rPr lang="en-US" err="1"/>
              <a:t>prosledjivanja</a:t>
            </a:r>
            <a:endParaRPr lang="en-US"/>
          </a:p>
          <a:p>
            <a:endParaRPr lang="en-US"/>
          </a:p>
          <a:p>
            <a:r>
              <a:rPr lang="en-US"/>
              <a:t>Path </a:t>
            </a:r>
            <a:r>
              <a:rPr lang="en-US" err="1"/>
              <a:t>varijable</a:t>
            </a:r>
            <a:r>
              <a:rPr lang="en-US"/>
              <a:t> </a:t>
            </a:r>
            <a:r>
              <a:rPr lang="en-US" err="1"/>
              <a:t>su</a:t>
            </a:r>
            <a:r>
              <a:rPr lang="en-US"/>
              <a:t> </a:t>
            </a:r>
            <a:r>
              <a:rPr lang="en-US" err="1"/>
              <a:t>dio</a:t>
            </a:r>
            <a:r>
              <a:rPr lang="en-US"/>
              <a:t> </a:t>
            </a:r>
            <a:r>
              <a:rPr lang="en-US" err="1"/>
              <a:t>samog</a:t>
            </a:r>
            <a:r>
              <a:rPr lang="en-US"/>
              <a:t> path-a </a:t>
            </a:r>
            <a:r>
              <a:rPr lang="en-US" err="1"/>
              <a:t>i</a:t>
            </a:r>
            <a:r>
              <a:rPr lang="en-US"/>
              <a:t> </a:t>
            </a:r>
            <a:r>
              <a:rPr lang="en-US" err="1"/>
              <a:t>obicno</a:t>
            </a:r>
            <a:r>
              <a:rPr lang="en-US"/>
              <a:t> se </a:t>
            </a:r>
            <a:r>
              <a:rPr lang="en-US" err="1"/>
              <a:t>koriste</a:t>
            </a:r>
            <a:r>
              <a:rPr lang="en-US"/>
              <a:t> u </a:t>
            </a:r>
            <a:r>
              <a:rPr lang="en-US" err="1"/>
              <a:t>kontekstu</a:t>
            </a:r>
            <a:r>
              <a:rPr lang="en-US"/>
              <a:t> </a:t>
            </a:r>
            <a:r>
              <a:rPr lang="en-US" err="1"/>
              <a:t>kada</a:t>
            </a:r>
            <a:r>
              <a:rPr lang="en-US"/>
              <a:t> </a:t>
            </a:r>
            <a:r>
              <a:rPr lang="en-US" err="1"/>
              <a:t>trazimo</a:t>
            </a:r>
            <a:r>
              <a:rPr lang="en-US"/>
              <a:t> </a:t>
            </a:r>
            <a:r>
              <a:rPr lang="en-US" err="1"/>
              <a:t>resurs</a:t>
            </a:r>
            <a:r>
              <a:rPr lang="en-US"/>
              <a:t> po Id-</a:t>
            </a:r>
            <a:r>
              <a:rPr lang="en-US" err="1"/>
              <a:t>ju</a:t>
            </a:r>
            <a:r>
              <a:rPr lang="en-US"/>
              <a:t>, </a:t>
            </a:r>
            <a:r>
              <a:rPr lang="en-US" err="1"/>
              <a:t>mada</a:t>
            </a:r>
            <a:r>
              <a:rPr lang="en-US"/>
              <a:t> </a:t>
            </a:r>
            <a:r>
              <a:rPr lang="en-US" err="1"/>
              <a:t>moze</a:t>
            </a:r>
            <a:r>
              <a:rPr lang="en-US"/>
              <a:t> </a:t>
            </a:r>
            <a:r>
              <a:rPr lang="en-US" err="1"/>
              <a:t>biti</a:t>
            </a:r>
            <a:r>
              <a:rPr lang="en-US"/>
              <a:t> </a:t>
            </a:r>
            <a:r>
              <a:rPr lang="en-US" err="1"/>
              <a:t>i</a:t>
            </a:r>
            <a:r>
              <a:rPr lang="en-US"/>
              <a:t> </a:t>
            </a:r>
            <a:r>
              <a:rPr lang="en-US" err="1"/>
              <a:t>drugih</a:t>
            </a:r>
            <a:r>
              <a:rPr lang="en-US"/>
              <a:t> </a:t>
            </a:r>
            <a:r>
              <a:rPr lang="en-US" err="1"/>
              <a:t>upotreba</a:t>
            </a:r>
            <a:r>
              <a:rPr lang="en-US"/>
              <a:t>. </a:t>
            </a:r>
            <a:r>
              <a:rPr lang="en-US" err="1"/>
              <a:t>Nalaze</a:t>
            </a:r>
            <a:r>
              <a:rPr lang="en-US"/>
              <a:t> se u path-u </a:t>
            </a:r>
            <a:r>
              <a:rPr lang="en-US" err="1"/>
              <a:t>i</a:t>
            </a:r>
            <a:r>
              <a:rPr lang="en-US"/>
              <a:t> </a:t>
            </a:r>
            <a:r>
              <a:rPr lang="en-US" err="1"/>
              <a:t>samim</a:t>
            </a:r>
            <a:r>
              <a:rPr lang="en-US"/>
              <a:t> </a:t>
            </a:r>
            <a:r>
              <a:rPr lang="en-US" err="1"/>
              <a:t>tim</a:t>
            </a:r>
            <a:r>
              <a:rPr lang="en-US"/>
              <a:t> </a:t>
            </a:r>
            <a:r>
              <a:rPr lang="en-US" err="1"/>
              <a:t>su</a:t>
            </a:r>
            <a:r>
              <a:rPr lang="en-US"/>
              <a:t> </a:t>
            </a:r>
            <a:r>
              <a:rPr lang="en-US" err="1"/>
              <a:t>obavezne</a:t>
            </a:r>
            <a:r>
              <a:rPr lang="en-US"/>
              <a:t>. </a:t>
            </a:r>
            <a:r>
              <a:rPr lang="en-US" err="1"/>
              <a:t>Ovaj</a:t>
            </a:r>
            <a:r>
              <a:rPr lang="en-US"/>
              <a:t> </a:t>
            </a:r>
            <a:r>
              <a:rPr lang="en-US" err="1"/>
              <a:t>oblik</a:t>
            </a:r>
            <a:r>
              <a:rPr lang="en-US"/>
              <a:t> se </a:t>
            </a:r>
            <a:r>
              <a:rPr lang="en-US" err="1"/>
              <a:t>pojavljuje</a:t>
            </a:r>
            <a:r>
              <a:rPr lang="en-US"/>
              <a:t> u </a:t>
            </a:r>
            <a:r>
              <a:rPr lang="en-US" err="1"/>
              <a:t>svim</a:t>
            </a:r>
            <a:r>
              <a:rPr lang="en-US"/>
              <a:t> HTTP </a:t>
            </a:r>
            <a:r>
              <a:rPr lang="en-US" err="1"/>
              <a:t>metodama</a:t>
            </a:r>
            <a:r>
              <a:rPr lang="en-US"/>
              <a:t>, </a:t>
            </a:r>
            <a:r>
              <a:rPr lang="en-US" err="1"/>
              <a:t>ali</a:t>
            </a:r>
            <a:r>
              <a:rPr lang="en-US"/>
              <a:t> </a:t>
            </a:r>
            <a:r>
              <a:rPr lang="en-US" err="1"/>
              <a:t>opet</a:t>
            </a:r>
            <a:r>
              <a:rPr lang="en-US"/>
              <a:t> </a:t>
            </a:r>
            <a:r>
              <a:rPr lang="en-US" err="1"/>
              <a:t>najcesce</a:t>
            </a:r>
            <a:r>
              <a:rPr lang="en-US"/>
              <a:t> </a:t>
            </a:r>
            <a:r>
              <a:rPr lang="en-US" err="1"/>
              <a:t>kod</a:t>
            </a:r>
            <a:r>
              <a:rPr lang="en-US"/>
              <a:t> GET </a:t>
            </a:r>
            <a:r>
              <a:rPr lang="en-US" err="1"/>
              <a:t>ili</a:t>
            </a:r>
            <a:r>
              <a:rPr lang="en-US"/>
              <a:t> PUT/PATCH </a:t>
            </a:r>
            <a:r>
              <a:rPr lang="en-US" err="1"/>
              <a:t>ili</a:t>
            </a:r>
            <a:r>
              <a:rPr lang="en-US"/>
              <a:t> DELETE</a:t>
            </a:r>
          </a:p>
          <a:p>
            <a:endParaRPr lang="en-US"/>
          </a:p>
          <a:p>
            <a:r>
              <a:rPr lang="en-US"/>
              <a:t>Query </a:t>
            </a:r>
            <a:r>
              <a:rPr lang="en-US" err="1"/>
              <a:t>varijable</a:t>
            </a:r>
            <a:r>
              <a:rPr lang="en-US"/>
              <a:t> </a:t>
            </a:r>
            <a:r>
              <a:rPr lang="en-US" err="1"/>
              <a:t>nam</a:t>
            </a:r>
            <a:r>
              <a:rPr lang="en-US"/>
              <a:t> vise </a:t>
            </a:r>
            <a:r>
              <a:rPr lang="en-US" err="1"/>
              <a:t>sluze</a:t>
            </a:r>
            <a:r>
              <a:rPr lang="en-US"/>
              <a:t> </a:t>
            </a:r>
            <a:r>
              <a:rPr lang="en-US" err="1"/>
              <a:t>kao</a:t>
            </a:r>
            <a:r>
              <a:rPr lang="en-US"/>
              <a:t> </a:t>
            </a:r>
            <a:r>
              <a:rPr lang="en-US" err="1"/>
              <a:t>neki</a:t>
            </a:r>
            <a:r>
              <a:rPr lang="en-US"/>
              <a:t> </a:t>
            </a:r>
            <a:r>
              <a:rPr lang="en-US" err="1"/>
              <a:t>parametri</a:t>
            </a:r>
            <a:r>
              <a:rPr lang="en-US"/>
              <a:t> </a:t>
            </a:r>
            <a:r>
              <a:rPr lang="en-US" err="1"/>
              <a:t>pretrage</a:t>
            </a:r>
            <a:r>
              <a:rPr lang="en-US"/>
              <a:t>. Sama </a:t>
            </a:r>
            <a:r>
              <a:rPr lang="en-US" err="1"/>
              <a:t>sintaksa</a:t>
            </a:r>
            <a:r>
              <a:rPr lang="en-US"/>
              <a:t> je </a:t>
            </a:r>
            <a:r>
              <a:rPr lang="en-US" err="1"/>
              <a:t>drugacija</a:t>
            </a:r>
            <a:r>
              <a:rPr lang="en-US"/>
              <a:t> </a:t>
            </a:r>
            <a:r>
              <a:rPr lang="en-US" err="1"/>
              <a:t>jer</a:t>
            </a:r>
            <a:r>
              <a:rPr lang="en-US"/>
              <a:t> se </a:t>
            </a:r>
            <a:r>
              <a:rPr lang="en-US" err="1"/>
              <a:t>prosledjuju</a:t>
            </a:r>
            <a:r>
              <a:rPr lang="en-US"/>
              <a:t> </a:t>
            </a:r>
            <a:r>
              <a:rPr lang="en-US" err="1"/>
              <a:t>posle</a:t>
            </a:r>
            <a:r>
              <a:rPr lang="en-US"/>
              <a:t> </a:t>
            </a:r>
            <a:r>
              <a:rPr lang="en-US" err="1"/>
              <a:t>rezervisanog</a:t>
            </a:r>
            <a:r>
              <a:rPr lang="en-US"/>
              <a:t> </a:t>
            </a:r>
            <a:r>
              <a:rPr lang="en-US" err="1"/>
              <a:t>znala</a:t>
            </a:r>
            <a:r>
              <a:rPr lang="en-US"/>
              <a:t> ? U </a:t>
            </a:r>
            <a:r>
              <a:rPr lang="en-US" err="1"/>
              <a:t>firmatu</a:t>
            </a:r>
            <a:r>
              <a:rPr lang="en-US"/>
              <a:t> </a:t>
            </a:r>
            <a:r>
              <a:rPr lang="en-US" err="1"/>
              <a:t>naziv_query</a:t>
            </a:r>
            <a:r>
              <a:rPr lang="en-US"/>
              <a:t>-ja=</a:t>
            </a:r>
            <a:r>
              <a:rPr lang="en-US" err="1"/>
              <a:t>vrednost_query</a:t>
            </a:r>
            <a:r>
              <a:rPr lang="en-US"/>
              <a:t>-ja</a:t>
            </a:r>
          </a:p>
          <a:p>
            <a:r>
              <a:rPr lang="en-US" err="1"/>
              <a:t>Ovi</a:t>
            </a:r>
            <a:r>
              <a:rPr lang="en-US"/>
              <a:t> </a:t>
            </a:r>
            <a:r>
              <a:rPr lang="en-US" err="1"/>
              <a:t>parametri</a:t>
            </a:r>
            <a:r>
              <a:rPr lang="en-US"/>
              <a:t> </a:t>
            </a:r>
            <a:r>
              <a:rPr lang="en-US" err="1"/>
              <a:t>su</a:t>
            </a:r>
            <a:r>
              <a:rPr lang="en-US"/>
              <a:t> po default </a:t>
            </a:r>
            <a:r>
              <a:rPr lang="en-US" err="1"/>
              <a:t>opcioni</a:t>
            </a:r>
            <a:r>
              <a:rPr lang="en-US"/>
              <a:t> </a:t>
            </a:r>
            <a:r>
              <a:rPr lang="en-US" err="1"/>
              <a:t>i</a:t>
            </a:r>
            <a:r>
              <a:rPr lang="en-US"/>
              <a:t> </a:t>
            </a:r>
            <a:r>
              <a:rPr lang="en-US" err="1"/>
              <a:t>trebalo</a:t>
            </a:r>
            <a:r>
              <a:rPr lang="en-US"/>
              <a:t> bi </a:t>
            </a:r>
            <a:r>
              <a:rPr lang="en-US" err="1"/>
              <a:t>i</a:t>
            </a:r>
            <a:r>
              <a:rPr lang="en-US"/>
              <a:t> da </a:t>
            </a:r>
            <a:r>
              <a:rPr lang="en-US" err="1"/>
              <a:t>budu</a:t>
            </a:r>
            <a:r>
              <a:rPr lang="en-US"/>
              <a:t> </a:t>
            </a:r>
            <a:r>
              <a:rPr lang="en-US" err="1"/>
              <a:t>takvi</a:t>
            </a:r>
            <a:r>
              <a:rPr lang="en-US"/>
              <a:t>. </a:t>
            </a:r>
            <a:r>
              <a:rPr lang="en-US" err="1"/>
              <a:t>Ukoliko</a:t>
            </a:r>
            <a:r>
              <a:rPr lang="en-US"/>
              <a:t> imam required query </a:t>
            </a:r>
            <a:r>
              <a:rPr lang="en-US" err="1"/>
              <a:t>parametre</a:t>
            </a:r>
            <a:r>
              <a:rPr lang="en-US"/>
              <a:t> </a:t>
            </a:r>
            <a:r>
              <a:rPr lang="en-US" err="1"/>
              <a:t>treba</a:t>
            </a:r>
            <a:r>
              <a:rPr lang="en-US"/>
              <a:t> </a:t>
            </a:r>
            <a:r>
              <a:rPr lang="en-US" err="1"/>
              <a:t>razmisliti</a:t>
            </a:r>
            <a:r>
              <a:rPr lang="en-US"/>
              <a:t> da li je ta </a:t>
            </a:r>
            <a:r>
              <a:rPr lang="en-US" err="1"/>
              <a:t>vrednost</a:t>
            </a:r>
            <a:r>
              <a:rPr lang="en-US"/>
              <a:t> </a:t>
            </a:r>
            <a:r>
              <a:rPr lang="en-US" err="1"/>
              <a:t>zapravo</a:t>
            </a:r>
            <a:r>
              <a:rPr lang="en-US"/>
              <a:t> za query parameter </a:t>
            </a:r>
            <a:r>
              <a:rPr lang="en-US" err="1"/>
              <a:t>ili</a:t>
            </a:r>
            <a:r>
              <a:rPr lang="en-US"/>
              <a:t> ne. </a:t>
            </a:r>
            <a:r>
              <a:rPr lang="en-US" err="1"/>
              <a:t>Ovaj</a:t>
            </a:r>
            <a:r>
              <a:rPr lang="en-US"/>
              <a:t> </a:t>
            </a:r>
            <a:r>
              <a:rPr lang="en-US" err="1"/>
              <a:t>oblik</a:t>
            </a:r>
            <a:r>
              <a:rPr lang="en-US"/>
              <a:t> </a:t>
            </a:r>
            <a:r>
              <a:rPr lang="en-US" err="1"/>
              <a:t>vidimo</a:t>
            </a:r>
            <a:r>
              <a:rPr lang="en-US"/>
              <a:t> </a:t>
            </a:r>
            <a:r>
              <a:rPr lang="en-US" err="1"/>
              <a:t>kod</a:t>
            </a:r>
            <a:r>
              <a:rPr lang="en-US"/>
              <a:t> </a:t>
            </a:r>
            <a:r>
              <a:rPr lang="en-US" err="1"/>
              <a:t>GETa</a:t>
            </a:r>
            <a:endParaRPr lang="en-US"/>
          </a:p>
          <a:p>
            <a:endParaRPr lang="en-US"/>
          </a:p>
          <a:p>
            <a:r>
              <a:rPr lang="en-US" err="1"/>
              <a:t>Treca</a:t>
            </a:r>
            <a:r>
              <a:rPr lang="en-US"/>
              <a:t> </a:t>
            </a:r>
            <a:r>
              <a:rPr lang="en-US" err="1"/>
              <a:t>opcija</a:t>
            </a:r>
            <a:r>
              <a:rPr lang="en-US"/>
              <a:t> </a:t>
            </a:r>
            <a:r>
              <a:rPr lang="en-US" err="1"/>
              <a:t>jeste</a:t>
            </a:r>
            <a:r>
              <a:rPr lang="en-US"/>
              <a:t> </a:t>
            </a:r>
            <a:r>
              <a:rPr lang="en-US" err="1"/>
              <a:t>slanje</a:t>
            </a:r>
            <a:r>
              <a:rPr lang="en-US"/>
              <a:t> </a:t>
            </a:r>
            <a:r>
              <a:rPr lang="en-US" err="1"/>
              <a:t>paramera</a:t>
            </a:r>
            <a:r>
              <a:rPr lang="en-US"/>
              <a:t> </a:t>
            </a:r>
            <a:r>
              <a:rPr lang="en-US" err="1"/>
              <a:t>kao</a:t>
            </a:r>
            <a:r>
              <a:rPr lang="en-US"/>
              <a:t> </a:t>
            </a:r>
            <a:r>
              <a:rPr lang="en-US" err="1"/>
              <a:t>dio</a:t>
            </a:r>
            <a:r>
              <a:rPr lang="en-US"/>
              <a:t> request body-ja. </a:t>
            </a:r>
            <a:r>
              <a:rPr lang="en-US" err="1"/>
              <a:t>Ovaj</a:t>
            </a:r>
            <a:r>
              <a:rPr lang="en-US"/>
              <a:t> </a:t>
            </a:r>
            <a:r>
              <a:rPr lang="en-US" err="1"/>
              <a:t>oblik</a:t>
            </a:r>
            <a:r>
              <a:rPr lang="en-US"/>
              <a:t> </a:t>
            </a:r>
            <a:r>
              <a:rPr lang="en-US" err="1"/>
              <a:t>vidimo</a:t>
            </a:r>
            <a:r>
              <a:rPr lang="en-US"/>
              <a:t> </a:t>
            </a:r>
            <a:r>
              <a:rPr lang="en-US" err="1"/>
              <a:t>kod</a:t>
            </a:r>
            <a:r>
              <a:rPr lang="en-US"/>
              <a:t> POST, PUT/PATCH</a:t>
            </a:r>
          </a:p>
        </p:txBody>
      </p:sp>
      <p:sp>
        <p:nvSpPr>
          <p:cNvPr id="4" name="Slide Number Placeholder 3"/>
          <p:cNvSpPr>
            <a:spLocks noGrp="1"/>
          </p:cNvSpPr>
          <p:nvPr>
            <p:ph type="sldNum" sz="quarter" idx="5"/>
          </p:nvPr>
        </p:nvSpPr>
        <p:spPr/>
        <p:txBody>
          <a:bodyPr/>
          <a:lstStyle/>
          <a:p>
            <a:fld id="{E762DFE1-544E-4AD0-8AE2-9ADF9877B110}" type="slidenum">
              <a:rPr lang="en-GB" smtClean="0"/>
              <a:pPr/>
              <a:t>20</a:t>
            </a:fld>
            <a:endParaRPr lang="en-GB"/>
          </a:p>
        </p:txBody>
      </p:sp>
    </p:spTree>
    <p:extLst>
      <p:ext uri="{BB962C8B-B14F-4D97-AF65-F5344CB8AC3E}">
        <p14:creationId xmlns:p14="http://schemas.microsoft.com/office/powerpoint/2010/main" val="230320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13935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Lombok je dosao kao zamena za boilerplate kod getera, setera i konstruktora</a:t>
            </a:r>
          </a:p>
          <a:p>
            <a:r>
              <a:rPr lang="en-RS"/>
              <a:t>Moguce je lako overridovanje metoda kroz anotacije i prosledjivanje par parametara ako je potrebno</a:t>
            </a:r>
          </a:p>
          <a:p>
            <a:endParaRPr lang="en-RS"/>
          </a:p>
          <a:p>
            <a:r>
              <a:rPr lang="en-RS"/>
              <a:t>Potrebno ga je dodati kao dependency i dalje mozemo da ga koristimo</a:t>
            </a:r>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a:p>
        </p:txBody>
      </p:sp>
    </p:spTree>
    <p:extLst>
      <p:ext uri="{BB962C8B-B14F-4D97-AF65-F5344CB8AC3E}">
        <p14:creationId xmlns:p14="http://schemas.microsoft.com/office/powerpoint/2010/main" val="714121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24</a:t>
            </a:fld>
            <a:endParaRPr lang="en-GB" dirty="0"/>
          </a:p>
        </p:txBody>
      </p:sp>
    </p:spTree>
    <p:extLst>
      <p:ext uri="{BB962C8B-B14F-4D97-AF65-F5344CB8AC3E}">
        <p14:creationId xmlns:p14="http://schemas.microsoft.com/office/powerpoint/2010/main" val="1152274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a:p>
        </p:txBody>
      </p:sp>
    </p:spTree>
    <p:extLst>
      <p:ext uri="{BB962C8B-B14F-4D97-AF65-F5344CB8AC3E}">
        <p14:creationId xmlns:p14="http://schemas.microsoft.com/office/powerpoint/2010/main" val="3041953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REST (Representational State Transfer) </a:t>
            </a:r>
            <a:r>
              <a:rPr lang="en-US" dirty="0" err="1"/>
              <a:t>arhitekturi</a:t>
            </a:r>
            <a:r>
              <a:rPr lang="en-US" dirty="0"/>
              <a:t>, </a:t>
            </a:r>
            <a:r>
              <a:rPr lang="en-US" dirty="0" err="1"/>
              <a:t>kada</a:t>
            </a:r>
            <a:r>
              <a:rPr lang="en-US" dirty="0"/>
              <a:t> </a:t>
            </a:r>
            <a:r>
              <a:rPr lang="en-US" dirty="0" err="1"/>
              <a:t>klijent</a:t>
            </a:r>
            <a:r>
              <a:rPr lang="en-US" dirty="0"/>
              <a:t> </a:t>
            </a:r>
            <a:r>
              <a:rPr lang="en-US" dirty="0" err="1"/>
              <a:t>pošalje</a:t>
            </a:r>
            <a:r>
              <a:rPr lang="en-US" dirty="0"/>
              <a:t> HTTP </a:t>
            </a:r>
            <a:r>
              <a:rPr lang="en-US" dirty="0" err="1"/>
              <a:t>zahtev</a:t>
            </a:r>
            <a:r>
              <a:rPr lang="en-US" dirty="0"/>
              <a:t> </a:t>
            </a:r>
            <a:r>
              <a:rPr lang="en-US" dirty="0" err="1"/>
              <a:t>serveru</a:t>
            </a:r>
            <a:r>
              <a:rPr lang="en-US" dirty="0"/>
              <a:t>, server </a:t>
            </a:r>
            <a:r>
              <a:rPr lang="en-US" dirty="0" err="1"/>
              <a:t>obično</a:t>
            </a:r>
            <a:r>
              <a:rPr lang="en-US" dirty="0"/>
              <a:t> </a:t>
            </a:r>
            <a:r>
              <a:rPr lang="en-US" dirty="0" err="1"/>
              <a:t>vraća</a:t>
            </a:r>
            <a:r>
              <a:rPr lang="en-US" dirty="0"/>
              <a:t> </a:t>
            </a:r>
            <a:r>
              <a:rPr lang="en-US" dirty="0" err="1"/>
              <a:t>statusni</a:t>
            </a:r>
            <a:r>
              <a:rPr lang="en-US" dirty="0"/>
              <a:t> </a:t>
            </a:r>
            <a:r>
              <a:rPr lang="en-US" dirty="0" err="1"/>
              <a:t>kod</a:t>
            </a:r>
            <a:r>
              <a:rPr lang="en-US" dirty="0"/>
              <a:t> u </a:t>
            </a:r>
            <a:r>
              <a:rPr lang="en-US" dirty="0" err="1"/>
              <a:t>odgovoru</a:t>
            </a:r>
            <a:r>
              <a:rPr lang="en-US" dirty="0"/>
              <a:t>. </a:t>
            </a:r>
            <a:r>
              <a:rPr lang="en-US" dirty="0" err="1"/>
              <a:t>Statusni</a:t>
            </a:r>
            <a:r>
              <a:rPr lang="en-US" dirty="0"/>
              <a:t> </a:t>
            </a:r>
            <a:r>
              <a:rPr lang="en-US" dirty="0" err="1"/>
              <a:t>kodovi</a:t>
            </a:r>
            <a:r>
              <a:rPr lang="en-US" dirty="0"/>
              <a:t> </a:t>
            </a:r>
            <a:r>
              <a:rPr lang="en-US" dirty="0" err="1"/>
              <a:t>obaveštavaju</a:t>
            </a:r>
            <a:r>
              <a:rPr lang="en-US" dirty="0"/>
              <a:t> </a:t>
            </a:r>
            <a:r>
              <a:rPr lang="en-US" dirty="0" err="1"/>
              <a:t>klijenta</a:t>
            </a:r>
            <a:r>
              <a:rPr lang="en-US" dirty="0"/>
              <a:t> o </a:t>
            </a:r>
            <a:r>
              <a:rPr lang="en-US" dirty="0" err="1"/>
              <a:t>uspešnosti</a:t>
            </a:r>
            <a:r>
              <a:rPr lang="en-US" dirty="0"/>
              <a:t> </a:t>
            </a:r>
            <a:r>
              <a:rPr lang="en-US" dirty="0" err="1"/>
              <a:t>ili</a:t>
            </a:r>
            <a:r>
              <a:rPr lang="en-US" dirty="0"/>
              <a:t> </a:t>
            </a:r>
            <a:r>
              <a:rPr lang="en-US" dirty="0" err="1"/>
              <a:t>neuspehu</a:t>
            </a:r>
            <a:r>
              <a:rPr lang="en-US" dirty="0"/>
              <a:t> </a:t>
            </a:r>
            <a:r>
              <a:rPr lang="en-US" dirty="0" err="1"/>
              <a:t>njihovog</a:t>
            </a:r>
            <a:r>
              <a:rPr lang="en-US" dirty="0"/>
              <a:t> </a:t>
            </a:r>
            <a:r>
              <a:rPr lang="en-US" dirty="0" err="1"/>
              <a:t>zahteva</a:t>
            </a:r>
            <a:r>
              <a:rPr lang="en-US" dirty="0"/>
              <a:t> </a:t>
            </a:r>
            <a:r>
              <a:rPr lang="en-US" dirty="0" err="1"/>
              <a:t>i</a:t>
            </a:r>
            <a:r>
              <a:rPr lang="en-US" dirty="0"/>
              <a:t> </a:t>
            </a:r>
            <a:r>
              <a:rPr lang="en-US" dirty="0" err="1"/>
              <a:t>obično</a:t>
            </a:r>
            <a:r>
              <a:rPr lang="en-US" dirty="0"/>
              <a:t> </a:t>
            </a:r>
            <a:r>
              <a:rPr lang="en-US" dirty="0" err="1"/>
              <a:t>su</a:t>
            </a:r>
            <a:r>
              <a:rPr lang="en-US" dirty="0"/>
              <a:t> u </a:t>
            </a:r>
            <a:r>
              <a:rPr lang="en-US" dirty="0" err="1"/>
              <a:t>formatu</a:t>
            </a:r>
            <a:r>
              <a:rPr lang="en-US" dirty="0"/>
              <a:t> "3 </a:t>
            </a:r>
            <a:r>
              <a:rPr lang="en-US" dirty="0" err="1"/>
              <a:t>cifre</a:t>
            </a:r>
            <a:r>
              <a:rPr lang="en-US" dirty="0"/>
              <a:t>". </a:t>
            </a:r>
            <a:r>
              <a:rPr lang="en-US" dirty="0" err="1"/>
              <a:t>Statusni</a:t>
            </a:r>
            <a:r>
              <a:rPr lang="en-US" dirty="0"/>
              <a:t> </a:t>
            </a:r>
            <a:r>
              <a:rPr lang="en-US" dirty="0" err="1"/>
              <a:t>kodovi</a:t>
            </a:r>
            <a:r>
              <a:rPr lang="en-US" dirty="0"/>
              <a:t> </a:t>
            </a:r>
            <a:r>
              <a:rPr lang="en-US" dirty="0" err="1"/>
              <a:t>treba</a:t>
            </a:r>
            <a:r>
              <a:rPr lang="en-US" dirty="0"/>
              <a:t> da </a:t>
            </a:r>
            <a:r>
              <a:rPr lang="en-US" dirty="0" err="1"/>
              <a:t>olaksaju</a:t>
            </a:r>
            <a:r>
              <a:rPr lang="en-US" dirty="0"/>
              <a:t> </a:t>
            </a:r>
            <a:r>
              <a:rPr lang="en-US" dirty="0" err="1"/>
              <a:t>klijentu</a:t>
            </a:r>
            <a:r>
              <a:rPr lang="en-US" dirty="0"/>
              <a:t> da </a:t>
            </a:r>
            <a:r>
              <a:rPr lang="en-US" dirty="0" err="1"/>
              <a:t>shvati</a:t>
            </a:r>
            <a:r>
              <a:rPr lang="en-US" dirty="0"/>
              <a:t> </a:t>
            </a:r>
            <a:r>
              <a:rPr lang="en-US" dirty="0" err="1"/>
              <a:t>sta</a:t>
            </a:r>
            <a:r>
              <a:rPr lang="en-US" dirty="0"/>
              <a:t> se </a:t>
            </a:r>
            <a:r>
              <a:rPr lang="en-US" dirty="0" err="1"/>
              <a:t>desilo</a:t>
            </a:r>
            <a:r>
              <a:rPr lang="en-US" dirty="0"/>
              <a:t> u </a:t>
            </a:r>
            <a:r>
              <a:rPr lang="en-US" dirty="0" err="1"/>
              <a:t>slucaju</a:t>
            </a:r>
            <a:r>
              <a:rPr lang="en-US" dirty="0"/>
              <a:t> da je </a:t>
            </a:r>
            <a:r>
              <a:rPr lang="en-US" dirty="0" err="1"/>
              <a:t>doslo</a:t>
            </a:r>
            <a:r>
              <a:rPr lang="en-US" dirty="0"/>
              <a:t> do </a:t>
            </a:r>
            <a:r>
              <a:rPr lang="en-US" dirty="0" err="1"/>
              <a:t>greske</a:t>
            </a:r>
            <a:r>
              <a:rPr lang="en-US" dirty="0"/>
              <a:t> </a:t>
            </a:r>
            <a:r>
              <a:rPr lang="en-US" dirty="0" err="1"/>
              <a:t>prilikom</a:t>
            </a:r>
            <a:r>
              <a:rPr lang="en-US" dirty="0"/>
              <a:t> </a:t>
            </a:r>
            <a:r>
              <a:rPr lang="en-US" dirty="0" err="1"/>
              <a:t>obrade</a:t>
            </a:r>
            <a:r>
              <a:rPr lang="en-US" dirty="0"/>
              <a:t> </a:t>
            </a:r>
            <a:r>
              <a:rPr lang="en-US" dirty="0" err="1"/>
              <a:t>zahteva</a:t>
            </a:r>
            <a:r>
              <a:rPr lang="en-US" dirty="0"/>
              <a:t>. </a:t>
            </a:r>
            <a:r>
              <a:rPr lang="en-US" dirty="0" err="1"/>
              <a:t>Neki</a:t>
            </a:r>
            <a:r>
              <a:rPr lang="en-US" dirty="0"/>
              <a:t> od </a:t>
            </a:r>
            <a:r>
              <a:rPr lang="en-US" dirty="0" err="1"/>
              <a:t>najpoznatijih</a:t>
            </a:r>
            <a:r>
              <a:rPr lang="en-US" dirty="0"/>
              <a:t> </a:t>
            </a:r>
            <a:r>
              <a:rPr lang="en-US" dirty="0" err="1"/>
              <a:t>statusnih</a:t>
            </a:r>
            <a:r>
              <a:rPr lang="en-US" dirty="0"/>
              <a:t> </a:t>
            </a:r>
            <a:r>
              <a:rPr lang="en-US" dirty="0" err="1"/>
              <a:t>kodova</a:t>
            </a:r>
            <a:r>
              <a:rPr lang="en-US" dirty="0"/>
              <a:t> </a:t>
            </a:r>
            <a:r>
              <a:rPr lang="en-US" dirty="0" err="1"/>
              <a:t>uključuju</a:t>
            </a:r>
            <a:r>
              <a:rPr lang="en-US" dirty="0"/>
              <a:t>:</a:t>
            </a:r>
          </a:p>
          <a:p>
            <a:endParaRPr lang="en-US" dirty="0"/>
          </a:p>
          <a:p>
            <a:r>
              <a:rPr lang="en-US" dirty="0"/>
              <a:t>    200: </a:t>
            </a:r>
            <a:r>
              <a:rPr lang="en-US" dirty="0" err="1"/>
              <a:t>Uspešan</a:t>
            </a:r>
            <a:r>
              <a:rPr lang="en-US" dirty="0"/>
              <a:t> </a:t>
            </a:r>
            <a:r>
              <a:rPr lang="en-US" dirty="0" err="1"/>
              <a:t>zahtev</a:t>
            </a:r>
            <a:r>
              <a:rPr lang="en-US" dirty="0"/>
              <a:t>. Server je </a:t>
            </a:r>
            <a:r>
              <a:rPr lang="en-US" dirty="0" err="1"/>
              <a:t>uspešno</a:t>
            </a:r>
            <a:r>
              <a:rPr lang="en-US" dirty="0"/>
              <a:t> </a:t>
            </a:r>
            <a:r>
              <a:rPr lang="en-US" dirty="0" err="1"/>
              <a:t>obradio</a:t>
            </a:r>
            <a:r>
              <a:rPr lang="en-US" dirty="0"/>
              <a:t> </a:t>
            </a:r>
            <a:r>
              <a:rPr lang="en-US" dirty="0" err="1"/>
              <a:t>zahtev</a:t>
            </a:r>
            <a:r>
              <a:rPr lang="en-US" dirty="0"/>
              <a:t> </a:t>
            </a:r>
            <a:r>
              <a:rPr lang="en-US" dirty="0" err="1"/>
              <a:t>i</a:t>
            </a:r>
            <a:r>
              <a:rPr lang="en-US" dirty="0"/>
              <a:t> </a:t>
            </a:r>
            <a:r>
              <a:rPr lang="en-US" dirty="0" err="1"/>
              <a:t>vratio</a:t>
            </a:r>
            <a:r>
              <a:rPr lang="en-US" dirty="0"/>
              <a:t> </a:t>
            </a:r>
            <a:r>
              <a:rPr lang="en-US" dirty="0" err="1"/>
              <a:t>potrebne</a:t>
            </a:r>
            <a:r>
              <a:rPr lang="en-US" dirty="0"/>
              <a:t> </a:t>
            </a:r>
            <a:r>
              <a:rPr lang="en-US" dirty="0" err="1"/>
              <a:t>podatke</a:t>
            </a:r>
            <a:r>
              <a:rPr lang="en-US" dirty="0"/>
              <a:t>.</a:t>
            </a:r>
          </a:p>
          <a:p>
            <a:r>
              <a:rPr lang="en-US" dirty="0"/>
              <a:t>    404: Ne </a:t>
            </a:r>
            <a:r>
              <a:rPr lang="en-US" dirty="0" err="1"/>
              <a:t>pronađeno</a:t>
            </a:r>
            <a:r>
              <a:rPr lang="en-US" dirty="0"/>
              <a:t>. Server ne </a:t>
            </a:r>
            <a:r>
              <a:rPr lang="en-US" dirty="0" err="1"/>
              <a:t>može</a:t>
            </a:r>
            <a:r>
              <a:rPr lang="en-US" dirty="0"/>
              <a:t> da </a:t>
            </a:r>
            <a:r>
              <a:rPr lang="en-US" dirty="0" err="1"/>
              <a:t>pronađe</a:t>
            </a:r>
            <a:r>
              <a:rPr lang="en-US" dirty="0"/>
              <a:t> </a:t>
            </a:r>
            <a:r>
              <a:rPr lang="en-US" dirty="0" err="1"/>
              <a:t>resurs</a:t>
            </a:r>
            <a:r>
              <a:rPr lang="en-US" dirty="0"/>
              <a:t> koji je </a:t>
            </a:r>
            <a:r>
              <a:rPr lang="en-US" dirty="0" err="1"/>
              <a:t>klijent</a:t>
            </a:r>
            <a:r>
              <a:rPr lang="en-US" dirty="0"/>
              <a:t> </a:t>
            </a:r>
            <a:r>
              <a:rPr lang="en-US" dirty="0" err="1"/>
              <a:t>zahtevao</a:t>
            </a:r>
            <a:r>
              <a:rPr lang="en-US" dirty="0"/>
              <a:t>.</a:t>
            </a:r>
          </a:p>
          <a:p>
            <a:r>
              <a:rPr lang="en-US" dirty="0"/>
              <a:t>    500: </a:t>
            </a:r>
            <a:r>
              <a:rPr lang="en-US" dirty="0" err="1"/>
              <a:t>Greška</a:t>
            </a:r>
            <a:r>
              <a:rPr lang="en-US" dirty="0"/>
              <a:t> </a:t>
            </a:r>
            <a:r>
              <a:rPr lang="en-US" dirty="0" err="1"/>
              <a:t>na</a:t>
            </a:r>
            <a:r>
              <a:rPr lang="en-US" dirty="0"/>
              <a:t> </a:t>
            </a:r>
            <a:r>
              <a:rPr lang="en-US" dirty="0" err="1"/>
              <a:t>serveru</a:t>
            </a:r>
            <a:r>
              <a:rPr lang="en-US" dirty="0"/>
              <a:t>. </a:t>
            </a:r>
            <a:r>
              <a:rPr lang="en-US" dirty="0" err="1"/>
              <a:t>Nešto</a:t>
            </a:r>
            <a:r>
              <a:rPr lang="en-US" dirty="0"/>
              <a:t> je </a:t>
            </a:r>
            <a:r>
              <a:rPr lang="en-US" dirty="0" err="1"/>
              <a:t>pošlo</a:t>
            </a:r>
            <a:r>
              <a:rPr lang="en-US" dirty="0"/>
              <a:t> po </a:t>
            </a:r>
            <a:r>
              <a:rPr lang="en-US" dirty="0" err="1"/>
              <a:t>zlu</a:t>
            </a:r>
            <a:r>
              <a:rPr lang="en-US" dirty="0"/>
              <a:t> </a:t>
            </a:r>
            <a:r>
              <a:rPr lang="en-US" dirty="0" err="1"/>
              <a:t>na</a:t>
            </a:r>
            <a:r>
              <a:rPr lang="en-US" dirty="0"/>
              <a:t> </a:t>
            </a:r>
            <a:r>
              <a:rPr lang="en-US" dirty="0" err="1"/>
              <a:t>serverskoj</a:t>
            </a:r>
            <a:r>
              <a:rPr lang="en-US" dirty="0"/>
              <a:t> </a:t>
            </a:r>
            <a:r>
              <a:rPr lang="en-US" dirty="0" err="1"/>
              <a:t>strani</a:t>
            </a:r>
            <a:r>
              <a:rPr lang="en-US" dirty="0"/>
              <a:t> </a:t>
            </a:r>
            <a:r>
              <a:rPr lang="en-US" dirty="0" err="1"/>
              <a:t>i</a:t>
            </a:r>
            <a:r>
              <a:rPr lang="en-US" dirty="0"/>
              <a:t> </a:t>
            </a:r>
            <a:r>
              <a:rPr lang="en-US" dirty="0" err="1"/>
              <a:t>zahtev</a:t>
            </a:r>
            <a:r>
              <a:rPr lang="en-US" dirty="0"/>
              <a:t> </a:t>
            </a:r>
            <a:r>
              <a:rPr lang="en-US" dirty="0" err="1"/>
              <a:t>nije</a:t>
            </a:r>
            <a:r>
              <a:rPr lang="en-US" dirty="0"/>
              <a:t> </a:t>
            </a:r>
            <a:r>
              <a:rPr lang="en-US" dirty="0" err="1"/>
              <a:t>mogao</a:t>
            </a:r>
            <a:r>
              <a:rPr lang="en-US" dirty="0"/>
              <a:t> da se </a:t>
            </a:r>
            <a:r>
              <a:rPr lang="en-US" dirty="0" err="1"/>
              <a:t>obradi</a:t>
            </a:r>
            <a:r>
              <a:rPr lang="en-US" dirty="0"/>
              <a:t>.</a:t>
            </a:r>
          </a:p>
          <a:p>
            <a:endParaRPr lang="en-US" dirty="0"/>
          </a:p>
          <a:p>
            <a:r>
              <a:rPr lang="en-US" dirty="0"/>
              <a:t>Ova </a:t>
            </a:r>
            <a:r>
              <a:rPr lang="en-US" dirty="0" err="1"/>
              <a:t>komunikacija</a:t>
            </a:r>
            <a:r>
              <a:rPr lang="en-US" dirty="0"/>
              <a:t> </a:t>
            </a:r>
            <a:r>
              <a:rPr lang="en-US" dirty="0" err="1"/>
              <a:t>između</a:t>
            </a:r>
            <a:r>
              <a:rPr lang="en-US" dirty="0"/>
              <a:t> </a:t>
            </a:r>
            <a:r>
              <a:rPr lang="en-US" dirty="0" err="1"/>
              <a:t>klijenta</a:t>
            </a:r>
            <a:r>
              <a:rPr lang="en-US" dirty="0"/>
              <a:t> </a:t>
            </a:r>
            <a:r>
              <a:rPr lang="en-US" dirty="0" err="1"/>
              <a:t>i</a:t>
            </a:r>
            <a:r>
              <a:rPr lang="en-US" dirty="0"/>
              <a:t> </a:t>
            </a:r>
            <a:r>
              <a:rPr lang="en-US" dirty="0" err="1"/>
              <a:t>servera</a:t>
            </a:r>
            <a:r>
              <a:rPr lang="en-US" dirty="0"/>
              <a:t> </a:t>
            </a:r>
            <a:r>
              <a:rPr lang="en-US" dirty="0" err="1"/>
              <a:t>omogućava</a:t>
            </a:r>
            <a:r>
              <a:rPr lang="en-US" dirty="0"/>
              <a:t> </a:t>
            </a:r>
            <a:r>
              <a:rPr lang="en-US" dirty="0" err="1"/>
              <a:t>efikasno</a:t>
            </a:r>
            <a:r>
              <a:rPr lang="en-US" dirty="0"/>
              <a:t> </a:t>
            </a:r>
            <a:r>
              <a:rPr lang="en-US" dirty="0" err="1"/>
              <a:t>i</a:t>
            </a:r>
            <a:r>
              <a:rPr lang="en-US" dirty="0"/>
              <a:t> </a:t>
            </a:r>
            <a:r>
              <a:rPr lang="en-US" dirty="0" err="1"/>
              <a:t>jasno</a:t>
            </a:r>
            <a:r>
              <a:rPr lang="en-US" dirty="0"/>
              <a:t> </a:t>
            </a:r>
            <a:r>
              <a:rPr lang="en-US" dirty="0" err="1"/>
              <a:t>rešavanje</a:t>
            </a:r>
            <a:r>
              <a:rPr lang="en-US" dirty="0"/>
              <a:t> </a:t>
            </a:r>
            <a:r>
              <a:rPr lang="en-US" dirty="0" err="1"/>
              <a:t>problema</a:t>
            </a:r>
            <a:r>
              <a:rPr lang="en-US" dirty="0"/>
              <a:t> </a:t>
            </a:r>
            <a:r>
              <a:rPr lang="en-US" dirty="0" err="1"/>
              <a:t>ili</a:t>
            </a:r>
            <a:r>
              <a:rPr lang="en-US" dirty="0"/>
              <a:t> </a:t>
            </a:r>
            <a:r>
              <a:rPr lang="en-US" dirty="0" err="1"/>
              <a:t>uspešno</a:t>
            </a:r>
            <a:r>
              <a:rPr lang="en-US" dirty="0"/>
              <a:t> </a:t>
            </a:r>
            <a:r>
              <a:rPr lang="en-US" dirty="0" err="1"/>
              <a:t>obavljanje</a:t>
            </a:r>
            <a:r>
              <a:rPr lang="en-US" dirty="0"/>
              <a:t> </a:t>
            </a:r>
            <a:r>
              <a:rPr lang="en-US" dirty="0" err="1"/>
              <a:t>operacija</a:t>
            </a:r>
            <a:r>
              <a:rPr lang="en-US" dirty="0"/>
              <a:t> u REST </a:t>
            </a:r>
            <a:r>
              <a:rPr lang="en-US" dirty="0" err="1"/>
              <a:t>aplikacijama</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26</a:t>
            </a:fld>
            <a:endParaRPr lang="en-GB"/>
          </a:p>
        </p:txBody>
      </p:sp>
    </p:spTree>
    <p:extLst>
      <p:ext uri="{BB962C8B-B14F-4D97-AF65-F5344CB8AC3E}">
        <p14:creationId xmlns:p14="http://schemas.microsoft.com/office/powerpoint/2010/main" val="81521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latin typeface="Calibri"/>
                <a:cs typeface="Calibri"/>
              </a:rPr>
              <a:t>Centralni</a:t>
            </a:r>
            <a:r>
              <a:rPr lang="en-US" dirty="0">
                <a:latin typeface="Calibri"/>
                <a:cs typeface="Calibri"/>
              </a:rPr>
              <a:t> deo Spring </a:t>
            </a:r>
            <a:r>
              <a:rPr lang="en-US" dirty="0" err="1">
                <a:latin typeface="Calibri"/>
                <a:ea typeface="Calibri"/>
                <a:cs typeface="Calibri"/>
              </a:rPr>
              <a:t>frameworku</a:t>
            </a:r>
            <a:r>
              <a:rPr lang="en-US" dirty="0">
                <a:latin typeface="Calibri"/>
                <a:cs typeface="Calibri"/>
              </a:rPr>
              <a:t> je </a:t>
            </a:r>
            <a:r>
              <a:rPr lang="en-US" dirty="0" err="1">
                <a:latin typeface="Calibri"/>
                <a:cs typeface="Calibri"/>
              </a:rPr>
              <a:t>njegov</a:t>
            </a:r>
            <a:r>
              <a:rPr lang="en-US" dirty="0">
                <a:latin typeface="Calibri"/>
                <a:cs typeface="Calibri"/>
              </a:rPr>
              <a:t> </a:t>
            </a:r>
            <a:r>
              <a:rPr lang="en-US" dirty="0" err="1">
                <a:latin typeface="Calibri"/>
                <a:cs typeface="Calibri"/>
              </a:rPr>
              <a:t>kontejner</a:t>
            </a:r>
            <a:r>
              <a:rPr lang="en-US" dirty="0">
                <a:latin typeface="Calibri"/>
                <a:cs typeface="Calibri"/>
              </a:rPr>
              <a:t> za </a:t>
            </a:r>
            <a:r>
              <a:rPr lang="en-US" dirty="0" err="1">
                <a:latin typeface="Calibri"/>
                <a:cs typeface="Calibri"/>
              </a:rPr>
              <a:t>Inverziju</a:t>
            </a:r>
            <a:r>
              <a:rPr lang="en-US" dirty="0">
                <a:latin typeface="Calibri"/>
                <a:cs typeface="Calibri"/>
              </a:rPr>
              <a:t> </a:t>
            </a:r>
            <a:r>
              <a:rPr lang="en-US" dirty="0" err="1">
                <a:latin typeface="Calibri"/>
                <a:cs typeface="Calibri"/>
              </a:rPr>
              <a:t>Kontrole</a:t>
            </a:r>
            <a:r>
              <a:rPr lang="en-US" dirty="0">
                <a:latin typeface="Calibri"/>
                <a:cs typeface="Calibri"/>
              </a:rPr>
              <a:t>.</a:t>
            </a:r>
          </a:p>
          <a:p>
            <a:endParaRPr lang="en-US" dirty="0">
              <a:latin typeface="Calibri"/>
              <a:cs typeface="Calibri"/>
            </a:endParaRPr>
          </a:p>
          <a:p>
            <a:r>
              <a:rPr lang="en-US" dirty="0">
                <a:latin typeface="Calibri"/>
                <a:ea typeface="Calibri"/>
                <a:cs typeface="Calibri"/>
              </a:rPr>
              <a:t>Ono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ovo</a:t>
            </a:r>
            <a:r>
              <a:rPr lang="en-US" dirty="0">
                <a:latin typeface="Calibri"/>
                <a:ea typeface="Calibri"/>
                <a:cs typeface="Calibri"/>
              </a:rPr>
              <a:t> </a:t>
            </a:r>
            <a:r>
              <a:rPr lang="en-US" dirty="0" err="1">
                <a:latin typeface="Calibri"/>
                <a:ea typeface="Calibri"/>
                <a:cs typeface="Calibri"/>
              </a:rPr>
              <a:t>omogucava</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da </a:t>
            </a:r>
            <a:r>
              <a:rPr lang="en-US" dirty="0" err="1">
                <a:latin typeface="Calibri"/>
                <a:ea typeface="Calibri"/>
                <a:cs typeface="Calibri"/>
              </a:rPr>
              <a:t>prepustimo</a:t>
            </a:r>
            <a:r>
              <a:rPr lang="en-US" dirty="0">
                <a:latin typeface="Calibri"/>
                <a:ea typeface="Calibri"/>
                <a:cs typeface="Calibri"/>
              </a:rPr>
              <a:t> framework </a:t>
            </a:r>
            <a:r>
              <a:rPr lang="en-US" dirty="0" err="1">
                <a:latin typeface="Calibri"/>
                <a:ea typeface="Calibri"/>
                <a:cs typeface="Calibri"/>
              </a:rPr>
              <a:t>brigu</a:t>
            </a:r>
            <a:r>
              <a:rPr lang="en-US" dirty="0">
                <a:latin typeface="Calibri"/>
                <a:ea typeface="Calibri"/>
                <a:cs typeface="Calibri"/>
              </a:rPr>
              <a:t> o </a:t>
            </a:r>
            <a:r>
              <a:rPr lang="en-US" dirty="0" err="1">
                <a:latin typeface="Calibri"/>
                <a:ea typeface="Calibri"/>
                <a:cs typeface="Calibri"/>
              </a:rPr>
              <a:t>nasim</a:t>
            </a:r>
            <a:r>
              <a:rPr lang="en-US" dirty="0">
                <a:latin typeface="Calibri"/>
                <a:ea typeface="Calibri"/>
                <a:cs typeface="Calibri"/>
              </a:rPr>
              <a:t> </a:t>
            </a:r>
            <a:r>
              <a:rPr lang="en-US" dirty="0" err="1">
                <a:latin typeface="Calibri"/>
                <a:ea typeface="Calibri"/>
                <a:cs typeface="Calibri"/>
              </a:rPr>
              <a:t>objektima</a:t>
            </a:r>
            <a:r>
              <a:rPr lang="en-US" dirty="0">
                <a:latin typeface="Calibri"/>
                <a:ea typeface="Calibri"/>
                <a:cs typeface="Calibri"/>
              </a:rPr>
              <a:t> ( </a:t>
            </a:r>
            <a:r>
              <a:rPr lang="en-US" dirty="0" err="1">
                <a:latin typeface="Calibri"/>
                <a:ea typeface="Calibri"/>
                <a:cs typeface="Calibri"/>
              </a:rPr>
              <a:t>njihovo</a:t>
            </a:r>
            <a:r>
              <a:rPr lang="en-US" dirty="0">
                <a:latin typeface="Calibri"/>
                <a:ea typeface="Calibri"/>
                <a:cs typeface="Calibri"/>
              </a:rPr>
              <a:t> </a:t>
            </a:r>
            <a:r>
              <a:rPr lang="en-US" dirty="0" err="1">
                <a:latin typeface="Calibri"/>
                <a:ea typeface="Calibri"/>
                <a:cs typeface="Calibri"/>
              </a:rPr>
              <a:t>kreiranje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zivotni</a:t>
            </a:r>
            <a:r>
              <a:rPr lang="en-US" dirty="0">
                <a:latin typeface="Calibri"/>
                <a:ea typeface="Calibri"/>
                <a:cs typeface="Calibri"/>
              </a:rPr>
              <a:t> </a:t>
            </a:r>
            <a:r>
              <a:rPr lang="en-US" dirty="0" err="1">
                <a:latin typeface="Calibri"/>
                <a:ea typeface="Calibri"/>
                <a:cs typeface="Calibri"/>
              </a:rPr>
              <a:t>ciklus</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dependency-</a:t>
            </a:r>
            <a:r>
              <a:rPr lang="en-US" dirty="0" err="1">
                <a:latin typeface="Calibri"/>
                <a:ea typeface="Calibri"/>
                <a:cs typeface="Calibri"/>
              </a:rPr>
              <a:t>ima</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Jedan</a:t>
            </a:r>
            <a:r>
              <a:rPr lang="en-US" dirty="0">
                <a:latin typeface="Calibri"/>
                <a:ea typeface="Calibri"/>
                <a:cs typeface="Calibri"/>
              </a:rPr>
              <a:t> od </a:t>
            </a:r>
            <a:r>
              <a:rPr lang="en-US" dirty="0" err="1">
                <a:latin typeface="Calibri"/>
                <a:ea typeface="Calibri"/>
                <a:cs typeface="Calibri"/>
              </a:rPr>
              <a:t>znacajnih</a:t>
            </a:r>
            <a:r>
              <a:rPr lang="en-US" dirty="0">
                <a:latin typeface="Calibri"/>
                <a:ea typeface="Calibri"/>
                <a:cs typeface="Calibri"/>
              </a:rPr>
              <a:t> </a:t>
            </a:r>
            <a:r>
              <a:rPr lang="en-US" dirty="0" err="1">
                <a:latin typeface="Calibri"/>
                <a:ea typeface="Calibri"/>
                <a:cs typeface="Calibri"/>
              </a:rPr>
              <a:t>stvari</a:t>
            </a:r>
            <a:r>
              <a:rPr lang="en-US" dirty="0">
                <a:latin typeface="Calibri"/>
                <a:ea typeface="Calibri"/>
                <a:cs typeface="Calibri"/>
              </a:rPr>
              <a:t> </a:t>
            </a:r>
            <a:r>
              <a:rPr lang="en-US" dirty="0" err="1">
                <a:latin typeface="Calibri"/>
                <a:ea typeface="Calibri"/>
                <a:cs typeface="Calibri"/>
              </a:rPr>
              <a:t>koje</a:t>
            </a:r>
            <a:r>
              <a:rPr lang="en-US" dirty="0">
                <a:latin typeface="Calibri"/>
                <a:ea typeface="Calibri"/>
                <a:cs typeface="Calibri"/>
              </a:rPr>
              <a:t> </a:t>
            </a:r>
            <a:r>
              <a:rPr lang="en-US" dirty="0" err="1">
                <a:latin typeface="Calibri"/>
                <a:ea typeface="Calibri"/>
                <a:cs typeface="Calibri"/>
              </a:rPr>
              <a:t>nam</a:t>
            </a:r>
            <a:r>
              <a:rPr lang="en-US" dirty="0">
                <a:latin typeface="Calibri"/>
                <a:ea typeface="Calibri"/>
                <a:cs typeface="Calibri"/>
              </a:rPr>
              <a:t> spring resave </a:t>
            </a:r>
            <a:r>
              <a:rPr lang="en-US" dirty="0" err="1">
                <a:latin typeface="Calibri"/>
                <a:ea typeface="Calibri"/>
                <a:cs typeface="Calibri"/>
              </a:rPr>
              <a:t>svakako</a:t>
            </a:r>
            <a:r>
              <a:rPr lang="en-US" dirty="0">
                <a:latin typeface="Calibri"/>
                <a:ea typeface="Calibri"/>
                <a:cs typeface="Calibri"/>
              </a:rPr>
              <a:t> </a:t>
            </a:r>
            <a:r>
              <a:rPr lang="en-US" dirty="0" err="1">
                <a:latin typeface="Calibri"/>
                <a:ea typeface="Calibri"/>
                <a:cs typeface="Calibri"/>
              </a:rPr>
              <a:t>jeste</a:t>
            </a:r>
            <a:r>
              <a:rPr lang="en-US" dirty="0">
                <a:latin typeface="Calibri"/>
                <a:ea typeface="Calibri"/>
                <a:cs typeface="Calibri"/>
              </a:rPr>
              <a:t> </a:t>
            </a:r>
            <a:r>
              <a:rPr lang="en-US" dirty="0" err="1">
                <a:latin typeface="Calibri"/>
                <a:ea typeface="Calibri"/>
                <a:cs typeface="Calibri"/>
              </a:rPr>
              <a:t>konekcija</a:t>
            </a:r>
            <a:r>
              <a:rPr lang="en-US" dirty="0">
                <a:latin typeface="Calibri"/>
                <a:ea typeface="Calibri"/>
                <a:cs typeface="Calibri"/>
              </a:rPr>
              <a:t> </a:t>
            </a:r>
            <a:r>
              <a:rPr lang="en-US" dirty="0" err="1">
                <a:latin typeface="Calibri"/>
                <a:ea typeface="Calibri"/>
                <a:cs typeface="Calibri"/>
              </a:rPr>
              <a:t>na</a:t>
            </a:r>
            <a:r>
              <a:rPr lang="en-US" dirty="0">
                <a:latin typeface="Calibri"/>
                <a:ea typeface="Calibri"/>
                <a:cs typeface="Calibri"/>
              </a:rPr>
              <a:t> </a:t>
            </a:r>
            <a:r>
              <a:rPr lang="en-US" dirty="0" err="1">
                <a:latin typeface="Calibri"/>
                <a:ea typeface="Calibri"/>
                <a:cs typeface="Calibri"/>
              </a:rPr>
              <a:t>bazu</a:t>
            </a:r>
            <a:r>
              <a:rPr lang="en-US" dirty="0">
                <a:latin typeface="Calibri"/>
                <a:ea typeface="Calibri"/>
                <a:cs typeface="Calibri"/>
              </a:rPr>
              <a:t>. Sam </a:t>
            </a:r>
            <a:r>
              <a:rPr lang="en-US" dirty="0" err="1">
                <a:latin typeface="Calibri"/>
                <a:ea typeface="Calibri"/>
                <a:cs typeface="Calibri"/>
              </a:rPr>
              <a:t>kod</a:t>
            </a:r>
            <a:r>
              <a:rPr lang="en-US" dirty="0">
                <a:latin typeface="Calibri"/>
                <a:ea typeface="Calibri"/>
                <a:cs typeface="Calibri"/>
              </a:rPr>
              <a:t> koji </a:t>
            </a:r>
            <a:r>
              <a:rPr lang="en-US" dirty="0" err="1">
                <a:latin typeface="Calibri"/>
                <a:ea typeface="Calibri"/>
                <a:cs typeface="Calibri"/>
              </a:rPr>
              <a:t>podrazumeva</a:t>
            </a:r>
            <a:r>
              <a:rPr lang="en-US" dirty="0">
                <a:latin typeface="Calibri"/>
                <a:ea typeface="Calibri"/>
                <a:cs typeface="Calibri"/>
              </a:rPr>
              <a:t> </a:t>
            </a:r>
            <a:r>
              <a:rPr lang="en-US" dirty="0" err="1">
                <a:latin typeface="Calibri"/>
                <a:ea typeface="Calibri"/>
                <a:cs typeface="Calibri"/>
              </a:rPr>
              <a:t>konektovanje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BP, </a:t>
            </a:r>
            <a:r>
              <a:rPr lang="en-US" dirty="0" err="1">
                <a:latin typeface="Calibri"/>
                <a:ea typeface="Calibri"/>
                <a:cs typeface="Calibri"/>
              </a:rPr>
              <a:t>upiti</a:t>
            </a:r>
            <a:r>
              <a:rPr lang="en-US" dirty="0">
                <a:latin typeface="Calibri"/>
                <a:ea typeface="Calibri"/>
                <a:cs typeface="Calibri"/>
              </a:rPr>
              <a:t>, </a:t>
            </a:r>
            <a:r>
              <a:rPr lang="en-US" dirty="0" err="1">
                <a:latin typeface="Calibri"/>
                <a:ea typeface="Calibri"/>
                <a:cs typeface="Calibri"/>
              </a:rPr>
              <a:t>paginacija</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auditing </a:t>
            </a:r>
            <a:r>
              <a:rPr lang="en-US" dirty="0" err="1">
                <a:latin typeface="Calibri"/>
                <a:ea typeface="Calibri"/>
                <a:cs typeface="Calibri"/>
              </a:rPr>
              <a:t>moze</a:t>
            </a:r>
            <a:r>
              <a:rPr lang="en-US" dirty="0">
                <a:latin typeface="Calibri"/>
                <a:ea typeface="Calibri"/>
                <a:cs typeface="Calibri"/>
              </a:rPr>
              <a:t> da </a:t>
            </a:r>
            <a:r>
              <a:rPr lang="en-US" dirty="0" err="1">
                <a:latin typeface="Calibri"/>
                <a:ea typeface="Calibri"/>
                <a:cs typeface="Calibri"/>
              </a:rPr>
              <a:t>bude</a:t>
            </a:r>
            <a:r>
              <a:rPr lang="en-US" dirty="0">
                <a:latin typeface="Calibri"/>
                <a:ea typeface="Calibri"/>
                <a:cs typeface="Calibri"/>
              </a:rPr>
              <a:t> </a:t>
            </a:r>
            <a:r>
              <a:rPr lang="en-US" dirty="0" err="1">
                <a:latin typeface="Calibri"/>
                <a:ea typeface="Calibri"/>
                <a:cs typeface="Calibri"/>
              </a:rPr>
              <a:t>jako</a:t>
            </a:r>
            <a:r>
              <a:rPr lang="en-US" dirty="0">
                <a:latin typeface="Calibri"/>
                <a:ea typeface="Calibri"/>
                <a:cs typeface="Calibri"/>
              </a:rPr>
              <a:t> </a:t>
            </a:r>
            <a:r>
              <a:rPr lang="en-US" dirty="0" err="1">
                <a:latin typeface="Calibri"/>
                <a:ea typeface="Calibri"/>
                <a:cs typeface="Calibri"/>
              </a:rPr>
              <a:t>obiman</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kompleksan</a:t>
            </a:r>
            <a:r>
              <a:rPr lang="en-US" dirty="0">
                <a:latin typeface="Calibri"/>
                <a:ea typeface="Calibri"/>
                <a:cs typeface="Calibri"/>
              </a:rPr>
              <a:t>.</a:t>
            </a:r>
          </a:p>
          <a:p>
            <a:r>
              <a:rPr lang="en-US" dirty="0">
                <a:latin typeface="Calibri"/>
                <a:ea typeface="Calibri"/>
                <a:cs typeface="Calibri"/>
              </a:rPr>
              <a:t>Spring </a:t>
            </a:r>
            <a:r>
              <a:rPr lang="en-US" dirty="0" err="1">
                <a:latin typeface="Calibri"/>
                <a:ea typeface="Calibri"/>
                <a:cs typeface="Calibri"/>
              </a:rPr>
              <a:t>nam</a:t>
            </a:r>
            <a:r>
              <a:rPr lang="en-US" dirty="0">
                <a:latin typeface="Calibri"/>
                <a:ea typeface="Calibri"/>
                <a:cs typeface="Calibri"/>
              </a:rPr>
              <a:t> </a:t>
            </a:r>
            <a:r>
              <a:rPr lang="en-US" dirty="0" err="1">
                <a:latin typeface="Calibri"/>
                <a:ea typeface="Calibri"/>
                <a:cs typeface="Calibri"/>
              </a:rPr>
              <a:t>nudi</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predefinisane</a:t>
            </a:r>
            <a:r>
              <a:rPr lang="en-US" dirty="0">
                <a:latin typeface="Calibri"/>
                <a:ea typeface="Calibri"/>
                <a:cs typeface="Calibri"/>
              </a:rPr>
              <a:t> </a:t>
            </a:r>
            <a:r>
              <a:rPr lang="en-US" dirty="0" err="1">
                <a:latin typeface="Calibri"/>
                <a:ea typeface="Calibri"/>
                <a:cs typeface="Calibri"/>
              </a:rPr>
              <a:t>apstrakcije</a:t>
            </a:r>
            <a:r>
              <a:rPr lang="en-US" dirty="0">
                <a:latin typeface="Calibri"/>
                <a:ea typeface="Calibri"/>
                <a:cs typeface="Calibri"/>
              </a:rPr>
              <a:t> </a:t>
            </a:r>
            <a:r>
              <a:rPr lang="en-US" dirty="0" err="1">
                <a:latin typeface="Calibri"/>
                <a:ea typeface="Calibri"/>
                <a:cs typeface="Calibri"/>
              </a:rPr>
              <a:t>klasa</a:t>
            </a:r>
            <a:r>
              <a:rPr lang="en-US" dirty="0">
                <a:latin typeface="Calibri"/>
                <a:ea typeface="Calibri"/>
                <a:cs typeface="Calibri"/>
              </a:rPr>
              <a:t> </a:t>
            </a:r>
            <a:r>
              <a:rPr lang="en-US" dirty="0" err="1">
                <a:latin typeface="Calibri"/>
                <a:ea typeface="Calibri"/>
                <a:cs typeface="Calibri"/>
              </a:rPr>
              <a:t>ili</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sa</a:t>
            </a:r>
            <a:r>
              <a:rPr lang="en-US" dirty="0">
                <a:latin typeface="Calibri"/>
                <a:ea typeface="Calibri"/>
                <a:cs typeface="Calibri"/>
              </a:rPr>
              <a:t> </a:t>
            </a:r>
            <a:r>
              <a:rPr lang="en-US" dirty="0" err="1">
                <a:latin typeface="Calibri"/>
                <a:ea typeface="Calibri"/>
                <a:cs typeface="Calibri"/>
              </a:rPr>
              <a:t>vec</a:t>
            </a:r>
            <a:r>
              <a:rPr lang="en-US" dirty="0">
                <a:latin typeface="Calibri"/>
                <a:ea typeface="Calibri"/>
                <a:cs typeface="Calibri"/>
              </a:rPr>
              <a:t> </a:t>
            </a:r>
            <a:r>
              <a:rPr lang="en-US" dirty="0" err="1">
                <a:latin typeface="Calibri"/>
                <a:ea typeface="Calibri"/>
                <a:cs typeface="Calibri"/>
              </a:rPr>
              <a:t>ugradjenim</a:t>
            </a:r>
            <a:r>
              <a:rPr lang="en-US" dirty="0">
                <a:latin typeface="Calibri"/>
                <a:ea typeface="Calibri"/>
                <a:cs typeface="Calibri"/>
              </a:rPr>
              <a:t> </a:t>
            </a:r>
            <a:r>
              <a:rPr lang="en-US" dirty="0" err="1">
                <a:latin typeface="Calibri"/>
                <a:ea typeface="Calibri"/>
                <a:cs typeface="Calibri"/>
              </a:rPr>
              <a:t>ponasanjem</a:t>
            </a:r>
            <a:r>
              <a:rPr lang="en-US" dirty="0">
                <a:latin typeface="Calibri"/>
                <a:ea typeface="Calibri"/>
                <a:cs typeface="Calibri"/>
              </a:rPr>
              <a:t> </a:t>
            </a:r>
            <a:r>
              <a:rPr lang="en-US" dirty="0" err="1">
                <a:latin typeface="Calibri"/>
                <a:ea typeface="Calibri"/>
                <a:cs typeface="Calibri"/>
              </a:rPr>
              <a:t>kao</a:t>
            </a:r>
            <a:r>
              <a:rPr lang="en-US" dirty="0">
                <a:latin typeface="Calibri"/>
                <a:ea typeface="Calibri"/>
                <a:cs typeface="Calibri"/>
              </a:rPr>
              <a:t> </a:t>
            </a:r>
            <a:r>
              <a:rPr lang="en-US" dirty="0" err="1">
                <a:latin typeface="Calibri"/>
                <a:ea typeface="Calibri"/>
                <a:cs typeface="Calibri"/>
              </a:rPr>
              <a:t>sto</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a:t>
            </a:r>
            <a:r>
              <a:rPr lang="en-US" dirty="0" err="1">
                <a:latin typeface="Calibri"/>
                <a:ea typeface="Calibri"/>
                <a:cs typeface="Calibri"/>
              </a:rPr>
              <a:t>svih</a:t>
            </a:r>
            <a:r>
              <a:rPr lang="en-US" dirty="0">
                <a:latin typeface="Calibri"/>
                <a:ea typeface="Calibri"/>
                <a:cs typeface="Calibri"/>
              </a:rPr>
              <a:t>, </a:t>
            </a:r>
            <a:r>
              <a:rPr lang="en-US" dirty="0" err="1">
                <a:latin typeface="Calibri"/>
                <a:ea typeface="Calibri"/>
                <a:cs typeface="Calibri"/>
              </a:rPr>
              <a:t>pretrazivanje</a:t>
            </a:r>
            <a:r>
              <a:rPr lang="en-US" dirty="0">
                <a:latin typeface="Calibri"/>
                <a:ea typeface="Calibri"/>
                <a:cs typeface="Calibri"/>
              </a:rPr>
              <a:t> po </a:t>
            </a:r>
            <a:r>
              <a:rPr lang="en-US" dirty="0" err="1">
                <a:latin typeface="Calibri"/>
                <a:ea typeface="Calibri"/>
                <a:cs typeface="Calibri"/>
              </a:rPr>
              <a:t>Idju</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slicno</a:t>
            </a:r>
            <a:r>
              <a:rPr lang="en-US" dirty="0">
                <a:latin typeface="Calibri"/>
                <a:ea typeface="Calibri"/>
                <a:cs typeface="Calibri"/>
              </a:rPr>
              <a:t>. </a:t>
            </a:r>
            <a:r>
              <a:rPr lang="en-US" dirty="0" err="1">
                <a:latin typeface="Calibri"/>
                <a:ea typeface="Calibri"/>
                <a:cs typeface="Calibri"/>
              </a:rPr>
              <a:t>Dovoljno</a:t>
            </a:r>
            <a:r>
              <a:rPr lang="en-US" dirty="0">
                <a:latin typeface="Calibri"/>
                <a:ea typeface="Calibri"/>
                <a:cs typeface="Calibri"/>
              </a:rPr>
              <a:t> je </a:t>
            </a:r>
            <a:r>
              <a:rPr lang="en-US" dirty="0" err="1">
                <a:latin typeface="Calibri"/>
                <a:ea typeface="Calibri"/>
                <a:cs typeface="Calibri"/>
              </a:rPr>
              <a:t>samo</a:t>
            </a:r>
            <a:r>
              <a:rPr lang="en-US" dirty="0">
                <a:latin typeface="Calibri"/>
                <a:ea typeface="Calibri"/>
                <a:cs typeface="Calibri"/>
              </a:rPr>
              <a:t> da </a:t>
            </a:r>
            <a:r>
              <a:rPr lang="en-US" dirty="0" err="1">
                <a:latin typeface="Calibri"/>
                <a:ea typeface="Calibri"/>
                <a:cs typeface="Calibri"/>
              </a:rPr>
              <a:t>nasledimo</a:t>
            </a:r>
            <a:r>
              <a:rPr lang="en-US" dirty="0">
                <a:latin typeface="Calibri"/>
                <a:ea typeface="Calibri"/>
                <a:cs typeface="Calibri"/>
              </a:rPr>
              <a:t> </a:t>
            </a:r>
            <a:r>
              <a:rPr lang="en-US" dirty="0" err="1">
                <a:latin typeface="Calibri"/>
                <a:ea typeface="Calibri"/>
                <a:cs typeface="Calibri"/>
              </a:rPr>
              <a:t>interfejse</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po </a:t>
            </a:r>
            <a:r>
              <a:rPr lang="en-US" dirty="0" err="1">
                <a:latin typeface="Calibri"/>
                <a:ea typeface="Calibri"/>
                <a:cs typeface="Calibri"/>
              </a:rPr>
              <a:t>potrebi</a:t>
            </a:r>
            <a:r>
              <a:rPr lang="en-US" dirty="0">
                <a:latin typeface="Calibri"/>
                <a:ea typeface="Calibri"/>
                <a:cs typeface="Calibri"/>
              </a:rPr>
              <a:t> </a:t>
            </a:r>
            <a:r>
              <a:rPr lang="en-US" dirty="0" err="1">
                <a:latin typeface="Calibri"/>
                <a:ea typeface="Calibri"/>
                <a:cs typeface="Calibri"/>
              </a:rPr>
              <a:t>dodamo</a:t>
            </a:r>
            <a:r>
              <a:rPr lang="en-US" dirty="0">
                <a:latin typeface="Calibri"/>
                <a:ea typeface="Calibri"/>
                <a:cs typeface="Calibri"/>
              </a:rPr>
              <a:t> </a:t>
            </a:r>
            <a:r>
              <a:rPr lang="en-US" dirty="0" err="1">
                <a:latin typeface="Calibri"/>
                <a:ea typeface="Calibri"/>
                <a:cs typeface="Calibri"/>
              </a:rPr>
              <a:t>nasu</a:t>
            </a:r>
            <a:r>
              <a:rPr lang="en-US" dirty="0">
                <a:latin typeface="Calibri"/>
                <a:ea typeface="Calibri"/>
                <a:cs typeface="Calibri"/>
              </a:rPr>
              <a:t> custom </a:t>
            </a:r>
            <a:r>
              <a:rPr lang="en-US" dirty="0" err="1">
                <a:latin typeface="Calibri"/>
                <a:ea typeface="Calibri"/>
                <a:cs typeface="Calibri"/>
              </a:rPr>
              <a:t>logiku</a:t>
            </a:r>
            <a:r>
              <a:rPr lang="en-US" dirty="0">
                <a:latin typeface="Calibri"/>
                <a:ea typeface="Calibri"/>
                <a:cs typeface="Calibri"/>
              </a:rPr>
              <a:t>.</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Calibri"/>
                <a:ea typeface="Calibri"/>
                <a:cs typeface="Calibri"/>
              </a:rPr>
              <a:t>Na </a:t>
            </a:r>
            <a:r>
              <a:rPr lang="en-US" dirty="0" err="1">
                <a:latin typeface="Calibri"/>
                <a:ea typeface="Calibri"/>
                <a:cs typeface="Calibri"/>
              </a:rPr>
              <a:t>ovaj</a:t>
            </a:r>
            <a:r>
              <a:rPr lang="en-US" dirty="0">
                <a:latin typeface="Calibri"/>
                <a:ea typeface="Calibri"/>
                <a:cs typeface="Calibri"/>
              </a:rPr>
              <a:t> </a:t>
            </a:r>
            <a:r>
              <a:rPr lang="en-US" dirty="0" err="1">
                <a:latin typeface="Calibri"/>
                <a:ea typeface="Calibri"/>
                <a:cs typeface="Calibri"/>
              </a:rPr>
              <a:t>nacin</a:t>
            </a:r>
            <a:r>
              <a:rPr lang="en-US" dirty="0">
                <a:latin typeface="Calibri"/>
                <a:ea typeface="Calibri"/>
                <a:cs typeface="Calibri"/>
              </a:rPr>
              <a:t> je </a:t>
            </a:r>
            <a:r>
              <a:rPr lang="en-US" dirty="0" err="1">
                <a:latin typeface="Calibri"/>
                <a:ea typeface="Calibri"/>
                <a:cs typeface="Calibri"/>
              </a:rPr>
              <a:t>zajednicko</a:t>
            </a:r>
            <a:r>
              <a:rPr lang="en-US" dirty="0">
                <a:latin typeface="Calibri"/>
                <a:ea typeface="Calibri"/>
                <a:cs typeface="Calibri"/>
              </a:rPr>
              <a:t> </a:t>
            </a:r>
            <a:r>
              <a:rPr lang="en-US" dirty="0" err="1">
                <a:latin typeface="Calibri"/>
                <a:ea typeface="Calibri"/>
                <a:cs typeface="Calibri"/>
              </a:rPr>
              <a:t>ponasanje</a:t>
            </a:r>
            <a:r>
              <a:rPr lang="en-US" dirty="0">
                <a:latin typeface="Calibri"/>
                <a:ea typeface="Calibri"/>
                <a:cs typeface="Calibri"/>
              </a:rPr>
              <a:t> </a:t>
            </a:r>
            <a:r>
              <a:rPr lang="en-US" dirty="0" err="1">
                <a:latin typeface="Calibri"/>
                <a:ea typeface="Calibri"/>
                <a:cs typeface="Calibri"/>
              </a:rPr>
              <a:t>centralizovano</a:t>
            </a:r>
            <a:r>
              <a:rPr lang="en-US" dirty="0">
                <a:latin typeface="Calibri"/>
                <a:ea typeface="Calibri"/>
                <a:cs typeface="Calibri"/>
              </a:rPr>
              <a:t> </a:t>
            </a:r>
            <a:r>
              <a:rPr lang="en-US" dirty="0" err="1">
                <a:latin typeface="Calibri"/>
                <a:ea typeface="Calibri"/>
                <a:cs typeface="Calibri"/>
              </a:rPr>
              <a:t>unutar</a:t>
            </a:r>
            <a:r>
              <a:rPr lang="en-US" dirty="0">
                <a:latin typeface="Calibri"/>
                <a:ea typeface="Calibri"/>
                <a:cs typeface="Calibri"/>
              </a:rPr>
              <a:t> spring dependency-ja, a </a:t>
            </a:r>
            <a:r>
              <a:rPr lang="en-US" dirty="0" err="1">
                <a:latin typeface="Calibri"/>
                <a:ea typeface="Calibri"/>
                <a:cs typeface="Calibri"/>
              </a:rPr>
              <a:t>sam</a:t>
            </a:r>
            <a:r>
              <a:rPr lang="en-US" dirty="0">
                <a:latin typeface="Calibri"/>
                <a:ea typeface="Calibri"/>
                <a:cs typeface="Calibri"/>
              </a:rPr>
              <a:t> </a:t>
            </a:r>
            <a:r>
              <a:rPr lang="en-US" dirty="0" err="1">
                <a:latin typeface="Calibri"/>
                <a:ea typeface="Calibri"/>
                <a:cs typeface="Calibri"/>
              </a:rPr>
              <a:t>kod</a:t>
            </a:r>
            <a:r>
              <a:rPr lang="en-US" dirty="0">
                <a:latin typeface="Calibri"/>
                <a:ea typeface="Calibri"/>
                <a:cs typeface="Calibri"/>
              </a:rPr>
              <a:t> vise </a:t>
            </a:r>
            <a:r>
              <a:rPr lang="en-US" dirty="0" err="1">
                <a:latin typeface="Calibri"/>
                <a:ea typeface="Calibri"/>
                <a:cs typeface="Calibri"/>
              </a:rPr>
              <a:t>podesiv</a:t>
            </a:r>
            <a:r>
              <a:rPr lang="en-US" dirty="0">
                <a:latin typeface="Calibri"/>
                <a:ea typeface="Calibri"/>
                <a:cs typeface="Calibri"/>
              </a:rPr>
              <a:t> za </a:t>
            </a:r>
            <a:r>
              <a:rPr lang="en-US" dirty="0" err="1">
                <a:latin typeface="Calibri"/>
                <a:ea typeface="Calibri"/>
                <a:cs typeface="Calibri"/>
              </a:rPr>
              <a:t>razlicite</a:t>
            </a:r>
            <a:r>
              <a:rPr lang="en-US" dirty="0">
                <a:latin typeface="Calibri"/>
                <a:ea typeface="Calibri"/>
                <a:cs typeface="Calibri"/>
              </a:rPr>
              <a:t> </a:t>
            </a:r>
            <a:r>
              <a:rPr lang="en-US" dirty="0" err="1">
                <a:latin typeface="Calibri"/>
                <a:ea typeface="Calibri"/>
                <a:cs typeface="Calibri"/>
              </a:rPr>
              <a:t>slucajeve</a:t>
            </a:r>
            <a:r>
              <a:rPr lang="en-US" dirty="0">
                <a:latin typeface="Calibri"/>
                <a:ea typeface="Calibri"/>
                <a:cs typeface="Calibri"/>
              </a:rPr>
              <a:t> </a:t>
            </a:r>
            <a:r>
              <a:rPr lang="en-US" dirty="0" err="1">
                <a:latin typeface="Calibri"/>
                <a:ea typeface="Calibri"/>
                <a:cs typeface="Calibri"/>
              </a:rPr>
              <a:t>upotrebe</a:t>
            </a:r>
            <a:r>
              <a:rPr lang="en-US" dirty="0">
                <a:latin typeface="Calibri"/>
                <a:ea typeface="Calibri"/>
                <a:cs typeface="Calibri"/>
              </a:rPr>
              <a:t>.</a:t>
            </a:r>
          </a:p>
          <a:p>
            <a:endParaRPr lang="en-US" dirty="0">
              <a:latin typeface="Calibri"/>
              <a:ea typeface="Calibri"/>
              <a:cs typeface="Calibri"/>
            </a:endParaRPr>
          </a:p>
          <a:p>
            <a:r>
              <a:rPr lang="en-US" dirty="0" err="1">
                <a:latin typeface="Calibri"/>
                <a:ea typeface="Calibri"/>
                <a:cs typeface="Calibri"/>
              </a:rPr>
              <a:t>Dvije</a:t>
            </a:r>
            <a:r>
              <a:rPr lang="en-US" dirty="0">
                <a:latin typeface="Calibri"/>
                <a:ea typeface="Calibri"/>
                <a:cs typeface="Calibri"/>
              </a:rPr>
              <a:t> </a:t>
            </a:r>
            <a:r>
              <a:rPr lang="en-US" dirty="0" err="1">
                <a:latin typeface="Calibri"/>
                <a:ea typeface="Calibri"/>
                <a:cs typeface="Calibri"/>
              </a:rPr>
              <a:t>glavne</a:t>
            </a:r>
            <a:r>
              <a:rPr lang="en-US" dirty="0">
                <a:latin typeface="Calibri"/>
                <a:ea typeface="Calibri"/>
                <a:cs typeface="Calibri"/>
              </a:rPr>
              <a:t> </a:t>
            </a:r>
            <a:r>
              <a:rPr lang="en-US" dirty="0" err="1">
                <a:latin typeface="Calibri"/>
                <a:ea typeface="Calibri"/>
                <a:cs typeface="Calibri"/>
              </a:rPr>
              <a:t>implementacije</a:t>
            </a:r>
            <a:r>
              <a:rPr lang="en-US" dirty="0">
                <a:latin typeface="Calibri"/>
                <a:ea typeface="Calibri"/>
                <a:cs typeface="Calibri"/>
              </a:rPr>
              <a:t> </a:t>
            </a:r>
            <a:r>
              <a:rPr lang="en-US" dirty="0" err="1">
                <a:latin typeface="Calibri"/>
                <a:ea typeface="Calibri"/>
                <a:cs typeface="Calibri"/>
              </a:rPr>
              <a:t>inverzije</a:t>
            </a:r>
            <a:r>
              <a:rPr lang="en-US" dirty="0">
                <a:latin typeface="Calibri"/>
                <a:ea typeface="Calibri"/>
                <a:cs typeface="Calibri"/>
              </a:rPr>
              <a:t> </a:t>
            </a:r>
            <a:r>
              <a:rPr lang="en-US" dirty="0" err="1">
                <a:latin typeface="Calibri"/>
                <a:ea typeface="Calibri"/>
                <a:cs typeface="Calibri"/>
              </a:rPr>
              <a:t>kontrole</a:t>
            </a:r>
            <a:r>
              <a:rPr lang="en-US" dirty="0">
                <a:latin typeface="Calibri"/>
                <a:ea typeface="Calibri"/>
                <a:cs typeface="Calibri"/>
              </a:rPr>
              <a:t> </a:t>
            </a:r>
            <a:r>
              <a:rPr lang="en-US" dirty="0" err="1">
                <a:latin typeface="Calibri"/>
                <a:ea typeface="Calibri"/>
                <a:cs typeface="Calibri"/>
              </a:rPr>
              <a:t>su</a:t>
            </a:r>
            <a:r>
              <a:rPr lang="en-US" dirty="0">
                <a:latin typeface="Calibri"/>
                <a:ea typeface="Calibri"/>
                <a:cs typeface="Calibri"/>
              </a:rPr>
              <a:t> </a:t>
            </a:r>
            <a:r>
              <a:rPr lang="en-US" dirty="0" err="1">
                <a:latin typeface="Calibri"/>
                <a:ea typeface="Calibri"/>
                <a:cs typeface="Calibri"/>
              </a:rPr>
              <a:t>AplicationContext</a:t>
            </a:r>
            <a:r>
              <a:rPr lang="en-US" dirty="0">
                <a:latin typeface="Calibri"/>
                <a:ea typeface="Calibri"/>
                <a:cs typeface="Calibri"/>
              </a:rPr>
              <a:t> </a:t>
            </a:r>
            <a:r>
              <a:rPr lang="en-US" dirty="0" err="1">
                <a:latin typeface="Calibri"/>
                <a:ea typeface="Calibri"/>
                <a:cs typeface="Calibri"/>
              </a:rPr>
              <a:t>i</a:t>
            </a:r>
            <a:r>
              <a:rPr lang="en-US" dirty="0">
                <a:latin typeface="Calibri"/>
                <a:ea typeface="Calibri"/>
                <a:cs typeface="Calibri"/>
              </a:rPr>
              <a:t> </a:t>
            </a:r>
            <a:r>
              <a:rPr lang="en-US" dirty="0" err="1">
                <a:latin typeface="Calibri"/>
                <a:ea typeface="Calibri"/>
                <a:cs typeface="Calibri"/>
              </a:rPr>
              <a:t>BeanFactory</a:t>
            </a:r>
            <a:r>
              <a:rPr lang="en-US" dirty="0">
                <a:latin typeface="Calibri"/>
                <a:ea typeface="Calibri"/>
                <a:cs typeface="Calibri"/>
              </a:rPr>
              <a:t>.</a:t>
            </a:r>
          </a:p>
          <a:p>
            <a:endParaRPr lang="en-US" b="0" i="0" dirty="0">
              <a:solidFill>
                <a:srgbClr val="273239"/>
              </a:solidFill>
              <a:effectLst/>
              <a:highlight>
                <a:srgbClr val="FFFFFF"/>
              </a:highlight>
              <a:latin typeface="Calibri"/>
              <a:ea typeface="Calibri"/>
              <a:cs typeface="Calibri"/>
            </a:endParaRP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a:p>
        </p:txBody>
      </p:sp>
    </p:spTree>
    <p:extLst>
      <p:ext uri="{BB962C8B-B14F-4D97-AF65-F5344CB8AC3E}">
        <p14:creationId xmlns:p14="http://schemas.microsoft.com/office/powerpoint/2010/main" val="2191273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One of the easiest ways to handle application exceptions is to use </a:t>
            </a:r>
            <a:r>
              <a:rPr lang="en-US" dirty="0" err="1"/>
              <a:t>ResponseStatusException</a:t>
            </a:r>
            <a:r>
              <a:rPr lang="en-US" dirty="0"/>
              <a:t> and </a:t>
            </a:r>
            <a:r>
              <a:rPr lang="en-US" b="1" i="1" dirty="0"/>
              <a:t>it is available on Spring 5 and above</a:t>
            </a:r>
            <a:r>
              <a:rPr lang="en-US" dirty="0"/>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US" i="1" dirty="0" err="1"/>
              <a:t>ResponseStatusException</a:t>
            </a:r>
            <a:r>
              <a:rPr lang="en-US" dirty="0"/>
              <a:t> usage has few benefits:</a:t>
            </a:r>
          </a:p>
          <a:p>
            <a:pPr>
              <a:buFont typeface="Arial" panose="020B0604020202020204" pitchFamily="34" charset="0"/>
              <a:buChar char="•"/>
            </a:pPr>
            <a:r>
              <a:rPr lang="en-US" dirty="0"/>
              <a:t>Firstly, exceptions of the same type can be processed separately and different status codes can be set on the response, reducing tight coupling</a:t>
            </a:r>
          </a:p>
          <a:p>
            <a:pPr>
              <a:buFont typeface="Arial" panose="020B0604020202020204" pitchFamily="34" charset="0"/>
              <a:buChar char="•"/>
            </a:pPr>
            <a:r>
              <a:rPr lang="en-US" dirty="0"/>
              <a:t>Secondly, it avoids the creation of unnecessary additional exception classes</a:t>
            </a:r>
          </a:p>
          <a:p>
            <a:pPr>
              <a:buFont typeface="Arial" panose="020B0604020202020204" pitchFamily="34" charset="0"/>
              <a:buChar char="•"/>
            </a:pPr>
            <a:r>
              <a:rPr lang="en-US" dirty="0"/>
              <a:t>Finally, it provides more control over exception handling, as the exceptions can be created programmatically</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lang="en-US" dirty="0"/>
              <a:t>- Basically what you need to do is to catch the application exception and throw a </a:t>
            </a:r>
            <a:r>
              <a:rPr lang="en-US" dirty="0" err="1"/>
              <a:t>ResponseStatusException</a:t>
            </a:r>
            <a:r>
              <a:rPr lang="en-US" dirty="0"/>
              <a:t> instead with preferred input like the response code and message.</a:t>
            </a:r>
          </a:p>
          <a:p>
            <a:r>
              <a:rPr lang="en-US" dirty="0" err="1"/>
              <a:t>ResponseStatusException</a:t>
            </a:r>
            <a:r>
              <a:rPr lang="en-US" dirty="0"/>
              <a:t> se </a:t>
            </a:r>
            <a:r>
              <a:rPr lang="en-US" dirty="0" err="1"/>
              <a:t>koristi</a:t>
            </a:r>
            <a:r>
              <a:rPr lang="en-US" dirty="0"/>
              <a:t> za </a:t>
            </a:r>
            <a:r>
              <a:rPr lang="en-US" dirty="0" err="1"/>
              <a:t>ručno</a:t>
            </a:r>
            <a:r>
              <a:rPr lang="en-US" dirty="0"/>
              <a:t> </a:t>
            </a:r>
            <a:r>
              <a:rPr lang="en-US" dirty="0" err="1"/>
              <a:t>izazivanje</a:t>
            </a:r>
            <a:r>
              <a:rPr lang="en-US" dirty="0"/>
              <a:t> </a:t>
            </a:r>
            <a:r>
              <a:rPr lang="en-US" dirty="0" err="1"/>
              <a:t>izuzetaka</a:t>
            </a:r>
            <a:r>
              <a:rPr lang="en-US" dirty="0"/>
              <a:t> koji nose </a:t>
            </a:r>
            <a:r>
              <a:rPr lang="en-US" dirty="0" err="1"/>
              <a:t>određeni</a:t>
            </a:r>
            <a:r>
              <a:rPr lang="en-US" dirty="0"/>
              <a:t> HTTP </a:t>
            </a:r>
            <a:r>
              <a:rPr lang="en-US" dirty="0" err="1"/>
              <a:t>statusni</a:t>
            </a:r>
            <a:r>
              <a:rPr lang="en-US" dirty="0"/>
              <a:t> </a:t>
            </a:r>
            <a:r>
              <a:rPr lang="en-US" dirty="0" err="1"/>
              <a:t>kod</a:t>
            </a:r>
            <a:r>
              <a:rPr lang="en-US" dirty="0"/>
              <a:t>. Ovo je </a:t>
            </a:r>
            <a:r>
              <a:rPr lang="en-US" dirty="0" err="1"/>
              <a:t>korisno</a:t>
            </a:r>
            <a:r>
              <a:rPr lang="en-US" dirty="0"/>
              <a:t> </a:t>
            </a:r>
            <a:r>
              <a:rPr lang="en-US" dirty="0" err="1"/>
              <a:t>kada</a:t>
            </a:r>
            <a:r>
              <a:rPr lang="en-US" dirty="0"/>
              <a:t> </a:t>
            </a:r>
            <a:r>
              <a:rPr lang="en-US" dirty="0" err="1"/>
              <a:t>želite</a:t>
            </a:r>
            <a:r>
              <a:rPr lang="en-US" dirty="0"/>
              <a:t> </a:t>
            </a:r>
            <a:r>
              <a:rPr lang="en-US" dirty="0" err="1"/>
              <a:t>eksplicitno</a:t>
            </a:r>
            <a:r>
              <a:rPr lang="en-US" dirty="0"/>
              <a:t> </a:t>
            </a:r>
            <a:r>
              <a:rPr lang="en-US" dirty="0" err="1"/>
              <a:t>navesti</a:t>
            </a:r>
            <a:r>
              <a:rPr lang="en-US" dirty="0"/>
              <a:t> koji HTTP status </a:t>
            </a:r>
            <a:r>
              <a:rPr lang="en-US" dirty="0" err="1"/>
              <a:t>kod</a:t>
            </a:r>
            <a:r>
              <a:rPr lang="en-US" dirty="0"/>
              <a:t> </a:t>
            </a:r>
            <a:r>
              <a:rPr lang="en-US" dirty="0" err="1"/>
              <a:t>će</a:t>
            </a:r>
            <a:r>
              <a:rPr lang="en-US" dirty="0"/>
              <a:t> </a:t>
            </a:r>
            <a:r>
              <a:rPr lang="en-US" dirty="0" err="1"/>
              <a:t>biti</a:t>
            </a:r>
            <a:r>
              <a:rPr lang="en-US" dirty="0"/>
              <a:t> </a:t>
            </a:r>
            <a:r>
              <a:rPr lang="en-US" dirty="0" err="1"/>
              <a:t>vraćen</a:t>
            </a:r>
            <a:r>
              <a:rPr lang="en-US" dirty="0"/>
              <a:t> </a:t>
            </a:r>
            <a:r>
              <a:rPr lang="en-US" dirty="0" err="1"/>
              <a:t>kao</a:t>
            </a:r>
            <a:r>
              <a:rPr lang="en-US" dirty="0"/>
              <a:t> </a:t>
            </a:r>
            <a:r>
              <a:rPr lang="en-US" dirty="0" err="1"/>
              <a:t>odgovor</a:t>
            </a:r>
            <a:r>
              <a:rPr lang="en-US" dirty="0"/>
              <a:t> </a:t>
            </a:r>
            <a:r>
              <a:rPr lang="en-US" dirty="0" err="1"/>
              <a:t>na</a:t>
            </a:r>
            <a:r>
              <a:rPr lang="en-US" dirty="0"/>
              <a:t> </a:t>
            </a:r>
            <a:r>
              <a:rPr lang="en-US" dirty="0" err="1"/>
              <a:t>određenu</a:t>
            </a:r>
            <a:r>
              <a:rPr lang="en-US" dirty="0"/>
              <a:t> </a:t>
            </a:r>
            <a:r>
              <a:rPr lang="en-US" dirty="0" err="1"/>
              <a:t>situaciju</a:t>
            </a:r>
            <a:r>
              <a:rPr lang="en-US" dirty="0"/>
              <a:t> </a:t>
            </a:r>
            <a:r>
              <a:rPr lang="en-US" dirty="0" err="1"/>
              <a:t>ili</a:t>
            </a:r>
            <a:r>
              <a:rPr lang="en-US" dirty="0"/>
              <a:t> </a:t>
            </a:r>
            <a:r>
              <a:rPr lang="en-US" dirty="0" err="1"/>
              <a:t>uslov</a:t>
            </a:r>
            <a:r>
              <a:rPr lang="en-US" dirty="0"/>
              <a:t> u </a:t>
            </a:r>
            <a:r>
              <a:rPr lang="en-US" dirty="0" err="1"/>
              <a:t>vašoj</a:t>
            </a:r>
            <a:r>
              <a:rPr lang="en-US" dirty="0"/>
              <a:t> </a:t>
            </a:r>
            <a:r>
              <a:rPr lang="en-US" dirty="0" err="1"/>
              <a:t>aplikaciji</a:t>
            </a:r>
            <a:r>
              <a:rPr lang="en-US" dirty="0"/>
              <a:t>.</a:t>
            </a:r>
          </a:p>
          <a:p>
            <a:r>
              <a:rPr lang="en-US" dirty="0" err="1"/>
              <a:t>ResponseStatusException</a:t>
            </a:r>
            <a:r>
              <a:rPr lang="en-US" dirty="0"/>
              <a:t> </a:t>
            </a:r>
            <a:r>
              <a:rPr lang="en-US" dirty="0" err="1"/>
              <a:t>ima</a:t>
            </a:r>
            <a:r>
              <a:rPr lang="en-US" dirty="0"/>
              <a:t> </a:t>
            </a:r>
            <a:r>
              <a:rPr lang="en-US" dirty="0" err="1"/>
              <a:t>nekoliko</a:t>
            </a:r>
            <a:r>
              <a:rPr lang="en-US" dirty="0"/>
              <a:t> </a:t>
            </a:r>
            <a:r>
              <a:rPr lang="en-US" dirty="0" err="1"/>
              <a:t>konstruktora</a:t>
            </a:r>
            <a:r>
              <a:rPr lang="en-US" dirty="0"/>
              <a:t> koji </a:t>
            </a:r>
            <a:r>
              <a:rPr lang="en-US" dirty="0" err="1"/>
              <a:t>omogućavaju</a:t>
            </a:r>
            <a:r>
              <a:rPr lang="en-US" dirty="0"/>
              <a:t> </a:t>
            </a:r>
            <a:r>
              <a:rPr lang="en-US" dirty="0" err="1"/>
              <a:t>različite</a:t>
            </a:r>
            <a:r>
              <a:rPr lang="en-US" dirty="0"/>
              <a:t> </a:t>
            </a:r>
            <a:r>
              <a:rPr lang="en-US" dirty="0" err="1"/>
              <a:t>načine</a:t>
            </a:r>
            <a:r>
              <a:rPr lang="en-US" dirty="0"/>
              <a:t> </a:t>
            </a:r>
            <a:r>
              <a:rPr lang="en-US" dirty="0" err="1"/>
              <a:t>postavljanja</a:t>
            </a:r>
            <a:r>
              <a:rPr lang="en-US" dirty="0"/>
              <a:t> </a:t>
            </a:r>
            <a:r>
              <a:rPr lang="en-US" dirty="0" err="1"/>
              <a:t>statusnog</a:t>
            </a:r>
            <a:r>
              <a:rPr lang="en-US" dirty="0"/>
              <a:t> </a:t>
            </a:r>
            <a:r>
              <a:rPr lang="en-US" dirty="0" err="1"/>
              <a:t>koda</a:t>
            </a:r>
            <a:r>
              <a:rPr lang="en-US" dirty="0"/>
              <a:t> </a:t>
            </a:r>
            <a:r>
              <a:rPr lang="en-US" dirty="0" err="1"/>
              <a:t>i</a:t>
            </a:r>
            <a:r>
              <a:rPr lang="en-US" dirty="0"/>
              <a:t> </a:t>
            </a:r>
            <a:r>
              <a:rPr lang="en-US" dirty="0" err="1"/>
              <a:t>poruke</a:t>
            </a:r>
            <a:r>
              <a:rPr lang="en-US" dirty="0"/>
              <a:t> </a:t>
            </a:r>
            <a:r>
              <a:rPr lang="en-US" dirty="0" err="1"/>
              <a:t>izuzetka</a:t>
            </a:r>
            <a:r>
              <a:rPr lang="en-US" dirty="0"/>
              <a:t>. Evo </a:t>
            </a:r>
            <a:r>
              <a:rPr lang="en-US" dirty="0" err="1"/>
              <a:t>nekoliko</a:t>
            </a:r>
            <a:r>
              <a:rPr lang="en-US" dirty="0"/>
              <a:t> </a:t>
            </a:r>
            <a:r>
              <a:rPr lang="en-US" dirty="0" err="1"/>
              <a:t>tipova</a:t>
            </a:r>
            <a:r>
              <a:rPr lang="en-US" dirty="0"/>
              <a:t> </a:t>
            </a:r>
            <a:r>
              <a:rPr lang="en-US" dirty="0" err="1"/>
              <a:t>konstruktora</a:t>
            </a:r>
            <a:r>
              <a:rPr lang="en-US" dirty="0"/>
              <a:t> </a:t>
            </a:r>
            <a:r>
              <a:rPr lang="en-US" dirty="0" err="1"/>
              <a:t>i</a:t>
            </a:r>
            <a:r>
              <a:rPr lang="en-US" dirty="0"/>
              <a:t> </a:t>
            </a:r>
            <a:r>
              <a:rPr lang="en-US" dirty="0" err="1"/>
              <a:t>kako</a:t>
            </a:r>
            <a:r>
              <a:rPr lang="en-US" dirty="0"/>
              <a:t> se </a:t>
            </a:r>
            <a:r>
              <a:rPr lang="en-US" dirty="0" err="1"/>
              <a:t>koriste</a:t>
            </a:r>
            <a:r>
              <a:rPr lang="en-US" dirty="0"/>
              <a:t>:</a:t>
            </a:r>
          </a:p>
          <a:p>
            <a:pPr>
              <a:buFont typeface="+mj-lt"/>
              <a:buNone/>
            </a:pPr>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ali</a:t>
            </a:r>
            <a:r>
              <a:rPr lang="en-US" dirty="0"/>
              <a:t> bez </a:t>
            </a:r>
            <a:r>
              <a:rPr lang="en-US" dirty="0" err="1"/>
              <a:t>dodatne</a:t>
            </a:r>
            <a:r>
              <a:rPr lang="en-US" dirty="0"/>
              <a:t> </a:t>
            </a:r>
            <a:r>
              <a:rPr lang="en-US" dirty="0" err="1"/>
              <a:t>poruke</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i</a:t>
            </a:r>
            <a:r>
              <a:rPr lang="en-US" b="1" dirty="0"/>
              <a:t> </a:t>
            </a:r>
            <a:r>
              <a:rPr lang="en-US" b="1" dirty="0" err="1"/>
              <a:t>porukom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i</a:t>
            </a:r>
            <a:r>
              <a:rPr lang="en-US" dirty="0"/>
              <a:t> </a:t>
            </a:r>
            <a:r>
              <a:rPr lang="en-US" dirty="0" err="1"/>
              <a:t>porukom</a:t>
            </a:r>
            <a:r>
              <a:rPr lang="en-US" dirty="0"/>
              <a:t>.</a:t>
            </a:r>
          </a:p>
          <a:p>
            <a:r>
              <a:rPr lang="en-US" b="1" dirty="0" err="1"/>
              <a:t>Konstruktor</a:t>
            </a:r>
            <a:r>
              <a:rPr lang="en-US" b="1" dirty="0"/>
              <a:t> </a:t>
            </a:r>
            <a:r>
              <a:rPr lang="en-US" b="1" dirty="0" err="1"/>
              <a:t>sa</a:t>
            </a:r>
            <a:r>
              <a:rPr lang="en-US" b="1" dirty="0"/>
              <a:t> </a:t>
            </a:r>
            <a:r>
              <a:rPr lang="en-US" b="1" dirty="0" err="1"/>
              <a:t>statusnim</a:t>
            </a:r>
            <a:r>
              <a:rPr lang="en-US" b="1" dirty="0"/>
              <a:t> </a:t>
            </a:r>
            <a:r>
              <a:rPr lang="en-US" b="1" dirty="0" err="1"/>
              <a:t>kodom</a:t>
            </a:r>
            <a:r>
              <a:rPr lang="en-US" b="1" dirty="0"/>
              <a:t>, </a:t>
            </a:r>
            <a:r>
              <a:rPr lang="en-US" b="1" dirty="0" err="1"/>
              <a:t>porukom</a:t>
            </a:r>
            <a:r>
              <a:rPr lang="en-US" b="1" dirty="0"/>
              <a:t> </a:t>
            </a:r>
            <a:r>
              <a:rPr lang="en-US" b="1" dirty="0" err="1"/>
              <a:t>i</a:t>
            </a:r>
            <a:r>
              <a:rPr lang="en-US" b="1" dirty="0"/>
              <a:t> </a:t>
            </a:r>
            <a:r>
              <a:rPr lang="en-US" b="1" dirty="0" err="1"/>
              <a:t>uzrokom</a:t>
            </a:r>
            <a:r>
              <a:rPr lang="en-US" b="1" dirty="0"/>
              <a:t>: </a:t>
            </a:r>
            <a:r>
              <a:rPr lang="en-US" dirty="0" err="1"/>
              <a:t>Ovaj</a:t>
            </a:r>
            <a:r>
              <a:rPr lang="en-US" dirty="0"/>
              <a:t> </a:t>
            </a:r>
            <a:r>
              <a:rPr lang="en-US" dirty="0" err="1"/>
              <a:t>konstruktor</a:t>
            </a:r>
            <a:r>
              <a:rPr lang="en-US" dirty="0"/>
              <a:t> </a:t>
            </a:r>
            <a:r>
              <a:rPr lang="en-US" dirty="0" err="1"/>
              <a:t>kreira</a:t>
            </a:r>
            <a:r>
              <a:rPr lang="en-US" dirty="0"/>
              <a:t> </a:t>
            </a:r>
            <a:r>
              <a:rPr lang="en-US" dirty="0" err="1"/>
              <a:t>izuzetak</a:t>
            </a:r>
            <a:r>
              <a:rPr lang="en-US" dirty="0"/>
              <a:t> </a:t>
            </a:r>
            <a:r>
              <a:rPr lang="en-US" dirty="0" err="1"/>
              <a:t>sa</a:t>
            </a:r>
            <a:r>
              <a:rPr lang="en-US" dirty="0"/>
              <a:t> </a:t>
            </a:r>
            <a:r>
              <a:rPr lang="en-US" dirty="0" err="1"/>
              <a:t>zadatim</a:t>
            </a:r>
            <a:r>
              <a:rPr lang="en-US" dirty="0"/>
              <a:t> HTTP status </a:t>
            </a:r>
            <a:r>
              <a:rPr lang="en-US" dirty="0" err="1"/>
              <a:t>kodom</a:t>
            </a:r>
            <a:r>
              <a:rPr lang="en-US" dirty="0"/>
              <a:t>, </a:t>
            </a:r>
            <a:r>
              <a:rPr lang="en-US" dirty="0" err="1"/>
              <a:t>porukom</a:t>
            </a:r>
            <a:r>
              <a:rPr lang="en-US" dirty="0"/>
              <a:t> </a:t>
            </a:r>
            <a:r>
              <a:rPr lang="en-US" dirty="0" err="1"/>
              <a:t>i</a:t>
            </a:r>
            <a:r>
              <a:rPr lang="en-US" dirty="0"/>
              <a:t> </a:t>
            </a:r>
            <a:r>
              <a:rPr lang="en-US" dirty="0" err="1"/>
              <a:t>uzrokom</a:t>
            </a:r>
            <a:r>
              <a:rPr lang="en-US" dirty="0"/>
              <a:t> (</a:t>
            </a:r>
            <a:r>
              <a:rPr lang="en-US" dirty="0" err="1"/>
              <a:t>drugim</a:t>
            </a:r>
            <a:r>
              <a:rPr lang="en-US" dirty="0"/>
              <a:t> </a:t>
            </a:r>
            <a:r>
              <a:rPr lang="en-US" dirty="0" err="1"/>
              <a:t>rečima</a:t>
            </a:r>
            <a:r>
              <a:rPr lang="en-US" dirty="0"/>
              <a:t>, </a:t>
            </a:r>
            <a:r>
              <a:rPr lang="en-US" dirty="0" err="1"/>
              <a:t>prethodnom</a:t>
            </a:r>
            <a:r>
              <a:rPr lang="en-US" dirty="0"/>
              <a:t> </a:t>
            </a:r>
            <a:r>
              <a:rPr lang="en-US" dirty="0" err="1"/>
              <a:t>izuzetku</a:t>
            </a:r>
            <a:r>
              <a:rPr lang="en-US" dirty="0"/>
              <a:t>).</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27</a:t>
            </a:fld>
            <a:endParaRPr lang="en-GB"/>
          </a:p>
        </p:txBody>
      </p:sp>
    </p:spTree>
    <p:extLst>
      <p:ext uri="{BB962C8B-B14F-4D97-AF65-F5344CB8AC3E}">
        <p14:creationId xmlns:p14="http://schemas.microsoft.com/office/powerpoint/2010/main" val="275053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Kako</a:t>
            </a:r>
            <a:r>
              <a:rPr lang="en-US" dirty="0"/>
              <a:t> </a:t>
            </a:r>
            <a:r>
              <a:rPr lang="en-US" dirty="0" err="1"/>
              <a:t>stvari</a:t>
            </a:r>
            <a:r>
              <a:rPr lang="en-US" dirty="0"/>
              <a:t> </a:t>
            </a:r>
            <a:r>
              <a:rPr lang="en-US" dirty="0" err="1"/>
              <a:t>trenutno</a:t>
            </a:r>
            <a:r>
              <a:rPr lang="en-US" dirty="0"/>
              <a:t> </a:t>
            </a:r>
            <a:r>
              <a:rPr lang="en-US" dirty="0" err="1"/>
              <a:t>stoje</a:t>
            </a:r>
            <a:r>
              <a:rPr lang="en-US" dirty="0"/>
              <a:t> u </a:t>
            </a:r>
            <a:r>
              <a:rPr lang="en-US" dirty="0" err="1"/>
              <a:t>projektu</a:t>
            </a:r>
            <a:r>
              <a:rPr lang="en-US" dirty="0"/>
              <a:t>, </a:t>
            </a:r>
            <a:r>
              <a:rPr lang="en-US" dirty="0" err="1"/>
              <a:t>nista</a:t>
            </a:r>
            <a:r>
              <a:rPr lang="en-US" dirty="0"/>
              <a:t> </a:t>
            </a:r>
            <a:r>
              <a:rPr lang="en-US" dirty="0" err="1"/>
              <a:t>nece</a:t>
            </a:r>
            <a:r>
              <a:rPr lang="en-US" dirty="0"/>
              <a:t> </a:t>
            </a:r>
            <a:r>
              <a:rPr lang="en-US" dirty="0" err="1"/>
              <a:t>spreciti</a:t>
            </a:r>
            <a:r>
              <a:rPr lang="en-US" dirty="0"/>
              <a:t> </a:t>
            </a:r>
            <a:r>
              <a:rPr lang="en-US" dirty="0" err="1"/>
              <a:t>korisnika</a:t>
            </a:r>
            <a:r>
              <a:rPr lang="en-US" dirty="0"/>
              <a:t> da </a:t>
            </a:r>
            <a:r>
              <a:rPr lang="en-US" dirty="0" err="1"/>
              <a:t>kreira</a:t>
            </a:r>
            <a:r>
              <a:rPr lang="en-US" dirty="0"/>
              <a:t> </a:t>
            </a:r>
            <a:r>
              <a:rPr lang="en-US" dirty="0" err="1"/>
              <a:t>rezervaciju</a:t>
            </a:r>
            <a:r>
              <a:rPr lang="en-US" dirty="0"/>
              <a:t> bez </a:t>
            </a:r>
            <a:r>
              <a:rPr lang="en-US" dirty="0" err="1"/>
              <a:t>sobe</a:t>
            </a:r>
            <a:r>
              <a:rPr lang="en-US" dirty="0"/>
              <a:t> </a:t>
            </a:r>
            <a:r>
              <a:rPr lang="en-US" dirty="0" err="1"/>
              <a:t>ili</a:t>
            </a:r>
            <a:r>
              <a:rPr lang="en-US" dirty="0"/>
              <a:t> bez </a:t>
            </a:r>
            <a:r>
              <a:rPr lang="en-US" dirty="0" err="1"/>
              <a:t>broja</a:t>
            </a:r>
            <a:r>
              <a:rPr lang="en-US" dirty="0"/>
              <a:t> </a:t>
            </a:r>
            <a:r>
              <a:rPr lang="en-US" dirty="0" err="1"/>
              <a:t>osoba</a:t>
            </a:r>
            <a:r>
              <a:rPr lang="en-US" dirty="0"/>
              <a:t>. </a:t>
            </a:r>
            <a:r>
              <a:rPr lang="en-US" dirty="0" err="1"/>
              <a:t>Razlog</a:t>
            </a:r>
            <a:r>
              <a:rPr lang="en-US" dirty="0"/>
              <a:t> </a:t>
            </a:r>
            <a:r>
              <a:rPr lang="en-US" dirty="0" err="1"/>
              <a:t>zasto</a:t>
            </a:r>
            <a:r>
              <a:rPr lang="en-US" dirty="0"/>
              <a:t> je to </a:t>
            </a:r>
            <a:r>
              <a:rPr lang="en-US" dirty="0" err="1"/>
              <a:t>moguce</a:t>
            </a:r>
            <a:r>
              <a:rPr lang="en-US" dirty="0"/>
              <a:t> </a:t>
            </a:r>
            <a:r>
              <a:rPr lang="en-US" dirty="0" err="1"/>
              <a:t>jeste</a:t>
            </a:r>
            <a:r>
              <a:rPr lang="en-US" dirty="0"/>
              <a:t> to </a:t>
            </a:r>
            <a:r>
              <a:rPr lang="en-US" dirty="0" err="1"/>
              <a:t>sto</a:t>
            </a:r>
            <a:r>
              <a:rPr lang="en-US" dirty="0"/>
              <a:t> </a:t>
            </a:r>
            <a:r>
              <a:rPr lang="en-US" dirty="0" err="1"/>
              <a:t>nismo</a:t>
            </a:r>
            <a:r>
              <a:rPr lang="en-US" dirty="0"/>
              <a:t> </a:t>
            </a:r>
            <a:r>
              <a:rPr lang="en-US" dirty="0" err="1"/>
              <a:t>precizirali</a:t>
            </a:r>
            <a:r>
              <a:rPr lang="en-US" dirty="0"/>
              <a:t> </a:t>
            </a:r>
            <a:r>
              <a:rPr lang="en-US" dirty="0" err="1"/>
              <a:t>kako</a:t>
            </a:r>
            <a:r>
              <a:rPr lang="en-US" dirty="0"/>
              <a:t> ta </a:t>
            </a:r>
            <a:r>
              <a:rPr lang="en-US" dirty="0" err="1"/>
              <a:t>polja</a:t>
            </a:r>
            <a:r>
              <a:rPr lang="en-US" dirty="0"/>
              <a:t> </a:t>
            </a:r>
            <a:r>
              <a:rPr lang="en-US" dirty="0" err="1"/>
              <a:t>treba</a:t>
            </a:r>
            <a:r>
              <a:rPr lang="en-US" dirty="0"/>
              <a:t> da </a:t>
            </a:r>
            <a:r>
              <a:rPr lang="en-US" dirty="0" err="1"/>
              <a:t>budu</a:t>
            </a:r>
            <a:r>
              <a:rPr lang="en-US" dirty="0"/>
              <a:t> </a:t>
            </a:r>
            <a:r>
              <a:rPr lang="en-US" dirty="0" err="1"/>
              <a:t>validirana</a:t>
            </a:r>
            <a:r>
              <a:rPr lang="en-US" dirty="0"/>
              <a:t>.</a:t>
            </a:r>
          </a:p>
          <a:p>
            <a:r>
              <a:rPr lang="en-US" dirty="0" err="1"/>
              <a:t>Validacija</a:t>
            </a:r>
            <a:r>
              <a:rPr lang="en-US" dirty="0"/>
              <a:t> je </a:t>
            </a:r>
            <a:r>
              <a:rPr lang="en-US" dirty="0" err="1"/>
              <a:t>kao</a:t>
            </a:r>
            <a:r>
              <a:rPr lang="en-US" dirty="0"/>
              <a:t> </a:t>
            </a:r>
            <a:r>
              <a:rPr lang="en-US" dirty="0" err="1"/>
              <a:t>provera</a:t>
            </a:r>
            <a:r>
              <a:rPr lang="en-US" dirty="0"/>
              <a:t> </a:t>
            </a:r>
            <a:r>
              <a:rPr lang="en-US" dirty="0" err="1"/>
              <a:t>kvaliteta</a:t>
            </a:r>
            <a:r>
              <a:rPr lang="en-US" dirty="0"/>
              <a:t> </a:t>
            </a:r>
            <a:r>
              <a:rPr lang="en-US" dirty="0" err="1"/>
              <a:t>podataka</a:t>
            </a:r>
            <a:r>
              <a:rPr lang="en-US" dirty="0"/>
              <a:t>. </a:t>
            </a:r>
            <a:r>
              <a:rPr lang="en-US" dirty="0" err="1"/>
              <a:t>Proverava</a:t>
            </a:r>
            <a:r>
              <a:rPr lang="en-US" dirty="0"/>
              <a:t> da li </a:t>
            </a:r>
            <a:r>
              <a:rPr lang="en-US" dirty="0" err="1"/>
              <a:t>su</a:t>
            </a:r>
            <a:r>
              <a:rPr lang="en-US" dirty="0"/>
              <a:t> </a:t>
            </a:r>
            <a:r>
              <a:rPr lang="en-US" dirty="0" err="1"/>
              <a:t>informacije</a:t>
            </a:r>
            <a:r>
              <a:rPr lang="en-US" dirty="0"/>
              <a:t> </a:t>
            </a:r>
            <a:r>
              <a:rPr lang="en-US" dirty="0" err="1"/>
              <a:t>koje</a:t>
            </a:r>
            <a:r>
              <a:rPr lang="en-US" dirty="0"/>
              <a:t> </a:t>
            </a:r>
            <a:r>
              <a:rPr lang="en-US" dirty="0" err="1"/>
              <a:t>korisnici</a:t>
            </a:r>
            <a:r>
              <a:rPr lang="en-US" dirty="0"/>
              <a:t> </a:t>
            </a:r>
            <a:r>
              <a:rPr lang="en-US" dirty="0" err="1"/>
              <a:t>daju</a:t>
            </a:r>
            <a:r>
              <a:rPr lang="en-US" dirty="0"/>
              <a:t> </a:t>
            </a:r>
            <a:r>
              <a:rPr lang="en-US" dirty="0" err="1"/>
              <a:t>vašem</a:t>
            </a:r>
            <a:r>
              <a:rPr lang="en-US" dirty="0"/>
              <a:t> </a:t>
            </a:r>
            <a:r>
              <a:rPr lang="en-US" dirty="0" err="1"/>
              <a:t>programu</a:t>
            </a:r>
            <a:r>
              <a:rPr lang="en-US" dirty="0"/>
              <a:t> </a:t>
            </a:r>
            <a:r>
              <a:rPr lang="en-US" dirty="0" err="1"/>
              <a:t>tačne</a:t>
            </a:r>
            <a:r>
              <a:rPr lang="en-US" dirty="0"/>
              <a:t> </a:t>
            </a:r>
            <a:r>
              <a:rPr lang="en-US" dirty="0" err="1"/>
              <a:t>i</a:t>
            </a:r>
            <a:r>
              <a:rPr lang="en-US" dirty="0"/>
              <a:t> da li </a:t>
            </a:r>
            <a:r>
              <a:rPr lang="en-US" dirty="0" err="1"/>
              <a:t>su</a:t>
            </a:r>
            <a:r>
              <a:rPr lang="en-US" dirty="0"/>
              <a:t> u </a:t>
            </a:r>
            <a:r>
              <a:rPr lang="en-US" dirty="0" err="1"/>
              <a:t>skladu</a:t>
            </a:r>
            <a:r>
              <a:rPr lang="en-US" dirty="0"/>
              <a:t> </a:t>
            </a:r>
            <a:r>
              <a:rPr lang="en-US" dirty="0" err="1"/>
              <a:t>sa</a:t>
            </a:r>
            <a:r>
              <a:rPr lang="en-US" dirty="0"/>
              <a:t> </a:t>
            </a:r>
            <a:r>
              <a:rPr lang="en-US" dirty="0" err="1"/>
              <a:t>pravilima</a:t>
            </a:r>
            <a:r>
              <a:rPr lang="en-US" dirty="0"/>
              <a:t>.</a:t>
            </a:r>
          </a:p>
          <a:p>
            <a:r>
              <a:rPr lang="en-US" dirty="0"/>
              <a:t>Na </a:t>
            </a:r>
            <a:r>
              <a:rPr lang="en-US" dirty="0" err="1"/>
              <a:t>sreću</a:t>
            </a:r>
            <a:r>
              <a:rPr lang="en-US" dirty="0"/>
              <a:t>, Spring </a:t>
            </a:r>
            <a:r>
              <a:rPr lang="en-US" dirty="0" err="1"/>
              <a:t>podržava</a:t>
            </a:r>
            <a:r>
              <a:rPr lang="en-US" dirty="0"/>
              <a:t> Java’s Bean Validation API.</a:t>
            </a:r>
          </a:p>
          <a:p>
            <a:r>
              <a:rPr lang="en-US" dirty="0"/>
              <a:t>Ovo </a:t>
            </a:r>
            <a:r>
              <a:rPr lang="en-US" dirty="0" err="1"/>
              <a:t>olakšava</a:t>
            </a:r>
            <a:r>
              <a:rPr lang="en-US" dirty="0"/>
              <a:t> </a:t>
            </a:r>
            <a:r>
              <a:rPr lang="en-US" dirty="0" err="1"/>
              <a:t>deklarisanje</a:t>
            </a:r>
            <a:r>
              <a:rPr lang="en-US" dirty="0"/>
              <a:t> </a:t>
            </a:r>
            <a:r>
              <a:rPr lang="en-US" dirty="0" err="1"/>
              <a:t>pravila</a:t>
            </a:r>
            <a:r>
              <a:rPr lang="en-US" dirty="0"/>
              <a:t> </a:t>
            </a:r>
            <a:r>
              <a:rPr lang="en-US" dirty="0" err="1"/>
              <a:t>validacije</a:t>
            </a:r>
            <a:r>
              <a:rPr lang="en-US" dirty="0"/>
              <a:t> za </a:t>
            </a:r>
            <a:r>
              <a:rPr lang="en-US" dirty="0" err="1"/>
              <a:t>razliku</a:t>
            </a:r>
            <a:r>
              <a:rPr lang="en-US" dirty="0"/>
              <a:t> od </a:t>
            </a:r>
            <a:r>
              <a:rPr lang="en-US" dirty="0" err="1"/>
              <a:t>eksplicitnog</a:t>
            </a:r>
            <a:r>
              <a:rPr lang="en-US" dirty="0"/>
              <a:t> </a:t>
            </a:r>
            <a:r>
              <a:rPr lang="en-US" dirty="0" err="1"/>
              <a:t>pisanja</a:t>
            </a:r>
            <a:r>
              <a:rPr lang="en-US" dirty="0"/>
              <a:t> </a:t>
            </a:r>
            <a:r>
              <a:rPr lang="en-US" dirty="0" err="1"/>
              <a:t>logike</a:t>
            </a:r>
            <a:r>
              <a:rPr lang="en-US" dirty="0"/>
              <a:t> </a:t>
            </a:r>
            <a:r>
              <a:rPr lang="en-US" dirty="0" err="1"/>
              <a:t>deklaracije</a:t>
            </a:r>
            <a:r>
              <a:rPr lang="en-US" dirty="0"/>
              <a:t> u </a:t>
            </a:r>
            <a:r>
              <a:rPr lang="en-US" dirty="0" err="1"/>
              <a:t>vašem</a:t>
            </a:r>
            <a:r>
              <a:rPr lang="en-US" dirty="0"/>
              <a:t> </a:t>
            </a:r>
            <a:r>
              <a:rPr lang="en-US" dirty="0" err="1"/>
              <a:t>kodu</a:t>
            </a:r>
            <a:r>
              <a:rPr lang="en-US" dirty="0"/>
              <a:t> </a:t>
            </a:r>
            <a:r>
              <a:rPr lang="en-US" dirty="0" err="1"/>
              <a:t>aplikacije</a:t>
            </a:r>
            <a:r>
              <a:rPr lang="en-US" dirty="0"/>
              <a:t>.</a:t>
            </a:r>
          </a:p>
          <a:p>
            <a:r>
              <a:rPr lang="en-US" dirty="0" err="1"/>
              <a:t>Počevši</a:t>
            </a:r>
            <a:r>
              <a:rPr lang="en-US" dirty="0"/>
              <a:t> od </a:t>
            </a:r>
            <a:r>
              <a:rPr lang="en-US" dirty="0" err="1"/>
              <a:t>verzije</a:t>
            </a:r>
            <a:r>
              <a:rPr lang="en-US" dirty="0"/>
              <a:t> Boot-a 2.3, mi </a:t>
            </a:r>
            <a:r>
              <a:rPr lang="en-US" dirty="0" err="1"/>
              <a:t>moramo</a:t>
            </a:r>
            <a:r>
              <a:rPr lang="en-US" dirty="0"/>
              <a:t> </a:t>
            </a:r>
            <a:r>
              <a:rPr lang="en-US" dirty="0" err="1"/>
              <a:t>eksplicitno</a:t>
            </a:r>
            <a:r>
              <a:rPr lang="en-US" dirty="0"/>
              <a:t> da </a:t>
            </a:r>
            <a:r>
              <a:rPr lang="en-US" dirty="0" err="1"/>
              <a:t>dodamo</a:t>
            </a:r>
            <a:r>
              <a:rPr lang="en-US" dirty="0"/>
              <a:t> spring-boot-starter-validation dependency u pom </a:t>
            </a:r>
            <a:r>
              <a:rPr lang="en-US" dirty="0" err="1"/>
              <a:t>fajl</a:t>
            </a:r>
            <a:endParaRPr lang="en-US" dirty="0"/>
          </a:p>
          <a:p>
            <a:r>
              <a:rPr lang="en-US" dirty="0"/>
              <a:t>*** student </a:t>
            </a:r>
            <a:r>
              <a:rPr lang="en-US" dirty="0" err="1"/>
              <a:t>dodaju</a:t>
            </a:r>
            <a:r>
              <a:rPr lang="en-US" dirty="0"/>
              <a:t> dep I par </a:t>
            </a:r>
            <a:r>
              <a:rPr lang="en-US" dirty="0" err="1"/>
              <a:t>anotacija</a:t>
            </a:r>
            <a:r>
              <a:rPr lang="en-US" dirty="0"/>
              <a:t> ***</a:t>
            </a:r>
          </a:p>
        </p:txBody>
      </p:sp>
      <p:sp>
        <p:nvSpPr>
          <p:cNvPr id="4" name="Slide Number Placeholder 3"/>
          <p:cNvSpPr>
            <a:spLocks noGrp="1"/>
          </p:cNvSpPr>
          <p:nvPr>
            <p:ph type="sldNum" sz="quarter" idx="5"/>
          </p:nvPr>
        </p:nvSpPr>
        <p:spPr/>
        <p:txBody>
          <a:bodyPr/>
          <a:lstStyle/>
          <a:p>
            <a:fld id="{E762DFE1-544E-4AD0-8AE2-9ADF9877B110}" type="slidenum">
              <a:rPr lang="en-GB" smtClean="0"/>
              <a:pPr/>
              <a:t>28</a:t>
            </a:fld>
            <a:endParaRPr lang="en-GB"/>
          </a:p>
        </p:txBody>
      </p:sp>
    </p:spTree>
    <p:extLst>
      <p:ext uri="{BB962C8B-B14F-4D97-AF65-F5344CB8AC3E}">
        <p14:creationId xmlns:p14="http://schemas.microsoft.com/office/powerpoint/2010/main" val="316362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 @NotBlank – requires at least one non-whitespace character</a:t>
            </a:r>
          </a:p>
          <a:p>
            <a:r>
              <a:rPr lang="en-US" dirty="0"/>
              <a:t>- @NotEmpty - guarantees that collections or arrays are not empty</a:t>
            </a:r>
          </a:p>
          <a:p>
            <a:r>
              <a:rPr lang="en-US" dirty="0"/>
              <a:t>- @NotNull - ensures a field is not null</a:t>
            </a:r>
          </a:p>
          <a:p>
            <a:r>
              <a:rPr lang="en-US" dirty="0"/>
              <a:t>- @Pattern - verifies if a field matches the provided regular expression</a:t>
            </a:r>
          </a:p>
          <a:p>
            <a:r>
              <a:rPr lang="en-US" dirty="0"/>
              <a:t>- @Email - ensures a field contains a valid email address format</a:t>
            </a:r>
          </a:p>
          <a:p>
            <a:r>
              <a:rPr lang="en-US" dirty="0"/>
              <a:t>- @Url - used to validate whether a given string represents a valid URL format or not</a:t>
            </a:r>
          </a:p>
          <a:p>
            <a:r>
              <a:rPr lang="en-US" dirty="0"/>
              <a:t>- @Size - validates if a string or collection size is within a specific range</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a:p>
        </p:txBody>
      </p:sp>
    </p:spTree>
    <p:extLst>
      <p:ext uri="{BB962C8B-B14F-4D97-AF65-F5344CB8AC3E}">
        <p14:creationId xmlns:p14="http://schemas.microsoft.com/office/powerpoint/2010/main" val="107854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30</a:t>
            </a:fld>
            <a:endParaRPr lang="en-GB"/>
          </a:p>
        </p:txBody>
      </p:sp>
    </p:spTree>
    <p:extLst>
      <p:ext uri="{BB962C8B-B14F-4D97-AF65-F5344CB8AC3E}">
        <p14:creationId xmlns:p14="http://schemas.microsoft.com/office/powerpoint/2010/main" val="301218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err="1"/>
              <a:t>Entitet</a:t>
            </a:r>
            <a:r>
              <a:rPr lang="en-US" dirty="0"/>
              <a:t> za Booking </a:t>
            </a:r>
            <a:r>
              <a:rPr lang="en-US" dirty="0" err="1"/>
              <a:t>ima</a:t>
            </a:r>
            <a:r>
              <a:rPr lang="en-US" dirty="0"/>
              <a:t> </a:t>
            </a:r>
            <a:r>
              <a:rPr lang="en-US" dirty="0" err="1"/>
              <a:t>odnos</a:t>
            </a:r>
            <a:r>
              <a:rPr lang="en-US" dirty="0"/>
              <a:t> </a:t>
            </a:r>
            <a:r>
              <a:rPr lang="en-US" dirty="0" err="1"/>
              <a:t>više</a:t>
            </a:r>
            <a:r>
              <a:rPr lang="en-US" dirty="0"/>
              <a:t> </a:t>
            </a:r>
            <a:r>
              <a:rPr lang="en-US" dirty="0" err="1"/>
              <a:t>prema</a:t>
            </a:r>
            <a:r>
              <a:rPr lang="en-US" dirty="0"/>
              <a:t> </a:t>
            </a:r>
            <a:r>
              <a:rPr lang="en-US" dirty="0" err="1"/>
              <a:t>jedan</a:t>
            </a:r>
            <a:r>
              <a:rPr lang="en-US" dirty="0"/>
              <a:t>, a many-to-one, </a:t>
            </a:r>
            <a:r>
              <a:rPr lang="en-US" dirty="0" err="1"/>
              <a:t>sa</a:t>
            </a:r>
            <a:r>
              <a:rPr lang="en-US" dirty="0"/>
              <a:t> </a:t>
            </a:r>
            <a:r>
              <a:rPr lang="en-US" dirty="0" err="1"/>
              <a:t>entitetom</a:t>
            </a:r>
            <a:r>
              <a:rPr lang="en-US" dirty="0"/>
              <a:t> Room, </a:t>
            </a:r>
            <a:r>
              <a:rPr lang="en-US" dirty="0" err="1"/>
              <a:t>pošto</a:t>
            </a:r>
            <a:r>
              <a:rPr lang="en-US" dirty="0"/>
              <a:t> </a:t>
            </a:r>
            <a:r>
              <a:rPr lang="en-US" dirty="0" err="1"/>
              <a:t>svaka</a:t>
            </a:r>
            <a:r>
              <a:rPr lang="en-US" dirty="0"/>
              <a:t> </a:t>
            </a:r>
            <a:r>
              <a:rPr lang="en-US" dirty="0" err="1"/>
              <a:t>rezervacija</a:t>
            </a:r>
            <a:r>
              <a:rPr lang="en-US" dirty="0"/>
              <a:t> </a:t>
            </a:r>
            <a:r>
              <a:rPr lang="en-US" dirty="0" err="1"/>
              <a:t>pripada</a:t>
            </a:r>
            <a:r>
              <a:rPr lang="en-US" dirty="0"/>
              <a:t> </a:t>
            </a:r>
            <a:r>
              <a:rPr lang="en-US" dirty="0" err="1"/>
              <a:t>jednoj</a:t>
            </a:r>
            <a:r>
              <a:rPr lang="en-US" dirty="0"/>
              <a:t> </a:t>
            </a:r>
            <a:r>
              <a:rPr lang="en-US" dirty="0" err="1"/>
              <a:t>sobi</a:t>
            </a:r>
            <a:r>
              <a:rPr lang="en-US" dirty="0"/>
              <a:t>.</a:t>
            </a:r>
          </a:p>
          <a:p>
            <a:r>
              <a:rPr lang="en-US" dirty="0"/>
              <a:t>U </a:t>
            </a:r>
            <a:r>
              <a:rPr lang="en-US" dirty="0" err="1"/>
              <a:t>odnosu</a:t>
            </a:r>
            <a:r>
              <a:rPr lang="en-US" dirty="0"/>
              <a:t> </a:t>
            </a:r>
            <a:r>
              <a:rPr lang="en-US" dirty="0" err="1"/>
              <a:t>jedan-prema-više</a:t>
            </a:r>
            <a:r>
              <a:rPr lang="en-US" dirty="0"/>
              <a:t>, a one-to-many , </a:t>
            </a:r>
            <a:r>
              <a:rPr lang="en-US" dirty="0" err="1"/>
              <a:t>jedna</a:t>
            </a:r>
            <a:r>
              <a:rPr lang="en-US" dirty="0"/>
              <a:t> </a:t>
            </a:r>
            <a:r>
              <a:rPr lang="en-US" dirty="0" err="1"/>
              <a:t>instanca</a:t>
            </a:r>
            <a:r>
              <a:rPr lang="en-US" dirty="0"/>
              <a:t> </a:t>
            </a:r>
            <a:r>
              <a:rPr lang="en-US" dirty="0" err="1"/>
              <a:t>jednog</a:t>
            </a:r>
            <a:r>
              <a:rPr lang="en-US" dirty="0"/>
              <a:t> </a:t>
            </a:r>
            <a:r>
              <a:rPr lang="en-US" dirty="0" err="1"/>
              <a:t>entiteta</a:t>
            </a:r>
            <a:r>
              <a:rPr lang="en-US" dirty="0"/>
              <a:t> </a:t>
            </a:r>
            <a:r>
              <a:rPr lang="en-US" dirty="0" err="1"/>
              <a:t>može</a:t>
            </a:r>
            <a:r>
              <a:rPr lang="en-US" dirty="0"/>
              <a:t> </a:t>
            </a:r>
            <a:r>
              <a:rPr lang="en-US" dirty="0" err="1"/>
              <a:t>biti</a:t>
            </a:r>
            <a:r>
              <a:rPr lang="en-US" dirty="0"/>
              <a:t> </a:t>
            </a:r>
            <a:r>
              <a:rPr lang="en-US" dirty="0" err="1"/>
              <a:t>povezana</a:t>
            </a:r>
            <a:r>
              <a:rPr lang="en-US" dirty="0"/>
              <a:t> </a:t>
            </a:r>
            <a:r>
              <a:rPr lang="en-US" dirty="0" err="1"/>
              <a:t>sa</a:t>
            </a:r>
            <a:r>
              <a:rPr lang="en-US" dirty="0"/>
              <a:t> </a:t>
            </a:r>
            <a:r>
              <a:rPr lang="en-US" dirty="0" err="1"/>
              <a:t>višestrukim</a:t>
            </a:r>
            <a:r>
              <a:rPr lang="en-US" dirty="0"/>
              <a:t> </a:t>
            </a:r>
            <a:r>
              <a:rPr lang="en-US" dirty="0" err="1"/>
              <a:t>instancama</a:t>
            </a:r>
            <a:r>
              <a:rPr lang="en-US" dirty="0"/>
              <a:t> </a:t>
            </a:r>
            <a:r>
              <a:rPr lang="en-US" dirty="0" err="1"/>
              <a:t>drugog</a:t>
            </a:r>
            <a:r>
              <a:rPr lang="en-US" dirty="0"/>
              <a:t> </a:t>
            </a:r>
            <a:r>
              <a:rPr lang="en-US" dirty="0" err="1"/>
              <a:t>entiteta</a:t>
            </a:r>
            <a:r>
              <a:rPr lang="en-US" dirty="0"/>
              <a:t>. U </a:t>
            </a:r>
            <a:r>
              <a:rPr lang="en-US" dirty="0" err="1"/>
              <a:t>našem</a:t>
            </a:r>
            <a:r>
              <a:rPr lang="en-US" dirty="0"/>
              <a:t> </a:t>
            </a:r>
            <a:r>
              <a:rPr lang="en-US" dirty="0" err="1"/>
              <a:t>primeru</a:t>
            </a:r>
            <a:r>
              <a:rPr lang="en-US" dirty="0"/>
              <a:t>, </a:t>
            </a:r>
            <a:r>
              <a:rPr lang="en-US" dirty="0" err="1"/>
              <a:t>jedan</a:t>
            </a:r>
            <a:r>
              <a:rPr lang="en-US" dirty="0"/>
              <a:t> Property </a:t>
            </a:r>
            <a:r>
              <a:rPr lang="en-US" dirty="0" err="1"/>
              <a:t>može</a:t>
            </a:r>
            <a:r>
              <a:rPr lang="en-US" dirty="0"/>
              <a:t> </a:t>
            </a:r>
            <a:r>
              <a:rPr lang="en-US" dirty="0" err="1"/>
              <a:t>imati</a:t>
            </a:r>
            <a:r>
              <a:rPr lang="en-US" dirty="0"/>
              <a:t> </a:t>
            </a:r>
            <a:r>
              <a:rPr lang="en-US" dirty="0" err="1"/>
              <a:t>mnogo</a:t>
            </a:r>
            <a:r>
              <a:rPr lang="en-US" dirty="0"/>
              <a:t> soba, </a:t>
            </a:r>
            <a:r>
              <a:rPr lang="en-US" dirty="0" err="1"/>
              <a:t>odnosno</a:t>
            </a:r>
            <a:r>
              <a:rPr lang="en-US" dirty="0"/>
              <a:t> Rooms, </a:t>
            </a:r>
            <a:r>
              <a:rPr lang="en-US" dirty="0" err="1"/>
              <a:t>uspostavljajući</a:t>
            </a:r>
            <a:r>
              <a:rPr lang="en-US" dirty="0"/>
              <a:t> </a:t>
            </a:r>
            <a:r>
              <a:rPr lang="en-US" dirty="0" err="1"/>
              <a:t>odnos</a:t>
            </a:r>
            <a:r>
              <a:rPr lang="en-US" dirty="0"/>
              <a:t> </a:t>
            </a:r>
            <a:r>
              <a:rPr lang="en-US" dirty="0" err="1"/>
              <a:t>jedan-prema-više</a:t>
            </a:r>
            <a:r>
              <a:rPr lang="en-US" dirty="0"/>
              <a:t>, one-to-many, </a:t>
            </a:r>
            <a:r>
              <a:rPr lang="en-US" dirty="0" err="1"/>
              <a:t>između</a:t>
            </a:r>
            <a:r>
              <a:rPr lang="en-US" dirty="0"/>
              <a:t> property </a:t>
            </a:r>
            <a:r>
              <a:rPr lang="en-US" dirty="0" err="1"/>
              <a:t>i</a:t>
            </a:r>
            <a:r>
              <a:rPr lang="en-US" dirty="0"/>
              <a:t> room </a:t>
            </a:r>
            <a:r>
              <a:rPr lang="en-US" dirty="0" err="1"/>
              <a:t>entiteta</a:t>
            </a:r>
            <a:r>
              <a:rPr lang="en-US" dirty="0"/>
              <a:t>. The @OneToMany </a:t>
            </a:r>
            <a:r>
              <a:rPr lang="en-US" dirty="0" err="1"/>
              <a:t>anotacija</a:t>
            </a:r>
            <a:r>
              <a:rPr lang="en-US" dirty="0"/>
              <a:t> u </a:t>
            </a:r>
            <a:r>
              <a:rPr lang="en-US" dirty="0" err="1"/>
              <a:t>entitetu</a:t>
            </a:r>
            <a:r>
              <a:rPr lang="en-US" dirty="0"/>
              <a:t> Property, </a:t>
            </a:r>
            <a:r>
              <a:rPr lang="en-US" dirty="0" err="1"/>
              <a:t>zajedno</a:t>
            </a:r>
            <a:r>
              <a:rPr lang="en-US" dirty="0"/>
              <a:t> </a:t>
            </a:r>
            <a:r>
              <a:rPr lang="en-US" dirty="0" err="1"/>
              <a:t>sa</a:t>
            </a:r>
            <a:r>
              <a:rPr lang="en-US" dirty="0"/>
              <a:t> </a:t>
            </a:r>
            <a:r>
              <a:rPr lang="en-US" dirty="0" err="1"/>
              <a:t>atributom</a:t>
            </a:r>
            <a:r>
              <a:rPr lang="en-US" dirty="0"/>
              <a:t> </a:t>
            </a:r>
            <a:r>
              <a:rPr lang="en-US" dirty="0" err="1"/>
              <a:t>mappedBy</a:t>
            </a:r>
            <a:r>
              <a:rPr lang="en-US" dirty="0"/>
              <a:t>, </a:t>
            </a:r>
            <a:r>
              <a:rPr lang="en-US" dirty="0" err="1"/>
              <a:t>ukazuje</a:t>
            </a:r>
            <a:r>
              <a:rPr lang="en-US" dirty="0"/>
              <a:t> </a:t>
            </a:r>
            <a:r>
              <a:rPr lang="en-US" dirty="0" err="1"/>
              <a:t>na</a:t>
            </a:r>
            <a:r>
              <a:rPr lang="en-US" dirty="0"/>
              <a:t> </a:t>
            </a:r>
            <a:r>
              <a:rPr lang="en-US" dirty="0" err="1"/>
              <a:t>ovaj</a:t>
            </a:r>
            <a:r>
              <a:rPr lang="en-US" dirty="0"/>
              <a:t> </a:t>
            </a:r>
            <a:r>
              <a:rPr lang="en-US" dirty="0" err="1"/>
              <a:t>odnos</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31</a:t>
            </a:fld>
            <a:endParaRPr lang="en-GB"/>
          </a:p>
        </p:txBody>
      </p:sp>
    </p:spTree>
    <p:extLst>
      <p:ext uri="{BB962C8B-B14F-4D97-AF65-F5344CB8AC3E}">
        <p14:creationId xmlns:p14="http://schemas.microsoft.com/office/powerpoint/2010/main" val="901146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JDBC </a:t>
            </a:r>
            <a:r>
              <a:rPr lang="en-US" dirty="0" err="1"/>
              <a:t>modul</a:t>
            </a:r>
            <a:r>
              <a:rPr lang="en-US" dirty="0"/>
              <a:t> </a:t>
            </a:r>
            <a:r>
              <a:rPr lang="en-US" dirty="0" err="1"/>
              <a:t>nudi</a:t>
            </a:r>
            <a:r>
              <a:rPr lang="en-US" dirty="0"/>
              <a:t> </a:t>
            </a:r>
            <a:r>
              <a:rPr lang="en-US" dirty="0" err="1"/>
              <a:t>viši</a:t>
            </a:r>
            <a:r>
              <a:rPr lang="en-US" dirty="0"/>
              <a:t> </a:t>
            </a:r>
            <a:r>
              <a:rPr lang="en-US" dirty="0" err="1"/>
              <a:t>sloj</a:t>
            </a:r>
            <a:r>
              <a:rPr lang="en-US" dirty="0"/>
              <a:t> </a:t>
            </a:r>
            <a:r>
              <a:rPr lang="en-US" dirty="0" err="1"/>
              <a:t>apstrakcije</a:t>
            </a:r>
            <a:r>
              <a:rPr lang="en-US" dirty="0"/>
              <a:t> koji </a:t>
            </a:r>
            <a:r>
              <a:rPr lang="en-US" dirty="0" err="1"/>
              <a:t>zamenjuje</a:t>
            </a:r>
            <a:r>
              <a:rPr lang="en-US" dirty="0"/>
              <a:t> </a:t>
            </a:r>
            <a:r>
              <a:rPr lang="en-US" dirty="0" err="1"/>
              <a:t>mukotrpnu</a:t>
            </a:r>
            <a:r>
              <a:rPr lang="en-US" dirty="0"/>
              <a:t> </a:t>
            </a:r>
            <a:r>
              <a:rPr lang="en-US" dirty="0" err="1"/>
              <a:t>programsku</a:t>
            </a:r>
            <a:r>
              <a:rPr lang="en-US" dirty="0"/>
              <a:t> </a:t>
            </a:r>
            <a:r>
              <a:rPr lang="en-US" dirty="0" err="1"/>
              <a:t>komunikaciju</a:t>
            </a:r>
            <a:r>
              <a:rPr lang="en-US" dirty="0"/>
              <a:t> </a:t>
            </a:r>
            <a:r>
              <a:rPr lang="en-US" dirty="0" err="1"/>
              <a:t>sa</a:t>
            </a:r>
            <a:r>
              <a:rPr lang="en-US" dirty="0"/>
              <a:t> </a:t>
            </a:r>
            <a:r>
              <a:rPr lang="en-US" dirty="0" err="1"/>
              <a:t>bazom</a:t>
            </a:r>
            <a:r>
              <a:rPr lang="en-US" dirty="0"/>
              <a:t> </a:t>
            </a:r>
            <a:r>
              <a:rPr lang="en-US" dirty="0" err="1"/>
              <a:t>podataka</a:t>
            </a:r>
            <a:r>
              <a:rPr lang="en-US" dirty="0"/>
              <a:t>.</a:t>
            </a:r>
          </a:p>
          <a:p>
            <a:r>
              <a:rPr lang="en-US" dirty="0"/>
              <a:t>JPA is a Java standard that allows us to bind Java objects to records in a relational database.</a:t>
            </a:r>
            <a:r>
              <a:rPr lang="en-US" b="1" dirty="0"/>
              <a:t> It’s one possible approach to Object Relationship Mapping(ORM)</a:t>
            </a:r>
            <a:r>
              <a:rPr lang="en-US" dirty="0"/>
              <a:t>, allowing the developer to retrieve, store, update, and delete data in a relational database using Java objects. It reduces </a:t>
            </a:r>
          </a:p>
          <a:p>
            <a:endParaRPr lang="en-US" dirty="0"/>
          </a:p>
          <a:p>
            <a:r>
              <a:rPr lang="en-US" dirty="0"/>
              <a:t>Spring Data JPA </a:t>
            </a:r>
            <a:r>
              <a:rPr lang="en-US" dirty="0" err="1"/>
              <a:t>omogućava</a:t>
            </a:r>
            <a:r>
              <a:rPr lang="en-US" dirty="0"/>
              <a:t> da </a:t>
            </a:r>
            <a:r>
              <a:rPr lang="en-US" dirty="0" err="1"/>
              <a:t>radite</a:t>
            </a:r>
            <a:r>
              <a:rPr lang="en-US" dirty="0"/>
              <a:t> </a:t>
            </a:r>
            <a:r>
              <a:rPr lang="en-US" dirty="0" err="1"/>
              <a:t>sa</a:t>
            </a:r>
            <a:r>
              <a:rPr lang="en-US" dirty="0"/>
              <a:t> </a:t>
            </a:r>
            <a:r>
              <a:rPr lang="en-US" dirty="0" err="1"/>
              <a:t>bazama</a:t>
            </a:r>
            <a:r>
              <a:rPr lang="en-US" dirty="0"/>
              <a:t> </a:t>
            </a:r>
            <a:r>
              <a:rPr lang="en-US" dirty="0" err="1"/>
              <a:t>podataka</a:t>
            </a:r>
            <a:r>
              <a:rPr lang="en-US" dirty="0"/>
              <a:t> </a:t>
            </a:r>
            <a:r>
              <a:rPr lang="en-US" dirty="0" err="1"/>
              <a:t>na</a:t>
            </a:r>
            <a:r>
              <a:rPr lang="en-US" dirty="0"/>
              <a:t> </a:t>
            </a:r>
            <a:r>
              <a:rPr lang="en-US" dirty="0" err="1"/>
              <a:t>efikasan</a:t>
            </a:r>
            <a:r>
              <a:rPr lang="en-US" dirty="0"/>
              <a:t> </a:t>
            </a:r>
            <a:r>
              <a:rPr lang="en-US" dirty="0" err="1"/>
              <a:t>i</a:t>
            </a:r>
            <a:r>
              <a:rPr lang="en-US" dirty="0"/>
              <a:t> </a:t>
            </a:r>
            <a:r>
              <a:rPr lang="en-US" dirty="0" err="1"/>
              <a:t>jednostavan</a:t>
            </a:r>
            <a:r>
              <a:rPr lang="en-US" dirty="0"/>
              <a:t> </a:t>
            </a:r>
            <a:r>
              <a:rPr lang="en-US" dirty="0" err="1"/>
              <a:t>način</a:t>
            </a:r>
            <a:r>
              <a:rPr lang="en-US" dirty="0"/>
              <a:t> u Spring </a:t>
            </a:r>
            <a:r>
              <a:rPr lang="en-US" dirty="0" err="1"/>
              <a:t>aplikacijama</a:t>
            </a:r>
            <a:r>
              <a:rPr lang="en-US" dirty="0"/>
              <a:t>, </a:t>
            </a:r>
            <a:r>
              <a:rPr lang="en-US" dirty="0" err="1"/>
              <a:t>smanjujući</a:t>
            </a:r>
            <a:r>
              <a:rPr lang="en-US" dirty="0"/>
              <a:t> </a:t>
            </a:r>
            <a:r>
              <a:rPr lang="en-US" dirty="0" err="1"/>
              <a:t>vreme</a:t>
            </a:r>
            <a:r>
              <a:rPr lang="en-US" dirty="0"/>
              <a:t> </a:t>
            </a:r>
            <a:r>
              <a:rPr lang="en-US" dirty="0" err="1"/>
              <a:t>potrebno</a:t>
            </a:r>
            <a:r>
              <a:rPr lang="en-US" dirty="0"/>
              <a:t> za </a:t>
            </a:r>
            <a:r>
              <a:rPr lang="en-US" dirty="0" err="1"/>
              <a:t>razvoj</a:t>
            </a:r>
            <a:r>
              <a:rPr lang="en-US" dirty="0"/>
              <a:t> </a:t>
            </a:r>
            <a:r>
              <a:rPr lang="en-US" dirty="0" err="1"/>
              <a:t>i</a:t>
            </a:r>
            <a:r>
              <a:rPr lang="en-US" dirty="0"/>
              <a:t> </a:t>
            </a:r>
            <a:r>
              <a:rPr lang="en-US" dirty="0" err="1"/>
              <a:t>održavanje</a:t>
            </a:r>
            <a:r>
              <a:rPr lang="en-US" dirty="0"/>
              <a:t> </a:t>
            </a:r>
            <a:r>
              <a:rPr lang="en-US" dirty="0" err="1"/>
              <a:t>aplikacija</a:t>
            </a:r>
            <a:r>
              <a:rPr lang="en-US" dirty="0"/>
              <a:t>.</a:t>
            </a:r>
          </a:p>
          <a:p>
            <a:pPr>
              <a:buFont typeface="+mj-lt"/>
              <a:buAutoNum type="arabicPeriod"/>
            </a:pPr>
            <a:r>
              <a:rPr lang="en-US" b="1" dirty="0" err="1"/>
              <a:t>Smanjenje</a:t>
            </a:r>
            <a:r>
              <a:rPr lang="en-US" b="1" dirty="0"/>
              <a:t> </a:t>
            </a:r>
            <a:r>
              <a:rPr lang="en-US" b="1" dirty="0" err="1"/>
              <a:t>redundantnog</a:t>
            </a:r>
            <a:r>
              <a:rPr lang="en-US" b="1" dirty="0"/>
              <a:t> </a:t>
            </a:r>
            <a:r>
              <a:rPr lang="en-US" b="1" dirty="0" err="1"/>
              <a:t>koda</a:t>
            </a:r>
            <a:r>
              <a:rPr lang="en-US" dirty="0"/>
              <a:t>: Spring Data JPA </a:t>
            </a:r>
            <a:r>
              <a:rPr lang="en-US" dirty="0" err="1"/>
              <a:t>pruža</a:t>
            </a:r>
            <a:r>
              <a:rPr lang="en-US" dirty="0"/>
              <a:t> </a:t>
            </a:r>
            <a:r>
              <a:rPr lang="en-US" dirty="0" err="1"/>
              <a:t>veoma</a:t>
            </a:r>
            <a:r>
              <a:rPr lang="en-US" dirty="0"/>
              <a:t> </a:t>
            </a:r>
            <a:r>
              <a:rPr lang="en-US" dirty="0" err="1"/>
              <a:t>jednostavan</a:t>
            </a:r>
            <a:r>
              <a:rPr lang="en-US" dirty="0"/>
              <a:t> </a:t>
            </a:r>
            <a:r>
              <a:rPr lang="en-US" dirty="0" err="1"/>
              <a:t>način</a:t>
            </a:r>
            <a:r>
              <a:rPr lang="en-US" dirty="0"/>
              <a:t> za </a:t>
            </a:r>
            <a:r>
              <a:rPr lang="en-US" dirty="0" err="1"/>
              <a:t>izradu</a:t>
            </a:r>
            <a:r>
              <a:rPr lang="en-US" dirty="0"/>
              <a:t> </a:t>
            </a:r>
            <a:r>
              <a:rPr lang="en-US" dirty="0" err="1"/>
              <a:t>repozitorijuma</a:t>
            </a:r>
            <a:r>
              <a:rPr lang="en-US" dirty="0"/>
              <a:t> (Repository) koji </a:t>
            </a:r>
            <a:r>
              <a:rPr lang="en-US" dirty="0" err="1"/>
              <a:t>automatski</a:t>
            </a:r>
            <a:r>
              <a:rPr lang="en-US" dirty="0"/>
              <a:t> </a:t>
            </a:r>
            <a:r>
              <a:rPr lang="en-US" dirty="0" err="1"/>
              <a:t>pružaju</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Ovo </a:t>
            </a:r>
            <a:r>
              <a:rPr lang="en-US" dirty="0" err="1"/>
              <a:t>smanjuje</a:t>
            </a:r>
            <a:r>
              <a:rPr lang="en-US" dirty="0"/>
              <a:t> </a:t>
            </a:r>
            <a:r>
              <a:rPr lang="en-US" dirty="0" err="1"/>
              <a:t>potrebu</a:t>
            </a:r>
            <a:r>
              <a:rPr lang="en-US" dirty="0"/>
              <a:t> za </a:t>
            </a:r>
            <a:r>
              <a:rPr lang="en-US" dirty="0" err="1"/>
              <a:t>pisanjem</a:t>
            </a:r>
            <a:r>
              <a:rPr lang="en-US" dirty="0"/>
              <a:t> </a:t>
            </a:r>
            <a:r>
              <a:rPr lang="en-US" dirty="0" err="1"/>
              <a:t>rutinskog</a:t>
            </a:r>
            <a:r>
              <a:rPr lang="en-US" dirty="0"/>
              <a:t> </a:t>
            </a:r>
            <a:r>
              <a:rPr lang="en-US" dirty="0" err="1"/>
              <a:t>koda</a:t>
            </a:r>
            <a:r>
              <a:rPr lang="en-US" dirty="0"/>
              <a:t> za </a:t>
            </a:r>
            <a:r>
              <a:rPr lang="en-US" dirty="0" err="1"/>
              <a:t>upravljanje</a:t>
            </a:r>
            <a:r>
              <a:rPr lang="en-US" dirty="0"/>
              <a:t> </a:t>
            </a:r>
            <a:r>
              <a:rPr lang="en-US" dirty="0" err="1"/>
              <a:t>persistentnim</a:t>
            </a:r>
            <a:r>
              <a:rPr lang="en-US" dirty="0"/>
              <a:t> </a:t>
            </a:r>
            <a:r>
              <a:rPr lang="en-US" dirty="0" err="1"/>
              <a:t>entitetima</a:t>
            </a:r>
            <a:r>
              <a:rPr lang="en-US" dirty="0"/>
              <a:t>.</a:t>
            </a:r>
          </a:p>
          <a:p>
            <a:pPr>
              <a:buFont typeface="+mj-lt"/>
              <a:buAutoNum type="arabicPeriod"/>
            </a:pPr>
            <a:r>
              <a:rPr lang="en-US" b="1" dirty="0"/>
              <a:t>POJO (Plain Old Java Object) </a:t>
            </a:r>
            <a:r>
              <a:rPr lang="en-US" b="1" dirty="0" err="1"/>
              <a:t>modeliranje</a:t>
            </a:r>
            <a:r>
              <a:rPr lang="en-US" dirty="0"/>
              <a:t>: Spring Data JPA </a:t>
            </a:r>
            <a:r>
              <a:rPr lang="en-US" dirty="0" err="1"/>
              <a:t>omogućava</a:t>
            </a:r>
            <a:r>
              <a:rPr lang="en-US" dirty="0"/>
              <a:t> </a:t>
            </a:r>
            <a:r>
              <a:rPr lang="en-US" dirty="0" err="1"/>
              <a:t>vam</a:t>
            </a:r>
            <a:r>
              <a:rPr lang="en-US" dirty="0"/>
              <a:t> da </a:t>
            </a:r>
            <a:r>
              <a:rPr lang="en-US" dirty="0" err="1"/>
              <a:t>radite</a:t>
            </a:r>
            <a:r>
              <a:rPr lang="en-US" dirty="0"/>
              <a:t> </a:t>
            </a:r>
            <a:r>
              <a:rPr lang="en-US" dirty="0" err="1"/>
              <a:t>sa</a:t>
            </a:r>
            <a:r>
              <a:rPr lang="en-US" dirty="0"/>
              <a:t> Java </a:t>
            </a:r>
            <a:r>
              <a:rPr lang="en-US" dirty="0" err="1"/>
              <a:t>objektima</a:t>
            </a:r>
            <a:r>
              <a:rPr lang="en-US" dirty="0"/>
              <a:t> </a:t>
            </a:r>
            <a:r>
              <a:rPr lang="en-US" dirty="0" err="1"/>
              <a:t>umesto</a:t>
            </a:r>
            <a:r>
              <a:rPr lang="en-US" dirty="0"/>
              <a:t> </a:t>
            </a:r>
            <a:r>
              <a:rPr lang="en-US" dirty="0" err="1"/>
              <a:t>sa</a:t>
            </a:r>
            <a:r>
              <a:rPr lang="en-US" dirty="0"/>
              <a:t> SQL </a:t>
            </a:r>
            <a:r>
              <a:rPr lang="en-US" dirty="0" err="1"/>
              <a:t>upitima</a:t>
            </a:r>
            <a:r>
              <a:rPr lang="en-US" dirty="0"/>
              <a:t>, </a:t>
            </a:r>
            <a:r>
              <a:rPr lang="en-US" dirty="0" err="1"/>
              <a:t>čime</a:t>
            </a:r>
            <a:r>
              <a:rPr lang="en-US" dirty="0"/>
              <a:t> se </a:t>
            </a:r>
            <a:r>
              <a:rPr lang="en-US" dirty="0" err="1"/>
              <a:t>pojednostavljuje</a:t>
            </a:r>
            <a:r>
              <a:rPr lang="en-US" dirty="0"/>
              <a:t> </a:t>
            </a:r>
            <a:r>
              <a:rPr lang="en-US" dirty="0" err="1"/>
              <a:t>razvoj</a:t>
            </a:r>
            <a:r>
              <a:rPr lang="en-US" dirty="0"/>
              <a:t> </a:t>
            </a:r>
            <a:r>
              <a:rPr lang="en-US" dirty="0" err="1"/>
              <a:t>aplikacija</a:t>
            </a:r>
            <a:r>
              <a:rPr lang="en-US" dirty="0"/>
              <a:t> </a:t>
            </a:r>
            <a:r>
              <a:rPr lang="en-US" dirty="0" err="1"/>
              <a:t>i</a:t>
            </a:r>
            <a:r>
              <a:rPr lang="en-US" dirty="0"/>
              <a:t> </a:t>
            </a:r>
            <a:r>
              <a:rPr lang="en-US" dirty="0" err="1"/>
              <a:t>omogućava</a:t>
            </a:r>
            <a:r>
              <a:rPr lang="en-US" dirty="0"/>
              <a:t> </a:t>
            </a:r>
            <a:r>
              <a:rPr lang="en-US" dirty="0" err="1"/>
              <a:t>bolja</a:t>
            </a:r>
            <a:r>
              <a:rPr lang="en-US" dirty="0"/>
              <a:t> </a:t>
            </a:r>
            <a:r>
              <a:rPr lang="en-US" dirty="0" err="1"/>
              <a:t>čitljivost</a:t>
            </a:r>
            <a:r>
              <a:rPr lang="en-US" dirty="0"/>
              <a:t> </a:t>
            </a:r>
            <a:r>
              <a:rPr lang="en-US" dirty="0" err="1"/>
              <a:t>koda</a:t>
            </a:r>
            <a:r>
              <a:rPr lang="en-US" dirty="0"/>
              <a:t>.</a:t>
            </a:r>
          </a:p>
          <a:p>
            <a:pPr>
              <a:buFont typeface="+mj-lt"/>
              <a:buAutoNum type="arabicPeriod"/>
            </a:pPr>
            <a:r>
              <a:rPr lang="en-US" b="1" dirty="0" err="1"/>
              <a:t>Integracija</a:t>
            </a:r>
            <a:r>
              <a:rPr lang="en-US" b="1" dirty="0"/>
              <a:t> </a:t>
            </a:r>
            <a:r>
              <a:rPr lang="en-US" b="1" dirty="0" err="1"/>
              <a:t>sa</a:t>
            </a:r>
            <a:r>
              <a:rPr lang="en-US" b="1" dirty="0"/>
              <a:t> Spring </a:t>
            </a:r>
            <a:r>
              <a:rPr lang="en-US" b="1" dirty="0" err="1"/>
              <a:t>ekosistemom</a:t>
            </a:r>
            <a:r>
              <a:rPr lang="en-US" dirty="0"/>
              <a:t>: Spring Data JPA se </a:t>
            </a:r>
            <a:r>
              <a:rPr lang="en-US" dirty="0" err="1"/>
              <a:t>lako</a:t>
            </a:r>
            <a:r>
              <a:rPr lang="en-US" dirty="0"/>
              <a:t> </a:t>
            </a:r>
            <a:r>
              <a:rPr lang="en-US" dirty="0" err="1"/>
              <a:t>integriše</a:t>
            </a:r>
            <a:r>
              <a:rPr lang="en-US" dirty="0"/>
              <a:t> </a:t>
            </a:r>
            <a:r>
              <a:rPr lang="en-US" dirty="0" err="1"/>
              <a:t>sa</a:t>
            </a:r>
            <a:r>
              <a:rPr lang="en-US" dirty="0"/>
              <a:t> </a:t>
            </a:r>
            <a:r>
              <a:rPr lang="en-US" dirty="0" err="1"/>
              <a:t>ostalim</a:t>
            </a:r>
            <a:r>
              <a:rPr lang="en-US" dirty="0"/>
              <a:t> Spring </a:t>
            </a:r>
            <a:r>
              <a:rPr lang="en-US" dirty="0" err="1"/>
              <a:t>projektima</a:t>
            </a:r>
            <a:r>
              <a:rPr lang="en-US" dirty="0"/>
              <a:t> </a:t>
            </a:r>
            <a:r>
              <a:rPr lang="en-US" dirty="0" err="1"/>
              <a:t>kao</a:t>
            </a:r>
            <a:r>
              <a:rPr lang="en-US" dirty="0"/>
              <a:t> </a:t>
            </a:r>
            <a:r>
              <a:rPr lang="en-US" dirty="0" err="1"/>
              <a:t>što</a:t>
            </a:r>
            <a:r>
              <a:rPr lang="en-US" dirty="0"/>
              <a:t> </a:t>
            </a:r>
            <a:r>
              <a:rPr lang="en-US" dirty="0" err="1"/>
              <a:t>su</a:t>
            </a:r>
            <a:r>
              <a:rPr lang="en-US" dirty="0"/>
              <a:t> Spring Boot, Spring MVC, Spring Security </a:t>
            </a:r>
            <a:r>
              <a:rPr lang="en-US" dirty="0" err="1"/>
              <a:t>itd</a:t>
            </a:r>
            <a:r>
              <a:rPr lang="en-US" dirty="0"/>
              <a:t>. Ovo </a:t>
            </a:r>
            <a:r>
              <a:rPr lang="en-US" dirty="0" err="1"/>
              <a:t>omogućava</a:t>
            </a:r>
            <a:r>
              <a:rPr lang="en-US" dirty="0"/>
              <a:t> </a:t>
            </a:r>
            <a:r>
              <a:rPr lang="en-US" dirty="0" err="1"/>
              <a:t>konzistentan</a:t>
            </a:r>
            <a:r>
              <a:rPr lang="en-US" dirty="0"/>
              <a:t> </a:t>
            </a:r>
            <a:r>
              <a:rPr lang="en-US" dirty="0" err="1"/>
              <a:t>i</a:t>
            </a:r>
            <a:r>
              <a:rPr lang="en-US" dirty="0"/>
              <a:t> </a:t>
            </a:r>
            <a:r>
              <a:rPr lang="en-US" dirty="0" err="1"/>
              <a:t>efikasan</a:t>
            </a:r>
            <a:r>
              <a:rPr lang="en-US" dirty="0"/>
              <a:t> </a:t>
            </a:r>
            <a:r>
              <a:rPr lang="en-US" dirty="0" err="1"/>
              <a:t>razvoj</a:t>
            </a:r>
            <a:r>
              <a:rPr lang="en-US" dirty="0"/>
              <a:t> </a:t>
            </a:r>
            <a:r>
              <a:rPr lang="en-US" dirty="0" err="1"/>
              <a:t>aplikacija</a:t>
            </a:r>
            <a:r>
              <a:rPr lang="en-US" dirty="0"/>
              <a:t> u Spring </a:t>
            </a:r>
            <a:r>
              <a:rPr lang="en-US" dirty="0" err="1"/>
              <a:t>okruženju</a:t>
            </a:r>
            <a:r>
              <a:rPr lang="en-US" dirty="0"/>
              <a:t>.</a:t>
            </a:r>
          </a:p>
          <a:p>
            <a:pPr>
              <a:buFont typeface="+mj-lt"/>
              <a:buAutoNum type="arabicPeriod"/>
            </a:pPr>
            <a:r>
              <a:rPr lang="en-US" b="1" dirty="0" err="1"/>
              <a:t>Fleksibilnost</a:t>
            </a:r>
            <a:r>
              <a:rPr lang="en-US" b="1" dirty="0"/>
              <a:t> </a:t>
            </a:r>
            <a:r>
              <a:rPr lang="en-US" b="1" dirty="0" err="1"/>
              <a:t>upita</a:t>
            </a:r>
            <a:r>
              <a:rPr lang="en-US" dirty="0"/>
              <a:t>: Spring Data JPA </a:t>
            </a:r>
            <a:r>
              <a:rPr lang="en-US" dirty="0" err="1"/>
              <a:t>pruža</a:t>
            </a:r>
            <a:r>
              <a:rPr lang="en-US" dirty="0"/>
              <a:t> </a:t>
            </a:r>
            <a:r>
              <a:rPr lang="en-US" dirty="0" err="1"/>
              <a:t>mogućnost</a:t>
            </a:r>
            <a:r>
              <a:rPr lang="en-US" dirty="0"/>
              <a:t> </a:t>
            </a:r>
            <a:r>
              <a:rPr lang="en-US" dirty="0" err="1"/>
              <a:t>definisanja</a:t>
            </a:r>
            <a:r>
              <a:rPr lang="en-US" dirty="0"/>
              <a:t> </a:t>
            </a:r>
            <a:r>
              <a:rPr lang="en-US" dirty="0" err="1"/>
              <a:t>upita</a:t>
            </a:r>
            <a:r>
              <a:rPr lang="en-US" dirty="0"/>
              <a:t> </a:t>
            </a:r>
            <a:r>
              <a:rPr lang="en-US" dirty="0" err="1"/>
              <a:t>koristeći</a:t>
            </a:r>
            <a:r>
              <a:rPr lang="en-US" dirty="0"/>
              <a:t> JPQL (Java Persistence Query Language), Criteria API </a:t>
            </a:r>
            <a:r>
              <a:rPr lang="en-US" dirty="0" err="1"/>
              <a:t>ili</a:t>
            </a:r>
            <a:r>
              <a:rPr lang="en-US" dirty="0"/>
              <a:t> native SQL </a:t>
            </a:r>
            <a:r>
              <a:rPr lang="en-US" dirty="0" err="1"/>
              <a:t>upite</a:t>
            </a:r>
            <a:r>
              <a:rPr lang="en-US" dirty="0"/>
              <a:t>. Ovo </a:t>
            </a:r>
            <a:r>
              <a:rPr lang="en-US" dirty="0" err="1"/>
              <a:t>vam</a:t>
            </a:r>
            <a:r>
              <a:rPr lang="en-US" dirty="0"/>
              <a:t> </a:t>
            </a:r>
            <a:r>
              <a:rPr lang="en-US" dirty="0" err="1"/>
              <a:t>omogućava</a:t>
            </a:r>
            <a:r>
              <a:rPr lang="en-US" dirty="0"/>
              <a:t> da </a:t>
            </a:r>
            <a:r>
              <a:rPr lang="en-US" dirty="0" err="1"/>
              <a:t>prilagodite</a:t>
            </a:r>
            <a:r>
              <a:rPr lang="en-US" dirty="0"/>
              <a:t> </a:t>
            </a:r>
            <a:r>
              <a:rPr lang="en-US" dirty="0" err="1"/>
              <a:t>upite</a:t>
            </a:r>
            <a:r>
              <a:rPr lang="en-US" dirty="0"/>
              <a:t> </a:t>
            </a:r>
            <a:r>
              <a:rPr lang="en-US" dirty="0" err="1"/>
              <a:t>vašim</a:t>
            </a:r>
            <a:r>
              <a:rPr lang="en-US" dirty="0"/>
              <a:t> </a:t>
            </a:r>
            <a:r>
              <a:rPr lang="en-US" dirty="0" err="1"/>
              <a:t>specifičnim</a:t>
            </a:r>
            <a:r>
              <a:rPr lang="en-US" dirty="0"/>
              <a:t> </a:t>
            </a:r>
            <a:r>
              <a:rPr lang="en-US" dirty="0" err="1"/>
              <a:t>zahtevima</a:t>
            </a:r>
            <a:r>
              <a:rPr lang="en-US" dirty="0"/>
              <a:t>.</a:t>
            </a:r>
          </a:p>
          <a:p>
            <a:pPr>
              <a:buFont typeface="+mj-lt"/>
              <a:buAutoNum type="arabicPeriod"/>
            </a:pPr>
            <a:r>
              <a:rPr lang="en-US" b="1" dirty="0" err="1"/>
              <a:t>Transakcionalnost</a:t>
            </a:r>
            <a:r>
              <a:rPr lang="en-US" dirty="0"/>
              <a:t>: Spring Data JPA </a:t>
            </a:r>
            <a:r>
              <a:rPr lang="en-US" dirty="0" err="1"/>
              <a:t>integriše</a:t>
            </a:r>
            <a:r>
              <a:rPr lang="en-US" dirty="0"/>
              <a:t> se </a:t>
            </a:r>
            <a:r>
              <a:rPr lang="en-US" dirty="0" err="1"/>
              <a:t>sa</a:t>
            </a:r>
            <a:r>
              <a:rPr lang="en-US" dirty="0"/>
              <a:t> </a:t>
            </a:r>
            <a:r>
              <a:rPr lang="en-US" dirty="0" err="1"/>
              <a:t>Springovim</a:t>
            </a:r>
            <a:r>
              <a:rPr lang="en-US" dirty="0"/>
              <a:t> </a:t>
            </a:r>
            <a:r>
              <a:rPr lang="en-US" dirty="0" err="1"/>
              <a:t>sistemom</a:t>
            </a:r>
            <a:r>
              <a:rPr lang="en-US" dirty="0"/>
              <a:t> </a:t>
            </a:r>
            <a:r>
              <a:rPr lang="en-US" dirty="0" err="1"/>
              <a:t>upravljanja</a:t>
            </a:r>
            <a:r>
              <a:rPr lang="en-US" dirty="0"/>
              <a:t> </a:t>
            </a:r>
            <a:r>
              <a:rPr lang="en-US" dirty="0" err="1"/>
              <a:t>transakcijama</a:t>
            </a:r>
            <a:r>
              <a:rPr lang="en-US" dirty="0"/>
              <a:t>, </a:t>
            </a:r>
            <a:r>
              <a:rPr lang="en-US" dirty="0" err="1"/>
              <a:t>omogućavajući</a:t>
            </a:r>
            <a:r>
              <a:rPr lang="en-US" dirty="0"/>
              <a:t> </a:t>
            </a:r>
            <a:r>
              <a:rPr lang="en-US" dirty="0" err="1"/>
              <a:t>vam</a:t>
            </a:r>
            <a:r>
              <a:rPr lang="en-US" dirty="0"/>
              <a:t> da </a:t>
            </a:r>
            <a:r>
              <a:rPr lang="en-US" dirty="0" err="1"/>
              <a:t>lako</a:t>
            </a:r>
            <a:r>
              <a:rPr lang="en-US" dirty="0"/>
              <a:t> </a:t>
            </a:r>
            <a:r>
              <a:rPr lang="en-US" dirty="0" err="1"/>
              <a:t>upravljate</a:t>
            </a:r>
            <a:r>
              <a:rPr lang="en-US" dirty="0"/>
              <a:t> </a:t>
            </a:r>
            <a:r>
              <a:rPr lang="en-US" dirty="0" err="1"/>
              <a:t>transakcijama</a:t>
            </a:r>
            <a:r>
              <a:rPr lang="en-US" dirty="0"/>
              <a:t> </a:t>
            </a:r>
            <a:r>
              <a:rPr lang="en-US" dirty="0" err="1"/>
              <a:t>kroz</a:t>
            </a:r>
            <a:r>
              <a:rPr lang="en-US" dirty="0"/>
              <a:t> </a:t>
            </a:r>
            <a:r>
              <a:rPr lang="en-US" dirty="0" err="1"/>
              <a:t>deklarativno</a:t>
            </a:r>
            <a:r>
              <a:rPr lang="en-US" dirty="0"/>
              <a:t> </a:t>
            </a:r>
            <a:r>
              <a:rPr lang="en-US" dirty="0" err="1"/>
              <a:t>podešavanje</a:t>
            </a:r>
            <a:r>
              <a:rPr lang="en-US" dirty="0"/>
              <a:t>.</a:t>
            </a:r>
          </a:p>
        </p:txBody>
      </p:sp>
      <p:sp>
        <p:nvSpPr>
          <p:cNvPr id="4" name="Slide Number Placeholder 3"/>
          <p:cNvSpPr>
            <a:spLocks noGrp="1"/>
          </p:cNvSpPr>
          <p:nvPr>
            <p:ph type="sldNum" sz="quarter" idx="5"/>
          </p:nvPr>
        </p:nvSpPr>
        <p:spPr/>
        <p:txBody>
          <a:bodyPr/>
          <a:lstStyle/>
          <a:p>
            <a:fld id="{E762DFE1-544E-4AD0-8AE2-9ADF9877B110}" type="slidenum">
              <a:rPr lang="en-GB" smtClean="0"/>
              <a:pPr/>
              <a:t>32</a:t>
            </a:fld>
            <a:endParaRPr lang="en-GB"/>
          </a:p>
        </p:txBody>
      </p:sp>
    </p:spTree>
    <p:extLst>
      <p:ext uri="{BB962C8B-B14F-4D97-AF65-F5344CB8AC3E}">
        <p14:creationId xmlns:p14="http://schemas.microsoft.com/office/powerpoint/2010/main" val="217109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342900" indent="-342900">
              <a:buAutoNum type="arabicPeriod"/>
            </a:pPr>
            <a:r>
              <a:rPr lang="en-US" b="0" dirty="0" err="1"/>
              <a:t>Dodavanje</a:t>
            </a:r>
            <a:r>
              <a:rPr lang="en-US" b="1" dirty="0"/>
              <a:t> </a:t>
            </a:r>
            <a:r>
              <a:rPr lang="en-US" dirty="0"/>
              <a:t>dependency-ja u pom.xml, </a:t>
            </a:r>
            <a:r>
              <a:rPr lang="en-US" dirty="0" err="1"/>
              <a:t>treba</a:t>
            </a:r>
            <a:r>
              <a:rPr lang="en-US" dirty="0"/>
              <a:t> da </a:t>
            </a:r>
            <a:r>
              <a:rPr lang="en-US" dirty="0" err="1"/>
              <a:t>sadrži</a:t>
            </a:r>
            <a:r>
              <a:rPr lang="en-US" dirty="0"/>
              <a:t> Spring Data JPA </a:t>
            </a:r>
            <a:r>
              <a:rPr lang="en-US" dirty="0" err="1"/>
              <a:t>i</a:t>
            </a:r>
            <a:r>
              <a:rPr lang="en-US" dirty="0"/>
              <a:t> dependency za </a:t>
            </a:r>
            <a:r>
              <a:rPr lang="en-US" dirty="0" err="1"/>
              <a:t>bazu</a:t>
            </a:r>
            <a:r>
              <a:rPr lang="en-US" dirty="0"/>
              <a:t> </a:t>
            </a:r>
            <a:r>
              <a:rPr lang="en-US" dirty="0" err="1"/>
              <a:t>podataka</a:t>
            </a:r>
            <a:r>
              <a:rPr lang="en-US" dirty="0"/>
              <a:t> po </a:t>
            </a:r>
            <a:r>
              <a:rPr lang="en-US" dirty="0" err="1"/>
              <a:t>izboru</a:t>
            </a:r>
            <a:r>
              <a:rPr lang="en-US" dirty="0"/>
              <a:t> (</a:t>
            </a:r>
            <a:r>
              <a:rPr lang="en-US" dirty="0" err="1"/>
              <a:t>npr</a:t>
            </a:r>
            <a:r>
              <a:rPr lang="en-US" dirty="0"/>
              <a:t>. H2, MySQL, PostgreSQL).</a:t>
            </a:r>
          </a:p>
          <a:p>
            <a:pPr marL="342900" indent="-342900">
              <a:buAutoNum type="arabicPeriod"/>
            </a:pPr>
            <a:r>
              <a:rPr lang="en-US" dirty="0" err="1"/>
              <a:t>Definisanje</a:t>
            </a:r>
            <a:r>
              <a:rPr lang="en-US" dirty="0"/>
              <a:t> </a:t>
            </a:r>
            <a:r>
              <a:rPr lang="en-US" dirty="0" err="1"/>
              <a:t>entiteta</a:t>
            </a:r>
            <a:r>
              <a:rPr lang="en-US" dirty="0"/>
              <a:t> - </a:t>
            </a:r>
            <a:r>
              <a:rPr lang="en-US" dirty="0" err="1"/>
              <a:t>kreirajte</a:t>
            </a:r>
            <a:r>
              <a:rPr lang="en-US" dirty="0"/>
              <a:t> JPA </a:t>
            </a:r>
            <a:r>
              <a:rPr lang="en-US" dirty="0" err="1"/>
              <a:t>entitet</a:t>
            </a:r>
            <a:r>
              <a:rPr lang="en-US" dirty="0"/>
              <a:t> </a:t>
            </a:r>
            <a:r>
              <a:rPr lang="en-US" dirty="0" err="1"/>
              <a:t>dodavanjem</a:t>
            </a:r>
            <a:r>
              <a:rPr lang="en-US" dirty="0"/>
              <a:t> </a:t>
            </a:r>
            <a:r>
              <a:rPr lang="en-US" dirty="0" err="1"/>
              <a:t>anotacije</a:t>
            </a:r>
            <a:r>
              <a:rPr lang="en-US" dirty="0"/>
              <a:t> @Entity </a:t>
            </a:r>
            <a:r>
              <a:rPr lang="en-US" dirty="0" err="1"/>
              <a:t>na</a:t>
            </a:r>
            <a:r>
              <a:rPr lang="en-US" dirty="0"/>
              <a:t> Java </a:t>
            </a:r>
            <a:r>
              <a:rPr lang="en-US" dirty="0" err="1"/>
              <a:t>klasu</a:t>
            </a:r>
            <a:r>
              <a:rPr lang="en-US" dirty="0"/>
              <a:t> </a:t>
            </a:r>
            <a:r>
              <a:rPr lang="en-US" dirty="0" err="1"/>
              <a:t>i</a:t>
            </a:r>
            <a:r>
              <a:rPr lang="en-US" dirty="0"/>
              <a:t> </a:t>
            </a:r>
            <a:r>
              <a:rPr lang="en-US" dirty="0" err="1"/>
              <a:t>definišite</a:t>
            </a:r>
            <a:r>
              <a:rPr lang="en-US" dirty="0"/>
              <a:t> </a:t>
            </a:r>
            <a:r>
              <a:rPr lang="en-US" dirty="0" err="1"/>
              <a:t>primarni</a:t>
            </a:r>
            <a:r>
              <a:rPr lang="en-US" dirty="0"/>
              <a:t> </a:t>
            </a:r>
            <a:r>
              <a:rPr lang="en-US" dirty="0" err="1"/>
              <a:t>ključ</a:t>
            </a:r>
            <a:r>
              <a:rPr lang="en-US" dirty="0"/>
              <a:t> </a:t>
            </a:r>
            <a:r>
              <a:rPr lang="en-US" dirty="0" err="1"/>
              <a:t>sa</a:t>
            </a:r>
            <a:r>
              <a:rPr lang="en-US" dirty="0"/>
              <a:t> @Id….</a:t>
            </a:r>
          </a:p>
          <a:p>
            <a:pPr marL="342900" marR="0" lvl="0" indent="-342900" algn="l" defTabSz="914400" rtl="0" eaLnBrk="1" fontAlgn="auto" latinLnBrk="0" hangingPunct="1">
              <a:lnSpc>
                <a:spcPct val="110000"/>
              </a:lnSpc>
              <a:spcBef>
                <a:spcPts val="0"/>
              </a:spcBef>
              <a:spcAft>
                <a:spcPts val="0"/>
              </a:spcAft>
              <a:buClrTx/>
              <a:buSzTx/>
              <a:buFontTx/>
              <a:buAutoNum type="arabicPeriod"/>
              <a:tabLst/>
              <a:defRPr/>
            </a:pPr>
            <a:r>
              <a:rPr lang="en-US" b="0" dirty="0" err="1"/>
              <a:t>Konfiguracija</a:t>
            </a:r>
            <a:r>
              <a:rPr lang="en-US" b="0" dirty="0"/>
              <a:t> </a:t>
            </a:r>
            <a:r>
              <a:rPr lang="en-US" b="0" dirty="0" err="1"/>
              <a:t>baze</a:t>
            </a:r>
            <a:r>
              <a:rPr lang="en-US" b="0" dirty="0"/>
              <a:t> - </a:t>
            </a:r>
            <a:r>
              <a:rPr lang="en-US" dirty="0" err="1"/>
              <a:t>Konfigurišite</a:t>
            </a:r>
            <a:r>
              <a:rPr lang="en-US" dirty="0"/>
              <a:t> </a:t>
            </a:r>
            <a:r>
              <a:rPr lang="en-US" dirty="0" err="1"/>
              <a:t>vezu</a:t>
            </a:r>
            <a:r>
              <a:rPr lang="en-US" dirty="0"/>
              <a:t> </a:t>
            </a:r>
            <a:r>
              <a:rPr lang="en-US" dirty="0" err="1"/>
              <a:t>sa</a:t>
            </a:r>
            <a:r>
              <a:rPr lang="en-US" dirty="0"/>
              <a:t> </a:t>
            </a:r>
            <a:r>
              <a:rPr lang="en-US" dirty="0" err="1"/>
              <a:t>bazom</a:t>
            </a:r>
            <a:r>
              <a:rPr lang="en-US" dirty="0"/>
              <a:t> </a:t>
            </a:r>
            <a:r>
              <a:rPr lang="en-US" dirty="0" err="1"/>
              <a:t>podataka</a:t>
            </a:r>
            <a:r>
              <a:rPr lang="en-US" dirty="0"/>
              <a:t> u </a:t>
            </a:r>
            <a:r>
              <a:rPr lang="en-US" dirty="0" err="1"/>
              <a:t>application.yaml</a:t>
            </a:r>
            <a:endParaRPr lang="en-US" dirty="0"/>
          </a:p>
          <a:p>
            <a:pPr marL="342900" indent="-342900">
              <a:buAutoNum type="arabicPeriod"/>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33</a:t>
            </a:fld>
            <a:endParaRPr lang="en-GB"/>
          </a:p>
        </p:txBody>
      </p:sp>
    </p:spTree>
    <p:extLst>
      <p:ext uri="{BB962C8B-B14F-4D97-AF65-F5344CB8AC3E}">
        <p14:creationId xmlns:p14="http://schemas.microsoft.com/office/powerpoint/2010/main" val="134617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H2 </a:t>
            </a:r>
            <a:r>
              <a:rPr lang="en-US" dirty="0" err="1"/>
              <a:t>baza</a:t>
            </a:r>
            <a:r>
              <a:rPr lang="en-US" dirty="0"/>
              <a:t> </a:t>
            </a:r>
            <a:r>
              <a:rPr lang="en-US" dirty="0" err="1"/>
              <a:t>podataka</a:t>
            </a:r>
            <a:r>
              <a:rPr lang="en-US" dirty="0"/>
              <a:t> je </a:t>
            </a:r>
            <a:r>
              <a:rPr lang="en-US" dirty="0" err="1"/>
              <a:t>popularan</a:t>
            </a:r>
            <a:r>
              <a:rPr lang="en-US" dirty="0"/>
              <a:t> </a:t>
            </a:r>
            <a:r>
              <a:rPr lang="en-US" dirty="0" err="1"/>
              <a:t>izbor</a:t>
            </a:r>
            <a:r>
              <a:rPr lang="en-US" dirty="0"/>
              <a:t> u Spring </a:t>
            </a:r>
            <a:r>
              <a:rPr lang="en-US" dirty="0" err="1"/>
              <a:t>aplikacijama</a:t>
            </a:r>
            <a:r>
              <a:rPr lang="en-US" dirty="0"/>
              <a:t> </a:t>
            </a:r>
            <a:r>
              <a:rPr lang="en-US" dirty="0" err="1"/>
              <a:t>zbog</a:t>
            </a:r>
            <a:r>
              <a:rPr lang="en-US" dirty="0"/>
              <a:t> </a:t>
            </a:r>
            <a:r>
              <a:rPr lang="en-US" dirty="0" err="1"/>
              <a:t>svoje</a:t>
            </a:r>
            <a:r>
              <a:rPr lang="en-US" dirty="0"/>
              <a:t> </a:t>
            </a:r>
            <a:r>
              <a:rPr lang="en-US" dirty="0" err="1"/>
              <a:t>jednostavnosti</a:t>
            </a:r>
            <a:r>
              <a:rPr lang="en-US" dirty="0"/>
              <a:t>, </a:t>
            </a:r>
            <a:r>
              <a:rPr lang="en-US" dirty="0" err="1"/>
              <a:t>brzine</a:t>
            </a:r>
            <a:r>
              <a:rPr lang="en-US" dirty="0"/>
              <a:t> </a:t>
            </a:r>
            <a:r>
              <a:rPr lang="en-US" dirty="0" err="1"/>
              <a:t>i</a:t>
            </a:r>
            <a:r>
              <a:rPr lang="en-US" dirty="0"/>
              <a:t> </a:t>
            </a:r>
            <a:r>
              <a:rPr lang="en-US" dirty="0" err="1"/>
              <a:t>dobre</a:t>
            </a:r>
            <a:r>
              <a:rPr lang="en-US" dirty="0"/>
              <a:t> </a:t>
            </a:r>
            <a:r>
              <a:rPr lang="en-US" dirty="0" err="1"/>
              <a:t>integracije</a:t>
            </a:r>
            <a:r>
              <a:rPr lang="en-US" dirty="0"/>
              <a:t> </a:t>
            </a:r>
            <a:r>
              <a:rPr lang="en-US" dirty="0" err="1"/>
              <a:t>sa</a:t>
            </a:r>
            <a:r>
              <a:rPr lang="en-US" dirty="0"/>
              <a:t> Java </a:t>
            </a:r>
            <a:r>
              <a:rPr lang="en-US" dirty="0" err="1"/>
              <a:t>tehnologijama</a:t>
            </a:r>
            <a:r>
              <a:rPr lang="en-US" dirty="0"/>
              <a:t>. Ona je </a:t>
            </a:r>
            <a:r>
              <a:rPr lang="en-US" dirty="0" err="1"/>
              <a:t>često</a:t>
            </a:r>
            <a:r>
              <a:rPr lang="en-US" dirty="0"/>
              <a:t> </a:t>
            </a:r>
            <a:r>
              <a:rPr lang="en-US" dirty="0" err="1"/>
              <a:t>korišćena</a:t>
            </a:r>
            <a:r>
              <a:rPr lang="en-US" dirty="0"/>
              <a:t> za </a:t>
            </a:r>
            <a:r>
              <a:rPr lang="en-US" dirty="0" err="1"/>
              <a:t>testiranje</a:t>
            </a:r>
            <a:r>
              <a:rPr lang="en-US" dirty="0"/>
              <a:t> </a:t>
            </a:r>
            <a:r>
              <a:rPr lang="en-US" dirty="0" err="1"/>
              <a:t>ili</a:t>
            </a:r>
            <a:r>
              <a:rPr lang="en-US" dirty="0"/>
              <a:t> </a:t>
            </a:r>
            <a:r>
              <a:rPr lang="en-US" dirty="0" err="1"/>
              <a:t>razvoj</a:t>
            </a:r>
            <a:r>
              <a:rPr lang="en-US" dirty="0"/>
              <a:t> </a:t>
            </a:r>
            <a:r>
              <a:rPr lang="en-US" dirty="0" err="1"/>
              <a:t>aplikacija</a:t>
            </a:r>
            <a:r>
              <a:rPr lang="en-US" dirty="0"/>
              <a:t>.</a:t>
            </a:r>
          </a:p>
          <a:p>
            <a:r>
              <a:rPr lang="en-US" dirty="0"/>
              <a:t>H2 </a:t>
            </a:r>
            <a:r>
              <a:rPr lang="en-US" dirty="0" err="1"/>
              <a:t>podržava</a:t>
            </a:r>
            <a:r>
              <a:rPr lang="en-US" dirty="0"/>
              <a:t> </a:t>
            </a:r>
            <a:r>
              <a:rPr lang="en-US" dirty="0" err="1"/>
              <a:t>standardne</a:t>
            </a:r>
            <a:r>
              <a:rPr lang="en-US" dirty="0"/>
              <a:t> Java </a:t>
            </a:r>
            <a:r>
              <a:rPr lang="en-US" dirty="0" err="1"/>
              <a:t>tehnologije</a:t>
            </a:r>
            <a:r>
              <a:rPr lang="en-US" dirty="0"/>
              <a:t> </a:t>
            </a:r>
            <a:r>
              <a:rPr lang="en-US" dirty="0" err="1"/>
              <a:t>kao</a:t>
            </a:r>
            <a:r>
              <a:rPr lang="en-US" dirty="0"/>
              <a:t> </a:t>
            </a:r>
            <a:r>
              <a:rPr lang="en-US" dirty="0" err="1"/>
              <a:t>što</a:t>
            </a:r>
            <a:r>
              <a:rPr lang="en-US" dirty="0"/>
              <a:t> </a:t>
            </a:r>
            <a:r>
              <a:rPr lang="en-US" dirty="0" err="1"/>
              <a:t>su</a:t>
            </a:r>
            <a:r>
              <a:rPr lang="en-US" dirty="0"/>
              <a:t> JDBC (Java Database Connectivity) </a:t>
            </a:r>
            <a:r>
              <a:rPr lang="en-US" dirty="0" err="1"/>
              <a:t>i</a:t>
            </a:r>
            <a:r>
              <a:rPr lang="en-US" dirty="0"/>
              <a:t> JPA (Java Persistence API), </a:t>
            </a:r>
            <a:r>
              <a:rPr lang="en-US" dirty="0" err="1"/>
              <a:t>što</a:t>
            </a:r>
            <a:r>
              <a:rPr lang="en-US" dirty="0"/>
              <a:t> </a:t>
            </a:r>
            <a:r>
              <a:rPr lang="en-US" dirty="0" err="1"/>
              <a:t>olakšava</a:t>
            </a:r>
            <a:r>
              <a:rPr lang="en-US" dirty="0"/>
              <a:t> </a:t>
            </a:r>
            <a:r>
              <a:rPr lang="en-US" dirty="0" err="1"/>
              <a:t>integraciju</a:t>
            </a:r>
            <a:r>
              <a:rPr lang="en-US" dirty="0"/>
              <a:t> </a:t>
            </a:r>
            <a:r>
              <a:rPr lang="en-US" dirty="0" err="1"/>
              <a:t>sa</a:t>
            </a:r>
            <a:r>
              <a:rPr lang="en-US" dirty="0"/>
              <a:t> Spring </a:t>
            </a:r>
            <a:r>
              <a:rPr lang="en-US" dirty="0" err="1"/>
              <a:t>aplikacijama</a:t>
            </a:r>
            <a:r>
              <a:rPr lang="en-US" dirty="0"/>
              <a:t>.</a:t>
            </a:r>
          </a:p>
          <a:p>
            <a:r>
              <a:rPr lang="en-US" b="1" dirty="0"/>
              <a:t>Dobro </a:t>
            </a:r>
            <a:r>
              <a:rPr lang="en-US" b="1" dirty="0" err="1"/>
              <a:t>integrisana</a:t>
            </a:r>
            <a:r>
              <a:rPr lang="en-US" b="1" dirty="0"/>
              <a:t> </a:t>
            </a:r>
            <a:r>
              <a:rPr lang="en-US" b="1" dirty="0" err="1"/>
              <a:t>sa</a:t>
            </a:r>
            <a:r>
              <a:rPr lang="en-US" b="1" dirty="0"/>
              <a:t> Spring Boot-om</a:t>
            </a:r>
            <a:r>
              <a:rPr lang="en-US" dirty="0"/>
              <a:t>: Spring Boot </a:t>
            </a:r>
            <a:r>
              <a:rPr lang="en-US" dirty="0" err="1"/>
              <a:t>pruža</a:t>
            </a:r>
            <a:r>
              <a:rPr lang="en-US" dirty="0"/>
              <a:t> </a:t>
            </a:r>
            <a:r>
              <a:rPr lang="en-US" dirty="0" err="1"/>
              <a:t>podršku</a:t>
            </a:r>
            <a:r>
              <a:rPr lang="en-US" dirty="0"/>
              <a:t> za H2 </a:t>
            </a:r>
            <a:r>
              <a:rPr lang="en-US" dirty="0" err="1"/>
              <a:t>bazu</a:t>
            </a:r>
            <a:r>
              <a:rPr lang="en-US" dirty="0"/>
              <a:t> </a:t>
            </a:r>
            <a:r>
              <a:rPr lang="en-US" dirty="0" err="1"/>
              <a:t>podataka</a:t>
            </a:r>
            <a:r>
              <a:rPr lang="en-US" dirty="0"/>
              <a:t> </a:t>
            </a:r>
            <a:r>
              <a:rPr lang="en-US" dirty="0" err="1"/>
              <a:t>kroz</a:t>
            </a:r>
            <a:r>
              <a:rPr lang="en-US" dirty="0"/>
              <a:t> </a:t>
            </a:r>
            <a:r>
              <a:rPr lang="en-US" dirty="0" err="1"/>
              <a:t>svoje</a:t>
            </a:r>
            <a:r>
              <a:rPr lang="en-US" dirty="0"/>
              <a:t> </a:t>
            </a:r>
            <a:r>
              <a:rPr lang="en-US" dirty="0" err="1"/>
              <a:t>automatsko</a:t>
            </a:r>
            <a:r>
              <a:rPr lang="en-US" dirty="0"/>
              <a:t> </a:t>
            </a:r>
            <a:r>
              <a:rPr lang="en-US" dirty="0" err="1"/>
              <a:t>konfigurisanje</a:t>
            </a:r>
            <a:r>
              <a:rPr lang="en-US" dirty="0"/>
              <a:t>. Ovo </a:t>
            </a:r>
            <a:r>
              <a:rPr lang="en-US" dirty="0" err="1"/>
              <a:t>omogućava</a:t>
            </a:r>
            <a:r>
              <a:rPr lang="en-US" dirty="0"/>
              <a:t> </a:t>
            </a:r>
            <a:r>
              <a:rPr lang="en-US" dirty="0" err="1"/>
              <a:t>brzo</a:t>
            </a:r>
            <a:r>
              <a:rPr lang="en-US" dirty="0"/>
              <a:t> </a:t>
            </a:r>
            <a:r>
              <a:rPr lang="en-US" dirty="0" err="1"/>
              <a:t>podešavanje</a:t>
            </a:r>
            <a:r>
              <a:rPr lang="en-US" dirty="0"/>
              <a:t> H2 </a:t>
            </a:r>
            <a:r>
              <a:rPr lang="en-US" dirty="0" err="1"/>
              <a:t>baze</a:t>
            </a:r>
            <a:r>
              <a:rPr lang="en-US" dirty="0"/>
              <a:t> </a:t>
            </a:r>
            <a:r>
              <a:rPr lang="en-US" dirty="0" err="1"/>
              <a:t>podataka</a:t>
            </a:r>
            <a:r>
              <a:rPr lang="en-US" dirty="0"/>
              <a:t> u Spring Boot </a:t>
            </a:r>
            <a:r>
              <a:rPr lang="en-US" dirty="0" err="1"/>
              <a:t>aplikacijama</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34</a:t>
            </a:fld>
            <a:endParaRPr lang="en-GB"/>
          </a:p>
        </p:txBody>
      </p:sp>
    </p:spTree>
    <p:extLst>
      <p:ext uri="{BB962C8B-B14F-4D97-AF65-F5344CB8AC3E}">
        <p14:creationId xmlns:p14="http://schemas.microsoft.com/office/powerpoint/2010/main" val="3147061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dirty="0"/>
              <a:t>U Spring Data JPA </a:t>
            </a:r>
            <a:r>
              <a:rPr lang="en-US" dirty="0" err="1"/>
              <a:t>postoje</a:t>
            </a:r>
            <a:r>
              <a:rPr lang="en-US" dirty="0"/>
              <a:t> tri </a:t>
            </a:r>
            <a:r>
              <a:rPr lang="en-US" dirty="0" err="1"/>
              <a:t>osnovna</a:t>
            </a:r>
            <a:r>
              <a:rPr lang="en-US" dirty="0"/>
              <a:t> </a:t>
            </a:r>
            <a:r>
              <a:rPr lang="en-US" dirty="0" err="1"/>
              <a:t>repozitorijumska</a:t>
            </a:r>
            <a:r>
              <a:rPr lang="en-US" dirty="0"/>
              <a:t> </a:t>
            </a:r>
            <a:r>
              <a:rPr lang="en-US" dirty="0" err="1"/>
              <a:t>interfejsa</a:t>
            </a:r>
            <a:r>
              <a:rPr lang="en-US" dirty="0"/>
              <a:t> koji </a:t>
            </a:r>
            <a:r>
              <a:rPr lang="en-US" dirty="0" err="1"/>
              <a:t>olakšavaju</a:t>
            </a:r>
            <a:r>
              <a:rPr lang="en-US" dirty="0"/>
              <a:t> rad </a:t>
            </a:r>
            <a:r>
              <a:rPr lang="en-US" dirty="0" err="1"/>
              <a:t>sa</a:t>
            </a:r>
            <a:r>
              <a:rPr lang="en-US" dirty="0"/>
              <a:t> </a:t>
            </a:r>
            <a:r>
              <a:rPr lang="en-US" dirty="0" err="1"/>
              <a:t>bazom</a:t>
            </a:r>
            <a:r>
              <a:rPr lang="en-US" dirty="0"/>
              <a:t> </a:t>
            </a:r>
            <a:r>
              <a:rPr lang="en-US" dirty="0" err="1"/>
              <a:t>podataka</a:t>
            </a:r>
            <a:r>
              <a:rPr lang="en-US" dirty="0"/>
              <a:t>: </a:t>
            </a:r>
            <a:r>
              <a:rPr lang="en-US" dirty="0" err="1"/>
              <a:t>CrudRepository</a:t>
            </a:r>
            <a:r>
              <a:rPr lang="en-US" dirty="0"/>
              <a:t>, </a:t>
            </a:r>
            <a:r>
              <a:rPr lang="en-US" dirty="0" err="1"/>
              <a:t>JpaRepository</a:t>
            </a:r>
            <a:r>
              <a:rPr lang="en-US" dirty="0"/>
              <a:t> </a:t>
            </a:r>
            <a:r>
              <a:rPr lang="en-US" dirty="0" err="1"/>
              <a:t>i</a:t>
            </a:r>
            <a:r>
              <a:rPr lang="en-US" dirty="0"/>
              <a:t> </a:t>
            </a:r>
            <a:r>
              <a:rPr lang="en-US" dirty="0" err="1"/>
              <a:t>PagingAndSortingRepository</a:t>
            </a:r>
            <a:r>
              <a:rPr lang="en-US" dirty="0"/>
              <a:t>. Svi </a:t>
            </a:r>
            <a:r>
              <a:rPr lang="en-US" dirty="0" err="1"/>
              <a:t>ovi</a:t>
            </a:r>
            <a:r>
              <a:rPr lang="en-US" dirty="0"/>
              <a:t> </a:t>
            </a:r>
            <a:r>
              <a:rPr lang="en-US" dirty="0" err="1"/>
              <a:t>interfejsi</a:t>
            </a:r>
            <a:r>
              <a:rPr lang="en-US" dirty="0"/>
              <a:t> </a:t>
            </a:r>
            <a:r>
              <a:rPr lang="en-US" dirty="0" err="1"/>
              <a:t>pružaju</a:t>
            </a:r>
            <a:r>
              <a:rPr lang="en-US" dirty="0"/>
              <a:t> </a:t>
            </a:r>
            <a:r>
              <a:rPr lang="en-US" dirty="0" err="1"/>
              <a:t>osnovne</a:t>
            </a:r>
            <a:r>
              <a:rPr lang="en-US" dirty="0"/>
              <a:t> </a:t>
            </a:r>
            <a:r>
              <a:rPr lang="en-US" dirty="0" err="1"/>
              <a:t>operacije</a:t>
            </a:r>
            <a:r>
              <a:rPr lang="en-US" dirty="0"/>
              <a:t> za rad </a:t>
            </a:r>
            <a:r>
              <a:rPr lang="en-US" dirty="0" err="1"/>
              <a:t>sa</a:t>
            </a:r>
            <a:r>
              <a:rPr lang="en-US" dirty="0"/>
              <a:t> </a:t>
            </a:r>
            <a:r>
              <a:rPr lang="en-US" dirty="0" err="1"/>
              <a:t>entitetima</a:t>
            </a:r>
            <a:r>
              <a:rPr lang="en-US" dirty="0"/>
              <a:t>, </a:t>
            </a:r>
            <a:r>
              <a:rPr lang="en-US" dirty="0" err="1"/>
              <a:t>ali</a:t>
            </a:r>
            <a:r>
              <a:rPr lang="en-US" dirty="0"/>
              <a:t> </a:t>
            </a:r>
            <a:r>
              <a:rPr lang="en-US" dirty="0" err="1"/>
              <a:t>imaju</a:t>
            </a:r>
            <a:r>
              <a:rPr lang="en-US" dirty="0"/>
              <a:t> </a:t>
            </a:r>
            <a:r>
              <a:rPr lang="en-US" dirty="0" err="1"/>
              <a:t>neke</a:t>
            </a:r>
            <a:r>
              <a:rPr lang="en-US" dirty="0"/>
              <a:t> </a:t>
            </a:r>
            <a:r>
              <a:rPr lang="en-US" dirty="0" err="1"/>
              <a:t>razlike</a:t>
            </a:r>
            <a:r>
              <a:rPr lang="en-US" dirty="0"/>
              <a:t> u </a:t>
            </a:r>
            <a:r>
              <a:rPr lang="en-US" dirty="0" err="1"/>
              <a:t>dodatnim</a:t>
            </a:r>
            <a:r>
              <a:rPr lang="en-US" dirty="0"/>
              <a:t> </a:t>
            </a:r>
            <a:r>
              <a:rPr lang="en-US" dirty="0" err="1"/>
              <a:t>funkcionalnostima</a:t>
            </a:r>
            <a:r>
              <a:rPr lang="en-US" dirty="0"/>
              <a:t> </a:t>
            </a:r>
            <a:r>
              <a:rPr lang="en-US" dirty="0" err="1"/>
              <a:t>koje</a:t>
            </a:r>
            <a:r>
              <a:rPr lang="en-US" dirty="0"/>
              <a:t> nude.</a:t>
            </a:r>
          </a:p>
          <a:p>
            <a:r>
              <a:rPr lang="en-US" dirty="0" err="1"/>
              <a:t>CrudRepository</a:t>
            </a:r>
            <a:r>
              <a:rPr lang="en-US" dirty="0"/>
              <a:t> </a:t>
            </a:r>
            <a:r>
              <a:rPr lang="en-US" dirty="0" err="1"/>
              <a:t>pruža</a:t>
            </a:r>
            <a:r>
              <a:rPr lang="en-US" dirty="0"/>
              <a:t> </a:t>
            </a:r>
            <a:r>
              <a:rPr lang="en-US" dirty="0" err="1"/>
              <a:t>osnovne</a:t>
            </a:r>
            <a:r>
              <a:rPr lang="en-US" dirty="0"/>
              <a:t> CRUD </a:t>
            </a:r>
            <a:r>
              <a:rPr lang="en-US" dirty="0" err="1"/>
              <a:t>operacije</a:t>
            </a:r>
            <a:r>
              <a:rPr lang="en-US" dirty="0"/>
              <a:t>, </a:t>
            </a:r>
            <a:r>
              <a:rPr lang="en-US" dirty="0" err="1"/>
              <a:t>JpaRepository</a:t>
            </a:r>
            <a:r>
              <a:rPr lang="en-US" dirty="0"/>
              <a:t> </a:t>
            </a:r>
            <a:r>
              <a:rPr lang="en-US" dirty="0" err="1"/>
              <a:t>dodaje</a:t>
            </a:r>
            <a:r>
              <a:rPr lang="en-US" dirty="0"/>
              <a:t> </a:t>
            </a:r>
            <a:r>
              <a:rPr lang="en-US" dirty="0" err="1"/>
              <a:t>dodatne</a:t>
            </a:r>
            <a:r>
              <a:rPr lang="en-US" dirty="0"/>
              <a:t> </a:t>
            </a:r>
            <a:r>
              <a:rPr lang="en-US" dirty="0" err="1"/>
              <a:t>funkcionalnosti</a:t>
            </a:r>
            <a:r>
              <a:rPr lang="en-US" dirty="0"/>
              <a:t> za rad </a:t>
            </a:r>
            <a:r>
              <a:rPr lang="en-US" dirty="0" err="1"/>
              <a:t>sa</a:t>
            </a:r>
            <a:r>
              <a:rPr lang="en-US" dirty="0"/>
              <a:t> JPA </a:t>
            </a:r>
            <a:r>
              <a:rPr lang="en-US" dirty="0" err="1"/>
              <a:t>entitetima</a:t>
            </a:r>
            <a:r>
              <a:rPr lang="en-US" dirty="0"/>
              <a:t>, </a:t>
            </a:r>
            <a:r>
              <a:rPr lang="en-US" dirty="0" err="1"/>
              <a:t>dok</a:t>
            </a:r>
            <a:r>
              <a:rPr lang="en-US" dirty="0"/>
              <a:t> </a:t>
            </a:r>
            <a:r>
              <a:rPr lang="en-US" dirty="0" err="1"/>
              <a:t>PagingAndSortingRepository</a:t>
            </a:r>
            <a:r>
              <a:rPr lang="en-US" dirty="0"/>
              <a:t> </a:t>
            </a:r>
            <a:r>
              <a:rPr lang="en-US" dirty="0" err="1"/>
              <a:t>dodaje</a:t>
            </a:r>
            <a:r>
              <a:rPr lang="en-US" dirty="0"/>
              <a:t> </a:t>
            </a:r>
            <a:r>
              <a:rPr lang="en-US" dirty="0" err="1"/>
              <a:t>podršku</a:t>
            </a:r>
            <a:r>
              <a:rPr lang="en-US" dirty="0"/>
              <a:t> za </a:t>
            </a:r>
            <a:r>
              <a:rPr lang="en-US" dirty="0" err="1"/>
              <a:t>straničenje</a:t>
            </a:r>
            <a:r>
              <a:rPr lang="en-US" dirty="0"/>
              <a:t> </a:t>
            </a:r>
            <a:r>
              <a:rPr lang="en-US" dirty="0" err="1"/>
              <a:t>i</a:t>
            </a:r>
            <a:r>
              <a:rPr lang="en-US" dirty="0"/>
              <a:t> </a:t>
            </a:r>
            <a:r>
              <a:rPr lang="en-US" dirty="0" err="1"/>
              <a:t>sortiranje</a:t>
            </a:r>
            <a:r>
              <a:rPr lang="en-US" dirty="0"/>
              <a:t> </a:t>
            </a:r>
            <a:r>
              <a:rPr lang="en-US" dirty="0" err="1"/>
              <a:t>podataka</a:t>
            </a:r>
            <a:r>
              <a:rPr lang="en-US" dirty="0"/>
              <a:t>. </a:t>
            </a:r>
          </a:p>
          <a:p>
            <a:r>
              <a:rPr lang="en-US" dirty="0"/>
              <a:t>Da </a:t>
            </a:r>
            <a:r>
              <a:rPr lang="en-US" dirty="0" err="1"/>
              <a:t>biste</a:t>
            </a:r>
            <a:r>
              <a:rPr lang="en-US" dirty="0"/>
              <a:t> </a:t>
            </a:r>
            <a:r>
              <a:rPr lang="en-US" dirty="0" err="1"/>
              <a:t>definisali</a:t>
            </a:r>
            <a:r>
              <a:rPr lang="en-US" dirty="0"/>
              <a:t> JPA </a:t>
            </a:r>
            <a:r>
              <a:rPr lang="en-US" dirty="0" err="1"/>
              <a:t>repozitorijum</a:t>
            </a:r>
            <a:r>
              <a:rPr lang="en-US" dirty="0"/>
              <a:t> u Spring Boot </a:t>
            </a:r>
            <a:r>
              <a:rPr lang="en-US" dirty="0" err="1"/>
              <a:t>aplikaciji</a:t>
            </a:r>
            <a:r>
              <a:rPr lang="en-US" dirty="0"/>
              <a:t>, </a:t>
            </a:r>
            <a:r>
              <a:rPr lang="en-US" dirty="0" err="1"/>
              <a:t>koristi</a:t>
            </a:r>
            <a:r>
              <a:rPr lang="en-US" dirty="0"/>
              <a:t> se </a:t>
            </a:r>
            <a:r>
              <a:rPr lang="en-US" dirty="0" err="1"/>
              <a:t>interfejs</a:t>
            </a:r>
            <a:r>
              <a:rPr lang="en-US" dirty="0"/>
              <a:t> koji </a:t>
            </a:r>
            <a:r>
              <a:rPr lang="en-US" dirty="0" err="1"/>
              <a:t>proširuje</a:t>
            </a:r>
            <a:r>
              <a:rPr lang="en-US" dirty="0"/>
              <a:t> </a:t>
            </a:r>
            <a:r>
              <a:rPr lang="en-US" dirty="0" err="1"/>
              <a:t>JpaRepository</a:t>
            </a:r>
            <a:r>
              <a:rPr lang="en-US" dirty="0"/>
              <a:t> </a:t>
            </a:r>
            <a:r>
              <a:rPr lang="en-US" dirty="0" err="1"/>
              <a:t>interfejs</a:t>
            </a:r>
            <a:r>
              <a:rPr lang="en-US" dirty="0"/>
              <a:t> </a:t>
            </a:r>
            <a:r>
              <a:rPr lang="en-US" dirty="0" err="1"/>
              <a:t>iz</a:t>
            </a:r>
            <a:r>
              <a:rPr lang="en-US" dirty="0"/>
              <a:t> Spring Data JPA. </a:t>
            </a:r>
          </a:p>
          <a:p>
            <a:r>
              <a:rPr lang="en-US" dirty="0" err="1"/>
              <a:t>JpaRepository</a:t>
            </a:r>
            <a:r>
              <a:rPr lang="en-US" dirty="0"/>
              <a:t> </a:t>
            </a:r>
            <a:r>
              <a:rPr lang="en-US" dirty="0" err="1"/>
              <a:t>pruža</a:t>
            </a:r>
            <a:r>
              <a:rPr lang="en-US" dirty="0"/>
              <a:t> </a:t>
            </a:r>
            <a:r>
              <a:rPr lang="en-US" dirty="0" err="1"/>
              <a:t>osnovne</a:t>
            </a:r>
            <a:r>
              <a:rPr lang="en-US" dirty="0"/>
              <a:t> CRUD (Create, Read, Update, Delete) </a:t>
            </a:r>
            <a:r>
              <a:rPr lang="en-US" dirty="0" err="1"/>
              <a:t>operacije</a:t>
            </a:r>
            <a:r>
              <a:rPr lang="en-US" dirty="0"/>
              <a:t> za </a:t>
            </a:r>
            <a:r>
              <a:rPr lang="en-US" dirty="0" err="1"/>
              <a:t>entitete</a:t>
            </a:r>
            <a:r>
              <a:rPr lang="en-US" dirty="0"/>
              <a:t>, a Spring Data JPA </a:t>
            </a:r>
            <a:r>
              <a:rPr lang="en-US" dirty="0" err="1"/>
              <a:t>automatski</a:t>
            </a:r>
            <a:r>
              <a:rPr lang="en-US" dirty="0"/>
              <a:t> </a:t>
            </a:r>
            <a:r>
              <a:rPr lang="en-US" dirty="0" err="1"/>
              <a:t>implementira</a:t>
            </a:r>
            <a:r>
              <a:rPr lang="en-US" dirty="0"/>
              <a:t> </a:t>
            </a:r>
            <a:r>
              <a:rPr lang="en-US" dirty="0" err="1"/>
              <a:t>ove</a:t>
            </a:r>
            <a:r>
              <a:rPr lang="en-US" dirty="0"/>
              <a:t> </a:t>
            </a:r>
            <a:r>
              <a:rPr lang="en-US" dirty="0" err="1"/>
              <a:t>operacije</a:t>
            </a:r>
            <a:r>
              <a:rPr lang="en-US" dirty="0"/>
              <a:t> </a:t>
            </a:r>
            <a:r>
              <a:rPr lang="en-US" dirty="0" err="1"/>
              <a:t>na</a:t>
            </a:r>
            <a:r>
              <a:rPr lang="en-US" dirty="0"/>
              <a:t> </a:t>
            </a:r>
            <a:r>
              <a:rPr lang="en-US" dirty="0" err="1"/>
              <a:t>osnovu</a:t>
            </a:r>
            <a:r>
              <a:rPr lang="en-US" dirty="0"/>
              <a:t> </a:t>
            </a:r>
            <a:r>
              <a:rPr lang="en-US" dirty="0" err="1"/>
              <a:t>konvencija</a:t>
            </a:r>
            <a:r>
              <a:rPr lang="en-US" dirty="0"/>
              <a:t> </a:t>
            </a:r>
            <a:r>
              <a:rPr lang="en-US" dirty="0" err="1"/>
              <a:t>imenovanja</a:t>
            </a:r>
            <a:r>
              <a:rPr lang="en-US" dirty="0"/>
              <a:t> </a:t>
            </a:r>
            <a:r>
              <a:rPr lang="en-US" dirty="0" err="1"/>
              <a:t>metoda</a:t>
            </a:r>
            <a:r>
              <a:rPr lang="en-US" dirty="0"/>
              <a:t>.</a:t>
            </a:r>
          </a:p>
          <a:p>
            <a:r>
              <a:rPr lang="en-US" dirty="0" err="1"/>
              <a:t>PropertyRepository</a:t>
            </a:r>
            <a:r>
              <a:rPr lang="en-US" dirty="0"/>
              <a:t> </a:t>
            </a:r>
            <a:r>
              <a:rPr lang="en-US" dirty="0">
                <a:solidFill>
                  <a:srgbClr val="CC7832"/>
                </a:solidFill>
                <a:effectLst/>
              </a:rPr>
              <a:t>je </a:t>
            </a:r>
            <a:r>
              <a:rPr lang="en-US" dirty="0" err="1">
                <a:solidFill>
                  <a:srgbClr val="CC7832"/>
                </a:solidFill>
                <a:effectLst/>
              </a:rPr>
              <a:t>repzitorijum</a:t>
            </a:r>
            <a:r>
              <a:rPr lang="en-US" dirty="0">
                <a:solidFill>
                  <a:srgbClr val="CC7832"/>
                </a:solidFill>
                <a:effectLst/>
              </a:rPr>
              <a:t> koji </a:t>
            </a:r>
            <a:r>
              <a:rPr lang="en-US" dirty="0" err="1">
                <a:solidFill>
                  <a:srgbClr val="CC7832"/>
                </a:solidFill>
                <a:effectLst/>
              </a:rPr>
              <a:t>radi</a:t>
            </a:r>
            <a:r>
              <a:rPr lang="en-US" dirty="0">
                <a:solidFill>
                  <a:srgbClr val="CC7832"/>
                </a:solidFill>
                <a:effectLst/>
              </a:rPr>
              <a:t> </a:t>
            </a:r>
            <a:r>
              <a:rPr lang="en-US" dirty="0" err="1">
                <a:solidFill>
                  <a:srgbClr val="CC7832"/>
                </a:solidFill>
                <a:effectLst/>
              </a:rPr>
              <a:t>sa</a:t>
            </a:r>
            <a:r>
              <a:rPr lang="en-US" dirty="0">
                <a:solidFill>
                  <a:srgbClr val="CC7832"/>
                </a:solidFill>
                <a:effectLst/>
              </a:rPr>
              <a:t> </a:t>
            </a:r>
            <a:r>
              <a:rPr lang="en-US" dirty="0" err="1">
                <a:solidFill>
                  <a:srgbClr val="CC7832"/>
                </a:solidFill>
                <a:effectLst/>
              </a:rPr>
              <a:t>entitom</a:t>
            </a:r>
            <a:r>
              <a:rPr lang="en-US" dirty="0">
                <a:solidFill>
                  <a:srgbClr val="CC7832"/>
                </a:solidFill>
                <a:effectLst/>
              </a:rPr>
              <a:t> Property, a </a:t>
            </a:r>
            <a:r>
              <a:rPr lang="en-US" dirty="0" err="1">
                <a:solidFill>
                  <a:srgbClr val="CC7832"/>
                </a:solidFill>
                <a:effectLst/>
              </a:rPr>
              <a:t>kljucevi</a:t>
            </a:r>
            <a:r>
              <a:rPr lang="en-US" dirty="0">
                <a:solidFill>
                  <a:srgbClr val="CC7832"/>
                </a:solidFill>
                <a:effectLst/>
              </a:rPr>
              <a:t> </a:t>
            </a:r>
            <a:r>
              <a:rPr lang="en-US" dirty="0" err="1">
                <a:solidFill>
                  <a:srgbClr val="CC7832"/>
                </a:solidFill>
                <a:effectLst/>
              </a:rPr>
              <a:t>ce</a:t>
            </a:r>
            <a:r>
              <a:rPr lang="en-US" dirty="0">
                <a:solidFill>
                  <a:srgbClr val="CC7832"/>
                </a:solidFill>
                <a:effectLst/>
              </a:rPr>
              <a:t> </a:t>
            </a:r>
            <a:r>
              <a:rPr lang="en-US" dirty="0" err="1">
                <a:solidFill>
                  <a:srgbClr val="CC7832"/>
                </a:solidFill>
                <a:effectLst/>
              </a:rPr>
              <a:t>biti</a:t>
            </a:r>
            <a:r>
              <a:rPr lang="en-US" dirty="0">
                <a:solidFill>
                  <a:srgbClr val="CC7832"/>
                </a:solidFill>
                <a:effectLst/>
              </a:rPr>
              <a:t> </a:t>
            </a:r>
            <a:r>
              <a:rPr lang="en-US" dirty="0" err="1">
                <a:solidFill>
                  <a:srgbClr val="CC7832"/>
                </a:solidFill>
                <a:effectLst/>
              </a:rPr>
              <a:t>tipa</a:t>
            </a:r>
            <a:r>
              <a:rPr lang="en-US" dirty="0">
                <a:solidFill>
                  <a:srgbClr val="CC7832"/>
                </a:solidFill>
                <a:effectLst/>
              </a:rPr>
              <a:t> Integer I sad </a:t>
            </a:r>
            <a:r>
              <a:rPr lang="en-US" dirty="0" err="1">
                <a:solidFill>
                  <a:srgbClr val="CC7832"/>
                </a:solidFill>
                <a:effectLst/>
              </a:rPr>
              <a:t>mozemo</a:t>
            </a:r>
            <a:r>
              <a:rPr lang="en-US" dirty="0">
                <a:solidFill>
                  <a:srgbClr val="CC7832"/>
                </a:solidFill>
                <a:effectLst/>
              </a:rPr>
              <a:t> da </a:t>
            </a:r>
            <a:r>
              <a:rPr lang="en-US" dirty="0" err="1">
                <a:solidFill>
                  <a:srgbClr val="CC7832"/>
                </a:solidFill>
                <a:effectLst/>
              </a:rPr>
              <a:t>koristimo</a:t>
            </a:r>
            <a:r>
              <a:rPr lang="en-US" dirty="0">
                <a:solidFill>
                  <a:srgbClr val="CC7832"/>
                </a:solidFill>
                <a:effectLst/>
              </a:rPr>
              <a:t> </a:t>
            </a:r>
            <a:r>
              <a:rPr lang="en-US" dirty="0" err="1">
                <a:solidFill>
                  <a:srgbClr val="CC7832"/>
                </a:solidFill>
                <a:effectLst/>
              </a:rPr>
              <a:t>repozitorijum</a:t>
            </a:r>
            <a:r>
              <a:rPr lang="en-US" dirty="0">
                <a:solidFill>
                  <a:srgbClr val="CC7832"/>
                </a:solidFill>
                <a:effectLst/>
              </a:rPr>
              <a:t> u </a:t>
            </a:r>
            <a:r>
              <a:rPr lang="en-US" dirty="0" err="1">
                <a:solidFill>
                  <a:srgbClr val="CC7832"/>
                </a:solidFill>
                <a:effectLst/>
              </a:rPr>
              <a:t>servisu</a:t>
            </a:r>
            <a:r>
              <a:rPr lang="en-US" dirty="0">
                <a:solidFill>
                  <a:srgbClr val="CC7832"/>
                </a:solidFill>
                <a:effectLst/>
              </a:rPr>
              <a:t>, </a:t>
            </a:r>
            <a:r>
              <a:rPr lang="en-US" dirty="0" err="1">
                <a:solidFill>
                  <a:srgbClr val="CC7832"/>
                </a:solidFill>
                <a:effectLst/>
              </a:rPr>
              <a:t>kao</a:t>
            </a:r>
            <a:r>
              <a:rPr lang="en-US" dirty="0">
                <a:solidFill>
                  <a:srgbClr val="CC7832"/>
                </a:solidFill>
                <a:effectLst/>
              </a:rPr>
              <a:t> </a:t>
            </a:r>
            <a:r>
              <a:rPr lang="en-US" dirty="0" err="1">
                <a:solidFill>
                  <a:srgbClr val="CC7832"/>
                </a:solidFill>
                <a:effectLst/>
              </a:rPr>
              <a:t>npr</a:t>
            </a:r>
            <a:endParaRPr lang="en-US" dirty="0">
              <a:solidFill>
                <a:srgbClr val="CC7832"/>
              </a:solidFill>
              <a:effectLst/>
            </a:endParaRPr>
          </a:p>
          <a:p>
            <a:r>
              <a:rPr lang="en-US" dirty="0" err="1">
                <a:solidFill>
                  <a:srgbClr val="CC7832"/>
                </a:solidFill>
                <a:effectLst/>
              </a:rPr>
              <a:t>propertyRepository.save</a:t>
            </a:r>
            <a:r>
              <a:rPr lang="en-US" dirty="0">
                <a:solidFill>
                  <a:srgbClr val="CC7832"/>
                </a:solidFill>
                <a:effectLst/>
              </a:rPr>
              <a:t>(property) </a:t>
            </a:r>
            <a:r>
              <a:rPr lang="en-US" dirty="0" err="1">
                <a:solidFill>
                  <a:srgbClr val="CC7832"/>
                </a:solidFill>
                <a:effectLst/>
              </a:rPr>
              <a:t>ili</a:t>
            </a:r>
            <a:r>
              <a:rPr lang="en-US" dirty="0">
                <a:solidFill>
                  <a:srgbClr val="CC7832"/>
                </a:solidFill>
                <a:effectLst/>
              </a:rPr>
              <a:t> </a:t>
            </a:r>
            <a:r>
              <a:rPr lang="en-US" dirty="0" err="1">
                <a:solidFill>
                  <a:srgbClr val="CC7832"/>
                </a:solidFill>
                <a:effectLst/>
              </a:rPr>
              <a:t>propertyRepository.findAll</a:t>
            </a:r>
            <a:r>
              <a:rPr lang="en-US" dirty="0">
                <a:solidFill>
                  <a:srgbClr val="CC7832"/>
                </a:solidFill>
                <a:effectLst/>
              </a:rPr>
              <a:t>() </a:t>
            </a:r>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35</a:t>
            </a:fld>
            <a:endParaRPr lang="en-GB"/>
          </a:p>
        </p:txBody>
      </p:sp>
    </p:spTree>
    <p:extLst>
      <p:ext uri="{BB962C8B-B14F-4D97-AF65-F5344CB8AC3E}">
        <p14:creationId xmlns:p14="http://schemas.microsoft.com/office/powerpoint/2010/main" val="2988925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36</a:t>
            </a:fld>
            <a:endParaRPr lang="en-GB"/>
          </a:p>
        </p:txBody>
      </p:sp>
    </p:spTree>
    <p:extLst>
      <p:ext uri="{BB962C8B-B14F-4D97-AF65-F5344CB8AC3E}">
        <p14:creationId xmlns:p14="http://schemas.microsoft.com/office/powerpoint/2010/main" val="69091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GB">
                <a:effectLst/>
                <a:latin typeface="Helvetica Neue" panose="02000503000000020004" pitchFamily="2" charset="0"/>
              </a:rPr>
              <a:t>Dependency Injection </a:t>
            </a:r>
            <a:r>
              <a:rPr lang="en-US">
                <a:latin typeface="Calibri"/>
                <a:cs typeface="Calibri"/>
              </a:rPr>
              <a:t>(</a:t>
            </a:r>
            <a:r>
              <a:rPr lang="en-US" err="1">
                <a:latin typeface="Calibri"/>
                <a:cs typeface="Calibri"/>
              </a:rPr>
              <a:t>kako</a:t>
            </a:r>
            <a:r>
              <a:rPr lang="en-US">
                <a:latin typeface="Calibri"/>
                <a:cs typeface="Calibri"/>
              </a:rPr>
              <a:t> bi ga </a:t>
            </a:r>
            <a:r>
              <a:rPr lang="en-US" err="1">
                <a:latin typeface="Calibri"/>
                <a:cs typeface="Calibri"/>
              </a:rPr>
              <a:t>preveli</a:t>
            </a:r>
            <a:r>
              <a:rPr lang="en-US">
                <a:latin typeface="Calibri"/>
                <a:cs typeface="Calibri"/>
              </a:rPr>
              <a:t> </a:t>
            </a:r>
            <a:r>
              <a:rPr lang="en-US" err="1">
                <a:latin typeface="Calibri"/>
                <a:cs typeface="Calibri"/>
              </a:rPr>
              <a:t>Injekcija</a:t>
            </a:r>
            <a:r>
              <a:rPr lang="en-US">
                <a:latin typeface="Calibri"/>
                <a:cs typeface="Calibri"/>
              </a:rPr>
              <a:t> </a:t>
            </a:r>
            <a:r>
              <a:rPr lang="en-US" err="1">
                <a:latin typeface="Calibri"/>
                <a:cs typeface="Calibri"/>
              </a:rPr>
              <a:t>Zavisnosti</a:t>
            </a:r>
            <a:r>
              <a:rPr lang="en-US">
                <a:latin typeface="Calibri"/>
                <a:cs typeface="Calibri"/>
              </a:rPr>
              <a:t>) </a:t>
            </a:r>
            <a:r>
              <a:rPr lang="en-GB">
                <a:effectLst/>
                <a:latin typeface="Helvetica Neue" panose="02000503000000020004" pitchFamily="2" charset="0"/>
              </a:rPr>
              <a:t>je </a:t>
            </a:r>
            <a:r>
              <a:rPr lang="en-GB" err="1">
                <a:effectLst/>
                <a:latin typeface="Helvetica Neue" panose="02000503000000020004" pitchFamily="2" charset="0"/>
              </a:rPr>
              <a:t>samo</a:t>
            </a:r>
            <a:r>
              <a:rPr lang="en-GB">
                <a:effectLst/>
                <a:latin typeface="Helvetica Neue" panose="02000503000000020004" pitchFamily="2" charset="0"/>
              </a:rPr>
              <a:t> </a:t>
            </a:r>
            <a:r>
              <a:rPr lang="en-GB" err="1">
                <a:effectLst/>
                <a:latin typeface="Helvetica Neue" panose="02000503000000020004" pitchFamily="2" charset="0"/>
              </a:rPr>
              <a:t>jedan</a:t>
            </a:r>
            <a:r>
              <a:rPr lang="en-GB">
                <a:effectLst/>
                <a:latin typeface="Helvetica Neue" panose="02000503000000020004" pitchFamily="2" charset="0"/>
              </a:rPr>
              <a:t> od </a:t>
            </a:r>
            <a:r>
              <a:rPr lang="en-GB" err="1">
                <a:effectLst/>
                <a:latin typeface="Helvetica Neue" panose="02000503000000020004" pitchFamily="2" charset="0"/>
              </a:rPr>
              <a:t>mehanizama</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se </a:t>
            </a:r>
            <a:r>
              <a:rPr lang="en-GB" err="1">
                <a:effectLst/>
                <a:latin typeface="Helvetica Neue" panose="02000503000000020004" pitchFamily="2" charset="0"/>
              </a:rPr>
              <a:t>zapravo</a:t>
            </a:r>
            <a:r>
              <a:rPr lang="en-GB">
                <a:effectLst/>
                <a:latin typeface="Helvetica Neue" panose="02000503000000020004" pitchFamily="2" charset="0"/>
              </a:rPr>
              <a:t> </a:t>
            </a:r>
            <a:r>
              <a:rPr lang="en-GB" err="1">
                <a:effectLst/>
                <a:latin typeface="Helvetica Neue" panose="02000503000000020004" pitchFamily="2" charset="0"/>
              </a:rPr>
              <a:t>postize</a:t>
            </a:r>
            <a:r>
              <a:rPr lang="en-GB">
                <a:effectLst/>
                <a:latin typeface="Helvetica Neue" panose="02000503000000020004" pitchFamily="2" charset="0"/>
              </a:rPr>
              <a:t> </a:t>
            </a:r>
            <a:r>
              <a:rPr lang="en-GB" err="1">
                <a:effectLst/>
                <a:latin typeface="Helvetica Neue" panose="02000503000000020004" pitchFamily="2" charset="0"/>
              </a:rPr>
              <a:t>inverzija</a:t>
            </a:r>
            <a:r>
              <a:rPr lang="en-GB">
                <a:effectLst/>
                <a:latin typeface="Helvetica Neue" panose="02000503000000020004" pitchFamily="2" charset="0"/>
              </a:rPr>
              <a:t> </a:t>
            </a:r>
            <a:r>
              <a:rPr lang="en-GB" err="1">
                <a:effectLst/>
                <a:latin typeface="Helvetica Neue" panose="02000503000000020004" pitchFamily="2" charset="0"/>
              </a:rPr>
              <a:t>kontrole</a:t>
            </a:r>
            <a:r>
              <a:rPr lang="en-GB">
                <a:effectLst/>
                <a:latin typeface="Helvetica Neue" panose="02000503000000020004" pitchFamily="2" charset="0"/>
              </a:rPr>
              <a:t> u </a:t>
            </a:r>
            <a:r>
              <a:rPr lang="en-GB" err="1">
                <a:effectLst/>
                <a:latin typeface="Helvetica Neue" panose="02000503000000020004" pitchFamily="2" charset="0"/>
              </a:rPr>
              <a:t>kodu</a:t>
            </a:r>
            <a:r>
              <a:rPr lang="en-GB">
                <a:effectLst/>
                <a:latin typeface="Helvetica Neue" panose="02000503000000020004" pitchFamily="2" charset="0"/>
              </a:rPr>
              <a:t>. </a:t>
            </a:r>
          </a:p>
          <a:p>
            <a:pPr marL="0" marR="0" lvl="0" indent="0" algn="l" defTabSz="914400" rtl="0" eaLnBrk="1" fontAlgn="auto" latinLnBrk="0" hangingPunct="1">
              <a:lnSpc>
                <a:spcPct val="110000"/>
              </a:lnSpc>
              <a:spcBef>
                <a:spcPts val="0"/>
              </a:spcBef>
              <a:spcAft>
                <a:spcPts val="0"/>
              </a:spcAft>
              <a:buClrTx/>
              <a:buSzTx/>
              <a:buFontTx/>
              <a:buNone/>
              <a:tabLst/>
              <a:defRPr/>
            </a:pPr>
            <a:r>
              <a:rPr lang="en-GB" err="1">
                <a:effectLst/>
                <a:latin typeface="Helvetica Neue" panose="02000503000000020004" pitchFamily="2" charset="0"/>
              </a:rPr>
              <a:t>Pomocu</a:t>
            </a:r>
            <a:r>
              <a:rPr lang="en-GB">
                <a:effectLst/>
                <a:latin typeface="Helvetica Neue" panose="02000503000000020004" pitchFamily="2" charset="0"/>
              </a:rPr>
              <a:t> </a:t>
            </a:r>
            <a:r>
              <a:rPr lang="en-GB" err="1">
                <a:effectLst/>
                <a:latin typeface="Helvetica Neue" panose="02000503000000020004" pitchFamily="2" charset="0"/>
              </a:rPr>
              <a:t>njega</a:t>
            </a:r>
            <a:r>
              <a:rPr lang="en-GB">
                <a:effectLst/>
                <a:latin typeface="Helvetica Neue" panose="02000503000000020004" pitchFamily="2" charset="0"/>
              </a:rPr>
              <a:t>, </a:t>
            </a:r>
            <a:r>
              <a:rPr lang="en-GB" err="1">
                <a:effectLst/>
                <a:latin typeface="Helvetica Neue" panose="02000503000000020004" pitchFamily="2" charset="0"/>
              </a:rPr>
              <a:t>kontejner</a:t>
            </a:r>
            <a:r>
              <a:rPr lang="en-GB">
                <a:effectLst/>
                <a:latin typeface="Helvetica Neue" panose="02000503000000020004" pitchFamily="2" charset="0"/>
              </a:rPr>
              <a:t> </a:t>
            </a:r>
            <a:r>
              <a:rPr lang="en-GB" err="1">
                <a:effectLst/>
                <a:latin typeface="Helvetica Neue" panose="02000503000000020004" pitchFamily="2" charset="0"/>
              </a:rPr>
              <a:t>rukuje</a:t>
            </a:r>
            <a:r>
              <a:rPr lang="en-GB">
                <a:effectLst/>
                <a:latin typeface="Helvetica Neue" panose="02000503000000020004" pitchFamily="2" charset="0"/>
              </a:rPr>
              <a:t> </a:t>
            </a:r>
            <a:r>
              <a:rPr lang="en-GB" err="1">
                <a:effectLst/>
                <a:latin typeface="Helvetica Neue" panose="02000503000000020004" pitchFamily="2" charset="0"/>
              </a:rPr>
              <a:t>objektima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vezama</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njih</a:t>
            </a:r>
            <a:r>
              <a:rPr lang="en-GB">
                <a:effectLst/>
                <a:latin typeface="Helvetica Neue" panose="02000503000000020004" pitchFamily="2" charset="0"/>
              </a:rPr>
              <a:t> da mi to ne bi </a:t>
            </a:r>
            <a:r>
              <a:rPr lang="en-GB" err="1">
                <a:effectLst/>
                <a:latin typeface="Helvetica Neue" panose="02000503000000020004" pitchFamily="2" charset="0"/>
              </a:rPr>
              <a:t>morali</a:t>
            </a:r>
            <a:r>
              <a:rPr lang="en-GB">
                <a:effectLst/>
                <a:latin typeface="Helvetica Neue" panose="02000503000000020004" pitchFamily="2" charset="0"/>
              </a:rPr>
              <a:t> da </a:t>
            </a:r>
            <a:r>
              <a:rPr lang="en-GB" err="1">
                <a:effectLst/>
                <a:latin typeface="Helvetica Neue" panose="02000503000000020004" pitchFamily="2" charset="0"/>
              </a:rPr>
              <a:t>radimo</a:t>
            </a:r>
            <a:r>
              <a:rPr lang="en-GB">
                <a:effectLst/>
                <a:latin typeface="Helvetica Neue" panose="02000503000000020004" pitchFamily="2" charset="0"/>
              </a:rPr>
              <a:t>.</a:t>
            </a:r>
            <a:br>
              <a:rPr lang="en-GB">
                <a:effectLst/>
                <a:latin typeface="Helvetica Neue" panose="02000503000000020004" pitchFamily="2" charset="0"/>
              </a:rPr>
            </a:br>
            <a:r>
              <a:rPr lang="en-GB">
                <a:effectLst/>
                <a:latin typeface="Helvetica Neue" panose="02000503000000020004" pitchFamily="2" charset="0"/>
              </a:rPr>
              <a:t>Ono </a:t>
            </a:r>
            <a:r>
              <a:rPr lang="en-GB" err="1">
                <a:effectLst/>
                <a:latin typeface="Helvetica Neue" panose="02000503000000020004" pitchFamily="2" charset="0"/>
              </a:rPr>
              <a:t>sto</a:t>
            </a:r>
            <a:r>
              <a:rPr lang="en-GB">
                <a:effectLst/>
                <a:latin typeface="Helvetica Neue" panose="02000503000000020004" pitchFamily="2" charset="0"/>
              </a:rPr>
              <a:t> </a:t>
            </a:r>
            <a:r>
              <a:rPr lang="en-GB" err="1">
                <a:effectLst/>
                <a:latin typeface="Helvetica Neue" panose="02000503000000020004" pitchFamily="2" charset="0"/>
              </a:rPr>
              <a:t>treba</a:t>
            </a:r>
            <a:r>
              <a:rPr lang="en-GB">
                <a:effectLst/>
                <a:latin typeface="Helvetica Neue" panose="02000503000000020004" pitchFamily="2" charset="0"/>
              </a:rPr>
              <a:t> da </a:t>
            </a:r>
            <a:r>
              <a:rPr lang="en-GB" err="1">
                <a:effectLst/>
                <a:latin typeface="Helvetica Neue" panose="02000503000000020004" pitchFamily="2" charset="0"/>
              </a:rPr>
              <a:t>uradimo</a:t>
            </a:r>
            <a:r>
              <a:rPr lang="en-GB">
                <a:effectLst/>
                <a:latin typeface="Helvetica Neue" panose="02000503000000020004" pitchFamily="2" charset="0"/>
              </a:rPr>
              <a:t> </a:t>
            </a:r>
            <a:r>
              <a:rPr lang="en-GB" err="1">
                <a:effectLst/>
                <a:latin typeface="Helvetica Neue" panose="02000503000000020004" pitchFamily="2" charset="0"/>
              </a:rPr>
              <a:t>jeste</a:t>
            </a:r>
            <a:r>
              <a:rPr lang="en-GB">
                <a:effectLst/>
                <a:latin typeface="Helvetica Neue" panose="02000503000000020004" pitchFamily="2" charset="0"/>
              </a:rPr>
              <a:t> da </a:t>
            </a:r>
            <a:r>
              <a:rPr lang="en-GB" err="1">
                <a:effectLst/>
                <a:latin typeface="Helvetica Neue" panose="02000503000000020004" pitchFamily="2" charset="0"/>
              </a:rPr>
              <a:t>na</a:t>
            </a:r>
            <a:r>
              <a:rPr lang="en-GB">
                <a:effectLst/>
                <a:latin typeface="Helvetica Neue" panose="02000503000000020004" pitchFamily="2" charset="0"/>
              </a:rPr>
              <a:t> </a:t>
            </a:r>
            <a:r>
              <a:rPr lang="en-GB" err="1">
                <a:effectLst/>
                <a:latin typeface="Helvetica Neue" panose="02000503000000020004" pitchFamily="2" charset="0"/>
              </a:rPr>
              <a:t>neki</a:t>
            </a:r>
            <a:r>
              <a:rPr lang="en-GB">
                <a:effectLst/>
                <a:latin typeface="Helvetica Neue" panose="02000503000000020004" pitchFamily="2" charset="0"/>
              </a:rPr>
              <a:t> </a:t>
            </a:r>
            <a:r>
              <a:rPr lang="en-GB" err="1">
                <a:effectLst/>
                <a:latin typeface="Helvetica Neue" panose="02000503000000020004" pitchFamily="2" charset="0"/>
              </a:rPr>
              <a:t>nacin</a:t>
            </a:r>
            <a:r>
              <a:rPr lang="en-GB">
                <a:effectLst/>
                <a:latin typeface="Helvetica Neue" panose="02000503000000020004" pitchFamily="2" charset="0"/>
              </a:rPr>
              <a:t> </a:t>
            </a:r>
            <a:r>
              <a:rPr lang="en-GB" err="1">
                <a:effectLst/>
                <a:latin typeface="Helvetica Neue" panose="02000503000000020004" pitchFamily="2" charset="0"/>
              </a:rPr>
              <a:t>objasnimo</a:t>
            </a:r>
            <a:r>
              <a:rPr lang="en-GB">
                <a:effectLst/>
                <a:latin typeface="Helvetica Neue" panose="02000503000000020004" pitchFamily="2" charset="0"/>
              </a:rPr>
              <a:t> framework </a:t>
            </a:r>
            <a:r>
              <a:rPr lang="en-GB" err="1">
                <a:effectLst/>
                <a:latin typeface="Helvetica Neue" panose="02000503000000020004" pitchFamily="2" charset="0"/>
              </a:rPr>
              <a:t>vezu</a:t>
            </a:r>
            <a:r>
              <a:rPr lang="en-GB">
                <a:effectLst/>
                <a:latin typeface="Helvetica Neue" panose="02000503000000020004" pitchFamily="2" charset="0"/>
              </a:rPr>
              <a:t> </a:t>
            </a:r>
            <a:r>
              <a:rPr lang="en-GB" err="1">
                <a:effectLst/>
                <a:latin typeface="Helvetica Neue" panose="02000503000000020004" pitchFamily="2" charset="0"/>
              </a:rPr>
              <a:t>izmedju</a:t>
            </a:r>
            <a:r>
              <a:rPr lang="en-GB">
                <a:effectLst/>
                <a:latin typeface="Helvetica Neue" panose="02000503000000020004" pitchFamily="2" charset="0"/>
              </a:rPr>
              <a:t> </a:t>
            </a:r>
            <a:r>
              <a:rPr lang="en-GB" err="1">
                <a:effectLst/>
                <a:latin typeface="Helvetica Neue" panose="02000503000000020004" pitchFamily="2" charset="0"/>
              </a:rPr>
              <a:t>ovih</a:t>
            </a:r>
            <a:r>
              <a:rPr lang="en-GB">
                <a:effectLst/>
                <a:latin typeface="Helvetica Neue" panose="02000503000000020004" pitchFamily="2" charset="0"/>
              </a:rPr>
              <a:t> </a:t>
            </a:r>
            <a:r>
              <a:rPr lang="en-GB" err="1">
                <a:effectLst/>
                <a:latin typeface="Helvetica Neue" panose="02000503000000020004" pitchFamily="2" charset="0"/>
              </a:rPr>
              <a:t>objekata</a:t>
            </a:r>
            <a:r>
              <a:rPr lang="en-GB">
                <a:effectLst/>
                <a:latin typeface="Helvetica Neue" panose="02000503000000020004" pitchFamily="2" charset="0"/>
              </a:rPr>
              <a:t> </a:t>
            </a:r>
            <a:r>
              <a:rPr lang="en-GB" err="1">
                <a:effectLst/>
                <a:latin typeface="Helvetica Neue" panose="02000503000000020004" pitchFamily="2" charset="0"/>
              </a:rPr>
              <a:t>i</a:t>
            </a:r>
            <a:r>
              <a:rPr lang="en-GB">
                <a:effectLst/>
                <a:latin typeface="Helvetica Neue" panose="02000503000000020004" pitchFamily="2" charset="0"/>
              </a:rPr>
              <a:t> </a:t>
            </a:r>
            <a:r>
              <a:rPr lang="en-GB" err="1">
                <a:effectLst/>
                <a:latin typeface="Helvetica Neue" panose="02000503000000020004" pitchFamily="2" charset="0"/>
              </a:rPr>
              <a:t>kako</a:t>
            </a:r>
            <a:r>
              <a:rPr lang="en-GB">
                <a:effectLst/>
                <a:latin typeface="Helvetica Neue" panose="02000503000000020004" pitchFamily="2" charset="0"/>
              </a:rPr>
              <a:t> </a:t>
            </a:r>
            <a:r>
              <a:rPr lang="en-GB" err="1">
                <a:effectLst/>
                <a:latin typeface="Helvetica Neue" panose="02000503000000020004" pitchFamily="2" charset="0"/>
              </a:rPr>
              <a:t>oni</a:t>
            </a:r>
            <a:r>
              <a:rPr lang="en-GB">
                <a:effectLst/>
                <a:latin typeface="Helvetica Neue" panose="02000503000000020004" pitchFamily="2" charset="0"/>
              </a:rPr>
              <a:t> </a:t>
            </a:r>
            <a:r>
              <a:rPr lang="en-GB" err="1">
                <a:effectLst/>
                <a:latin typeface="Helvetica Neue" panose="02000503000000020004" pitchFamily="2" charset="0"/>
              </a:rPr>
              <a:t>zavise</a:t>
            </a:r>
            <a:r>
              <a:rPr lang="en-GB">
                <a:effectLst/>
                <a:latin typeface="Helvetica Neue" panose="02000503000000020004" pitchFamily="2" charset="0"/>
              </a:rPr>
              <a:t> </a:t>
            </a:r>
            <a:r>
              <a:rPr lang="en-GB" err="1">
                <a:effectLst/>
                <a:latin typeface="Helvetica Neue" panose="02000503000000020004" pitchFamily="2" charset="0"/>
              </a:rPr>
              <a:t>jedni</a:t>
            </a:r>
            <a:r>
              <a:rPr lang="en-GB">
                <a:effectLst/>
                <a:latin typeface="Helvetica Neue" panose="02000503000000020004" pitchFamily="2" charset="0"/>
              </a:rPr>
              <a:t> od </a:t>
            </a:r>
            <a:r>
              <a:rPr lang="en-GB" err="1">
                <a:effectLst/>
                <a:latin typeface="Helvetica Neue" panose="02000503000000020004" pitchFamily="2" charset="0"/>
              </a:rPr>
              <a:t>drugih</a:t>
            </a:r>
            <a:r>
              <a:rPr lang="en-GB">
                <a:effectLst/>
                <a:latin typeface="Helvetica Neue" panose="02000503000000020004" pitchFamily="2" charset="0"/>
              </a:rPr>
              <a:t>. </a:t>
            </a:r>
          </a:p>
          <a:p>
            <a:endParaRPr lang="en-US">
              <a:latin typeface="Calibri"/>
              <a:cs typeface="Calibri"/>
            </a:endParaRPr>
          </a:p>
          <a:p>
            <a:r>
              <a:rPr lang="en-US" err="1">
                <a:latin typeface="Calibri"/>
                <a:cs typeface="Calibri"/>
              </a:rPr>
              <a:t>Kada</a:t>
            </a:r>
            <a:r>
              <a:rPr lang="en-US">
                <a:latin typeface="Calibri"/>
                <a:cs typeface="Calibri"/>
              </a:rPr>
              <a:t> se </a:t>
            </a:r>
            <a:r>
              <a:rPr lang="en-US" err="1">
                <a:latin typeface="Calibri"/>
                <a:cs typeface="Calibri"/>
              </a:rPr>
              <a:t>instancira</a:t>
            </a:r>
            <a:r>
              <a:rPr lang="en-US">
                <a:latin typeface="Calibri"/>
                <a:cs typeface="Calibri"/>
              </a:rPr>
              <a:t> </a:t>
            </a:r>
            <a:r>
              <a:rPr lang="en-US" err="1">
                <a:latin typeface="Calibri"/>
                <a:cs typeface="Calibri"/>
              </a:rPr>
              <a:t>neki</a:t>
            </a:r>
            <a:r>
              <a:rPr lang="en-US">
                <a:latin typeface="Calibri"/>
                <a:cs typeface="Calibri"/>
              </a:rPr>
              <a:t> Bean u Spring-u, </a:t>
            </a:r>
            <a:r>
              <a:rPr lang="en-US" err="1">
                <a:latin typeface="Calibri"/>
                <a:cs typeface="Calibri"/>
              </a:rPr>
              <a:t>provera</a:t>
            </a:r>
            <a:r>
              <a:rPr lang="en-US">
                <a:latin typeface="Calibri"/>
                <a:cs typeface="Calibri"/>
              </a:rPr>
              <a:t> se da li taj bean </a:t>
            </a:r>
            <a:r>
              <a:rPr lang="en-US" err="1">
                <a:latin typeface="Calibri"/>
                <a:cs typeface="Calibri"/>
              </a:rPr>
              <a:t>zavisi</a:t>
            </a:r>
            <a:r>
              <a:rPr lang="en-US">
                <a:latin typeface="Calibri"/>
                <a:cs typeface="Calibri"/>
              </a:rPr>
              <a:t> od </a:t>
            </a:r>
            <a:r>
              <a:rPr lang="en-US" err="1">
                <a:latin typeface="Calibri"/>
                <a:cs typeface="Calibri"/>
              </a:rPr>
              <a:t>drugih</a:t>
            </a:r>
            <a:r>
              <a:rPr lang="en-US">
                <a:latin typeface="Calibri"/>
                <a:cs typeface="Calibri"/>
              </a:rPr>
              <a:t> Bean-ova. </a:t>
            </a:r>
          </a:p>
          <a:p>
            <a:r>
              <a:rPr lang="en-US" err="1">
                <a:latin typeface="Calibri"/>
                <a:cs typeface="Calibri"/>
              </a:rPr>
              <a:t>Ako</a:t>
            </a:r>
            <a:r>
              <a:rPr lang="en-US">
                <a:latin typeface="Calibri"/>
                <a:cs typeface="Calibri"/>
              </a:rPr>
              <a:t> </a:t>
            </a:r>
            <a:r>
              <a:rPr lang="en-US" err="1">
                <a:latin typeface="Calibri"/>
                <a:cs typeface="Calibri"/>
              </a:rPr>
              <a:t>zavisi</a:t>
            </a:r>
            <a:r>
              <a:rPr lang="en-US">
                <a:latin typeface="Calibri"/>
                <a:cs typeface="Calibri"/>
              </a:rPr>
              <a:t>, </a:t>
            </a:r>
            <a:r>
              <a:rPr lang="en-US" err="1">
                <a:latin typeface="Calibri"/>
                <a:cs typeface="Calibri"/>
              </a:rPr>
              <a:t>traze</a:t>
            </a:r>
            <a:r>
              <a:rPr lang="en-US">
                <a:latin typeface="Calibri"/>
                <a:cs typeface="Calibri"/>
              </a:rPr>
              <a:t> se </a:t>
            </a:r>
            <a:r>
              <a:rPr lang="en-US" err="1">
                <a:latin typeface="Calibri"/>
                <a:cs typeface="Calibri"/>
              </a:rPr>
              <a:t>odgovarajuce</a:t>
            </a:r>
            <a:r>
              <a:rPr lang="en-US">
                <a:latin typeface="Calibri"/>
                <a:cs typeface="Calibri"/>
              </a:rPr>
              <a:t> instance, I </a:t>
            </a:r>
            <a:r>
              <a:rPr lang="en-US" err="1">
                <a:latin typeface="Calibri"/>
                <a:cs typeface="Calibri"/>
              </a:rPr>
              <a:t>prosledjuju</a:t>
            </a:r>
            <a:r>
              <a:rPr lang="en-US">
                <a:latin typeface="Calibri"/>
                <a:cs typeface="Calibri"/>
              </a:rPr>
              <a:t> se Bean-u.</a:t>
            </a: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a:p>
        </p:txBody>
      </p:sp>
    </p:spTree>
    <p:extLst>
      <p:ext uri="{BB962C8B-B14F-4D97-AF65-F5344CB8AC3E}">
        <p14:creationId xmlns:p14="http://schemas.microsoft.com/office/powerpoint/2010/main" val="189102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find</a:t>
            </a:r>
            <a:r>
              <a:rPr lang="en-US" dirty="0"/>
              <a:t>: This is a query keyword that indicates a SELECT query. It can be replaced by other keywords like read, get, query, search, and stream which essentially do the same thing.</a:t>
            </a:r>
          </a:p>
          <a:p>
            <a:pPr>
              <a:buFont typeface="Arial" panose="020B0604020202020204" pitchFamily="34" charset="0"/>
              <a:buChar char="•"/>
            </a:pPr>
            <a:r>
              <a:rPr lang="en-US" b="1" dirty="0"/>
              <a:t>Bookings</a:t>
            </a:r>
            <a:r>
              <a:rPr lang="en-US" dirty="0"/>
              <a:t>: This is the entity type. The method is supposed to return instances of the Booking entity.</a:t>
            </a:r>
          </a:p>
          <a:p>
            <a:pPr>
              <a:buFont typeface="Arial" panose="020B0604020202020204" pitchFamily="34" charset="0"/>
              <a:buChar char="•"/>
            </a:pPr>
            <a:r>
              <a:rPr lang="en-US" b="1" dirty="0"/>
              <a:t>By</a:t>
            </a:r>
            <a:r>
              <a:rPr lang="en-US" dirty="0"/>
              <a:t>: This indicates the start of the query criteria.</a:t>
            </a:r>
          </a:p>
          <a:p>
            <a:pPr>
              <a:buFont typeface="Arial" panose="020B0604020202020204" pitchFamily="34" charset="0"/>
              <a:buChar char="•"/>
            </a:pPr>
            <a:r>
              <a:rPr lang="en-US" b="1" dirty="0" err="1"/>
              <a:t>NumberOfGuests</a:t>
            </a:r>
            <a:r>
              <a:rPr lang="en-US" dirty="0"/>
              <a:t>: This is the first property name in the Booking entity. The method filters results based on this property.</a:t>
            </a:r>
          </a:p>
          <a:p>
            <a:pPr>
              <a:buFont typeface="Arial" panose="020B0604020202020204" pitchFamily="34" charset="0"/>
              <a:buChar char="•"/>
            </a:pPr>
            <a:r>
              <a:rPr lang="en-US" b="1" dirty="0"/>
              <a:t>And</a:t>
            </a:r>
            <a:r>
              <a:rPr lang="en-US" dirty="0"/>
              <a:t>: This is a logical operator indicating that another condition follows.</a:t>
            </a:r>
          </a:p>
          <a:p>
            <a:pPr>
              <a:buFont typeface="Arial" panose="020B0604020202020204" pitchFamily="34" charset="0"/>
              <a:buChar char="•"/>
            </a:pPr>
            <a:r>
              <a:rPr lang="en-US" b="1" dirty="0" err="1"/>
              <a:t>CheckInDate</a:t>
            </a:r>
            <a:r>
              <a:rPr lang="en-US" dirty="0"/>
              <a:t>: This is the second property name in the Booking entity. The method filters results based on this property.</a:t>
            </a:r>
          </a:p>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37</a:t>
            </a:fld>
            <a:endParaRPr lang="en-GB"/>
          </a:p>
        </p:txBody>
      </p:sp>
    </p:spTree>
    <p:extLst>
      <p:ext uri="{BB962C8B-B14F-4D97-AF65-F5344CB8AC3E}">
        <p14:creationId xmlns:p14="http://schemas.microsoft.com/office/powerpoint/2010/main" val="407002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Postoji nekoliko nacina da se jedan Bean definise. U pocetku springa, koristie su se xml anotacije koje su bile definisane u nekim property fajlovima. Tu su se definisale veze, polja i zavisnosti.</a:t>
            </a:r>
            <a:br>
              <a:rPr lang="en-RS"/>
            </a:br>
            <a:r>
              <a:rPr lang="en-RS"/>
              <a:t>Id bean-a je morao da bude jedinstven.</a:t>
            </a:r>
          </a:p>
          <a:p>
            <a:endParaRPr lang="en-RS"/>
          </a:p>
          <a:p>
            <a:r>
              <a:rPr lang="en-RS"/>
              <a:t>U novijim verzijama se koristi definisanje na osnovu anotacija kao sto je Bean ili Component.</a:t>
            </a:r>
          </a:p>
          <a:p>
            <a:r>
              <a:rPr lang="en-RS"/>
              <a:t>Konfiguraciona klasa oznacena sa anotacijom C</a:t>
            </a:r>
            <a:r>
              <a:rPr lang="en-GB"/>
              <a:t>o</a:t>
            </a:r>
            <a:r>
              <a:rPr lang="en-RS"/>
              <a:t>nfiguration je zapravo ono sto je u xml-u sekcija &lt;beans&gt;, a u njoj se nalazi lista bean-ova.</a:t>
            </a:r>
          </a:p>
          <a:p>
            <a:endParaRPr lang="en-RS"/>
          </a:p>
          <a:p>
            <a:r>
              <a:rPr lang="en-RS"/>
              <a:t>ComponentScanner ce da autodetektuje klase oznacene sa Component anotacijom i shodno tome ih i kreirati.</a:t>
            </a: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a:p>
        </p:txBody>
      </p:sp>
    </p:spTree>
    <p:extLst>
      <p:ext uri="{BB962C8B-B14F-4D97-AF65-F5344CB8AC3E}">
        <p14:creationId xmlns:p14="http://schemas.microsoft.com/office/powerpoint/2010/main" val="29414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dirty="0"/>
              <a:t>Postoji nekoliko nacina da se odradi dependency injection u springu.</a:t>
            </a:r>
          </a:p>
          <a:p>
            <a:endParaRPr lang="en-RS" dirty="0"/>
          </a:p>
          <a:p>
            <a:r>
              <a:rPr lang="en-GB" dirty="0"/>
              <a:t>P</a:t>
            </a:r>
            <a:r>
              <a:rPr lang="en-RS" dirty="0"/>
              <a:t>rvi tip, pomocu konstruktora. Ovo je i tip koji se najvise preporucuje iz razloga sto zahteva da svi dependency-ji budu eksplicitni i obavezni. </a:t>
            </a:r>
          </a:p>
          <a:p>
            <a:r>
              <a:rPr lang="en-RS" dirty="0"/>
              <a:t>Oni se prosledjuju kao argumenti konstruktoru i na taj nacin jasno daju do znanja da je jedan objekat zavisan od drugog u vreme njegovog kreiranja. Autowired anotacija je opciona u ovom slucaju.</a:t>
            </a:r>
          </a:p>
          <a:p>
            <a:endParaRPr lang="en-RS" dirty="0"/>
          </a:p>
          <a:p>
            <a:r>
              <a:rPr lang="en-RS" dirty="0"/>
              <a:t>Drugi tip, pomocu definicije polja. Ovo podrazumeva oznacavanje polja sa Autowired anotacijom. Na taj nacin, kada Spring kreira objekat koji je oznacen sa Autowired </a:t>
            </a:r>
            <a:r>
              <a:rPr lang="en-GB" dirty="0"/>
              <a:t>on</a:t>
            </a:r>
            <a:r>
              <a:rPr lang="en-RS" dirty="0"/>
              <a:t>n trazi instancu odgovarajuceg objekta da je poveze sa poljem. Mala mana ovog pristupa jeste sto ovi dependency-ji mogu biti opcioni sto ce uzrokovati runtime problem.</a:t>
            </a:r>
          </a:p>
          <a:p>
            <a:endParaRPr lang="en-RS" dirty="0"/>
          </a:p>
          <a:p>
            <a:r>
              <a:rPr lang="en-RS" dirty="0"/>
              <a:t>Treci tip je pomocu setera. Ovo podrazumeva da anotacija ide na metodu setera. Kao i kod proslog primera, ne zahteva da je polje obavezno i zbog toga moze biti zgodno u situacijama</a:t>
            </a:r>
          </a:p>
          <a:p>
            <a:r>
              <a:rPr lang="en-GB" dirty="0"/>
              <a:t>K</a:t>
            </a:r>
            <a:r>
              <a:rPr lang="en-RS" dirty="0"/>
              <a:t>ada nam i jeste to polje opciono ili kada je malo teze izmeniti konstruktor postojece klase. Takodje mu je mana sto moze da dode objekte u inkonzistentno stanje ako si potrebni </a:t>
            </a:r>
            <a:r>
              <a:rPr lang="en-GB" dirty="0"/>
              <a:t>dependency</a:t>
            </a:r>
            <a:r>
              <a:rPr lang="en-RS" dirty="0"/>
              <a:t>y-ji nisu setovani pre kreiranja objekta.</a:t>
            </a:r>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a:p>
        </p:txBody>
      </p:sp>
    </p:spTree>
    <p:extLst>
      <p:ext uri="{BB962C8B-B14F-4D97-AF65-F5344CB8AC3E}">
        <p14:creationId xmlns:p14="http://schemas.microsoft.com/office/powerpoint/2010/main" val="14694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P</a:t>
            </a:r>
            <a:r>
              <a:rPr lang="en-RS" dirty="0"/>
              <a:t>rimer koda sa prethodnog slajda bi ovako izgledao u xml konfiguraciji.</a:t>
            </a:r>
          </a:p>
          <a:p>
            <a:r>
              <a:rPr lang="en-RS" dirty="0"/>
              <a:t>Ovde je jasna povezanost zavisnosti izmedju ove 2 klase.</a:t>
            </a:r>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a:p>
        </p:txBody>
      </p:sp>
    </p:spTree>
    <p:extLst>
      <p:ext uri="{BB962C8B-B14F-4D97-AF65-F5344CB8AC3E}">
        <p14:creationId xmlns:p14="http://schemas.microsoft.com/office/powerpoint/2010/main" val="350048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Ovde vidimo primer kako bi nas kod izgledao u slucaju tradicionalnog programiranja i u slucaju dependency injectiona.</a:t>
            </a:r>
            <a:br>
              <a:rPr lang="en-RS"/>
            </a:br>
            <a:r>
              <a:rPr lang="en-RS"/>
              <a:t>Glavna razlika je u tome sto se kod svakog instanciranja klase CashRegister kreirala i nova instanca objekta Calculator. </a:t>
            </a:r>
            <a:r>
              <a:rPr lang="en-GB"/>
              <a:t>U</a:t>
            </a:r>
            <a:r>
              <a:rPr lang="en-RS"/>
              <a:t> nekim slucajevima kreiranje novog objekta </a:t>
            </a:r>
          </a:p>
          <a:p>
            <a:r>
              <a:rPr lang="en-GB"/>
              <a:t>bez</a:t>
            </a:r>
            <a:r>
              <a:rPr lang="en-RS"/>
              <a:t> potrebe nema smisla jer trosi resurse (zamislimo neko objekat koji radi konekciju na bazu npr)</a:t>
            </a:r>
          </a:p>
          <a:p>
            <a:endParaRPr lang="en-RS"/>
          </a:p>
          <a:p>
            <a:r>
              <a:rPr lang="en-RS"/>
              <a:t>Takodje, sam kod je usko vezan (coupled) gde konstruktori zavise jedan od drugog. Izmena implementacije konstruktora Calculator() bi slomio kod.</a:t>
            </a:r>
          </a:p>
          <a:p>
            <a:endParaRPr lang="en-RS"/>
          </a:p>
          <a:p>
            <a:r>
              <a:rPr lang="en-RS"/>
              <a:t>Treca i mozda i najveca mana jeste testiranje u izolaciji. S obzirom da klasa CashRegister ne moze da se testira bez kreiranja nove instance klase Calculator, opet se javlja ta njihova zavisnost</a:t>
            </a:r>
          </a:p>
          <a:p>
            <a:r>
              <a:rPr lang="en-GB"/>
              <a:t>I</a:t>
            </a:r>
            <a:r>
              <a:rPr lang="en-RS"/>
              <a:t> nemogucnost testiranja CashRegister-a u izolaciji od Calculator, gde bi Calculator bio mock-ovan</a:t>
            </a:r>
          </a:p>
          <a:p>
            <a:endParaRPr lang="en-RS"/>
          </a:p>
          <a:p>
            <a:r>
              <a:rPr lang="en-RS"/>
              <a:t>U primeru desno se kalkulator definise kao dependency koji se prosledjuje samoj klasi. Sve navedene mane su resene ovim pristupom.</a:t>
            </a:r>
          </a:p>
        </p:txBody>
      </p:sp>
      <p:sp>
        <p:nvSpPr>
          <p:cNvPr id="4" name="Slide Number Placeholder 3"/>
          <p:cNvSpPr>
            <a:spLocks noGrp="1"/>
          </p:cNvSpPr>
          <p:nvPr>
            <p:ph type="sldNum" sz="quarter" idx="5"/>
          </p:nvPr>
        </p:nvSpPr>
        <p:spPr/>
        <p:txBody>
          <a:bodyPr/>
          <a:lstStyle/>
          <a:p>
            <a:fld id="{E762DFE1-544E-4AD0-8AE2-9ADF9877B110}" type="slidenum">
              <a:rPr lang="en-GB" smtClean="0"/>
              <a:pPr/>
              <a:t>10</a:t>
            </a:fld>
            <a:endParaRPr lang="en-GB"/>
          </a:p>
        </p:txBody>
      </p:sp>
    </p:spTree>
    <p:extLst>
      <p:ext uri="{BB962C8B-B14F-4D97-AF65-F5344CB8AC3E}">
        <p14:creationId xmlns:p14="http://schemas.microsoft.com/office/powerpoint/2010/main" val="269643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S"/>
              <a:t>Spring Boot je prekonfigurisana ekstenzija springa vec spremna za upotrebu. Nastao je kao potreba da se Spring ucini jos laksim za upotrebu.</a:t>
            </a:r>
          </a:p>
          <a:p>
            <a:r>
              <a:rPr lang="en-RS"/>
              <a:t>Sadrzi set usluznih programa koji automatizuju spring konfiguraciju.</a:t>
            </a:r>
          </a:p>
          <a:p>
            <a:r>
              <a:rPr lang="en-RS"/>
              <a:t>Cilj Spring Boot-a jeste da se smanji duzina koda i samo vreme njegovog pisanja, tj da kod frameworka bude sakriven iza anotacija ili konfiguracija, </a:t>
            </a:r>
          </a:p>
          <a:p>
            <a:r>
              <a:rPr lang="en-GB"/>
              <a:t>T</a:t>
            </a:r>
            <a:r>
              <a:rPr lang="en-RS"/>
              <a:t>ako da se krajnji korisnik vise fokusira na svoj custom kod.</a:t>
            </a:r>
          </a:p>
          <a:p>
            <a:r>
              <a:rPr lang="en-RS"/>
              <a:t>Autokonfiguracija je znacajno smanjila kolicinu eksplicitnog konfigurisanja (bilo da je to xml ili jaca kod) koji je u Springu bio potreban da bi se aplikacija build-ala.</a:t>
            </a:r>
          </a:p>
        </p:txBody>
      </p:sp>
      <p:sp>
        <p:nvSpPr>
          <p:cNvPr id="4" name="Slide Number Placeholder 3"/>
          <p:cNvSpPr>
            <a:spLocks noGrp="1"/>
          </p:cNvSpPr>
          <p:nvPr>
            <p:ph type="sldNum" sz="quarter" idx="5"/>
          </p:nvPr>
        </p:nvSpPr>
        <p:spPr/>
        <p:txBody>
          <a:bodyPr/>
          <a:lstStyle/>
          <a:p>
            <a:fld id="{E762DFE1-544E-4AD0-8AE2-9ADF9877B110}" type="slidenum">
              <a:rPr lang="en-GB" smtClean="0"/>
              <a:pPr/>
              <a:t>12</a:t>
            </a:fld>
            <a:endParaRPr lang="en-GB"/>
          </a:p>
        </p:txBody>
      </p:sp>
    </p:spTree>
    <p:extLst>
      <p:ext uri="{BB962C8B-B14F-4D97-AF65-F5344CB8AC3E}">
        <p14:creationId xmlns:p14="http://schemas.microsoft.com/office/powerpoint/2010/main" val="344489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b="0" i="0">
                <a:solidFill>
                  <a:srgbClr val="737373"/>
                </a:solidFill>
                <a:effectLst/>
                <a:highlight>
                  <a:srgbClr val="FFFFFF"/>
                </a:highlight>
                <a:latin typeface="DM Sans" panose="020F0502020204030204" pitchFamily="34" charset="0"/>
              </a:rPr>
              <a:t>Spring boot </a:t>
            </a:r>
            <a:r>
              <a:rPr lang="en-US" b="0" i="0" err="1">
                <a:solidFill>
                  <a:srgbClr val="737373"/>
                </a:solidFill>
                <a:effectLst/>
                <a:highlight>
                  <a:srgbClr val="FFFFFF"/>
                </a:highlight>
                <a:latin typeface="DM Sans" panose="020F0502020204030204" pitchFamily="34" charset="0"/>
              </a:rPr>
              <a:t>moze</a:t>
            </a:r>
            <a:r>
              <a:rPr lang="en-US" b="0" i="0">
                <a:solidFill>
                  <a:srgbClr val="737373"/>
                </a:solidFill>
                <a:effectLst/>
                <a:highlight>
                  <a:srgbClr val="FFFFFF"/>
                </a:highlight>
                <a:latin typeface="DM Sans" panose="020F0502020204030204" pitchFamily="34" charset="0"/>
              </a:rPr>
              <a:t> da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WAR </a:t>
            </a:r>
            <a:r>
              <a:rPr lang="en-US" b="0" i="0" err="1">
                <a:solidFill>
                  <a:srgbClr val="737373"/>
                </a:solidFill>
                <a:effectLst/>
                <a:highlight>
                  <a:srgbClr val="FFFFFF"/>
                </a:highlight>
                <a:latin typeface="DM Sans" panose="020F0502020204030204" pitchFamily="34" charset="0"/>
              </a:rPr>
              <a:t>ali</a:t>
            </a:r>
            <a:r>
              <a:rPr lang="en-US" b="0" i="0">
                <a:solidFill>
                  <a:srgbClr val="737373"/>
                </a:solidFill>
                <a:effectLst/>
                <a:highlight>
                  <a:srgbClr val="FFFFFF"/>
                </a:highlight>
                <a:latin typeface="DM Sans" panose="020F0502020204030204" pitchFamily="34" charset="0"/>
              </a:rPr>
              <a:t> on </a:t>
            </a:r>
            <a:r>
              <a:rPr lang="en-US" b="0" i="0" err="1">
                <a:solidFill>
                  <a:srgbClr val="737373"/>
                </a:solidFill>
                <a:effectLst/>
                <a:highlight>
                  <a:srgbClr val="FFFFFF"/>
                </a:highlight>
                <a:latin typeface="DM Sans" panose="020F0502020204030204" pitchFamily="34" charset="0"/>
              </a:rPr>
              <a:t>nije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neophodan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Koristi</a:t>
            </a:r>
            <a:r>
              <a:rPr lang="en-US" b="0" i="0">
                <a:solidFill>
                  <a:srgbClr val="737373"/>
                </a:solidFill>
                <a:effectLst/>
                <a:highlight>
                  <a:srgbClr val="FFFFFF"/>
                </a:highlight>
                <a:latin typeface="DM Sans" panose="020F0502020204030204" pitchFamily="34" charset="0"/>
              </a:rPr>
              <a:t> se JAR koji je </a:t>
            </a:r>
            <a:r>
              <a:rPr lang="en-US" b="0" i="0" err="1">
                <a:solidFill>
                  <a:srgbClr val="737373"/>
                </a:solidFill>
                <a:effectLst/>
                <a:highlight>
                  <a:srgbClr val="FFFFFF"/>
                </a:highlight>
                <a:latin typeface="DM Sans" panose="020F0502020204030204" pitchFamily="34" charset="0"/>
              </a:rPr>
              <a:t>manje</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zahtevan</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a:t>
            </a:r>
            <a:r>
              <a:rPr lang="en-US" b="0" i="0" err="1">
                <a:solidFill>
                  <a:srgbClr val="737373"/>
                </a:solidFill>
                <a:effectLst/>
                <a:highlight>
                  <a:srgbClr val="FFFFFF"/>
                </a:highlight>
                <a:latin typeface="DM Sans" panose="020F0502020204030204" pitchFamily="34" charset="0"/>
              </a:rPr>
              <a:t>laksi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r>
              <a:rPr lang="en-US" b="0" i="0">
                <a:solidFill>
                  <a:srgbClr val="737373"/>
                </a:solidFill>
                <a:effectLst/>
                <a:highlight>
                  <a:srgbClr val="FFFFFF"/>
                </a:highlight>
                <a:latin typeface="DM Sans" panose="020F0502020204030204" pitchFamily="34" charset="0"/>
              </a:rPr>
              <a:t>Tomcat, Jetty </a:t>
            </a:r>
            <a:r>
              <a:rPr lang="en-US" b="0" i="0" err="1">
                <a:solidFill>
                  <a:srgbClr val="737373"/>
                </a:solidFill>
                <a:effectLst/>
                <a:highlight>
                  <a:srgbClr val="FFFFFF"/>
                </a:highlight>
                <a:latin typeface="DM Sans" panose="020F0502020204030204" pitchFamily="34" charset="0"/>
              </a:rPr>
              <a:t>i</a:t>
            </a:r>
            <a:r>
              <a:rPr lang="en-US" b="0" i="0">
                <a:solidFill>
                  <a:srgbClr val="737373"/>
                </a:solidFill>
                <a:effectLst/>
                <a:highlight>
                  <a:srgbClr val="FFFFFF"/>
                </a:highlight>
                <a:latin typeface="DM Sans" panose="020F0502020204030204" pitchFamily="34" charset="0"/>
              </a:rPr>
              <a:t> Undertow </a:t>
            </a:r>
            <a:r>
              <a:rPr lang="en-US" b="0" i="0" err="1">
                <a:solidFill>
                  <a:srgbClr val="737373"/>
                </a:solidFill>
                <a:effectLst/>
                <a:highlight>
                  <a:srgbClr val="FFFFFF"/>
                </a:highlight>
                <a:latin typeface="DM Sans" panose="020F0502020204030204" pitchFamily="34" charset="0"/>
              </a:rPr>
              <a:t>su</a:t>
            </a:r>
            <a:r>
              <a:rPr lang="en-US" b="0" i="0">
                <a:solidFill>
                  <a:srgbClr val="737373"/>
                </a:solidFill>
                <a:effectLst/>
                <a:highlight>
                  <a:srgbClr val="FFFFFF"/>
                </a:highlight>
                <a:latin typeface="DM Sans" panose="020F0502020204030204" pitchFamily="34" charset="0"/>
              </a:rPr>
              <a:t> embedded servlet </a:t>
            </a:r>
            <a:r>
              <a:rPr lang="en-US" b="0" i="0" err="1">
                <a:solidFill>
                  <a:srgbClr val="737373"/>
                </a:solidFill>
                <a:effectLst/>
                <a:highlight>
                  <a:srgbClr val="FFFFFF"/>
                </a:highlight>
                <a:latin typeface="DM Sans" panose="020F0502020204030204" pitchFamily="34" charset="0"/>
              </a:rPr>
              <a:t>kontejneri</a:t>
            </a:r>
            <a:r>
              <a:rPr lang="en-US" b="0" i="0">
                <a:solidFill>
                  <a:srgbClr val="737373"/>
                </a:solidFill>
                <a:effectLst/>
                <a:highlight>
                  <a:srgbClr val="FFFFFF"/>
                </a:highlight>
                <a:latin typeface="DM Sans" panose="020F0502020204030204" pitchFamily="34" charset="0"/>
              </a:rPr>
              <a:t>.</a:t>
            </a:r>
          </a:p>
          <a:p>
            <a:endParaRPr lang="en-US" b="0" i="0">
              <a:solidFill>
                <a:srgbClr val="737373"/>
              </a:solidFill>
              <a:effectLst/>
              <a:highlight>
                <a:srgbClr val="FFFFFF"/>
              </a:highlight>
              <a:latin typeface="DM Sans" panose="020F0502020204030204" pitchFamily="34" charset="0"/>
            </a:endParaRPr>
          </a:p>
          <a:p>
            <a:endParaRPr lang="en-US" b="0" i="0">
              <a:solidFill>
                <a:srgbClr val="737373"/>
              </a:solidFill>
              <a:effectLst/>
              <a:highlight>
                <a:srgbClr val="FFFFFF"/>
              </a:highlight>
              <a:latin typeface="DM Sans" panose="020F0502020204030204" pitchFamily="34" charset="0"/>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13</a:t>
            </a:fld>
            <a:endParaRPr lang="en-GB"/>
          </a:p>
        </p:txBody>
      </p:sp>
    </p:spTree>
    <p:extLst>
      <p:ext uri="{BB962C8B-B14F-4D97-AF65-F5344CB8AC3E}">
        <p14:creationId xmlns:p14="http://schemas.microsoft.com/office/powerpoint/2010/main" val="414980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960312"/>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presenter name</a:t>
            </a:r>
          </a:p>
        </p:txBody>
      </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a:t>
            </a:r>
            <a:r>
              <a:rPr lang="nl-NL" dirty="0" err="1"/>
              <a:t>left</a:t>
            </a:r>
            <a:r>
              <a:rPr lang="nl-NL" dirty="0"/>
              <a:t> </a:t>
            </a:r>
            <a:br>
              <a:rPr lang="nl-NL" dirty="0"/>
            </a:br>
            <a:r>
              <a:rPr lang="nl-NL" dirty="0" err="1"/>
              <a:t>to</a:t>
            </a:r>
            <a:r>
              <a:rPr lang="nl-NL" dirty="0"/>
              <a:t> </a:t>
            </a:r>
            <a:r>
              <a:rPr lang="nl-NL" dirty="0" err="1"/>
              <a:t>insert</a:t>
            </a:r>
            <a:r>
              <a:rPr lang="nl-NL" dirty="0"/>
              <a: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dirty="0"/>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a:t>00</a:t>
            </a:r>
          </a:p>
        </p:txBody>
      </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hyperlink" Target="http://maven.apache.org/index.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Working with Spring boot and Spring Framework</a:t>
            </a:r>
            <a:endParaRPr lang="nl-NL" dirty="0"/>
          </a:p>
        </p:txBody>
      </p:sp>
      <p:sp>
        <p:nvSpPr>
          <p:cNvPr id="9" name="Text Placeholder 8"/>
          <p:cNvSpPr>
            <a:spLocks noGrp="1"/>
          </p:cNvSpPr>
          <p:nvPr>
            <p:ph type="body" sz="quarter" idx="14"/>
          </p:nvPr>
        </p:nvSpPr>
        <p:spPr/>
        <p:txBody>
          <a:bodyPr/>
          <a:lstStyle/>
          <a:p>
            <a:r>
              <a:rPr lang="en-GB" dirty="0"/>
              <a:t>Novi Sad, 18-05-2024</a:t>
            </a:r>
            <a:endParaRPr lang="nl-NL" dirty="0"/>
          </a:p>
        </p:txBody>
      </p:sp>
      <p:sp>
        <p:nvSpPr>
          <p:cNvPr id="41" name="Text Placeholder 40"/>
          <p:cNvSpPr>
            <a:spLocks noGrp="1"/>
          </p:cNvSpPr>
          <p:nvPr>
            <p:ph type="body" sz="quarter" idx="15"/>
          </p:nvPr>
        </p:nvSpPr>
        <p:spPr/>
        <p:txBody>
          <a:bodyPr/>
          <a:lstStyle/>
          <a:p>
            <a:r>
              <a:rPr lang="en-US" dirty="0"/>
              <a:t>Jana </a:t>
            </a:r>
            <a:r>
              <a:rPr lang="en-US" dirty="0" err="1"/>
              <a:t>Terzić</a:t>
            </a:r>
            <a:r>
              <a:rPr lang="en-US"/>
              <a:t>, Kristina Đurić, Marko Marinković</a:t>
            </a:r>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34C20-0E63-53ED-EBDD-2B45ACCD44D1}"/>
              </a:ext>
            </a:extLst>
          </p:cNvPr>
          <p:cNvSpPr>
            <a:spLocks noGrp="1"/>
          </p:cNvSpPr>
          <p:nvPr>
            <p:ph type="body" sz="quarter" idx="12"/>
          </p:nvPr>
        </p:nvSpPr>
        <p:spPr>
          <a:xfrm>
            <a:off x="671514" y="1544638"/>
            <a:ext cx="10490200" cy="4475162"/>
          </a:xfrm>
        </p:spPr>
        <p:txBody>
          <a:bodyPr vert="horz" lIns="0" tIns="0" rIns="0" bIns="0" rtlCol="0" anchor="t">
            <a:noAutofit/>
          </a:bodyPr>
          <a:lstStyle/>
          <a:p>
            <a:r>
              <a:rPr lang="en-GB">
                <a:solidFill>
                  <a:schemeClr val="tx1"/>
                </a:solidFill>
                <a:ea typeface="+mj-lt"/>
                <a:cs typeface="+mj-lt"/>
              </a:rPr>
              <a:t>      Traditional Programming:</a:t>
            </a:r>
            <a:r>
              <a:rPr lang="en-GB">
                <a:ea typeface="+mj-lt"/>
                <a:cs typeface="+mj-lt"/>
              </a:rPr>
              <a:t> </a:t>
            </a:r>
            <a:r>
              <a:rPr lang="en-GB">
                <a:solidFill>
                  <a:srgbClr val="1434A0"/>
                </a:solidFill>
                <a:ea typeface="+mj-lt"/>
                <a:cs typeface="+mj-lt"/>
              </a:rPr>
              <a:t>                  </a:t>
            </a:r>
            <a:r>
              <a:rPr lang="en-GB">
                <a:solidFill>
                  <a:schemeClr val="tx1"/>
                </a:solidFill>
                <a:ea typeface="+mj-lt"/>
                <a:cs typeface="+mj-lt"/>
              </a:rPr>
              <a:t>Dependency Injection:</a:t>
            </a:r>
          </a:p>
          <a:p>
            <a:endParaRPr lang="en-GB"/>
          </a:p>
        </p:txBody>
      </p:sp>
      <p:sp>
        <p:nvSpPr>
          <p:cNvPr id="3" name="Title 2">
            <a:extLst>
              <a:ext uri="{FF2B5EF4-FFF2-40B4-BE49-F238E27FC236}">
                <a16:creationId xmlns:a16="http://schemas.microsoft.com/office/drawing/2014/main" id="{78B1BA00-8C13-0240-EBD8-52DBB4DF9AED}"/>
              </a:ext>
            </a:extLst>
          </p:cNvPr>
          <p:cNvSpPr>
            <a:spLocks noGrp="1"/>
          </p:cNvSpPr>
          <p:nvPr>
            <p:ph type="title"/>
          </p:nvPr>
        </p:nvSpPr>
        <p:spPr/>
        <p:txBody>
          <a:bodyPr/>
          <a:lstStyle/>
          <a:p>
            <a:r>
              <a:rPr lang="en-GB"/>
              <a:t>Dependency Injection</a:t>
            </a:r>
          </a:p>
        </p:txBody>
      </p:sp>
      <p:sp>
        <p:nvSpPr>
          <p:cNvPr id="4" name="Slide Number Placeholder 3">
            <a:extLst>
              <a:ext uri="{FF2B5EF4-FFF2-40B4-BE49-F238E27FC236}">
                <a16:creationId xmlns:a16="http://schemas.microsoft.com/office/drawing/2014/main" id="{B301DB93-D8BD-F0A2-1ECC-617C7894471D}"/>
              </a:ext>
            </a:extLst>
          </p:cNvPr>
          <p:cNvSpPr>
            <a:spLocks noGrp="1"/>
          </p:cNvSpPr>
          <p:nvPr>
            <p:ph type="sldNum" sz="quarter" idx="4"/>
          </p:nvPr>
        </p:nvSpPr>
        <p:spPr/>
        <p:txBody>
          <a:bodyPr/>
          <a:lstStyle/>
          <a:p>
            <a:fld id="{DDD2A080-DA64-4F5C-9131-47EB793B4410}" type="slidenum">
              <a:rPr lang="en-GB" smtClean="0"/>
              <a:pPr/>
              <a:t>10</a:t>
            </a:fld>
            <a:endParaRPr lang="en-GB"/>
          </a:p>
        </p:txBody>
      </p:sp>
      <p:sp>
        <p:nvSpPr>
          <p:cNvPr id="5" name="Footer Placeholder 4">
            <a:extLst>
              <a:ext uri="{FF2B5EF4-FFF2-40B4-BE49-F238E27FC236}">
                <a16:creationId xmlns:a16="http://schemas.microsoft.com/office/drawing/2014/main" id="{D7C6EEE1-86EC-634A-AB10-8B391AD3E385}"/>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4B5A96C0-D8F7-7E61-7B16-4889DE36F943}"/>
              </a:ext>
            </a:extLst>
          </p:cNvPr>
          <p:cNvGraphicFramePr>
            <a:graphicFrameLocks noGrp="1"/>
          </p:cNvGraphicFramePr>
          <p:nvPr/>
        </p:nvGraphicFramePr>
        <p:xfrm>
          <a:off x="635000" y="20955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endParaRPr lang="en-US"/>
                    </a:p>
                    <a:p>
                      <a:pPr lvl="0">
                        <a:buNone/>
                      </a:pPr>
                      <a:r>
                        <a:rPr lang="en-US" sz="1800" b="0" i="0" kern="1200">
                          <a:solidFill>
                            <a:schemeClr val="bg2">
                              <a:lumMod val="10000"/>
                            </a:schemeClr>
                          </a:solidFill>
                          <a:effectLst/>
                          <a:latin typeface="+mn-lt"/>
                          <a:ea typeface="+mn-ea"/>
                          <a:cs typeface="+mn-cs"/>
                        </a:rPr>
                        <a:t>    private Calculator calculator;</a:t>
                      </a:r>
                    </a:p>
                    <a:p>
                      <a:pPr lvl="0">
                        <a:buNone/>
                      </a:pPr>
                      <a:r>
                        <a:rPr lang="en-US" sz="1800" b="0" i="0" kern="1200">
                          <a:solidFill>
                            <a:schemeClr val="bg2">
                              <a:lumMod val="10000"/>
                            </a:schemeClr>
                          </a:solidFill>
                          <a:effectLst/>
                          <a:latin typeface="+mn-lt"/>
                          <a:ea typeface="+mn-ea"/>
                          <a:cs typeface="+mn-cs"/>
                        </a:rPr>
                        <a:t>    public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new Calculator();</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public int </a:t>
                      </a:r>
                      <a:r>
                        <a:rPr lang="en-US" sz="1800" b="0" i="0" kern="1200" err="1">
                          <a:solidFill>
                            <a:schemeClr val="bg2">
                              <a:lumMod val="10000"/>
                            </a:schemeClr>
                          </a:solidFill>
                          <a:effectLst/>
                          <a:latin typeface="+mn-lt"/>
                          <a:ea typeface="+mn-ea"/>
                          <a:cs typeface="+mn-cs"/>
                        </a:rPr>
                        <a:t>sumArticlePrices</a:t>
                      </a:r>
                      <a:r>
                        <a:rPr lang="en-US" sz="1800" b="0" i="0" kern="1200">
                          <a:solidFill>
                            <a:schemeClr val="bg2">
                              <a:lumMod val="10000"/>
                            </a:schemeClr>
                          </a:solidFill>
                          <a:effectLst/>
                          <a:latin typeface="+mn-lt"/>
                          <a:ea typeface="+mn-ea"/>
                          <a:cs typeface="+mn-cs"/>
                        </a:rPr>
                        <a:t>(Article a1, Article a2) {</a:t>
                      </a:r>
                    </a:p>
                    <a:p>
                      <a:pPr lvl="0">
                        <a:buNone/>
                      </a:pPr>
                      <a:r>
                        <a:rPr lang="en-US" sz="1800" b="0" i="0" kern="1200">
                          <a:solidFill>
                            <a:schemeClr val="bg2">
                              <a:lumMod val="10000"/>
                            </a:schemeClr>
                          </a:solidFill>
                          <a:effectLst/>
                          <a:latin typeface="+mn-lt"/>
                          <a:ea typeface="+mn-ea"/>
                          <a:cs typeface="+mn-cs"/>
                        </a:rPr>
                        <a:t>        return </a:t>
                      </a:r>
                      <a:r>
                        <a:rPr lang="en-US" sz="1800" b="0" i="0" kern="1200" err="1">
                          <a:solidFill>
                            <a:schemeClr val="bg2">
                              <a:lumMod val="10000"/>
                            </a:schemeClr>
                          </a:solidFill>
                          <a:effectLst/>
                          <a:latin typeface="+mn-lt"/>
                          <a:ea typeface="+mn-ea"/>
                          <a:cs typeface="+mn-cs"/>
                        </a:rPr>
                        <a:t>this.calculator.sum</a:t>
                      </a:r>
                      <a:r>
                        <a:rPr lang="en-US" sz="1800" b="0" i="0" kern="1200">
                          <a:solidFill>
                            <a:schemeClr val="bg2">
                              <a:lumMod val="10000"/>
                            </a:schemeClr>
                          </a:solidFill>
                          <a:effectLst/>
                          <a:latin typeface="+mn-lt"/>
                          <a:ea typeface="+mn-ea"/>
                          <a:cs typeface="+mn-cs"/>
                        </a:rPr>
                        <a:t>(a1.price, a2.price);</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11" name="Table 10">
            <a:extLst>
              <a:ext uri="{FF2B5EF4-FFF2-40B4-BE49-F238E27FC236}">
                <a16:creationId xmlns:a16="http://schemas.microsoft.com/office/drawing/2014/main" id="{D6E60BC8-35AC-D314-4181-6A263B92BC03}"/>
              </a:ext>
            </a:extLst>
          </p:cNvPr>
          <p:cNvGraphicFramePr>
            <a:graphicFrameLocks noGrp="1"/>
          </p:cNvGraphicFramePr>
          <p:nvPr/>
        </p:nvGraphicFramePr>
        <p:xfrm>
          <a:off x="6426199" y="21082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dirty="0">
                          <a:solidFill>
                            <a:schemeClr val="bg2">
                              <a:lumMod val="10000"/>
                            </a:schemeClr>
                          </a:solidFill>
                          <a:effectLst/>
                          <a:latin typeface="+mn-lt"/>
                          <a:ea typeface="+mn-ea"/>
                          <a:cs typeface="+mn-cs"/>
                        </a:rPr>
                        <a:t>@Component</a:t>
                      </a:r>
                    </a:p>
                    <a:p>
                      <a:pPr lvl="0">
                        <a:buNone/>
                      </a:pPr>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endParaRPr lang="en-US" dirty="0"/>
                    </a:p>
                    <a:p>
                      <a:pPr lvl="0">
                        <a:buNone/>
                      </a:pPr>
                      <a:r>
                        <a:rPr lang="en-US" sz="1800" b="0" i="0" kern="1200" dirty="0">
                          <a:solidFill>
                            <a:schemeClr val="bg2">
                              <a:lumMod val="10000"/>
                            </a:schemeClr>
                          </a:solidFill>
                          <a:effectLst/>
                          <a:latin typeface="+mn-lt"/>
                          <a:ea typeface="+mn-ea"/>
                          <a:cs typeface="+mn-cs"/>
                        </a:rPr>
                        <a:t>    @Autowire</a:t>
                      </a:r>
                    </a:p>
                    <a:p>
                      <a:pPr lvl="0">
                        <a:buNone/>
                      </a:pPr>
                      <a:r>
                        <a:rPr lang="en-US" sz="1800" b="0" i="0" kern="1200" dirty="0">
                          <a:solidFill>
                            <a:schemeClr val="bg2">
                              <a:lumMod val="10000"/>
                            </a:schemeClr>
                          </a:solidFill>
                          <a:effectLst/>
                          <a:latin typeface="+mn-lt"/>
                          <a:ea typeface="+mn-ea"/>
                          <a:cs typeface="+mn-cs"/>
                        </a:rPr>
                        <a:t>    private Calculator calculator;</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    public int </a:t>
                      </a:r>
                      <a:r>
                        <a:rPr lang="en-US" sz="1800" b="0" i="0" kern="1200" dirty="0" err="1">
                          <a:solidFill>
                            <a:schemeClr val="bg2">
                              <a:lumMod val="10000"/>
                            </a:schemeClr>
                          </a:solidFill>
                          <a:effectLst/>
                          <a:latin typeface="+mn-lt"/>
                          <a:ea typeface="+mn-ea"/>
                          <a:cs typeface="+mn-cs"/>
                        </a:rPr>
                        <a:t>sumArticlePrices</a:t>
                      </a:r>
                      <a:r>
                        <a:rPr lang="en-US" sz="1800" b="0" i="0" kern="1200" dirty="0">
                          <a:solidFill>
                            <a:schemeClr val="bg2">
                              <a:lumMod val="10000"/>
                            </a:schemeClr>
                          </a:solidFill>
                          <a:effectLst/>
                          <a:latin typeface="+mn-lt"/>
                          <a:ea typeface="+mn-ea"/>
                          <a:cs typeface="+mn-cs"/>
                        </a:rPr>
                        <a:t>(Article a1, Article a2) {</a:t>
                      </a:r>
                    </a:p>
                    <a:p>
                      <a:pPr lvl="0">
                        <a:buNone/>
                      </a:pPr>
                      <a:r>
                        <a:rPr lang="en-US" sz="1800" b="0" i="0" kern="1200" dirty="0">
                          <a:solidFill>
                            <a:schemeClr val="bg2">
                              <a:lumMod val="10000"/>
                            </a:schemeClr>
                          </a:solidFill>
                          <a:effectLst/>
                          <a:latin typeface="+mn-lt"/>
                          <a:ea typeface="+mn-ea"/>
                          <a:cs typeface="+mn-cs"/>
                        </a:rPr>
                        <a:t>        return </a:t>
                      </a:r>
                      <a:r>
                        <a:rPr lang="en-US" sz="1800" b="0" i="0" kern="1200" dirty="0" err="1">
                          <a:solidFill>
                            <a:schemeClr val="bg2">
                              <a:lumMod val="10000"/>
                            </a:schemeClr>
                          </a:solidFill>
                          <a:effectLst/>
                          <a:latin typeface="+mn-lt"/>
                          <a:ea typeface="+mn-ea"/>
                          <a:cs typeface="+mn-cs"/>
                        </a:rPr>
                        <a:t>this.calculator.sum</a:t>
                      </a:r>
                      <a:r>
                        <a:rPr lang="en-US" sz="1800" b="0" i="0" kern="1200" dirty="0">
                          <a:solidFill>
                            <a:schemeClr val="bg2">
                              <a:lumMod val="10000"/>
                            </a:schemeClr>
                          </a:solidFill>
                          <a:effectLst/>
                          <a:latin typeface="+mn-lt"/>
                          <a:ea typeface="+mn-ea"/>
                          <a:cs typeface="+mn-cs"/>
                        </a:rPr>
                        <a:t>(a1.price, a2.price);</a:t>
                      </a:r>
                    </a:p>
                    <a:p>
                      <a:pPr lvl="0">
                        <a:buNone/>
                      </a:pPr>
                      <a:r>
                        <a:rPr lang="en-US" sz="1800" b="0" i="0" kern="1200" dirty="0">
                          <a:solidFill>
                            <a:schemeClr val="bg2">
                              <a:lumMod val="10000"/>
                            </a:schemeClr>
                          </a:solidFill>
                          <a:effectLst/>
                          <a:latin typeface="+mn-lt"/>
                          <a:ea typeface="+mn-ea"/>
                          <a:cs typeface="+mn-cs"/>
                        </a:rPr>
                        <a:t>    }</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34373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915" y="4040372"/>
            <a:ext cx="5427662" cy="938101"/>
          </a:xfrm>
        </p:spPr>
        <p:txBody>
          <a:bodyPr/>
          <a:lstStyle/>
          <a:p>
            <a:r>
              <a:rPr lang="en-GB"/>
              <a:t>Spring Boot</a:t>
            </a:r>
            <a:endParaRPr lang="nl-NL"/>
          </a:p>
        </p:txBody>
      </p:sp>
      <p:sp>
        <p:nvSpPr>
          <p:cNvPr id="5" name="Text Placeholder 4"/>
          <p:cNvSpPr>
            <a:spLocks noGrp="1"/>
          </p:cNvSpPr>
          <p:nvPr>
            <p:ph type="body" sz="quarter" idx="12"/>
          </p:nvPr>
        </p:nvSpPr>
        <p:spPr/>
        <p:txBody>
          <a:bodyPr/>
          <a:lstStyle/>
          <a:p>
            <a:r>
              <a:rPr lang="en-GB"/>
              <a:t>02</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11</a:t>
            </a:fld>
            <a:endParaRPr lang="en-GB"/>
          </a:p>
        </p:txBody>
      </p:sp>
      <p:pic>
        <p:nvPicPr>
          <p:cNvPr id="13" name="Picture Placeholder 12">
            <a:extLst>
              <a:ext uri="{FF2B5EF4-FFF2-40B4-BE49-F238E27FC236}">
                <a16:creationId xmlns:a16="http://schemas.microsoft.com/office/drawing/2014/main" id="{4F899819-5384-40C6-A239-C079CD7FBD0E}"/>
              </a:ext>
            </a:extLst>
          </p:cNvPr>
          <p:cNvPicPr>
            <a:picLocks noGrp="1" noChangeAspect="1"/>
          </p:cNvPicPr>
          <p:nvPr>
            <p:ph type="pic" sz="quarter" idx="19"/>
          </p:nvPr>
        </p:nvPicPr>
        <p:blipFill>
          <a:blip r:embed="rId2"/>
          <a:srcRect l="14449" r="14449"/>
          <a:stretch>
            <a:fillRect/>
          </a:stretch>
        </p:blipFill>
        <p:spPr/>
      </p:pic>
    </p:spTree>
    <p:extLst>
      <p:ext uri="{BB962C8B-B14F-4D97-AF65-F5344CB8AC3E}">
        <p14:creationId xmlns:p14="http://schemas.microsoft.com/office/powerpoint/2010/main" val="17770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A44C3-2052-405B-A604-EB16C1450372}"/>
              </a:ext>
            </a:extLst>
          </p:cNvPr>
          <p:cNvSpPr>
            <a:spLocks noGrp="1"/>
          </p:cNvSpPr>
          <p:nvPr>
            <p:ph type="body" sz="quarter" idx="12"/>
          </p:nvPr>
        </p:nvSpPr>
        <p:spPr>
          <a:xfrm>
            <a:off x="0" y="1481879"/>
            <a:ext cx="10652317" cy="4336366"/>
          </a:xfrm>
        </p:spPr>
        <p:txBody>
          <a:bodyPr vert="horz" lIns="0" tIns="0" rIns="0" bIns="0" rtlCol="0" anchor="t">
            <a:noAutofit/>
          </a:bodyPr>
          <a:lstStyle/>
          <a:p>
            <a:pPr marL="457200" indent="-457200">
              <a:buFont typeface="Arial" panose="020B0604020202020204" pitchFamily="34" charset="0"/>
              <a:buChar char="•"/>
            </a:pPr>
            <a:r>
              <a:rPr lang="en-US"/>
              <a:t>It is a production-ready, preconfigured extension of Spring Framework</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Uses annotations and autoconfiguration which shortens the time involved in developing an application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has dramatically reduced the amount of explicit configuration (whether with XML or Java)</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enhances Spring development so much that it’s hard to imagine developing Spring applications without it</a:t>
            </a:r>
          </a:p>
          <a:p>
            <a:pPr marL="457200" indent="-457200">
              <a:buFont typeface="Arial" panose="020B0604020202020204" pitchFamily="34" charset="0"/>
              <a:buChar char="•"/>
            </a:pPr>
            <a:endParaRPr lang="en-US"/>
          </a:p>
        </p:txBody>
      </p:sp>
      <p:sp>
        <p:nvSpPr>
          <p:cNvPr id="3" name="Title 2">
            <a:extLst>
              <a:ext uri="{FF2B5EF4-FFF2-40B4-BE49-F238E27FC236}">
                <a16:creationId xmlns:a16="http://schemas.microsoft.com/office/drawing/2014/main" id="{74BED2C4-BECC-47E9-B09C-B189A584FB94}"/>
              </a:ext>
            </a:extLst>
          </p:cNvPr>
          <p:cNvSpPr>
            <a:spLocks noGrp="1"/>
          </p:cNvSpPr>
          <p:nvPr>
            <p:ph type="title"/>
          </p:nvPr>
        </p:nvSpPr>
        <p:spPr>
          <a:xfrm>
            <a:off x="487499" y="446463"/>
            <a:ext cx="8966201" cy="854075"/>
          </a:xfrm>
        </p:spPr>
        <p:txBody>
          <a:bodyPr/>
          <a:lstStyle/>
          <a:p>
            <a:r>
              <a:rPr lang="en-US"/>
              <a:t>What is Spring Boot?</a:t>
            </a:r>
          </a:p>
        </p:txBody>
      </p:sp>
      <p:sp>
        <p:nvSpPr>
          <p:cNvPr id="4" name="Slide Number Placeholder 3">
            <a:extLst>
              <a:ext uri="{FF2B5EF4-FFF2-40B4-BE49-F238E27FC236}">
                <a16:creationId xmlns:a16="http://schemas.microsoft.com/office/drawing/2014/main" id="{C0448A6F-BEAE-4F0A-BFDB-C6C731E175F2}"/>
              </a:ext>
            </a:extLst>
          </p:cNvPr>
          <p:cNvSpPr>
            <a:spLocks noGrp="1"/>
          </p:cNvSpPr>
          <p:nvPr>
            <p:ph type="sldNum" sz="quarter" idx="4"/>
          </p:nvPr>
        </p:nvSpPr>
        <p:spPr/>
        <p:txBody>
          <a:bodyPr/>
          <a:lstStyle/>
          <a:p>
            <a:fld id="{DDD2A080-DA64-4F5C-9131-47EB793B4410}" type="slidenum">
              <a:rPr lang="en-GB" smtClean="0"/>
              <a:pPr/>
              <a:t>12</a:t>
            </a:fld>
            <a:endParaRPr lang="en-GB"/>
          </a:p>
        </p:txBody>
      </p:sp>
      <p:sp>
        <p:nvSpPr>
          <p:cNvPr id="5" name="Footer Placeholder 4">
            <a:extLst>
              <a:ext uri="{FF2B5EF4-FFF2-40B4-BE49-F238E27FC236}">
                <a16:creationId xmlns:a16="http://schemas.microsoft.com/office/drawing/2014/main" id="{E931E5BE-1A22-48BC-B1AE-77E9B4D0AA93}"/>
              </a:ext>
            </a:extLst>
          </p:cNvPr>
          <p:cNvSpPr>
            <a:spLocks noGrp="1"/>
          </p:cNvSpPr>
          <p:nvPr>
            <p:ph type="ftr" sz="quarter" idx="3"/>
          </p:nvPr>
        </p:nvSpPr>
        <p:spPr/>
        <p:txBody>
          <a:bodyPr/>
          <a:lstStyle/>
          <a:p>
            <a:r>
              <a:rPr lang="en-GB"/>
              <a:t>Spring</a:t>
            </a:r>
            <a:endParaRPr lang="nl-NL"/>
          </a:p>
        </p:txBody>
      </p:sp>
      <p:pic>
        <p:nvPicPr>
          <p:cNvPr id="7" name="Picture 6" descr="A green logo with a leaf&#10;&#10;Description automatically generated">
            <a:extLst>
              <a:ext uri="{FF2B5EF4-FFF2-40B4-BE49-F238E27FC236}">
                <a16:creationId xmlns:a16="http://schemas.microsoft.com/office/drawing/2014/main" id="{DA2A8890-11E0-1C9E-FBBD-699AB539EB21}"/>
              </a:ext>
            </a:extLst>
          </p:cNvPr>
          <p:cNvPicPr>
            <a:picLocks noChangeAspect="1"/>
          </p:cNvPicPr>
          <p:nvPr/>
        </p:nvPicPr>
        <p:blipFill>
          <a:blip r:embed="rId3"/>
          <a:stretch>
            <a:fillRect/>
          </a:stretch>
        </p:blipFill>
        <p:spPr>
          <a:xfrm>
            <a:off x="6396663" y="5099030"/>
            <a:ext cx="4089400" cy="1170847"/>
          </a:xfrm>
          <a:prstGeom prst="rect">
            <a:avLst/>
          </a:prstGeom>
        </p:spPr>
      </p:pic>
    </p:spTree>
    <p:extLst>
      <p:ext uri="{BB962C8B-B14F-4D97-AF65-F5344CB8AC3E}">
        <p14:creationId xmlns:p14="http://schemas.microsoft.com/office/powerpoint/2010/main" val="234227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B068E-81A5-C2C5-0E40-D32FCB65A472}"/>
              </a:ext>
            </a:extLst>
          </p:cNvPr>
          <p:cNvSpPr>
            <a:spLocks noGrp="1"/>
          </p:cNvSpPr>
          <p:nvPr>
            <p:ph sz="quarter" idx="12"/>
          </p:nvPr>
        </p:nvSpPr>
        <p:spPr>
          <a:xfrm>
            <a:off x="647336" y="1867005"/>
            <a:ext cx="10874738" cy="4475162"/>
          </a:xfrm>
        </p:spPr>
        <p:txBody>
          <a:bodyPr vert="horz" lIns="0" tIns="0" rIns="0" bIns="0" rtlCol="0">
            <a:normAutofit/>
          </a:bodyPr>
          <a:lstStyle/>
          <a:p>
            <a:pPr marL="285750" indent="-285750">
              <a:spcAft>
                <a:spcPts val="600"/>
              </a:spcAft>
              <a:buFont typeface="Arial,Sans-Serif"/>
              <a:buChar char="•"/>
            </a:pPr>
            <a:r>
              <a:rPr lang="en-US"/>
              <a:t>Spring Boot doesn’t require you to deploy WAR files</a:t>
            </a:r>
            <a:endParaRPr lang="en-US" b="1"/>
          </a:p>
          <a:p>
            <a:pPr marL="285750" indent="-285750">
              <a:spcAft>
                <a:spcPts val="600"/>
              </a:spcAft>
              <a:buFont typeface="Arial,Sans-Serif"/>
              <a:buChar char="•"/>
            </a:pPr>
            <a:r>
              <a:rPr lang="en-US"/>
              <a:t>It creates stand-alone applications</a:t>
            </a:r>
            <a:endParaRPr lang="en-US" b="1"/>
          </a:p>
          <a:p>
            <a:pPr marL="285750" indent="-285750">
              <a:spcAft>
                <a:spcPts val="600"/>
              </a:spcAft>
              <a:buFont typeface="Arial,Sans-Serif"/>
              <a:buChar char="•"/>
            </a:pPr>
            <a:r>
              <a:rPr lang="en-US"/>
              <a:t>It helps embed Tomcat, Jetty, or Undertow directly</a:t>
            </a:r>
            <a:endParaRPr lang="en-US" b="1"/>
          </a:p>
          <a:p>
            <a:pPr marL="285750" indent="-285750">
              <a:spcAft>
                <a:spcPts val="600"/>
              </a:spcAft>
              <a:buFont typeface="Arial,Sans-Serif"/>
              <a:buChar char="•"/>
            </a:pPr>
            <a:r>
              <a:rPr lang="en-US"/>
              <a:t>It doesn’t require XML configuration</a:t>
            </a:r>
            <a:endParaRPr lang="en-US" b="1"/>
          </a:p>
          <a:p>
            <a:pPr marL="285750" indent="-285750">
              <a:spcAft>
                <a:spcPts val="600"/>
              </a:spcAft>
              <a:buFont typeface="Arial,Sans-Serif"/>
              <a:buChar char="•"/>
            </a:pPr>
            <a:r>
              <a:rPr lang="en-US"/>
              <a:t>It aims to reduce lines of code</a:t>
            </a:r>
            <a:endParaRPr lang="en-US" b="1"/>
          </a:p>
          <a:p>
            <a:pPr marL="285750" indent="-285750">
              <a:spcAft>
                <a:spcPts val="600"/>
              </a:spcAft>
              <a:buFont typeface="Arial,Sans-Serif"/>
              <a:buChar char="•"/>
            </a:pPr>
            <a:r>
              <a:rPr lang="en-US"/>
              <a:t>It offers production ready features</a:t>
            </a:r>
            <a:endParaRPr lang="en-US" b="1"/>
          </a:p>
          <a:p>
            <a:pPr marL="285750" indent="-285750">
              <a:spcAft>
                <a:spcPts val="600"/>
              </a:spcAft>
              <a:buFont typeface="Arial,Sans-Serif"/>
              <a:buChar char="•"/>
            </a:pPr>
            <a:r>
              <a:rPr lang="en-US"/>
              <a:t>It is easier to launch</a:t>
            </a:r>
            <a:endParaRPr lang="en-US" b="1"/>
          </a:p>
          <a:p>
            <a:pPr marL="285750" indent="-285750">
              <a:spcAft>
                <a:spcPts val="600"/>
              </a:spcAft>
              <a:buFont typeface="Arial,Sans-Serif"/>
              <a:buChar char="•"/>
            </a:pPr>
            <a:r>
              <a:rPr lang="en-US"/>
              <a:t>Easier customization and management</a:t>
            </a:r>
            <a:endParaRPr lang="en-GB"/>
          </a:p>
        </p:txBody>
      </p:sp>
      <p:sp>
        <p:nvSpPr>
          <p:cNvPr id="3" name="Title 2">
            <a:extLst>
              <a:ext uri="{FF2B5EF4-FFF2-40B4-BE49-F238E27FC236}">
                <a16:creationId xmlns:a16="http://schemas.microsoft.com/office/drawing/2014/main" id="{956DC7E7-CB8A-8BAF-6E8B-6B1A5A9C0423}"/>
              </a:ext>
            </a:extLst>
          </p:cNvPr>
          <p:cNvSpPr>
            <a:spLocks noGrp="1"/>
          </p:cNvSpPr>
          <p:nvPr>
            <p:ph type="title"/>
          </p:nvPr>
        </p:nvSpPr>
        <p:spPr>
          <a:xfrm>
            <a:off x="658813" y="515833"/>
            <a:ext cx="10863261" cy="854075"/>
          </a:xfrm>
        </p:spPr>
        <p:txBody>
          <a:bodyPr anchor="ctr">
            <a:normAutofit/>
          </a:bodyPr>
          <a:lstStyle/>
          <a:p>
            <a:r>
              <a:rPr lang="en-GB"/>
              <a:t>Benefits of spring boot</a:t>
            </a:r>
          </a:p>
        </p:txBody>
      </p:sp>
      <p:sp>
        <p:nvSpPr>
          <p:cNvPr id="4" name="Slide Number Placeholder 3">
            <a:extLst>
              <a:ext uri="{FF2B5EF4-FFF2-40B4-BE49-F238E27FC236}">
                <a16:creationId xmlns:a16="http://schemas.microsoft.com/office/drawing/2014/main" id="{F1E4C88F-0B07-B301-0848-431EB9B2A8F3}"/>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13</a:t>
            </a:fld>
            <a:endParaRPr lang="en-GB"/>
          </a:p>
        </p:txBody>
      </p:sp>
      <p:sp>
        <p:nvSpPr>
          <p:cNvPr id="5" name="Footer Placeholder 4">
            <a:extLst>
              <a:ext uri="{FF2B5EF4-FFF2-40B4-BE49-F238E27FC236}">
                <a16:creationId xmlns:a16="http://schemas.microsoft.com/office/drawing/2014/main" id="{B4564877-8318-BEC2-476C-8E81C3F060FF}"/>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a:t>Spring</a:t>
            </a:r>
            <a:endParaRPr lang="en-US"/>
          </a:p>
        </p:txBody>
      </p:sp>
    </p:spTree>
    <p:extLst>
      <p:ext uri="{BB962C8B-B14F-4D97-AF65-F5344CB8AC3E}">
        <p14:creationId xmlns:p14="http://schemas.microsoft.com/office/powerpoint/2010/main" val="193686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559859"/>
            <a:ext cx="10558535" cy="4547996"/>
          </a:xfrm>
        </p:spPr>
        <p:txBody>
          <a:bodyPr/>
          <a:lstStyle/>
          <a:p>
            <a:r>
              <a:rPr lang="en-US"/>
              <a:t>In order to initialize a spring app we’re going to lean on the Spring </a:t>
            </a:r>
            <a:r>
              <a:rPr lang="en-US" err="1"/>
              <a:t>Initializr</a:t>
            </a:r>
            <a:r>
              <a:rPr lang="en-US"/>
              <a:t>. Spring </a:t>
            </a:r>
            <a:r>
              <a:rPr lang="en-US" err="1"/>
              <a:t>Initializr</a:t>
            </a:r>
            <a:r>
              <a:rPr lang="en-US"/>
              <a:t> is used to produce a skeleton Spring project structure that you can flesh out with whatever functionality you want. </a:t>
            </a:r>
          </a:p>
          <a:p>
            <a:endParaRPr lang="en-US"/>
          </a:p>
          <a:p>
            <a:r>
              <a:rPr lang="en-US"/>
              <a:t>Use initialize project from here: </a:t>
            </a:r>
            <a:r>
              <a:rPr lang="en-US" b="1"/>
              <a:t>https://</a:t>
            </a:r>
            <a:r>
              <a:rPr lang="en-US" b="1" err="1"/>
              <a:t>start.spring.io</a:t>
            </a:r>
            <a:r>
              <a:rPr lang="en-US" b="1"/>
              <a:t>/</a:t>
            </a:r>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Initializing a Spring application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14</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60356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351371" y="1482436"/>
            <a:ext cx="10786447" cy="4551218"/>
          </a:xfrm>
        </p:spPr>
        <p:txBody>
          <a:bodyPr vert="horz" lIns="0" tIns="0" rIns="0" bIns="0" rtlCol="0" anchor="t">
            <a:noAutofit/>
          </a:bodyPr>
          <a:lstStyle/>
          <a:p>
            <a:pPr marL="457200" indent="-457200">
              <a:buFont typeface="Arial" panose="020B0604020202020204" pitchFamily="34" charset="0"/>
              <a:buChar char="•"/>
            </a:pPr>
            <a:r>
              <a:rPr lang="en-US"/>
              <a:t>Any complex application is composed of many components, each responsible for its own piece of the overall application functionality, coordinating with the other application elements to get the job done</a:t>
            </a:r>
          </a:p>
          <a:p>
            <a:endParaRPr lang="en-US"/>
          </a:p>
          <a:p>
            <a:endParaRPr lang="en-US"/>
          </a:p>
          <a:p>
            <a:pPr marL="457200" indent="-457200">
              <a:buFont typeface="Arial" panose="020B0604020202020204" pitchFamily="34" charset="0"/>
              <a:buChar char="•"/>
            </a:pPr>
            <a:r>
              <a:rPr lang="en-US"/>
              <a:t>When the application is run, those components somehow need to be created and introduced to each other</a:t>
            </a:r>
          </a:p>
          <a:p>
            <a:pPr marL="457200" indent="-457200">
              <a:buFont typeface="Arial" panose="020B0604020202020204" pitchFamily="34" charset="0"/>
              <a:buChar char="•"/>
            </a:pPr>
            <a:endParaRPr lang="en-US"/>
          </a:p>
          <a:p>
            <a:endParaRPr lang="en-US"/>
          </a:p>
          <a:p>
            <a:pPr marL="457200" indent="-457200">
              <a:buFont typeface="Arial" panose="020B0604020202020204" pitchFamily="34" charset="0"/>
              <a:buChar char="•"/>
            </a:pPr>
            <a:r>
              <a:rPr lang="en-US" b="1"/>
              <a:t>Spring Application Context – </a:t>
            </a:r>
            <a:r>
              <a:rPr lang="en-US"/>
              <a:t>container offered at Spring’s core</a:t>
            </a:r>
          </a:p>
          <a:p>
            <a:pPr marL="457200" lvl="1" indent="-457200">
              <a:buFont typeface="Arial" panose="020B0604020202020204" pitchFamily="34" charset="0"/>
              <a:buChar char="•"/>
            </a:pPr>
            <a:r>
              <a:rPr lang="en-US"/>
              <a:t>Creates and manages application components</a:t>
            </a:r>
          </a:p>
          <a:p>
            <a:pPr marL="457200" lvl="1" indent="-457200">
              <a:buFont typeface="Arial" panose="020B0604020202020204" pitchFamily="34" charset="0"/>
              <a:buChar char="•"/>
            </a:pPr>
            <a:r>
              <a:rPr lang="en-US"/>
              <a:t>These components are wired together inside to make a complete application</a:t>
            </a:r>
          </a:p>
          <a:p>
            <a:pPr marL="457200" lvl="1" indent="-457200">
              <a:buFont typeface="Arial" panose="020B0604020202020204" pitchFamily="34" charset="0"/>
              <a:buChar char="•"/>
            </a:pPr>
            <a:r>
              <a:rPr lang="en-US"/>
              <a:t>E.g. like bricks, mortar, timber, nails, plumbing, and wiring are bound together to make a house</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Spring and spring boot essentials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2362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09981-C11D-411C-82D8-83F8BE5EF5D6}"/>
              </a:ext>
            </a:extLst>
          </p:cNvPr>
          <p:cNvSpPr>
            <a:spLocks noGrp="1"/>
          </p:cNvSpPr>
          <p:nvPr>
            <p:ph sz="quarter" idx="13"/>
          </p:nvPr>
        </p:nvSpPr>
        <p:spPr>
          <a:xfrm>
            <a:off x="623627" y="1544638"/>
            <a:ext cx="10909561" cy="4475162"/>
          </a:xfrm>
        </p:spPr>
        <p:txBody>
          <a:bodyPr>
            <a:normAutofit fontScale="92500"/>
          </a:bodyPr>
          <a:lstStyle/>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SpringBootAplication</a:t>
            </a:r>
            <a:r>
              <a:rPr lang="en-US" dirty="0">
                <a:solidFill>
                  <a:srgbClr val="00B050"/>
                </a:solidFill>
              </a:rPr>
              <a:t> </a:t>
            </a:r>
            <a:r>
              <a:rPr lang="en-US" dirty="0"/>
              <a:t>- spring-</a:t>
            </a:r>
            <a:r>
              <a:rPr lang="en-US" dirty="0" err="1"/>
              <a:t>webmvc</a:t>
            </a:r>
            <a:r>
              <a:rPr lang="en-US" dirty="0"/>
              <a:t> library is on the </a:t>
            </a:r>
            <a:r>
              <a:rPr lang="en-US" dirty="0" err="1"/>
              <a:t>classpath</a:t>
            </a:r>
            <a:r>
              <a:rPr lang="en-US" dirty="0"/>
              <a:t>, then the @</a:t>
            </a:r>
            <a:r>
              <a:rPr lang="en-US" dirty="0" err="1"/>
              <a:t>EnableWebMvc</a:t>
            </a:r>
            <a:r>
              <a:rPr lang="en-US" dirty="0"/>
              <a:t> annotation is added automatically with a default autoconfiguration</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SpringBootConfiguration</a:t>
            </a:r>
            <a:r>
              <a:rPr lang="en-US" dirty="0"/>
              <a:t> - designates this class as a configuration class.</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EnableAutoConfiguration</a:t>
            </a:r>
            <a:r>
              <a:rPr lang="en-US" dirty="0">
                <a:solidFill>
                  <a:srgbClr val="00B050"/>
                </a:solidFill>
              </a:rPr>
              <a:t> </a:t>
            </a:r>
            <a:r>
              <a:rPr lang="en-US" dirty="0"/>
              <a:t>- enables Spring Boot automatic configuration. Tells Spring Boot to automatically configure any components that it thinks we’ll need.</a:t>
            </a:r>
          </a:p>
          <a:p>
            <a:pPr>
              <a:spcAft>
                <a:spcPts val="600"/>
              </a:spcAft>
            </a:pPr>
            <a:endParaRPr lang="en-US" dirty="0"/>
          </a:p>
          <a:p>
            <a:pPr marL="457200" indent="-457200">
              <a:spcAft>
                <a:spcPts val="600"/>
              </a:spcAft>
              <a:buClr>
                <a:schemeClr val="tx2"/>
              </a:buClr>
              <a:buFont typeface="Arial" panose="020B0604020202020204" pitchFamily="34" charset="0"/>
              <a:buChar char="•"/>
            </a:pPr>
            <a:r>
              <a:rPr lang="en-US" dirty="0">
                <a:solidFill>
                  <a:srgbClr val="00B050"/>
                </a:solidFill>
              </a:rPr>
              <a:t>@</a:t>
            </a:r>
            <a:r>
              <a:rPr lang="en-US" dirty="0" err="1">
                <a:solidFill>
                  <a:srgbClr val="00B050"/>
                </a:solidFill>
              </a:rPr>
              <a:t>ConponentScan</a:t>
            </a:r>
            <a:r>
              <a:rPr lang="en-US" dirty="0">
                <a:solidFill>
                  <a:srgbClr val="00B050"/>
                </a:solidFill>
              </a:rPr>
              <a:t> </a:t>
            </a:r>
            <a:r>
              <a:rPr lang="en-US" dirty="0"/>
              <a:t>- enables component scanning. This lets you declare other classes with annotations like @Component, @Controller, @Service, and others, to have Spring automatically discover them and register them as components in the Spring application context.</a:t>
            </a:r>
          </a:p>
        </p:txBody>
      </p:sp>
      <p:sp>
        <p:nvSpPr>
          <p:cNvPr id="16" name="Title 3">
            <a:extLst>
              <a:ext uri="{FF2B5EF4-FFF2-40B4-BE49-F238E27FC236}">
                <a16:creationId xmlns:a16="http://schemas.microsoft.com/office/drawing/2014/main" id="{93C3F051-00B2-4A5E-8E85-F0B667B1BD96}"/>
              </a:ext>
            </a:extLst>
          </p:cNvPr>
          <p:cNvSpPr>
            <a:spLocks noGrp="1"/>
          </p:cNvSpPr>
          <p:nvPr>
            <p:ph type="title"/>
          </p:nvPr>
        </p:nvSpPr>
        <p:spPr>
          <a:xfrm>
            <a:off x="658813" y="838200"/>
            <a:ext cx="10863261" cy="531708"/>
          </a:xfrm>
        </p:spPr>
        <p:txBody>
          <a:bodyPr/>
          <a:lstStyle/>
          <a:p>
            <a:r>
              <a:rPr lang="en-US"/>
              <a:t>USING SPRING BOOT</a:t>
            </a:r>
            <a:br>
              <a:rPr lang="en-US"/>
            </a:br>
            <a:endParaRPr lang="en-US"/>
          </a:p>
        </p:txBody>
      </p:sp>
      <p:sp>
        <p:nvSpPr>
          <p:cNvPr id="4" name="Slide Number Placeholder 3">
            <a:extLst>
              <a:ext uri="{FF2B5EF4-FFF2-40B4-BE49-F238E27FC236}">
                <a16:creationId xmlns:a16="http://schemas.microsoft.com/office/drawing/2014/main" id="{FCD1BEB0-06EE-450E-935B-4D46B28ACC48}"/>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16</a:t>
            </a:fld>
            <a:endParaRPr lang="en-GB"/>
          </a:p>
        </p:txBody>
      </p:sp>
      <p:sp>
        <p:nvSpPr>
          <p:cNvPr id="5" name="Footer Placeholder 4">
            <a:extLst>
              <a:ext uri="{FF2B5EF4-FFF2-40B4-BE49-F238E27FC236}">
                <a16:creationId xmlns:a16="http://schemas.microsoft.com/office/drawing/2014/main" id="{675CEE0F-D925-47F3-AA04-17300A11C2FC}"/>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32872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9380E-C7A5-48C0-AB1E-A6C674A46CF1}"/>
              </a:ext>
            </a:extLst>
          </p:cNvPr>
          <p:cNvSpPr>
            <a:spLocks noGrp="1"/>
          </p:cNvSpPr>
          <p:nvPr>
            <p:ph sz="quarter" idx="13"/>
          </p:nvPr>
        </p:nvSpPr>
        <p:spPr>
          <a:xfrm>
            <a:off x="318741" y="1225483"/>
            <a:ext cx="11554517" cy="5002321"/>
          </a:xfrm>
        </p:spPr>
        <p:txBody>
          <a:bodyPr/>
          <a:lstStyle/>
          <a:p>
            <a:pPr marL="342900" indent="-342900">
              <a:buFont typeface="Arial" panose="020B0604020202020204" pitchFamily="34" charset="0"/>
              <a:buChar char="•"/>
            </a:pPr>
            <a:r>
              <a:rPr lang="en-US" sz="2400" dirty="0"/>
              <a:t>Used to exchange information between applications and services</a:t>
            </a:r>
          </a:p>
          <a:p>
            <a:pPr marL="342900" indent="-342900">
              <a:buFont typeface="Arial" panose="020B0604020202020204" pitchFamily="34" charset="0"/>
              <a:buChar char="•"/>
            </a:pPr>
            <a:r>
              <a:rPr lang="en-US" sz="2400" dirty="0"/>
              <a:t>Represents a set of architectural constraints and can be implemented in variety of ways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Client sends a request via RESTful API</a:t>
            </a:r>
          </a:p>
          <a:p>
            <a:pPr marL="342900" indent="-342900">
              <a:buFont typeface="Arial" panose="020B0604020202020204" pitchFamily="34" charset="0"/>
              <a:buChar char="•"/>
            </a:pPr>
            <a:r>
              <a:rPr lang="en-US" sz="2400" dirty="0"/>
              <a:t>The representation of the state of the resource is transferred to the requester or endpoint</a:t>
            </a:r>
          </a:p>
          <a:p>
            <a:pPr marL="342900" indent="-342900">
              <a:buFont typeface="Arial" panose="020B0604020202020204" pitchFamily="34" charset="0"/>
              <a:buChar char="•"/>
            </a:pPr>
            <a:r>
              <a:rPr lang="en-US" sz="2400" dirty="0"/>
              <a:t>This information is delivered in one of several formats via HTTP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formats:</a:t>
            </a:r>
          </a:p>
          <a:p>
            <a:pPr marL="342900" lvl="1" indent="-342900">
              <a:buFont typeface="Arial" panose="020B0604020202020204" pitchFamily="34" charset="0"/>
              <a:buChar char="•"/>
            </a:pPr>
            <a:r>
              <a:rPr lang="en-US" sz="1600" dirty="0"/>
              <a:t>JSON, HTML, XLT, Python, PHP, plain text</a:t>
            </a:r>
          </a:p>
          <a:p>
            <a:pPr marL="342900" lvl="1" indent="-342900">
              <a:buFont typeface="Arial" panose="020B0604020202020204" pitchFamily="34" charset="0"/>
              <a:buChar char="•"/>
            </a:pPr>
            <a:r>
              <a:rPr lang="en-US" sz="1600" dirty="0"/>
              <a:t>Most used is JSON (JavaScript Object Notation)</a:t>
            </a:r>
          </a:p>
          <a:p>
            <a:pPr marL="342900" indent="-342900">
              <a:buFont typeface="Arial" panose="020B0604020202020204" pitchFamily="34" charset="0"/>
              <a:buChar char="•"/>
            </a:pPr>
            <a:endParaRPr lang="en-US" sz="2400" dirty="0"/>
          </a:p>
        </p:txBody>
      </p:sp>
      <p:sp>
        <p:nvSpPr>
          <p:cNvPr id="4" name="Title 3">
            <a:extLst>
              <a:ext uri="{FF2B5EF4-FFF2-40B4-BE49-F238E27FC236}">
                <a16:creationId xmlns:a16="http://schemas.microsoft.com/office/drawing/2014/main" id="{752940B7-F48D-433C-B877-1013FE8FF75B}"/>
              </a:ext>
            </a:extLst>
          </p:cNvPr>
          <p:cNvSpPr>
            <a:spLocks noGrp="1"/>
          </p:cNvSpPr>
          <p:nvPr>
            <p:ph type="title"/>
          </p:nvPr>
        </p:nvSpPr>
        <p:spPr>
          <a:xfrm>
            <a:off x="487499" y="371408"/>
            <a:ext cx="10863261" cy="854075"/>
          </a:xfrm>
        </p:spPr>
        <p:txBody>
          <a:bodyPr/>
          <a:lstStyle/>
          <a:p>
            <a:r>
              <a:rPr lang="en-US"/>
              <a:t>REST API</a:t>
            </a:r>
          </a:p>
        </p:txBody>
      </p:sp>
      <p:sp>
        <p:nvSpPr>
          <p:cNvPr id="5" name="Slide Number Placeholder 4">
            <a:extLst>
              <a:ext uri="{FF2B5EF4-FFF2-40B4-BE49-F238E27FC236}">
                <a16:creationId xmlns:a16="http://schemas.microsoft.com/office/drawing/2014/main" id="{CD57CABE-5E80-4970-8AD3-7BE6E71638F9}"/>
              </a:ext>
            </a:extLst>
          </p:cNvPr>
          <p:cNvSpPr>
            <a:spLocks noGrp="1"/>
          </p:cNvSpPr>
          <p:nvPr>
            <p:ph type="sldNum" sz="quarter" idx="4"/>
          </p:nvPr>
        </p:nvSpPr>
        <p:spPr/>
        <p:txBody>
          <a:bodyPr/>
          <a:lstStyle/>
          <a:p>
            <a:fld id="{DDD2A080-DA64-4F5C-9131-47EB793B4410}" type="slidenum">
              <a:rPr lang="en-GB" smtClean="0"/>
              <a:pPr/>
              <a:t>17</a:t>
            </a:fld>
            <a:endParaRPr lang="en-GB"/>
          </a:p>
        </p:txBody>
      </p:sp>
      <p:sp>
        <p:nvSpPr>
          <p:cNvPr id="6" name="Footer Placeholder 5">
            <a:extLst>
              <a:ext uri="{FF2B5EF4-FFF2-40B4-BE49-F238E27FC236}">
                <a16:creationId xmlns:a16="http://schemas.microsoft.com/office/drawing/2014/main" id="{AD90C239-FBC5-43D3-897D-D63D5A930236}"/>
              </a:ext>
            </a:extLst>
          </p:cNvPr>
          <p:cNvSpPr>
            <a:spLocks noGrp="1"/>
          </p:cNvSpPr>
          <p:nvPr>
            <p:ph type="ftr" sz="quarter" idx="3"/>
          </p:nvPr>
        </p:nvSpPr>
        <p:spPr/>
        <p:txBody>
          <a:bodyPr/>
          <a:lstStyle/>
          <a:p>
            <a:r>
              <a:rPr lang="en-GB" noProof="0"/>
              <a:t>Spring</a:t>
            </a:r>
          </a:p>
        </p:txBody>
      </p:sp>
      <p:pic>
        <p:nvPicPr>
          <p:cNvPr id="7" name="Picture 6" descr="A diagram of a computer&#10;&#10;Description automatically generated">
            <a:extLst>
              <a:ext uri="{FF2B5EF4-FFF2-40B4-BE49-F238E27FC236}">
                <a16:creationId xmlns:a16="http://schemas.microsoft.com/office/drawing/2014/main" id="{7EC51A1A-AD90-8D2C-9651-2818BA707A46}"/>
              </a:ext>
            </a:extLst>
          </p:cNvPr>
          <p:cNvPicPr>
            <a:picLocks noChangeAspect="1"/>
          </p:cNvPicPr>
          <p:nvPr/>
        </p:nvPicPr>
        <p:blipFill rotWithShape="1">
          <a:blip r:embed="rId3"/>
          <a:srcRect l="-1" r="811" b="11834"/>
          <a:stretch/>
        </p:blipFill>
        <p:spPr>
          <a:xfrm>
            <a:off x="5497808" y="3177064"/>
            <a:ext cx="5431119" cy="3383284"/>
          </a:xfrm>
          <a:prstGeom prst="rect">
            <a:avLst/>
          </a:prstGeom>
        </p:spPr>
      </p:pic>
    </p:spTree>
    <p:extLst>
      <p:ext uri="{BB962C8B-B14F-4D97-AF65-F5344CB8AC3E}">
        <p14:creationId xmlns:p14="http://schemas.microsoft.com/office/powerpoint/2010/main" val="4137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98EAB-78CB-40E7-937A-1606503C00D4}"/>
              </a:ext>
            </a:extLst>
          </p:cNvPr>
          <p:cNvSpPr>
            <a:spLocks noGrp="1"/>
          </p:cNvSpPr>
          <p:nvPr>
            <p:ph sz="quarter" idx="13"/>
          </p:nvPr>
        </p:nvSpPr>
        <p:spPr>
          <a:xfrm>
            <a:off x="351371" y="1902616"/>
            <a:ext cx="11023599" cy="3890173"/>
          </a:xfrm>
        </p:spPr>
        <p:txBody>
          <a:bodyPr/>
          <a:lstStyle/>
          <a:p>
            <a:pPr marL="457200" indent="-457200">
              <a:buFont typeface="Arial" panose="020B0604020202020204" pitchFamily="34" charset="0"/>
              <a:buChar char="•"/>
            </a:pPr>
            <a:r>
              <a:rPr lang="en-US"/>
              <a:t>A class is marked as a controller with @Controller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simply represents a specialization of the @Component class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A @Controller is typically used in combination with a @</a:t>
            </a:r>
            <a:r>
              <a:rPr lang="en-US" err="1"/>
              <a:t>RequestMapping</a:t>
            </a:r>
            <a:r>
              <a:rPr lang="en-US"/>
              <a:t> annotation</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Since version 4.0 @</a:t>
            </a:r>
            <a:r>
              <a:rPr lang="en-US" err="1"/>
              <a:t>RestController</a:t>
            </a:r>
            <a:r>
              <a:rPr lang="en-US"/>
              <a:t> annotation is introduced to simplify creation of RESTful web services</a:t>
            </a:r>
          </a:p>
          <a:p>
            <a:endParaRPr lang="en-US"/>
          </a:p>
          <a:p>
            <a:endParaRPr lang="en-US"/>
          </a:p>
          <a:p>
            <a:endParaRPr lang="en-US"/>
          </a:p>
        </p:txBody>
      </p:sp>
      <p:sp>
        <p:nvSpPr>
          <p:cNvPr id="4" name="Title 3">
            <a:extLst>
              <a:ext uri="{FF2B5EF4-FFF2-40B4-BE49-F238E27FC236}">
                <a16:creationId xmlns:a16="http://schemas.microsoft.com/office/drawing/2014/main" id="{6A486C15-C15C-49F9-AB81-A039FA6DCAC1}"/>
              </a:ext>
            </a:extLst>
          </p:cNvPr>
          <p:cNvSpPr>
            <a:spLocks noGrp="1"/>
          </p:cNvSpPr>
          <p:nvPr>
            <p:ph type="title"/>
          </p:nvPr>
        </p:nvSpPr>
        <p:spPr>
          <a:xfrm>
            <a:off x="623627" y="472277"/>
            <a:ext cx="10863261" cy="854075"/>
          </a:xfrm>
        </p:spPr>
        <p:txBody>
          <a:bodyPr/>
          <a:lstStyle/>
          <a:p>
            <a:r>
              <a:rPr lang="en-US"/>
              <a:t>CONTROLLER</a:t>
            </a:r>
          </a:p>
        </p:txBody>
      </p:sp>
      <p:sp>
        <p:nvSpPr>
          <p:cNvPr id="5" name="Slide Number Placeholder 4">
            <a:extLst>
              <a:ext uri="{FF2B5EF4-FFF2-40B4-BE49-F238E27FC236}">
                <a16:creationId xmlns:a16="http://schemas.microsoft.com/office/drawing/2014/main" id="{A708FE96-E9A4-40E2-B29D-5F0ACC2E4F58}"/>
              </a:ext>
            </a:extLst>
          </p:cNvPr>
          <p:cNvSpPr>
            <a:spLocks noGrp="1"/>
          </p:cNvSpPr>
          <p:nvPr>
            <p:ph type="sldNum" sz="quarter" idx="4"/>
          </p:nvPr>
        </p:nvSpPr>
        <p:spPr/>
        <p:txBody>
          <a:bodyPr/>
          <a:lstStyle/>
          <a:p>
            <a:fld id="{DDD2A080-DA64-4F5C-9131-47EB793B4410}" type="slidenum">
              <a:rPr lang="en-GB" smtClean="0"/>
              <a:pPr/>
              <a:t>18</a:t>
            </a:fld>
            <a:endParaRPr lang="en-GB"/>
          </a:p>
        </p:txBody>
      </p:sp>
      <p:sp>
        <p:nvSpPr>
          <p:cNvPr id="6" name="Footer Placeholder 5">
            <a:extLst>
              <a:ext uri="{FF2B5EF4-FFF2-40B4-BE49-F238E27FC236}">
                <a16:creationId xmlns:a16="http://schemas.microsoft.com/office/drawing/2014/main" id="{D73CE5E2-2988-470D-8B1E-62B245B41628}"/>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42056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369908"/>
            <a:ext cx="10840079" cy="4547996"/>
          </a:xfrm>
        </p:spPr>
        <p:txBody>
          <a:bodyPr/>
          <a:lstStyle/>
          <a:p>
            <a:endParaRPr lang="en-US" dirty="0"/>
          </a:p>
          <a:p>
            <a:pPr marL="457200" indent="-457200">
              <a:buFont typeface="Arial" panose="020B0604020202020204" pitchFamily="34" charset="0"/>
              <a:buChar char="•"/>
            </a:pPr>
            <a:r>
              <a:rPr lang="en-US" dirty="0"/>
              <a:t>HTTP methods: POST, GET, DELETE, PUT, PATCH and some others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Most commonly used are POST and GET</a:t>
            </a:r>
          </a:p>
          <a:p>
            <a:pPr marL="457200" lvl="1" indent="-457200">
              <a:buFont typeface="Arial" panose="020B0604020202020204" pitchFamily="34" charset="0"/>
              <a:buChar char="•"/>
            </a:pPr>
            <a:r>
              <a:rPr lang="en-US" dirty="0"/>
              <a:t>Main difference between the two is that GET carries request parameter appended in URL string and has no body, while POST carries request parameter in message body which makes it more secure way of transferring data from client to server</a:t>
            </a:r>
          </a:p>
          <a:p>
            <a:pPr marL="457200" lvl="1" indent="-457200">
              <a:buFont typeface="Arial" panose="020B0604020202020204" pitchFamily="34" charset="0"/>
              <a:buChar char="•"/>
            </a:pPr>
            <a:endParaRPr lang="en-US" dirty="0"/>
          </a:p>
          <a:p>
            <a:endParaRPr lang="en-US" dirty="0"/>
          </a:p>
          <a:p>
            <a:r>
              <a:rPr lang="en-US" dirty="0"/>
              <a:t>GET/</a:t>
            </a:r>
            <a:r>
              <a:rPr lang="en-US" dirty="0" err="1"/>
              <a:t>students?user</a:t>
            </a:r>
            <a:r>
              <a:rPr lang="en-US" dirty="0"/>
              <a:t>=value1&amp;pass=value2</a:t>
            </a:r>
          </a:p>
          <a:p>
            <a:endParaRPr lang="en-US" dirty="0"/>
          </a:p>
          <a:p>
            <a:endParaRPr lang="en-US" dirty="0"/>
          </a:p>
          <a:p>
            <a:r>
              <a:rPr lang="en-US" dirty="0"/>
              <a:t>POST/student-app HTTP/1.1 </a:t>
            </a:r>
          </a:p>
          <a:p>
            <a:r>
              <a:rPr lang="en-US" dirty="0"/>
              <a:t>Host: www. student-</a:t>
            </a:r>
            <a:r>
              <a:rPr lang="en-US" dirty="0" err="1"/>
              <a:t>app.com</a:t>
            </a:r>
            <a:r>
              <a:rPr lang="en-US" dirty="0"/>
              <a:t> </a:t>
            </a:r>
          </a:p>
          <a:p>
            <a:r>
              <a:rPr lang="en-US" dirty="0"/>
              <a:t>user=value1&amp;pass=value2</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POST/GET METHODS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19</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27976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r>
              <a:rPr lang="sr-Latn-RS"/>
              <a:t>s</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6" name="Text Placeholder 5"/>
          <p:cNvSpPr>
            <a:spLocks noGrp="1"/>
          </p:cNvSpPr>
          <p:nvPr>
            <p:ph type="body" sz="quarter" idx="13"/>
          </p:nvPr>
        </p:nvSpPr>
        <p:spPr>
          <a:xfrm>
            <a:off x="1957761" y="2010170"/>
            <a:ext cx="4671219" cy="665958"/>
          </a:xfrm>
        </p:spPr>
        <p:txBody>
          <a:bodyPr/>
          <a:lstStyle/>
          <a:p>
            <a:r>
              <a:rPr lang="en-US"/>
              <a:t>Spring Framework</a:t>
            </a:r>
            <a:endParaRPr lang="nl-NL"/>
          </a:p>
        </p:txBody>
      </p:sp>
      <p:sp>
        <p:nvSpPr>
          <p:cNvPr id="7" name="Text Placeholder 6"/>
          <p:cNvSpPr>
            <a:spLocks noGrp="1"/>
          </p:cNvSpPr>
          <p:nvPr>
            <p:ph type="body" sz="quarter" idx="14"/>
          </p:nvPr>
        </p:nvSpPr>
        <p:spPr/>
        <p:txBody>
          <a:bodyPr/>
          <a:lstStyle/>
          <a:p>
            <a:r>
              <a:rPr lang="en-GB"/>
              <a:t>02</a:t>
            </a:r>
            <a:endParaRPr lang="nl-NL"/>
          </a:p>
        </p:txBody>
      </p:sp>
      <p:sp>
        <p:nvSpPr>
          <p:cNvPr id="8" name="Text Placeholder 7"/>
          <p:cNvSpPr>
            <a:spLocks noGrp="1"/>
          </p:cNvSpPr>
          <p:nvPr>
            <p:ph type="body" sz="quarter" idx="15"/>
          </p:nvPr>
        </p:nvSpPr>
        <p:spPr>
          <a:xfrm>
            <a:off x="1957760" y="3249608"/>
            <a:ext cx="4671219" cy="665958"/>
          </a:xfrm>
        </p:spPr>
        <p:txBody>
          <a:bodyPr/>
          <a:lstStyle/>
          <a:p>
            <a:r>
              <a:rPr lang="en-GB"/>
              <a:t>Spring Boot</a:t>
            </a:r>
            <a:endParaRPr lang="nl-NL"/>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686126" cy="4547996"/>
          </a:xfrm>
        </p:spPr>
        <p:txBody>
          <a:bodyPr/>
          <a:lstStyle/>
          <a:p>
            <a:r>
              <a:rPr lang="en-US"/>
              <a:t>Path variables:</a:t>
            </a:r>
          </a:p>
          <a:p>
            <a:r>
              <a:rPr lang="en-US"/>
              <a:t>/service/</a:t>
            </a:r>
            <a:r>
              <a:rPr lang="en-US" err="1"/>
              <a:t>myresource</a:t>
            </a:r>
            <a:r>
              <a:rPr lang="en-US"/>
              <a:t>/user/{</a:t>
            </a:r>
            <a:r>
              <a:rPr lang="en-US" err="1"/>
              <a:t>userId</a:t>
            </a:r>
            <a:r>
              <a:rPr lang="en-US"/>
              <a:t>}/bicycle/{</a:t>
            </a:r>
            <a:r>
              <a:rPr lang="en-US" err="1"/>
              <a:t>bicycleId</a:t>
            </a:r>
            <a:r>
              <a:rPr lang="en-US"/>
              <a:t>}</a:t>
            </a:r>
          </a:p>
          <a:p>
            <a:endParaRPr lang="en-US"/>
          </a:p>
          <a:p>
            <a:endParaRPr lang="en-US"/>
          </a:p>
          <a:p>
            <a:r>
              <a:rPr lang="en-US"/>
              <a:t>Query Strings:</a:t>
            </a:r>
          </a:p>
          <a:p>
            <a:r>
              <a:rPr lang="en-US"/>
              <a:t>/service/</a:t>
            </a:r>
            <a:r>
              <a:rPr lang="en-US" err="1"/>
              <a:t>myresource?user</a:t>
            </a:r>
            <a:r>
              <a:rPr lang="en-US"/>
              <a:t>=user123&amp;bicycle=101</a:t>
            </a:r>
          </a:p>
          <a:p>
            <a:endParaRPr lang="en-US"/>
          </a:p>
          <a:p>
            <a:endParaRPr lang="en-US"/>
          </a:p>
          <a:p>
            <a:endParaRPr lang="en-US"/>
          </a:p>
          <a:p>
            <a:r>
              <a:rPr lang="en-US"/>
              <a:t>Request bodies:</a:t>
            </a:r>
          </a:p>
          <a:p>
            <a:r>
              <a:rPr lang="en-US"/>
              <a:t>{ </a:t>
            </a:r>
          </a:p>
          <a:p>
            <a:r>
              <a:rPr lang="en-US"/>
              <a:t>    "user": “user123", </a:t>
            </a:r>
          </a:p>
          <a:p>
            <a:r>
              <a:rPr lang="en-US"/>
              <a:t>    "bicycle": 101</a:t>
            </a:r>
          </a:p>
          <a:p>
            <a:r>
              <a:rPr lang="en-US"/>
              <a:t>}</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PARAMETERS/API REFERENCE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20</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52845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23627" y="3871809"/>
            <a:ext cx="10707391" cy="2224192"/>
          </a:xfrm>
        </p:spPr>
        <p:txBody>
          <a:bodyPr/>
          <a:lstStyle/>
          <a:p>
            <a:r>
              <a:rPr lang="en-US" sz="2400" dirty="0"/>
              <a:t>&lt;dependency&gt;</a:t>
            </a:r>
          </a:p>
          <a:p>
            <a:r>
              <a:rPr lang="en-US" sz="2400" dirty="0"/>
              <a:t>	&lt;</a:t>
            </a:r>
            <a:r>
              <a:rPr lang="en-US" sz="2400" dirty="0" err="1"/>
              <a:t>groupId</a:t>
            </a:r>
            <a:r>
              <a:rPr lang="en-US" sz="2400" dirty="0"/>
              <a:t>&gt;</a:t>
            </a:r>
            <a:r>
              <a:rPr lang="en-US" sz="2400" dirty="0" err="1"/>
              <a:t>org.springdoc</a:t>
            </a:r>
            <a:r>
              <a:rPr lang="en-US" sz="2400" dirty="0"/>
              <a:t>&lt;/</a:t>
            </a:r>
            <a:r>
              <a:rPr lang="en-US" sz="2400" dirty="0" err="1"/>
              <a:t>groupId</a:t>
            </a:r>
            <a:r>
              <a:rPr lang="en-US" sz="2400" dirty="0"/>
              <a:t>&gt;</a:t>
            </a:r>
          </a:p>
          <a:p>
            <a:r>
              <a:rPr lang="en-US" sz="2400" dirty="0"/>
              <a:t>	&lt;</a:t>
            </a:r>
            <a:r>
              <a:rPr lang="en-US" sz="2400" dirty="0" err="1"/>
              <a:t>artifactId</a:t>
            </a:r>
            <a:r>
              <a:rPr lang="en-US" sz="2400" dirty="0"/>
              <a:t>&gt;</a:t>
            </a:r>
            <a:r>
              <a:rPr lang="en-US" sz="2400" dirty="0" err="1"/>
              <a:t>springdoc</a:t>
            </a:r>
            <a:r>
              <a:rPr lang="en-US" sz="2400" dirty="0"/>
              <a:t>-</a:t>
            </a:r>
            <a:r>
              <a:rPr lang="en-US" sz="2400" dirty="0" err="1"/>
              <a:t>openapi</a:t>
            </a:r>
            <a:r>
              <a:rPr lang="en-US" sz="2400" dirty="0"/>
              <a:t>-starter-</a:t>
            </a:r>
            <a:r>
              <a:rPr lang="en-US" sz="2400" dirty="0" err="1"/>
              <a:t>webmvc</a:t>
            </a:r>
            <a:r>
              <a:rPr lang="en-US" sz="2400" dirty="0"/>
              <a:t>-</a:t>
            </a:r>
            <a:r>
              <a:rPr lang="en-US" sz="2400" dirty="0" err="1"/>
              <a:t>ui</a:t>
            </a:r>
            <a:r>
              <a:rPr lang="en-US" sz="2400" dirty="0"/>
              <a:t>&lt;/</a:t>
            </a:r>
            <a:r>
              <a:rPr lang="en-US" sz="2400" dirty="0" err="1"/>
              <a:t>artifactId</a:t>
            </a:r>
            <a:r>
              <a:rPr lang="en-US" sz="2400" dirty="0"/>
              <a:t>&gt;</a:t>
            </a:r>
          </a:p>
          <a:p>
            <a:r>
              <a:rPr lang="en-US" sz="2400" dirty="0"/>
              <a:t>	&lt;version&gt;2.5.0&lt;/version&gt;</a:t>
            </a:r>
          </a:p>
          <a:p>
            <a:r>
              <a:rPr lang="en-US" sz="2400" dirty="0"/>
              <a:t>&lt;/dependency&gt;</a:t>
            </a:r>
          </a:p>
          <a:p>
            <a:endParaRPr lang="en-US" sz="2000" dirty="0"/>
          </a:p>
          <a:p>
            <a:r>
              <a:rPr lang="en-US" sz="2000" dirty="0"/>
              <a:t>http://localhost:8080/swagger-</a:t>
            </a:r>
            <a:r>
              <a:rPr lang="en-US" sz="2000" dirty="0" err="1"/>
              <a:t>ui.html</a:t>
            </a:r>
            <a:endParaRPr lang="en-US" sz="2000"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SWAGGER</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21</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 Placeholder 1">
            <a:extLst>
              <a:ext uri="{FF2B5EF4-FFF2-40B4-BE49-F238E27FC236}">
                <a16:creationId xmlns:a16="http://schemas.microsoft.com/office/drawing/2014/main" id="{95FA3C0B-C760-15A3-70C0-A2CCECADE287}"/>
              </a:ext>
            </a:extLst>
          </p:cNvPr>
          <p:cNvSpPr txBox="1">
            <a:spLocks/>
          </p:cNvSpPr>
          <p:nvPr/>
        </p:nvSpPr>
        <p:spPr bwMode="auto">
          <a:xfrm>
            <a:off x="334789" y="1371389"/>
            <a:ext cx="10707391" cy="222419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OpenAPI Specification is a description format used for REST APIs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Swagger is a set of open-source tools built around OpenAPI which helps create out of the box API documentation with minimum effort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documentation relies on the code with the help of annotation and therefore is automatically updated whenever the code changes</a:t>
            </a:r>
            <a:endParaRPr lang="en-US" sz="2400" b="0" i="0" dirty="0">
              <a:solidFill>
                <a:srgbClr val="212529"/>
              </a:solidFill>
              <a:effectLst/>
              <a:highlight>
                <a:srgbClr val="FFFFFF"/>
              </a:highlight>
              <a:latin typeface="Open Sans" panose="020B0606030504020204" pitchFamily="34" charset="0"/>
            </a:endParaRPr>
          </a:p>
          <a:p>
            <a:endParaRPr lang="en-US" sz="2400" dirty="0"/>
          </a:p>
        </p:txBody>
      </p:sp>
    </p:spTree>
    <p:extLst>
      <p:ext uri="{BB962C8B-B14F-4D97-AF65-F5344CB8AC3E}">
        <p14:creationId xmlns:p14="http://schemas.microsoft.com/office/powerpoint/2010/main" val="187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3D87A3-5A12-079D-A062-B0D210BF3E3A}"/>
              </a:ext>
            </a:extLst>
          </p:cNvPr>
          <p:cNvSpPr>
            <a:spLocks noGrp="1"/>
          </p:cNvSpPr>
          <p:nvPr>
            <p:ph type="body" sz="quarter" idx="12"/>
          </p:nvPr>
        </p:nvSpPr>
        <p:spPr>
          <a:xfrm>
            <a:off x="658814" y="1369908"/>
            <a:ext cx="11014074" cy="4649892"/>
          </a:xfrm>
        </p:spPr>
        <p:txBody>
          <a:bodyPr vert="horz" lIns="0" tIns="0" rIns="0" bIns="0" rtlCol="0" anchor="t">
            <a:noAutofit/>
          </a:bodyPr>
          <a:lstStyle/>
          <a:p>
            <a:pPr marL="457200" indent="-457200">
              <a:buChar char="•"/>
            </a:pPr>
            <a:endParaRPr lang="en-US">
              <a:ea typeface="+mj-lt"/>
              <a:cs typeface="+mj-lt"/>
            </a:endParaRPr>
          </a:p>
          <a:p>
            <a:pPr marL="457200" indent="-457200">
              <a:buChar char="•"/>
            </a:pPr>
            <a:r>
              <a:rPr lang="en-US">
                <a:ea typeface="+mj-lt"/>
                <a:cs typeface="+mj-lt"/>
              </a:rPr>
              <a:t>Lombok library is used to automatically generate methods as getters, setters, equals(), </a:t>
            </a:r>
            <a:r>
              <a:rPr lang="en-US" err="1">
                <a:ea typeface="+mj-lt"/>
                <a:cs typeface="+mj-lt"/>
              </a:rPr>
              <a:t>hashCode</a:t>
            </a:r>
            <a:r>
              <a:rPr lang="en-US">
                <a:ea typeface="+mj-lt"/>
                <a:cs typeface="+mj-lt"/>
              </a:rPr>
              <a:t>(), </a:t>
            </a:r>
            <a:r>
              <a:rPr lang="en-US" err="1">
                <a:ea typeface="+mj-lt"/>
                <a:cs typeface="+mj-lt"/>
              </a:rPr>
              <a:t>toString</a:t>
            </a:r>
            <a:r>
              <a:rPr lang="en-US">
                <a:ea typeface="+mj-lt"/>
                <a:cs typeface="+mj-lt"/>
              </a:rPr>
              <a:t>() and others at runtime. </a:t>
            </a:r>
            <a:endParaRPr lang="en-US"/>
          </a:p>
          <a:p>
            <a:endParaRPr lang="en-US">
              <a:ea typeface="+mj-lt"/>
              <a:cs typeface="+mj-lt"/>
            </a:endParaRPr>
          </a:p>
          <a:p>
            <a:pPr marL="457200" indent="-457200">
              <a:buChar char="•"/>
            </a:pPr>
            <a:r>
              <a:rPr lang="en-US">
                <a:ea typeface="+mj-lt"/>
                <a:cs typeface="+mj-lt"/>
              </a:rPr>
              <a:t>To use Lombok, you’ll need to add it as a dependency in your project.</a:t>
            </a:r>
          </a:p>
          <a:p>
            <a:pPr lvl="5">
              <a:buFont typeface="Arial" panose="020B0604020202020204" pitchFamily="34" charset="0"/>
              <a:buChar char="•"/>
            </a:pPr>
            <a:endParaRPr lang="en-US">
              <a:ea typeface="+mj-lt"/>
              <a:cs typeface="+mj-lt"/>
            </a:endParaRPr>
          </a:p>
          <a:p>
            <a:pPr lvl="5">
              <a:buFont typeface="Arial" panose="020B0604020202020204" pitchFamily="34" charset="0"/>
              <a:buChar char="•"/>
            </a:pPr>
            <a:r>
              <a:rPr lang="en-US">
                <a:ea typeface="+mj-lt"/>
                <a:cs typeface="+mj-lt"/>
              </a:rPr>
              <a:t>@</a:t>
            </a:r>
            <a:r>
              <a:rPr lang="en-US"/>
              <a:t>Data</a:t>
            </a:r>
          </a:p>
          <a:p>
            <a:pPr lvl="5">
              <a:buFont typeface="Arial" panose="020B0604020202020204" pitchFamily="34" charset="0"/>
              <a:buChar char="•"/>
            </a:pPr>
            <a:r>
              <a:rPr lang="en-US"/>
              <a:t>@Getter</a:t>
            </a:r>
          </a:p>
          <a:p>
            <a:pPr lvl="5">
              <a:buFont typeface="Arial" panose="020B0604020202020204" pitchFamily="34" charset="0"/>
              <a:buChar char="•"/>
            </a:pPr>
            <a:r>
              <a:rPr lang="en-US"/>
              <a:t>@Setter</a:t>
            </a:r>
          </a:p>
          <a:p>
            <a:pPr lvl="5">
              <a:buFont typeface="Arial" panose="020B0604020202020204" pitchFamily="34" charset="0"/>
              <a:buChar char="•"/>
            </a:pPr>
            <a:r>
              <a:rPr lang="en-US"/>
              <a:t>@</a:t>
            </a:r>
            <a:r>
              <a:rPr lang="en-US" err="1"/>
              <a:t>AllArgsConstructor</a:t>
            </a:r>
            <a:endParaRPr lang="en-US"/>
          </a:p>
          <a:p>
            <a:pPr lvl="5">
              <a:buFont typeface="Arial" panose="020B0604020202020204" pitchFamily="34" charset="0"/>
              <a:buChar char="•"/>
            </a:pPr>
            <a:r>
              <a:rPr lang="en-US"/>
              <a:t>@</a:t>
            </a:r>
            <a:r>
              <a:rPr lang="en-US" err="1"/>
              <a:t>NoArgsConstructor</a:t>
            </a:r>
            <a:endParaRPr lang="en-US"/>
          </a:p>
          <a:p>
            <a:pPr lvl="5">
              <a:buFont typeface="Arial" panose="020B0604020202020204" pitchFamily="34" charset="0"/>
              <a:buChar char="•"/>
            </a:pPr>
            <a:r>
              <a:rPr lang="en-US"/>
              <a:t>@Builder</a:t>
            </a:r>
          </a:p>
        </p:txBody>
      </p:sp>
      <p:sp>
        <p:nvSpPr>
          <p:cNvPr id="3" name="Title 2">
            <a:extLst>
              <a:ext uri="{FF2B5EF4-FFF2-40B4-BE49-F238E27FC236}">
                <a16:creationId xmlns:a16="http://schemas.microsoft.com/office/drawing/2014/main" id="{DBBEC4D6-0607-7BEB-4741-1158DF204AE8}"/>
              </a:ext>
            </a:extLst>
          </p:cNvPr>
          <p:cNvSpPr>
            <a:spLocks noGrp="1"/>
          </p:cNvSpPr>
          <p:nvPr>
            <p:ph type="title"/>
          </p:nvPr>
        </p:nvSpPr>
        <p:spPr/>
        <p:txBody>
          <a:bodyPr/>
          <a:lstStyle/>
          <a:p>
            <a:r>
              <a:rPr lang="en-US" err="1"/>
              <a:t>lombok</a:t>
            </a:r>
            <a:endParaRPr lang="en-US"/>
          </a:p>
        </p:txBody>
      </p:sp>
      <p:sp>
        <p:nvSpPr>
          <p:cNvPr id="4" name="Slide Number Placeholder 3">
            <a:extLst>
              <a:ext uri="{FF2B5EF4-FFF2-40B4-BE49-F238E27FC236}">
                <a16:creationId xmlns:a16="http://schemas.microsoft.com/office/drawing/2014/main" id="{D0EFDCCE-4626-E00C-D986-71D5778512B2}"/>
              </a:ext>
            </a:extLst>
          </p:cNvPr>
          <p:cNvSpPr>
            <a:spLocks noGrp="1"/>
          </p:cNvSpPr>
          <p:nvPr>
            <p:ph type="sldNum" sz="quarter" idx="4"/>
          </p:nvPr>
        </p:nvSpPr>
        <p:spPr/>
        <p:txBody>
          <a:bodyPr/>
          <a:lstStyle/>
          <a:p>
            <a:fld id="{DDD2A080-DA64-4F5C-9131-47EB793B4410}" type="slidenum">
              <a:rPr lang="en-GB" smtClean="0"/>
              <a:pPr/>
              <a:t>22</a:t>
            </a:fld>
            <a:endParaRPr lang="en-GB"/>
          </a:p>
        </p:txBody>
      </p:sp>
      <p:sp>
        <p:nvSpPr>
          <p:cNvPr id="5" name="Footer Placeholder 4">
            <a:extLst>
              <a:ext uri="{FF2B5EF4-FFF2-40B4-BE49-F238E27FC236}">
                <a16:creationId xmlns:a16="http://schemas.microsoft.com/office/drawing/2014/main" id="{4047289A-22D4-F6E8-93D1-4239896DCDCF}"/>
              </a:ext>
            </a:extLst>
          </p:cNvPr>
          <p:cNvSpPr>
            <a:spLocks noGrp="1"/>
          </p:cNvSpPr>
          <p:nvPr>
            <p:ph type="ftr" sz="quarter" idx="3"/>
          </p:nvPr>
        </p:nvSpPr>
        <p:spPr/>
        <p:txBody>
          <a:bodyPr/>
          <a:lstStyle/>
          <a:p>
            <a:r>
              <a:rPr lang="en-GB"/>
              <a:t>Spring</a:t>
            </a:r>
            <a:endParaRPr lang="en-GB" noProof="0"/>
          </a:p>
        </p:txBody>
      </p:sp>
      <p:pic>
        <p:nvPicPr>
          <p:cNvPr id="7" name="Picture 6" descr="A logo of a red and blue logo&#10;&#10;Description automatically generated">
            <a:extLst>
              <a:ext uri="{FF2B5EF4-FFF2-40B4-BE49-F238E27FC236}">
                <a16:creationId xmlns:a16="http://schemas.microsoft.com/office/drawing/2014/main" id="{266C0E90-C8FA-75A3-9A6C-3F06AF7357F3}"/>
              </a:ext>
            </a:extLst>
          </p:cNvPr>
          <p:cNvPicPr>
            <a:picLocks noChangeAspect="1"/>
          </p:cNvPicPr>
          <p:nvPr/>
        </p:nvPicPr>
        <p:blipFill>
          <a:blip r:embed="rId3"/>
          <a:stretch>
            <a:fillRect/>
          </a:stretch>
        </p:blipFill>
        <p:spPr>
          <a:xfrm>
            <a:off x="5367338" y="3323433"/>
            <a:ext cx="5105400" cy="2871788"/>
          </a:xfrm>
          <a:prstGeom prst="rect">
            <a:avLst/>
          </a:prstGeom>
          <a:ln>
            <a:noFill/>
          </a:ln>
          <a:effectLst>
            <a:softEdge rad="112500"/>
          </a:effectLst>
        </p:spPr>
      </p:pic>
    </p:spTree>
    <p:extLst>
      <p:ext uri="{BB962C8B-B14F-4D97-AF65-F5344CB8AC3E}">
        <p14:creationId xmlns:p14="http://schemas.microsoft.com/office/powerpoint/2010/main" val="141529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F87976-BEDA-C876-0222-19FDE91E19C2}"/>
              </a:ext>
            </a:extLst>
          </p:cNvPr>
          <p:cNvSpPr>
            <a:spLocks noGrp="1"/>
          </p:cNvSpPr>
          <p:nvPr>
            <p:ph type="title"/>
          </p:nvPr>
        </p:nvSpPr>
        <p:spPr/>
        <p:txBody>
          <a:bodyPr/>
          <a:lstStyle/>
          <a:p>
            <a:r>
              <a:rPr lang="en-US" err="1"/>
              <a:t>lombok</a:t>
            </a:r>
            <a:endParaRPr lang="en-RS"/>
          </a:p>
        </p:txBody>
      </p:sp>
      <p:sp>
        <p:nvSpPr>
          <p:cNvPr id="4" name="Slide Number Placeholder 3">
            <a:extLst>
              <a:ext uri="{FF2B5EF4-FFF2-40B4-BE49-F238E27FC236}">
                <a16:creationId xmlns:a16="http://schemas.microsoft.com/office/drawing/2014/main" id="{FF6BB116-D545-CBEC-6FF1-2FF70C2A468B}"/>
              </a:ext>
            </a:extLst>
          </p:cNvPr>
          <p:cNvSpPr>
            <a:spLocks noGrp="1"/>
          </p:cNvSpPr>
          <p:nvPr>
            <p:ph type="sldNum" sz="quarter" idx="4"/>
          </p:nvPr>
        </p:nvSpPr>
        <p:spPr/>
        <p:txBody>
          <a:bodyPr/>
          <a:lstStyle/>
          <a:p>
            <a:fld id="{DDD2A080-DA64-4F5C-9131-47EB793B4410}" type="slidenum">
              <a:rPr lang="en-GB" smtClean="0"/>
              <a:pPr/>
              <a:t>23</a:t>
            </a:fld>
            <a:endParaRPr lang="en-GB"/>
          </a:p>
        </p:txBody>
      </p:sp>
      <p:sp>
        <p:nvSpPr>
          <p:cNvPr id="5" name="Footer Placeholder 4">
            <a:extLst>
              <a:ext uri="{FF2B5EF4-FFF2-40B4-BE49-F238E27FC236}">
                <a16:creationId xmlns:a16="http://schemas.microsoft.com/office/drawing/2014/main" id="{98767F65-3700-8C82-D99C-BF62EE421151}"/>
              </a:ext>
            </a:extLst>
          </p:cNvPr>
          <p:cNvSpPr>
            <a:spLocks noGrp="1"/>
          </p:cNvSpPr>
          <p:nvPr>
            <p:ph type="ftr" sz="quarter" idx="3"/>
          </p:nvPr>
        </p:nvSpPr>
        <p:spPr/>
        <p:txBody>
          <a:bodyPr/>
          <a:lstStyle/>
          <a:p>
            <a:r>
              <a:rPr lang="en-GB" noProof="0"/>
              <a:t>Title of this presentation (Footer Text)</a:t>
            </a:r>
          </a:p>
        </p:txBody>
      </p:sp>
      <p:pic>
        <p:nvPicPr>
          <p:cNvPr id="7" name="Picture 6" descr="A screenshot of a computer&#10;&#10;Description automatically generated">
            <a:extLst>
              <a:ext uri="{FF2B5EF4-FFF2-40B4-BE49-F238E27FC236}">
                <a16:creationId xmlns:a16="http://schemas.microsoft.com/office/drawing/2014/main" id="{BECD2D97-AEB9-4B5B-9B2A-5061E85A9214}"/>
              </a:ext>
            </a:extLst>
          </p:cNvPr>
          <p:cNvPicPr>
            <a:picLocks noChangeAspect="1"/>
          </p:cNvPicPr>
          <p:nvPr/>
        </p:nvPicPr>
        <p:blipFill>
          <a:blip r:embed="rId2"/>
          <a:stretch>
            <a:fillRect/>
          </a:stretch>
        </p:blipFill>
        <p:spPr>
          <a:xfrm>
            <a:off x="6096000" y="363838"/>
            <a:ext cx="4442635" cy="6196510"/>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C4A98037-88BE-906C-606E-AAFAF0D25A10}"/>
              </a:ext>
            </a:extLst>
          </p:cNvPr>
          <p:cNvPicPr>
            <a:picLocks noChangeAspect="1"/>
          </p:cNvPicPr>
          <p:nvPr/>
        </p:nvPicPr>
        <p:blipFill>
          <a:blip r:embed="rId3"/>
          <a:stretch>
            <a:fillRect/>
          </a:stretch>
        </p:blipFill>
        <p:spPr>
          <a:xfrm>
            <a:off x="673690" y="2358376"/>
            <a:ext cx="3302000" cy="3365500"/>
          </a:xfrm>
          <a:prstGeom prst="rect">
            <a:avLst/>
          </a:prstGeom>
        </p:spPr>
      </p:pic>
    </p:spTree>
    <p:extLst>
      <p:ext uri="{BB962C8B-B14F-4D97-AF65-F5344CB8AC3E}">
        <p14:creationId xmlns:p14="http://schemas.microsoft.com/office/powerpoint/2010/main" val="384887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pPr marL="457200" indent="-457200">
              <a:buFont typeface="Arial" panose="020B0604020202020204" pitchFamily="34" charset="0"/>
              <a:buChar char="•"/>
            </a:pPr>
            <a:r>
              <a:rPr lang="en-US" dirty="0"/>
              <a:t>Simple Logging Facade for Java (abbreviated SLF4J) acts as a facade for different logging frameworks like</a:t>
            </a:r>
          </a:p>
          <a:p>
            <a:pPr marL="457200" lvl="1" indent="-457200">
              <a:buFont typeface="Arial" panose="020B0604020202020204" pitchFamily="34" charset="0"/>
              <a:buChar char="•"/>
            </a:pPr>
            <a:r>
              <a:rPr lang="en-US" dirty="0" err="1"/>
              <a:t>java.util.logging</a:t>
            </a:r>
            <a:r>
              <a:rPr lang="en-US" dirty="0"/>
              <a:t>, </a:t>
            </a:r>
          </a:p>
          <a:p>
            <a:pPr marL="457200" lvl="1" indent="-457200">
              <a:buFont typeface="Arial" panose="020B0604020202020204" pitchFamily="34" charset="0"/>
              <a:buChar char="•"/>
            </a:pPr>
            <a:r>
              <a:rPr lang="en-US" dirty="0"/>
              <a:t>logback, </a:t>
            </a:r>
          </a:p>
          <a:p>
            <a:pPr marL="457200" lvl="1" indent="-457200">
              <a:buFont typeface="Arial" panose="020B0604020202020204" pitchFamily="34" charset="0"/>
              <a:buChar char="•"/>
            </a:pPr>
            <a:r>
              <a:rPr lang="en-US" dirty="0"/>
              <a:t>Log4j. </a:t>
            </a:r>
          </a:p>
          <a:p>
            <a:pPr marL="4572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Offers a generic API, making the logging independent of the actual implementation.</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slf4j</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24</a:t>
            </a:fld>
            <a:endParaRPr lang="en-GB" dirty="0"/>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dirty="0"/>
              <a:t>Spring</a:t>
            </a:r>
            <a:endParaRPr lang="en-GB" noProof="0" dirty="0"/>
          </a:p>
        </p:txBody>
      </p:sp>
      <p:pic>
        <p:nvPicPr>
          <p:cNvPr id="7" name="Picture 6" descr="A computer code with text&#10;&#10;Description automatically generated with medium confidence">
            <a:extLst>
              <a:ext uri="{FF2B5EF4-FFF2-40B4-BE49-F238E27FC236}">
                <a16:creationId xmlns:a16="http://schemas.microsoft.com/office/drawing/2014/main" id="{35475EE6-A6D4-AC3E-73F2-FD22E37188B7}"/>
              </a:ext>
            </a:extLst>
          </p:cNvPr>
          <p:cNvPicPr>
            <a:picLocks noChangeAspect="1"/>
          </p:cNvPicPr>
          <p:nvPr/>
        </p:nvPicPr>
        <p:blipFill>
          <a:blip r:embed="rId3"/>
          <a:stretch>
            <a:fillRect/>
          </a:stretch>
        </p:blipFill>
        <p:spPr>
          <a:xfrm>
            <a:off x="1436544" y="4785508"/>
            <a:ext cx="8596479" cy="1556659"/>
          </a:xfrm>
          <a:prstGeom prst="rect">
            <a:avLst/>
          </a:prstGeom>
        </p:spPr>
      </p:pic>
    </p:spTree>
    <p:extLst>
      <p:ext uri="{BB962C8B-B14F-4D97-AF65-F5344CB8AC3E}">
        <p14:creationId xmlns:p14="http://schemas.microsoft.com/office/powerpoint/2010/main" val="415210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vert="horz" lIns="0" tIns="0" rIns="0" bIns="0" rtlCol="0" anchor="t">
            <a:noAutofit/>
          </a:bodyPr>
          <a:lstStyle/>
          <a:p>
            <a:r>
              <a:rPr lang="en-US" dirty="0"/>
              <a:t>In the Booking application, the domain includes objects such as booking for some room, room that belongs to some property, and the property that has a list of rooms.</a:t>
            </a:r>
          </a:p>
          <a:p>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graphicFrame>
        <p:nvGraphicFramePr>
          <p:cNvPr id="7" name="Table 7">
            <a:extLst>
              <a:ext uri="{FF2B5EF4-FFF2-40B4-BE49-F238E27FC236}">
                <a16:creationId xmlns:a16="http://schemas.microsoft.com/office/drawing/2014/main" id="{CD30D386-780E-AAE5-3B55-5F331D891D14}"/>
              </a:ext>
            </a:extLst>
          </p:cNvPr>
          <p:cNvGraphicFramePr>
            <a:graphicFrameLocks noGrp="1"/>
          </p:cNvGraphicFramePr>
          <p:nvPr/>
        </p:nvGraphicFramePr>
        <p:xfrm>
          <a:off x="658813" y="2638912"/>
          <a:ext cx="3293634" cy="3374136"/>
        </p:xfrm>
        <a:graphic>
          <a:graphicData uri="http://schemas.openxmlformats.org/drawingml/2006/table">
            <a:tbl>
              <a:tblPr firstRow="1" bandRow="1">
                <a:tableStyleId>{69012ECD-51FC-41F1-AA8D-1B2483CD663E}</a:tableStyleId>
              </a:tblPr>
              <a:tblGrid>
                <a:gridCol w="1739154">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352412">
                <a:tc gridSpan="2">
                  <a:txBody>
                    <a:bodyPr/>
                    <a:lstStyle/>
                    <a:p>
                      <a:pPr algn="ctr"/>
                      <a:r>
                        <a:rPr lang="en-US" dirty="0"/>
                        <a:t>Booking</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checkInDate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288090639"/>
                  </a:ext>
                </a:extLst>
              </a:tr>
              <a:tr h="429768">
                <a:tc>
                  <a:txBody>
                    <a:bodyPr/>
                    <a:lstStyle/>
                    <a:p>
                      <a:r>
                        <a:rPr lang="en-US" dirty="0" err="1"/>
                        <a:t>checkOutDate</a:t>
                      </a:r>
                      <a:endParaRPr lang="en-US" dirty="0"/>
                    </a:p>
                  </a:txBody>
                  <a:tcPr/>
                </a:tc>
                <a:tc>
                  <a:txBody>
                    <a:bodyPr/>
                    <a:lstStyle/>
                    <a:p>
                      <a:r>
                        <a:rPr lang="en-US" dirty="0" err="1"/>
                        <a:t>LocalDate</a:t>
                      </a:r>
                      <a:endParaRPr lang="en-US" dirty="0"/>
                    </a:p>
                  </a:txBody>
                  <a:tcPr/>
                </a:tc>
                <a:extLst>
                  <a:ext uri="{0D108BD9-81ED-4DB2-BD59-A6C34878D82A}">
                    <a16:rowId xmlns:a16="http://schemas.microsoft.com/office/drawing/2014/main" val="4083540837"/>
                  </a:ext>
                </a:extLst>
              </a:tr>
              <a:tr h="429768">
                <a:tc>
                  <a:txBody>
                    <a:bodyPr/>
                    <a:lstStyle/>
                    <a:p>
                      <a:r>
                        <a:rPr lang="en-US" dirty="0" err="1"/>
                        <a:t>guestName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9768">
                <a:tc>
                  <a:txBody>
                    <a:bodyPr/>
                    <a:lstStyle/>
                    <a:p>
                      <a:r>
                        <a:rPr lang="en-US" dirty="0" err="1"/>
                        <a:t>guestContactInfo</a:t>
                      </a:r>
                      <a:endParaRPr lang="en-US" dirty="0"/>
                    </a:p>
                  </a:txBody>
                  <a:tcPr/>
                </a:tc>
                <a:tc>
                  <a:txBody>
                    <a:bodyPr/>
                    <a:lstStyle/>
                    <a:p>
                      <a:r>
                        <a:rPr lang="en-US" dirty="0"/>
                        <a:t>String</a:t>
                      </a:r>
                    </a:p>
                  </a:txBody>
                  <a:tcPr/>
                </a:tc>
                <a:extLst>
                  <a:ext uri="{0D108BD9-81ED-4DB2-BD59-A6C34878D82A}">
                    <a16:rowId xmlns:a16="http://schemas.microsoft.com/office/drawing/2014/main" val="1316886891"/>
                  </a:ext>
                </a:extLst>
              </a:tr>
              <a:tr h="429768">
                <a:tc>
                  <a:txBody>
                    <a:bodyPr/>
                    <a:lstStyle/>
                    <a:p>
                      <a:r>
                        <a:rPr lang="en-US" dirty="0" err="1"/>
                        <a:t>numberOfGuests</a:t>
                      </a:r>
                      <a:endParaRPr lang="en-US" dirty="0"/>
                    </a:p>
                  </a:txBody>
                  <a:tcPr/>
                </a:tc>
                <a:tc>
                  <a:txBody>
                    <a:bodyPr/>
                    <a:lstStyle/>
                    <a:p>
                      <a:r>
                        <a:rPr lang="en-US" dirty="0"/>
                        <a:t>Integer</a:t>
                      </a:r>
                    </a:p>
                  </a:txBody>
                  <a:tcPr/>
                </a:tc>
                <a:extLst>
                  <a:ext uri="{0D108BD9-81ED-4DB2-BD59-A6C34878D82A}">
                    <a16:rowId xmlns:a16="http://schemas.microsoft.com/office/drawing/2014/main" val="1699515582"/>
                  </a:ext>
                </a:extLst>
              </a:tr>
              <a:tr h="429768">
                <a:tc>
                  <a:txBody>
                    <a:bodyPr/>
                    <a:lstStyle/>
                    <a:p>
                      <a:r>
                        <a:rPr lang="en-US" dirty="0"/>
                        <a:t>room</a:t>
                      </a:r>
                    </a:p>
                  </a:txBody>
                  <a:tcPr/>
                </a:tc>
                <a:tc>
                  <a:txBody>
                    <a:bodyPr/>
                    <a:lstStyle/>
                    <a:p>
                      <a:r>
                        <a:rPr lang="en-US" dirty="0"/>
                        <a:t>Room</a:t>
                      </a:r>
                    </a:p>
                  </a:txBody>
                  <a:tcPr/>
                </a:tc>
                <a:extLst>
                  <a:ext uri="{0D108BD9-81ED-4DB2-BD59-A6C34878D82A}">
                    <a16:rowId xmlns:a16="http://schemas.microsoft.com/office/drawing/2014/main" val="1751129238"/>
                  </a:ext>
                </a:extLst>
              </a:tr>
            </a:tbl>
          </a:graphicData>
        </a:graphic>
      </p:graphicFrame>
      <p:graphicFrame>
        <p:nvGraphicFramePr>
          <p:cNvPr id="10" name="Table 7">
            <a:extLst>
              <a:ext uri="{FF2B5EF4-FFF2-40B4-BE49-F238E27FC236}">
                <a16:creationId xmlns:a16="http://schemas.microsoft.com/office/drawing/2014/main" id="{DA698280-C15D-6D6D-252E-2472761DC18B}"/>
              </a:ext>
            </a:extLst>
          </p:cNvPr>
          <p:cNvGraphicFramePr>
            <a:graphicFrameLocks noGrp="1"/>
          </p:cNvGraphicFramePr>
          <p:nvPr/>
        </p:nvGraphicFramePr>
        <p:xfrm>
          <a:off x="4134005" y="2637677"/>
          <a:ext cx="3108960" cy="2514600"/>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554480">
                  <a:extLst>
                    <a:ext uri="{9D8B030D-6E8A-4147-A177-3AD203B41FA5}">
                      <a16:colId xmlns:a16="http://schemas.microsoft.com/office/drawing/2014/main" val="105618814"/>
                    </a:ext>
                  </a:extLst>
                </a:gridCol>
              </a:tblGrid>
              <a:tr h="280550">
                <a:tc gridSpan="2">
                  <a:txBody>
                    <a:bodyPr/>
                    <a:lstStyle/>
                    <a:p>
                      <a:pPr algn="ctr"/>
                      <a:r>
                        <a:rPr lang="en-US" dirty="0"/>
                        <a:t>Room</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9768">
                <a:tc>
                  <a:txBody>
                    <a:bodyPr/>
                    <a:lstStyle/>
                    <a:p>
                      <a:r>
                        <a:rPr lang="en-US" dirty="0" err="1"/>
                        <a:t>roomNumber</a:t>
                      </a:r>
                      <a:endParaRPr lang="en-US" dirty="0"/>
                    </a:p>
                  </a:txBody>
                  <a:tcPr/>
                </a:tc>
                <a:tc>
                  <a:txBody>
                    <a:bodyPr/>
                    <a:lstStyle/>
                    <a:p>
                      <a:r>
                        <a:rPr lang="en-US" dirty="0"/>
                        <a:t>Integer</a:t>
                      </a:r>
                    </a:p>
                  </a:txBody>
                  <a:tcPr/>
                </a:tc>
                <a:extLst>
                  <a:ext uri="{0D108BD9-81ED-4DB2-BD59-A6C34878D82A}">
                    <a16:rowId xmlns:a16="http://schemas.microsoft.com/office/drawing/2014/main" val="288090639"/>
                  </a:ext>
                </a:extLst>
              </a:tr>
              <a:tr h="429768">
                <a:tc>
                  <a:txBody>
                    <a:bodyPr/>
                    <a:lstStyle/>
                    <a:p>
                      <a:r>
                        <a:rPr lang="en-US" dirty="0"/>
                        <a:t>price</a:t>
                      </a:r>
                    </a:p>
                  </a:txBody>
                  <a:tcPr/>
                </a:tc>
                <a:tc>
                  <a:txBody>
                    <a:bodyPr/>
                    <a:lstStyle/>
                    <a:p>
                      <a:r>
                        <a:rPr lang="en-US" dirty="0"/>
                        <a:t>Double</a:t>
                      </a:r>
                    </a:p>
                  </a:txBody>
                  <a:tcPr/>
                </a:tc>
                <a:extLst>
                  <a:ext uri="{0D108BD9-81ED-4DB2-BD59-A6C34878D82A}">
                    <a16:rowId xmlns:a16="http://schemas.microsoft.com/office/drawing/2014/main" val="2727637446"/>
                  </a:ext>
                </a:extLst>
              </a:tr>
              <a:tr h="429768">
                <a:tc>
                  <a:txBody>
                    <a:bodyPr/>
                    <a:lstStyle/>
                    <a:p>
                      <a:r>
                        <a:rPr lang="en-US" dirty="0"/>
                        <a:t>status</a:t>
                      </a:r>
                    </a:p>
                  </a:txBody>
                  <a:tcPr/>
                </a:tc>
                <a:tc>
                  <a:txBody>
                    <a:bodyPr/>
                    <a:lstStyle/>
                    <a:p>
                      <a:r>
                        <a:rPr lang="en-US" dirty="0"/>
                        <a:t>String</a:t>
                      </a:r>
                    </a:p>
                  </a:txBody>
                  <a:tcPr/>
                </a:tc>
                <a:extLst>
                  <a:ext uri="{0D108BD9-81ED-4DB2-BD59-A6C34878D82A}">
                    <a16:rowId xmlns:a16="http://schemas.microsoft.com/office/drawing/2014/main" val="1316886891"/>
                  </a:ext>
                </a:extLst>
              </a:tr>
              <a:tr h="429768">
                <a:tc>
                  <a:txBody>
                    <a:bodyPr/>
                    <a:lstStyle/>
                    <a:p>
                      <a:r>
                        <a:rPr lang="en-US" dirty="0"/>
                        <a:t>property</a:t>
                      </a:r>
                    </a:p>
                  </a:txBody>
                  <a:tcPr/>
                </a:tc>
                <a:tc>
                  <a:txBody>
                    <a:bodyPr/>
                    <a:lstStyle/>
                    <a:p>
                      <a:r>
                        <a:rPr lang="en-US" dirty="0"/>
                        <a:t>Property</a:t>
                      </a:r>
                    </a:p>
                  </a:txBody>
                  <a:tcPr/>
                </a:tc>
                <a:extLst>
                  <a:ext uri="{0D108BD9-81ED-4DB2-BD59-A6C34878D82A}">
                    <a16:rowId xmlns:a16="http://schemas.microsoft.com/office/drawing/2014/main" val="1699515582"/>
                  </a:ext>
                </a:extLst>
              </a:tr>
            </a:tbl>
          </a:graphicData>
        </a:graphic>
      </p:graphicFrame>
      <p:graphicFrame>
        <p:nvGraphicFramePr>
          <p:cNvPr id="11" name="Table 7">
            <a:extLst>
              <a:ext uri="{FF2B5EF4-FFF2-40B4-BE49-F238E27FC236}">
                <a16:creationId xmlns:a16="http://schemas.microsoft.com/office/drawing/2014/main" id="{6DAFCBD2-11EE-FC25-729F-8D412C730156}"/>
              </a:ext>
            </a:extLst>
          </p:cNvPr>
          <p:cNvGraphicFramePr>
            <a:graphicFrameLocks noGrp="1"/>
          </p:cNvGraphicFramePr>
          <p:nvPr/>
        </p:nvGraphicFramePr>
        <p:xfrm>
          <a:off x="7415519" y="2637677"/>
          <a:ext cx="3268980" cy="2499224"/>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2114307825"/>
                    </a:ext>
                  </a:extLst>
                </a:gridCol>
                <a:gridCol w="1714500">
                  <a:extLst>
                    <a:ext uri="{9D8B030D-6E8A-4147-A177-3AD203B41FA5}">
                      <a16:colId xmlns:a16="http://schemas.microsoft.com/office/drawing/2014/main" val="105618814"/>
                    </a:ext>
                  </a:extLst>
                </a:gridCol>
              </a:tblGrid>
              <a:tr h="280550">
                <a:tc gridSpan="2">
                  <a:txBody>
                    <a:bodyPr/>
                    <a:lstStyle/>
                    <a:p>
                      <a:pPr algn="ctr"/>
                      <a:r>
                        <a:rPr lang="en-US" dirty="0"/>
                        <a:t>Property</a:t>
                      </a:r>
                    </a:p>
                  </a:txBody>
                  <a:tcPr/>
                </a:tc>
                <a:tc hMerge="1">
                  <a:txBody>
                    <a:bodyPr/>
                    <a:lstStyle/>
                    <a:p>
                      <a:endParaRPr lang="en-US" dirty="0"/>
                    </a:p>
                  </a:txBody>
                  <a:tcPr/>
                </a:tc>
                <a:extLst>
                  <a:ext uri="{0D108BD9-81ED-4DB2-BD59-A6C34878D82A}">
                    <a16:rowId xmlns:a16="http://schemas.microsoft.com/office/drawing/2014/main" val="3988617787"/>
                  </a:ext>
                </a:extLst>
              </a:tr>
              <a:tr h="429768">
                <a:tc>
                  <a:txBody>
                    <a:bodyPr/>
                    <a:lstStyle/>
                    <a:p>
                      <a:r>
                        <a:rPr lang="en-US" dirty="0"/>
                        <a:t>id</a:t>
                      </a:r>
                    </a:p>
                  </a:txBody>
                  <a:tcPr/>
                </a:tc>
                <a:tc>
                  <a:txBody>
                    <a:bodyPr/>
                    <a:lstStyle/>
                    <a:p>
                      <a:r>
                        <a:rPr lang="en-US" dirty="0"/>
                        <a:t>Integer</a:t>
                      </a:r>
                    </a:p>
                  </a:txBody>
                  <a:tcPr/>
                </a:tc>
                <a:extLst>
                  <a:ext uri="{0D108BD9-81ED-4DB2-BD59-A6C34878D82A}">
                    <a16:rowId xmlns:a16="http://schemas.microsoft.com/office/drawing/2014/main" val="2440496507"/>
                  </a:ext>
                </a:extLst>
              </a:tr>
              <a:tr h="425924">
                <a:tc>
                  <a:txBody>
                    <a:bodyPr/>
                    <a:lstStyle/>
                    <a:p>
                      <a:r>
                        <a:rPr lang="en-US" dirty="0"/>
                        <a:t>name</a:t>
                      </a:r>
                    </a:p>
                  </a:txBody>
                  <a:tcPr/>
                </a:tc>
                <a:tc>
                  <a:txBody>
                    <a:bodyPr/>
                    <a:lstStyle/>
                    <a:p>
                      <a:r>
                        <a:rPr lang="en-US" dirty="0"/>
                        <a:t>String</a:t>
                      </a:r>
                    </a:p>
                  </a:txBody>
                  <a:tcPr/>
                </a:tc>
                <a:extLst>
                  <a:ext uri="{0D108BD9-81ED-4DB2-BD59-A6C34878D82A}">
                    <a16:rowId xmlns:a16="http://schemas.microsoft.com/office/drawing/2014/main" val="288090639"/>
                  </a:ext>
                </a:extLst>
              </a:tr>
              <a:tr h="425924">
                <a:tc>
                  <a:txBody>
                    <a:bodyPr/>
                    <a:lstStyle/>
                    <a:p>
                      <a:r>
                        <a:rPr lang="en-US" dirty="0"/>
                        <a:t>address</a:t>
                      </a:r>
                    </a:p>
                  </a:txBody>
                  <a:tcPr/>
                </a:tc>
                <a:tc>
                  <a:txBody>
                    <a:bodyPr/>
                    <a:lstStyle/>
                    <a:p>
                      <a:r>
                        <a:rPr lang="en-US" dirty="0"/>
                        <a:t>String</a:t>
                      </a:r>
                    </a:p>
                  </a:txBody>
                  <a:tcPr/>
                </a:tc>
                <a:extLst>
                  <a:ext uri="{0D108BD9-81ED-4DB2-BD59-A6C34878D82A}">
                    <a16:rowId xmlns:a16="http://schemas.microsoft.com/office/drawing/2014/main" val="4083540837"/>
                  </a:ext>
                </a:extLst>
              </a:tr>
              <a:tr h="425924">
                <a:tc>
                  <a:txBody>
                    <a:bodyPr/>
                    <a:lstStyle/>
                    <a:p>
                      <a:r>
                        <a:rPr lang="en-US" dirty="0" err="1"/>
                        <a:t>contactPhone</a:t>
                      </a:r>
                      <a:endParaRPr lang="en-US" dirty="0"/>
                    </a:p>
                  </a:txBody>
                  <a:tcPr/>
                </a:tc>
                <a:tc>
                  <a:txBody>
                    <a:bodyPr/>
                    <a:lstStyle/>
                    <a:p>
                      <a:r>
                        <a:rPr lang="en-US" dirty="0"/>
                        <a:t>String</a:t>
                      </a:r>
                    </a:p>
                  </a:txBody>
                  <a:tcPr/>
                </a:tc>
                <a:extLst>
                  <a:ext uri="{0D108BD9-81ED-4DB2-BD59-A6C34878D82A}">
                    <a16:rowId xmlns:a16="http://schemas.microsoft.com/office/drawing/2014/main" val="2727637446"/>
                  </a:ext>
                </a:extLst>
              </a:tr>
              <a:tr h="425924">
                <a:tc>
                  <a:txBody>
                    <a:bodyPr/>
                    <a:lstStyle/>
                    <a:p>
                      <a:r>
                        <a:rPr lang="en-US" dirty="0"/>
                        <a:t>rooms</a:t>
                      </a:r>
                    </a:p>
                  </a:txBody>
                  <a:tcPr/>
                </a:tc>
                <a:tc>
                  <a:txBody>
                    <a:bodyPr/>
                    <a:lstStyle/>
                    <a:p>
                      <a:r>
                        <a:rPr lang="en-US" dirty="0"/>
                        <a:t>List&lt;Room&gt;</a:t>
                      </a:r>
                    </a:p>
                  </a:txBody>
                  <a:tcPr/>
                </a:tc>
                <a:extLst>
                  <a:ext uri="{0D108BD9-81ED-4DB2-BD59-A6C34878D82A}">
                    <a16:rowId xmlns:a16="http://schemas.microsoft.com/office/drawing/2014/main" val="1316886891"/>
                  </a:ext>
                </a:extLst>
              </a:tr>
            </a:tbl>
          </a:graphicData>
        </a:graphic>
      </p:graphicFrame>
    </p:spTree>
    <p:extLst>
      <p:ext uri="{BB962C8B-B14F-4D97-AF65-F5344CB8AC3E}">
        <p14:creationId xmlns:p14="http://schemas.microsoft.com/office/powerpoint/2010/main" val="97819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dirty="0"/>
              <a:t>A RESTful application can communicate the success or failure of an HTTP request by returning the right status code in the response to the client. An appropriate status code can help the client to identify problems that might have occurred while the application was dealing with the request. </a:t>
            </a:r>
          </a:p>
          <a:p>
            <a:r>
              <a:rPr lang="en-US" dirty="0"/>
              <a:t>Response status codes are grouped in five classes:</a:t>
            </a:r>
          </a:p>
          <a:p>
            <a:endParaRPr lang="en-US" dirty="0"/>
          </a:p>
          <a:p>
            <a:pPr marL="514350" indent="-514350">
              <a:buFont typeface="+mj-lt"/>
              <a:buAutoNum type="arabicPeriod"/>
            </a:pPr>
            <a:r>
              <a:rPr lang="fr-FR" dirty="0" err="1"/>
              <a:t>Informational</a:t>
            </a:r>
            <a:r>
              <a:rPr lang="fr-FR" dirty="0"/>
              <a:t> </a:t>
            </a:r>
            <a:r>
              <a:rPr lang="fr-FR" dirty="0" err="1"/>
              <a:t>responses</a:t>
            </a:r>
            <a:r>
              <a:rPr lang="fr-FR" dirty="0"/>
              <a:t> (100 – 199)</a:t>
            </a:r>
          </a:p>
          <a:p>
            <a:pPr marL="514350" indent="-514350">
              <a:buFont typeface="+mj-lt"/>
              <a:buAutoNum type="arabicPeriod"/>
            </a:pPr>
            <a:r>
              <a:rPr lang="fr-FR" dirty="0" err="1"/>
              <a:t>Successful</a:t>
            </a:r>
            <a:r>
              <a:rPr lang="fr-FR" dirty="0"/>
              <a:t> </a:t>
            </a:r>
            <a:r>
              <a:rPr lang="fr-FR" dirty="0" err="1"/>
              <a:t>responses</a:t>
            </a:r>
            <a:r>
              <a:rPr lang="fr-FR" dirty="0"/>
              <a:t> (200 – 299)</a:t>
            </a:r>
          </a:p>
          <a:p>
            <a:pPr marL="514350" indent="-514350">
              <a:buFont typeface="+mj-lt"/>
              <a:buAutoNum type="arabicPeriod"/>
            </a:pPr>
            <a:r>
              <a:rPr lang="fr-FR" dirty="0"/>
              <a:t>Redirection messages (300 – 399)</a:t>
            </a:r>
          </a:p>
          <a:p>
            <a:pPr marL="514350" indent="-514350">
              <a:buFont typeface="+mj-lt"/>
              <a:buAutoNum type="arabicPeriod"/>
            </a:pPr>
            <a:r>
              <a:rPr lang="fr-FR" dirty="0"/>
              <a:t>Client </a:t>
            </a:r>
            <a:r>
              <a:rPr lang="fr-FR" dirty="0" err="1"/>
              <a:t>error</a:t>
            </a:r>
            <a:r>
              <a:rPr lang="fr-FR" dirty="0"/>
              <a:t> </a:t>
            </a:r>
            <a:r>
              <a:rPr lang="fr-FR" dirty="0" err="1"/>
              <a:t>responses</a:t>
            </a:r>
            <a:r>
              <a:rPr lang="fr-FR" dirty="0"/>
              <a:t> (400 – 499)</a:t>
            </a:r>
          </a:p>
          <a:p>
            <a:pPr marL="514350" indent="-514350">
              <a:buFont typeface="+mj-lt"/>
              <a:buAutoNum type="arabicPeriod"/>
            </a:pPr>
            <a:r>
              <a:rPr lang="fr-FR" dirty="0"/>
              <a:t>Server </a:t>
            </a:r>
            <a:r>
              <a:rPr lang="fr-FR" dirty="0" err="1"/>
              <a:t>error</a:t>
            </a:r>
            <a:r>
              <a:rPr lang="fr-FR" dirty="0"/>
              <a:t> </a:t>
            </a:r>
            <a:r>
              <a:rPr lang="fr-FR" dirty="0" err="1"/>
              <a:t>responses</a:t>
            </a:r>
            <a:r>
              <a:rPr lang="fr-FR" dirty="0"/>
              <a:t> (500 – 599)</a:t>
            </a:r>
            <a:endParaRPr lang="en-US" dirty="0"/>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dirty="0"/>
              <a:t>Status code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26</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88024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sz="4800" dirty="0" err="1"/>
              <a:t>R</a:t>
            </a:r>
            <a:r>
              <a:rPr lang="en-US" sz="3600" dirty="0" err="1"/>
              <a:t>esponse</a:t>
            </a:r>
            <a:r>
              <a:rPr lang="en-US" sz="4800" dirty="0" err="1"/>
              <a:t>s</a:t>
            </a:r>
            <a:r>
              <a:rPr lang="en-US" sz="3600" dirty="0" err="1"/>
              <a:t>tatus</a:t>
            </a:r>
            <a:r>
              <a:rPr lang="en-US" sz="4800" dirty="0" err="1"/>
              <a:t>e</a:t>
            </a:r>
            <a:r>
              <a:rPr lang="en-US" sz="3600" dirty="0" err="1"/>
              <a:t>xception</a:t>
            </a:r>
            <a:endParaRPr lang="en-US" dirty="0"/>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27</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
        <p:nvSpPr>
          <p:cNvPr id="6" name="TextBox 5">
            <a:extLst>
              <a:ext uri="{FF2B5EF4-FFF2-40B4-BE49-F238E27FC236}">
                <a16:creationId xmlns:a16="http://schemas.microsoft.com/office/drawing/2014/main" id="{3FBAEFE1-D1AA-788C-9AB2-AA0A9E4E4525}"/>
              </a:ext>
            </a:extLst>
          </p:cNvPr>
          <p:cNvSpPr txBox="1"/>
          <p:nvPr/>
        </p:nvSpPr>
        <p:spPr>
          <a:xfrm>
            <a:off x="623626" y="1453656"/>
            <a:ext cx="10532053" cy="2658026"/>
          </a:xfrm>
          <a:prstGeom prst="rect">
            <a:avLst/>
          </a:prstGeom>
          <a:noFill/>
        </p:spPr>
        <p:txBody>
          <a:bodyPr wrap="square" lIns="36000" tIns="36000" rIns="36000" bIns="36000" rtlCol="0">
            <a:spAutoFit/>
          </a:bodyPr>
          <a:lstStyle/>
          <a:p>
            <a:r>
              <a:rPr lang="en-US" sz="2800" dirty="0">
                <a:solidFill>
                  <a:srgbClr val="1434A0"/>
                </a:solidFill>
              </a:rPr>
              <a:t>- Exceptions of the same type can be processed separately and different status codes can be set on the response, reducing tight coupling</a:t>
            </a:r>
          </a:p>
          <a:p>
            <a:r>
              <a:rPr lang="en-US" sz="2800" dirty="0">
                <a:solidFill>
                  <a:srgbClr val="1434A0"/>
                </a:solidFill>
              </a:rPr>
              <a:t>- It avoids the creation of unnecessary additional exception classes</a:t>
            </a:r>
          </a:p>
          <a:p>
            <a:r>
              <a:rPr lang="en-US" sz="2800" dirty="0">
                <a:solidFill>
                  <a:srgbClr val="1434A0"/>
                </a:solidFill>
              </a:rPr>
              <a:t>- It provides more control over exception handling, as the exceptions can be created programmatically</a:t>
            </a:r>
          </a:p>
          <a:p>
            <a:r>
              <a:rPr lang="en-US" sz="2800" dirty="0">
                <a:solidFill>
                  <a:srgbClr val="1434A0"/>
                </a:solidFill>
              </a:rPr>
              <a:t>Spring provides 3 constructors to generate </a:t>
            </a:r>
            <a:r>
              <a:rPr lang="en-US" sz="2800" dirty="0" err="1">
                <a:solidFill>
                  <a:srgbClr val="1434A0"/>
                </a:solidFill>
              </a:rPr>
              <a:t>ResponseStatusException</a:t>
            </a:r>
            <a:r>
              <a:rPr lang="en-US" sz="2800" dirty="0">
                <a:solidFill>
                  <a:srgbClr val="1434A0"/>
                </a:solidFill>
              </a:rPr>
              <a:t>:</a:t>
            </a:r>
          </a:p>
        </p:txBody>
      </p:sp>
      <p:pic>
        <p:nvPicPr>
          <p:cNvPr id="10" name="Picture 9">
            <a:extLst>
              <a:ext uri="{FF2B5EF4-FFF2-40B4-BE49-F238E27FC236}">
                <a16:creationId xmlns:a16="http://schemas.microsoft.com/office/drawing/2014/main" id="{9D13C102-BEFC-7648-A7CF-3CD73246EDB6}"/>
              </a:ext>
            </a:extLst>
          </p:cNvPr>
          <p:cNvPicPr>
            <a:picLocks noChangeAspect="1"/>
          </p:cNvPicPr>
          <p:nvPr/>
        </p:nvPicPr>
        <p:blipFill>
          <a:blip r:embed="rId3"/>
          <a:stretch>
            <a:fillRect/>
          </a:stretch>
        </p:blipFill>
        <p:spPr>
          <a:xfrm>
            <a:off x="673690" y="4111683"/>
            <a:ext cx="8858549" cy="2097762"/>
          </a:xfrm>
          <a:prstGeom prst="rect">
            <a:avLst/>
          </a:prstGeom>
        </p:spPr>
      </p:pic>
    </p:spTree>
    <p:extLst>
      <p:ext uri="{BB962C8B-B14F-4D97-AF65-F5344CB8AC3E}">
        <p14:creationId xmlns:p14="http://schemas.microsoft.com/office/powerpoint/2010/main" val="92868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0928A-735D-427A-8260-D2B9ACB9BD52}"/>
              </a:ext>
            </a:extLst>
          </p:cNvPr>
          <p:cNvSpPr>
            <a:spLocks noGrp="1"/>
          </p:cNvSpPr>
          <p:nvPr>
            <p:ph type="body" sz="quarter" idx="12"/>
          </p:nvPr>
        </p:nvSpPr>
        <p:spPr>
          <a:xfrm>
            <a:off x="658813" y="1544638"/>
            <a:ext cx="10472607" cy="4389120"/>
          </a:xfrm>
        </p:spPr>
        <p:txBody>
          <a:bodyPr/>
          <a:lstStyle/>
          <a:p>
            <a:r>
              <a:rPr lang="en-US" dirty="0"/>
              <a:t>As things stand now, nothing will stop the user from creating a property without any room or with an empty address, or even submitting the lyrics of their favorite song as the contact number. That’s because we haven’t yet specified how those fields should be validated.</a:t>
            </a:r>
          </a:p>
          <a:p>
            <a:endParaRPr lang="en-US" dirty="0"/>
          </a:p>
          <a:p>
            <a:r>
              <a:rPr lang="en-US" dirty="0"/>
              <a:t>Fortunately, Spring supports </a:t>
            </a:r>
            <a:r>
              <a:rPr lang="en-US" b="1" dirty="0"/>
              <a:t>Java’s Bean Validation API</a:t>
            </a:r>
            <a:r>
              <a:rPr lang="en-US" dirty="0"/>
              <a:t>.</a:t>
            </a:r>
          </a:p>
          <a:p>
            <a:r>
              <a:rPr lang="en-US" dirty="0"/>
              <a:t>This makes it easy to declare validation rules as opposed to explicitly writing declaration logic in your application code.</a:t>
            </a:r>
          </a:p>
          <a:p>
            <a:r>
              <a:rPr lang="en-US" dirty="0"/>
              <a:t> </a:t>
            </a:r>
          </a:p>
          <a:p>
            <a:r>
              <a:rPr lang="en-US" dirty="0"/>
              <a:t>Starting with Boot 2.3, we need to explicitly add the spring-boot-starter-validation dependency to our pom file.</a:t>
            </a:r>
          </a:p>
          <a:p>
            <a:endParaRPr lang="en-US" dirty="0"/>
          </a:p>
        </p:txBody>
      </p:sp>
      <p:sp>
        <p:nvSpPr>
          <p:cNvPr id="3" name="Title 2">
            <a:extLst>
              <a:ext uri="{FF2B5EF4-FFF2-40B4-BE49-F238E27FC236}">
                <a16:creationId xmlns:a16="http://schemas.microsoft.com/office/drawing/2014/main" id="{E50BE8DA-C876-46D8-BFB7-D353B55439BE}"/>
              </a:ext>
            </a:extLst>
          </p:cNvPr>
          <p:cNvSpPr>
            <a:spLocks noGrp="1"/>
          </p:cNvSpPr>
          <p:nvPr>
            <p:ph type="title"/>
          </p:nvPr>
        </p:nvSpPr>
        <p:spPr/>
        <p:txBody>
          <a:bodyPr/>
          <a:lstStyle/>
          <a:p>
            <a:r>
              <a:rPr lang="en-US"/>
              <a:t>VALIDATION</a:t>
            </a:r>
          </a:p>
        </p:txBody>
      </p:sp>
      <p:sp>
        <p:nvSpPr>
          <p:cNvPr id="4" name="Slide Number Placeholder 3">
            <a:extLst>
              <a:ext uri="{FF2B5EF4-FFF2-40B4-BE49-F238E27FC236}">
                <a16:creationId xmlns:a16="http://schemas.microsoft.com/office/drawing/2014/main" id="{D45AAC89-9546-48D2-87C4-45AC353094AB}"/>
              </a:ext>
            </a:extLst>
          </p:cNvPr>
          <p:cNvSpPr>
            <a:spLocks noGrp="1"/>
          </p:cNvSpPr>
          <p:nvPr>
            <p:ph type="sldNum" sz="quarter" idx="4"/>
          </p:nvPr>
        </p:nvSpPr>
        <p:spPr/>
        <p:txBody>
          <a:bodyPr/>
          <a:lstStyle/>
          <a:p>
            <a:fld id="{DDD2A080-DA64-4F5C-9131-47EB793B4410}" type="slidenum">
              <a:rPr lang="en-GB" smtClean="0"/>
              <a:pPr/>
              <a:t>28</a:t>
            </a:fld>
            <a:endParaRPr lang="en-GB"/>
          </a:p>
        </p:txBody>
      </p:sp>
      <p:sp>
        <p:nvSpPr>
          <p:cNvPr id="5" name="Footer Placeholder 4">
            <a:extLst>
              <a:ext uri="{FF2B5EF4-FFF2-40B4-BE49-F238E27FC236}">
                <a16:creationId xmlns:a16="http://schemas.microsoft.com/office/drawing/2014/main" id="{2C03AE0E-E9B6-4A41-876A-C4393B56F1E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06973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CF1C8-B6F5-4C14-AC08-42935C17D1F7}"/>
              </a:ext>
            </a:extLst>
          </p:cNvPr>
          <p:cNvSpPr>
            <a:spLocks noGrp="1"/>
          </p:cNvSpPr>
          <p:nvPr>
            <p:ph type="body" sz="quarter" idx="12"/>
          </p:nvPr>
        </p:nvSpPr>
        <p:spPr>
          <a:xfrm>
            <a:off x="658812" y="1544638"/>
            <a:ext cx="10258003" cy="4475162"/>
          </a:xfrm>
        </p:spPr>
        <p:txBody>
          <a:bodyPr/>
          <a:lstStyle/>
          <a:p>
            <a:pPr>
              <a:lnSpc>
                <a:spcPct val="100000"/>
              </a:lnSpc>
            </a:pPr>
            <a:r>
              <a:rPr lang="en-US" dirty="0"/>
              <a:t>- @NotBlank</a:t>
            </a:r>
          </a:p>
          <a:p>
            <a:pPr>
              <a:lnSpc>
                <a:spcPct val="100000"/>
              </a:lnSpc>
            </a:pPr>
            <a:r>
              <a:rPr lang="en-US" dirty="0"/>
              <a:t>- @NotEmpty</a:t>
            </a:r>
          </a:p>
          <a:p>
            <a:pPr>
              <a:lnSpc>
                <a:spcPct val="100000"/>
              </a:lnSpc>
            </a:pPr>
            <a:r>
              <a:rPr lang="en-US" dirty="0"/>
              <a:t>- @NotNull</a:t>
            </a:r>
          </a:p>
          <a:p>
            <a:pPr>
              <a:lnSpc>
                <a:spcPct val="100000"/>
              </a:lnSpc>
            </a:pPr>
            <a:r>
              <a:rPr lang="en-US" dirty="0"/>
              <a:t>- @Pattern</a:t>
            </a:r>
          </a:p>
          <a:p>
            <a:pPr>
              <a:lnSpc>
                <a:spcPct val="100000"/>
              </a:lnSpc>
            </a:pPr>
            <a:r>
              <a:rPr lang="en-US" dirty="0"/>
              <a:t>- @Email</a:t>
            </a:r>
          </a:p>
          <a:p>
            <a:pPr>
              <a:lnSpc>
                <a:spcPct val="100000"/>
              </a:lnSpc>
            </a:pPr>
            <a:r>
              <a:rPr lang="en-US" dirty="0"/>
              <a:t>- @Url</a:t>
            </a:r>
          </a:p>
          <a:p>
            <a:pPr>
              <a:lnSpc>
                <a:spcPct val="100000"/>
              </a:lnSpc>
            </a:pPr>
            <a:r>
              <a:rPr lang="en-US" dirty="0"/>
              <a:t>- @Size</a:t>
            </a:r>
          </a:p>
          <a:p>
            <a:pPr>
              <a:lnSpc>
                <a:spcPct val="100000"/>
              </a:lnSpc>
            </a:pPr>
            <a:endParaRPr lang="en-US" dirty="0"/>
          </a:p>
        </p:txBody>
      </p:sp>
      <p:sp>
        <p:nvSpPr>
          <p:cNvPr id="3" name="Title 2">
            <a:extLst>
              <a:ext uri="{FF2B5EF4-FFF2-40B4-BE49-F238E27FC236}">
                <a16:creationId xmlns:a16="http://schemas.microsoft.com/office/drawing/2014/main" id="{AC26EB5A-E98E-446B-81B1-B806982971C5}"/>
              </a:ext>
            </a:extLst>
          </p:cNvPr>
          <p:cNvSpPr>
            <a:spLocks noGrp="1"/>
          </p:cNvSpPr>
          <p:nvPr>
            <p:ph type="title"/>
          </p:nvPr>
        </p:nvSpPr>
        <p:spPr>
          <a:xfrm>
            <a:off x="658813" y="515833"/>
            <a:ext cx="8966201" cy="854075"/>
          </a:xfrm>
        </p:spPr>
        <p:txBody>
          <a:bodyPr/>
          <a:lstStyle/>
          <a:p>
            <a:r>
              <a:rPr lang="en-US" dirty="0"/>
              <a:t>Examples of VALIDATION ANNOTATIONS:</a:t>
            </a:r>
          </a:p>
        </p:txBody>
      </p:sp>
      <p:sp>
        <p:nvSpPr>
          <p:cNvPr id="4" name="Slide Number Placeholder 3">
            <a:extLst>
              <a:ext uri="{FF2B5EF4-FFF2-40B4-BE49-F238E27FC236}">
                <a16:creationId xmlns:a16="http://schemas.microsoft.com/office/drawing/2014/main" id="{7DCB80CF-3BE1-4B06-A7FB-516785304680}"/>
              </a:ext>
            </a:extLst>
          </p:cNvPr>
          <p:cNvSpPr>
            <a:spLocks noGrp="1"/>
          </p:cNvSpPr>
          <p:nvPr>
            <p:ph type="sldNum" sz="quarter" idx="4"/>
          </p:nvPr>
        </p:nvSpPr>
        <p:spPr/>
        <p:txBody>
          <a:bodyPr/>
          <a:lstStyle/>
          <a:p>
            <a:fld id="{DDD2A080-DA64-4F5C-9131-47EB793B4410}" type="slidenum">
              <a:rPr lang="en-GB" smtClean="0"/>
              <a:pPr/>
              <a:t>29</a:t>
            </a:fld>
            <a:endParaRPr lang="en-GB"/>
          </a:p>
        </p:txBody>
      </p:sp>
      <p:sp>
        <p:nvSpPr>
          <p:cNvPr id="5" name="Footer Placeholder 4">
            <a:extLst>
              <a:ext uri="{FF2B5EF4-FFF2-40B4-BE49-F238E27FC236}">
                <a16:creationId xmlns:a16="http://schemas.microsoft.com/office/drawing/2014/main" id="{83FA8462-5D1C-4AD5-B522-4D00226C7C6A}"/>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9886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3261173"/>
            <a:ext cx="5427662" cy="1929951"/>
          </a:xfrm>
        </p:spPr>
        <p:txBody>
          <a:bodyPr/>
          <a:lstStyle/>
          <a:p>
            <a:r>
              <a:rPr lang="en-GB"/>
              <a:t>Spring Framework</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3</a:t>
            </a:fld>
            <a:endParaRPr lang="en-GB"/>
          </a:p>
        </p:txBody>
      </p:sp>
      <p:pic>
        <p:nvPicPr>
          <p:cNvPr id="16" name="Picture 15">
            <a:extLst>
              <a:ext uri="{FF2B5EF4-FFF2-40B4-BE49-F238E27FC236}">
                <a16:creationId xmlns:a16="http://schemas.microsoft.com/office/drawing/2014/main" id="{0437C4EB-D174-47C0-BA09-AC305C9FD8FE}"/>
              </a:ext>
            </a:extLst>
          </p:cNvPr>
          <p:cNvPicPr>
            <a:picLocks noChangeAspect="1"/>
          </p:cNvPicPr>
          <p:nvPr/>
        </p:nvPicPr>
        <p:blipFill rotWithShape="1">
          <a:blip r:embed="rId2"/>
          <a:srcRect l="54336" t="-153" r="8282" b="153"/>
          <a:stretch/>
        </p:blipFill>
        <p:spPr>
          <a:xfrm>
            <a:off x="6423025" y="310482"/>
            <a:ext cx="5427663" cy="6237035"/>
          </a:xfrm>
          <a:prstGeom prst="rect">
            <a:avLst/>
          </a:prstGeom>
        </p:spPr>
      </p:pic>
    </p:spTree>
    <p:extLst>
      <p:ext uri="{BB962C8B-B14F-4D97-AF65-F5344CB8AC3E}">
        <p14:creationId xmlns:p14="http://schemas.microsoft.com/office/powerpoint/2010/main" val="833522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2B8-F147-48CE-9399-8C4825DF80CE}"/>
              </a:ext>
            </a:extLst>
          </p:cNvPr>
          <p:cNvSpPr>
            <a:spLocks noGrp="1"/>
          </p:cNvSpPr>
          <p:nvPr>
            <p:ph type="body" sz="quarter" idx="12"/>
          </p:nvPr>
        </p:nvSpPr>
        <p:spPr>
          <a:xfrm>
            <a:off x="658813" y="1544638"/>
            <a:ext cx="9352933" cy="4475162"/>
          </a:xfrm>
        </p:spPr>
        <p:txBody>
          <a:bodyPr vert="horz" lIns="0" tIns="0" rIns="0" bIns="0" rtlCol="0" anchor="t">
            <a:noAutofit/>
          </a:bodyPr>
          <a:lstStyle/>
          <a:p>
            <a:pPr>
              <a:lnSpc>
                <a:spcPct val="100000"/>
              </a:lnSpc>
            </a:pPr>
            <a:r>
              <a:rPr lang="en-US" dirty="0"/>
              <a:t>- Add dependency in pom.xml</a:t>
            </a:r>
          </a:p>
          <a:p>
            <a:pPr>
              <a:lnSpc>
                <a:spcPct val="100000"/>
              </a:lnSpc>
            </a:pPr>
            <a:r>
              <a:rPr lang="en-US" dirty="0"/>
              <a:t>- Create </a:t>
            </a:r>
            <a:r>
              <a:rPr lang="en-US" dirty="0" err="1"/>
              <a:t>dto</a:t>
            </a:r>
            <a:r>
              <a:rPr lang="en-US" dirty="0"/>
              <a:t> classes on which validation annotations will be added</a:t>
            </a:r>
          </a:p>
          <a:p>
            <a:pPr>
              <a:lnSpc>
                <a:spcPct val="100000"/>
              </a:lnSpc>
            </a:pPr>
            <a:r>
              <a:rPr lang="en-US" dirty="0"/>
              <a:t>- Add needed annotations</a:t>
            </a:r>
          </a:p>
          <a:p>
            <a:pPr>
              <a:lnSpc>
                <a:spcPct val="100000"/>
              </a:lnSpc>
            </a:pPr>
            <a:r>
              <a:rPr lang="en-US" dirty="0"/>
              <a:t>- Annotate controller class with @Validated</a:t>
            </a:r>
          </a:p>
          <a:p>
            <a:pPr>
              <a:lnSpc>
                <a:spcPct val="100000"/>
              </a:lnSpc>
            </a:pPr>
            <a:r>
              <a:rPr lang="en-US" dirty="0"/>
              <a:t>- Annotate request body param with @Valid</a:t>
            </a:r>
          </a:p>
          <a:p>
            <a:pPr>
              <a:lnSpc>
                <a:spcPct val="100000"/>
              </a:lnSpc>
            </a:pPr>
            <a:r>
              <a:rPr lang="en-US" dirty="0"/>
              <a:t>- Possibly add error handler</a:t>
            </a:r>
          </a:p>
        </p:txBody>
      </p:sp>
      <p:sp>
        <p:nvSpPr>
          <p:cNvPr id="3" name="Title 2">
            <a:extLst>
              <a:ext uri="{FF2B5EF4-FFF2-40B4-BE49-F238E27FC236}">
                <a16:creationId xmlns:a16="http://schemas.microsoft.com/office/drawing/2014/main" id="{93384EAD-FB75-431B-9BD4-D7B3BD7689A7}"/>
              </a:ext>
            </a:extLst>
          </p:cNvPr>
          <p:cNvSpPr>
            <a:spLocks noGrp="1"/>
          </p:cNvSpPr>
          <p:nvPr>
            <p:ph type="title"/>
          </p:nvPr>
        </p:nvSpPr>
        <p:spPr/>
        <p:txBody>
          <a:bodyPr/>
          <a:lstStyle/>
          <a:p>
            <a:r>
              <a:rPr lang="en-US" dirty="0"/>
              <a:t>To </a:t>
            </a:r>
            <a:r>
              <a:rPr lang="en-US" dirty="0" err="1"/>
              <a:t>perforM</a:t>
            </a:r>
            <a:r>
              <a:rPr lang="en-US" dirty="0"/>
              <a:t> validation WE NEED to:</a:t>
            </a:r>
          </a:p>
        </p:txBody>
      </p:sp>
      <p:sp>
        <p:nvSpPr>
          <p:cNvPr id="4" name="Slide Number Placeholder 3">
            <a:extLst>
              <a:ext uri="{FF2B5EF4-FFF2-40B4-BE49-F238E27FC236}">
                <a16:creationId xmlns:a16="http://schemas.microsoft.com/office/drawing/2014/main" id="{610F88B0-CE86-4A42-A8A2-32C77BCE35AF}"/>
              </a:ext>
            </a:extLst>
          </p:cNvPr>
          <p:cNvSpPr>
            <a:spLocks noGrp="1"/>
          </p:cNvSpPr>
          <p:nvPr>
            <p:ph type="sldNum" sz="quarter" idx="4"/>
          </p:nvPr>
        </p:nvSpPr>
        <p:spPr/>
        <p:txBody>
          <a:bodyPr/>
          <a:lstStyle/>
          <a:p>
            <a:fld id="{DDD2A080-DA64-4F5C-9131-47EB793B4410}" type="slidenum">
              <a:rPr lang="en-GB" smtClean="0"/>
              <a:pPr/>
              <a:t>30</a:t>
            </a:fld>
            <a:endParaRPr lang="en-GB"/>
          </a:p>
        </p:txBody>
      </p:sp>
      <p:sp>
        <p:nvSpPr>
          <p:cNvPr id="5" name="Footer Placeholder 4">
            <a:extLst>
              <a:ext uri="{FF2B5EF4-FFF2-40B4-BE49-F238E27FC236}">
                <a16:creationId xmlns:a16="http://schemas.microsoft.com/office/drawing/2014/main" id="{8F55CDB5-6002-4C6C-92C3-9C8D5ECD163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40227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1B76C-04F7-41E1-96EC-1176969A169B}"/>
              </a:ext>
            </a:extLst>
          </p:cNvPr>
          <p:cNvSpPr>
            <a:spLocks noGrp="1"/>
          </p:cNvSpPr>
          <p:nvPr>
            <p:ph type="body" sz="quarter" idx="12"/>
          </p:nvPr>
        </p:nvSpPr>
        <p:spPr/>
        <p:txBody>
          <a:bodyPr/>
          <a:lstStyle/>
          <a:p>
            <a:r>
              <a:rPr lang="en-US"/>
              <a:t>Database model:</a:t>
            </a:r>
          </a:p>
          <a:p>
            <a:endParaRPr lang="en-US"/>
          </a:p>
        </p:txBody>
      </p:sp>
      <p:sp>
        <p:nvSpPr>
          <p:cNvPr id="3" name="Title 2">
            <a:extLst>
              <a:ext uri="{FF2B5EF4-FFF2-40B4-BE49-F238E27FC236}">
                <a16:creationId xmlns:a16="http://schemas.microsoft.com/office/drawing/2014/main" id="{FC3FD95A-D219-4E5A-A0C6-847A192513E2}"/>
              </a:ext>
            </a:extLst>
          </p:cNvPr>
          <p:cNvSpPr>
            <a:spLocks noGrp="1"/>
          </p:cNvSpPr>
          <p:nvPr>
            <p:ph type="title"/>
          </p:nvPr>
        </p:nvSpPr>
        <p:spPr/>
        <p:txBody>
          <a:bodyPr/>
          <a:lstStyle/>
          <a:p>
            <a:r>
              <a:rPr lang="en-US"/>
              <a:t>WORKING WITH DATA:</a:t>
            </a:r>
          </a:p>
        </p:txBody>
      </p:sp>
      <p:sp>
        <p:nvSpPr>
          <p:cNvPr id="4" name="Slide Number Placeholder 3">
            <a:extLst>
              <a:ext uri="{FF2B5EF4-FFF2-40B4-BE49-F238E27FC236}">
                <a16:creationId xmlns:a16="http://schemas.microsoft.com/office/drawing/2014/main" id="{6E00FB7F-8BBC-4DCE-87AC-07C9E05B8A63}"/>
              </a:ext>
            </a:extLst>
          </p:cNvPr>
          <p:cNvSpPr>
            <a:spLocks noGrp="1"/>
          </p:cNvSpPr>
          <p:nvPr>
            <p:ph type="sldNum" sz="quarter" idx="4"/>
          </p:nvPr>
        </p:nvSpPr>
        <p:spPr/>
        <p:txBody>
          <a:bodyPr/>
          <a:lstStyle/>
          <a:p>
            <a:fld id="{DDD2A080-DA64-4F5C-9131-47EB793B4410}" type="slidenum">
              <a:rPr lang="en-GB" smtClean="0"/>
              <a:pPr/>
              <a:t>31</a:t>
            </a:fld>
            <a:endParaRPr lang="en-GB"/>
          </a:p>
        </p:txBody>
      </p:sp>
      <p:sp>
        <p:nvSpPr>
          <p:cNvPr id="5" name="Footer Placeholder 4">
            <a:extLst>
              <a:ext uri="{FF2B5EF4-FFF2-40B4-BE49-F238E27FC236}">
                <a16:creationId xmlns:a16="http://schemas.microsoft.com/office/drawing/2014/main" id="{541396B7-47FA-4C61-A075-034BF42BA344}"/>
              </a:ext>
            </a:extLst>
          </p:cNvPr>
          <p:cNvSpPr>
            <a:spLocks noGrp="1"/>
          </p:cNvSpPr>
          <p:nvPr>
            <p:ph type="ftr" sz="quarter" idx="3"/>
          </p:nvPr>
        </p:nvSpPr>
        <p:spPr/>
        <p:txBody>
          <a:bodyPr/>
          <a:lstStyle/>
          <a:p>
            <a:r>
              <a:rPr lang="en-GB"/>
              <a:t>Spring</a:t>
            </a:r>
            <a:endParaRPr lang="en-GB" noProof="0"/>
          </a:p>
        </p:txBody>
      </p:sp>
      <p:pic>
        <p:nvPicPr>
          <p:cNvPr id="8" name="Picture 7" descr="A computer screen shot of a computer&#10;&#10;Description automatically generated">
            <a:extLst>
              <a:ext uri="{FF2B5EF4-FFF2-40B4-BE49-F238E27FC236}">
                <a16:creationId xmlns:a16="http://schemas.microsoft.com/office/drawing/2014/main" id="{130DD41B-7287-A423-B5F5-754D9E476E01}"/>
              </a:ext>
            </a:extLst>
          </p:cNvPr>
          <p:cNvPicPr>
            <a:picLocks noChangeAspect="1"/>
          </p:cNvPicPr>
          <p:nvPr/>
        </p:nvPicPr>
        <p:blipFill rotWithShape="1">
          <a:blip r:embed="rId3"/>
          <a:srcRect l="14007" t="26970" b="23902"/>
          <a:stretch/>
        </p:blipFill>
        <p:spPr>
          <a:xfrm>
            <a:off x="1813559" y="1905000"/>
            <a:ext cx="7493001" cy="4280736"/>
          </a:xfrm>
          <a:prstGeom prst="rect">
            <a:avLst/>
          </a:prstGeom>
        </p:spPr>
      </p:pic>
    </p:spTree>
    <p:extLst>
      <p:ext uri="{BB962C8B-B14F-4D97-AF65-F5344CB8AC3E}">
        <p14:creationId xmlns:p14="http://schemas.microsoft.com/office/powerpoint/2010/main" val="226915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CD0C6-817F-4C56-896A-C70D2920BB1B}"/>
              </a:ext>
            </a:extLst>
          </p:cNvPr>
          <p:cNvSpPr>
            <a:spLocks noGrp="1"/>
          </p:cNvSpPr>
          <p:nvPr>
            <p:ph type="body" sz="quarter" idx="12"/>
          </p:nvPr>
        </p:nvSpPr>
        <p:spPr>
          <a:xfrm>
            <a:off x="658814" y="1544638"/>
            <a:ext cx="10313986" cy="4475162"/>
          </a:xfrm>
        </p:spPr>
        <p:txBody>
          <a:bodyPr/>
          <a:lstStyle/>
          <a:p>
            <a:r>
              <a:rPr lang="en-US" dirty="0"/>
              <a:t>- We’re going to add data persistence to the Booking application.</a:t>
            </a:r>
          </a:p>
          <a:p>
            <a:r>
              <a:rPr lang="en-US" dirty="0"/>
              <a:t>This can be done using </a:t>
            </a:r>
            <a:r>
              <a:rPr lang="en-US" b="1" dirty="0"/>
              <a:t>Spring support for JDBC </a:t>
            </a:r>
            <a:r>
              <a:rPr lang="en-US" dirty="0"/>
              <a:t>(Java Database Connectivity) but also with </a:t>
            </a:r>
            <a:r>
              <a:rPr lang="en-US" b="1" dirty="0"/>
              <a:t>JPA</a:t>
            </a:r>
            <a:r>
              <a:rPr lang="en-US" dirty="0"/>
              <a:t> (Java Persistence API) in order to eliminate even more code.</a:t>
            </a:r>
          </a:p>
          <a:p>
            <a:r>
              <a:rPr lang="en-US" dirty="0"/>
              <a:t>- One of the most interesting and useful features provided by Spring Data is the ability to automatically create repositories, based on a repository specification interface.</a:t>
            </a:r>
          </a:p>
          <a:p>
            <a:endParaRPr lang="en-US" dirty="0"/>
          </a:p>
          <a:p>
            <a:endParaRPr lang="en-US" dirty="0"/>
          </a:p>
          <a:p>
            <a:endParaRPr lang="en-US" dirty="0"/>
          </a:p>
        </p:txBody>
      </p:sp>
      <p:sp>
        <p:nvSpPr>
          <p:cNvPr id="3" name="Title 2">
            <a:extLst>
              <a:ext uri="{FF2B5EF4-FFF2-40B4-BE49-F238E27FC236}">
                <a16:creationId xmlns:a16="http://schemas.microsoft.com/office/drawing/2014/main" id="{6258A69F-2109-45FC-8B51-3A39A9EB2690}"/>
              </a:ext>
            </a:extLst>
          </p:cNvPr>
          <p:cNvSpPr>
            <a:spLocks noGrp="1"/>
          </p:cNvSpPr>
          <p:nvPr>
            <p:ph type="title"/>
          </p:nvPr>
        </p:nvSpPr>
        <p:spPr>
          <a:xfrm>
            <a:off x="658813" y="515833"/>
            <a:ext cx="9521507" cy="854075"/>
          </a:xfrm>
        </p:spPr>
        <p:txBody>
          <a:bodyPr/>
          <a:lstStyle/>
          <a:p>
            <a:r>
              <a:rPr lang="en-US" dirty="0"/>
              <a:t>Persisting data with Spring Data JPA</a:t>
            </a:r>
          </a:p>
        </p:txBody>
      </p:sp>
      <p:sp>
        <p:nvSpPr>
          <p:cNvPr id="4" name="Slide Number Placeholder 3">
            <a:extLst>
              <a:ext uri="{FF2B5EF4-FFF2-40B4-BE49-F238E27FC236}">
                <a16:creationId xmlns:a16="http://schemas.microsoft.com/office/drawing/2014/main" id="{56FB3D16-B378-41E6-899B-F1FD07E8D60D}"/>
              </a:ext>
            </a:extLst>
          </p:cNvPr>
          <p:cNvSpPr>
            <a:spLocks noGrp="1"/>
          </p:cNvSpPr>
          <p:nvPr>
            <p:ph type="sldNum" sz="quarter" idx="4"/>
          </p:nvPr>
        </p:nvSpPr>
        <p:spPr/>
        <p:txBody>
          <a:bodyPr/>
          <a:lstStyle/>
          <a:p>
            <a:fld id="{DDD2A080-DA64-4F5C-9131-47EB793B4410}" type="slidenum">
              <a:rPr lang="en-GB" smtClean="0"/>
              <a:pPr/>
              <a:t>32</a:t>
            </a:fld>
            <a:endParaRPr lang="en-GB"/>
          </a:p>
        </p:txBody>
      </p:sp>
      <p:sp>
        <p:nvSpPr>
          <p:cNvPr id="5" name="Footer Placeholder 4">
            <a:extLst>
              <a:ext uri="{FF2B5EF4-FFF2-40B4-BE49-F238E27FC236}">
                <a16:creationId xmlns:a16="http://schemas.microsoft.com/office/drawing/2014/main" id="{BB731796-6646-401A-9BDD-8A9E2AD42A0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5221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DF0BE-C8F9-4B1B-9CF4-AF9CE5A3FC9B}"/>
              </a:ext>
            </a:extLst>
          </p:cNvPr>
          <p:cNvSpPr>
            <a:spLocks noGrp="1"/>
          </p:cNvSpPr>
          <p:nvPr>
            <p:ph type="body" sz="quarter" idx="12"/>
          </p:nvPr>
        </p:nvSpPr>
        <p:spPr/>
        <p:txBody>
          <a:bodyPr/>
          <a:lstStyle/>
          <a:p>
            <a:r>
              <a:rPr lang="en-US" dirty="0"/>
              <a:t>- Add the dependency</a:t>
            </a:r>
          </a:p>
          <a:p>
            <a:r>
              <a:rPr lang="en-US" dirty="0"/>
              <a:t>- Add annotations to model classes:</a:t>
            </a:r>
          </a:p>
          <a:p>
            <a:pPr marL="457200" indent="-457200">
              <a:buFont typeface="Arial" panose="020B0604020202020204" pitchFamily="34" charset="0"/>
              <a:buChar char="•"/>
            </a:pPr>
            <a:r>
              <a:rPr lang="en-US" dirty="0"/>
              <a:t>@Entity</a:t>
            </a:r>
          </a:p>
          <a:p>
            <a:pPr marL="457200" indent="-457200">
              <a:buFont typeface="Arial" panose="020B0604020202020204" pitchFamily="34" charset="0"/>
              <a:buChar char="•"/>
            </a:pPr>
            <a:r>
              <a:rPr lang="en-US" dirty="0"/>
              <a:t>@Id</a:t>
            </a:r>
          </a:p>
          <a:p>
            <a:pPr marL="457200" indent="-457200">
              <a:buFont typeface="Arial" panose="020B0604020202020204" pitchFamily="34" charset="0"/>
              <a:buChar char="•"/>
            </a:pPr>
            <a:r>
              <a:rPr lang="en-US" dirty="0"/>
              <a:t>@GeneratedValue</a:t>
            </a:r>
          </a:p>
          <a:p>
            <a:pPr marL="457200" indent="-457200">
              <a:buFont typeface="Arial" panose="020B0604020202020204" pitchFamily="34" charset="0"/>
              <a:buChar char="•"/>
            </a:pPr>
            <a:r>
              <a:rPr lang="en-US" dirty="0"/>
              <a:t>@Table</a:t>
            </a:r>
          </a:p>
          <a:p>
            <a:pPr marL="457200" indent="-457200">
              <a:buFont typeface="Arial" panose="020B0604020202020204" pitchFamily="34" charset="0"/>
              <a:buChar char="•"/>
            </a:pPr>
            <a:r>
              <a:rPr lang="en-US" dirty="0"/>
              <a:t>Annotations for specifying relationships between the tables</a:t>
            </a:r>
          </a:p>
          <a:p>
            <a:r>
              <a:rPr lang="en-US" dirty="0"/>
              <a:t>- Chose the </a:t>
            </a:r>
            <a:r>
              <a:rPr lang="en-US" dirty="0" err="1"/>
              <a:t>db</a:t>
            </a:r>
            <a:r>
              <a:rPr lang="en-US" dirty="0"/>
              <a:t> (h2 in our case)</a:t>
            </a:r>
          </a:p>
          <a:p>
            <a:r>
              <a:rPr lang="en-US" dirty="0"/>
              <a:t>- Add database properties to </a:t>
            </a:r>
            <a:r>
              <a:rPr lang="en-US" dirty="0" err="1"/>
              <a:t>application.yaml</a:t>
            </a:r>
            <a:r>
              <a:rPr lang="en-US" dirty="0"/>
              <a:t> file</a:t>
            </a:r>
          </a:p>
        </p:txBody>
      </p:sp>
      <p:sp>
        <p:nvSpPr>
          <p:cNvPr id="3" name="Title 2">
            <a:extLst>
              <a:ext uri="{FF2B5EF4-FFF2-40B4-BE49-F238E27FC236}">
                <a16:creationId xmlns:a16="http://schemas.microsoft.com/office/drawing/2014/main" id="{B110FDC2-F936-43FF-8EE8-FBEE782100B7}"/>
              </a:ext>
            </a:extLst>
          </p:cNvPr>
          <p:cNvSpPr>
            <a:spLocks noGrp="1"/>
          </p:cNvSpPr>
          <p:nvPr>
            <p:ph type="title"/>
          </p:nvPr>
        </p:nvSpPr>
        <p:spPr/>
        <p:txBody>
          <a:bodyPr/>
          <a:lstStyle/>
          <a:p>
            <a:r>
              <a:rPr lang="en-US" dirty="0"/>
              <a:t>Spring DATA JPA:</a:t>
            </a:r>
          </a:p>
        </p:txBody>
      </p:sp>
      <p:sp>
        <p:nvSpPr>
          <p:cNvPr id="4" name="Slide Number Placeholder 3">
            <a:extLst>
              <a:ext uri="{FF2B5EF4-FFF2-40B4-BE49-F238E27FC236}">
                <a16:creationId xmlns:a16="http://schemas.microsoft.com/office/drawing/2014/main" id="{BF93EF78-79A8-4E1A-B727-2E3D81108A90}"/>
              </a:ext>
            </a:extLst>
          </p:cNvPr>
          <p:cNvSpPr>
            <a:spLocks noGrp="1"/>
          </p:cNvSpPr>
          <p:nvPr>
            <p:ph type="sldNum" sz="quarter" idx="4"/>
          </p:nvPr>
        </p:nvSpPr>
        <p:spPr/>
        <p:txBody>
          <a:bodyPr/>
          <a:lstStyle/>
          <a:p>
            <a:fld id="{DDD2A080-DA64-4F5C-9131-47EB793B4410}" type="slidenum">
              <a:rPr lang="en-GB" smtClean="0"/>
              <a:pPr/>
              <a:t>33</a:t>
            </a:fld>
            <a:endParaRPr lang="en-GB"/>
          </a:p>
        </p:txBody>
      </p:sp>
      <p:sp>
        <p:nvSpPr>
          <p:cNvPr id="5" name="Footer Placeholder 4">
            <a:extLst>
              <a:ext uri="{FF2B5EF4-FFF2-40B4-BE49-F238E27FC236}">
                <a16:creationId xmlns:a16="http://schemas.microsoft.com/office/drawing/2014/main" id="{AB6E3D94-ABE6-42EB-A8ED-4A9D3A74FD28}"/>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90648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CACC9-356D-47F5-963B-8D2BC1310532}"/>
              </a:ext>
            </a:extLst>
          </p:cNvPr>
          <p:cNvSpPr>
            <a:spLocks noGrp="1"/>
          </p:cNvSpPr>
          <p:nvPr>
            <p:ph type="body" sz="quarter" idx="12"/>
          </p:nvPr>
        </p:nvSpPr>
        <p:spPr/>
        <p:txBody>
          <a:bodyPr/>
          <a:lstStyle/>
          <a:p>
            <a:r>
              <a:rPr lang="en-US" dirty="0"/>
              <a:t>- embedded </a:t>
            </a:r>
            <a:r>
              <a:rPr lang="en-US" dirty="0" err="1"/>
              <a:t>db</a:t>
            </a:r>
            <a:endParaRPr lang="en-US" dirty="0"/>
          </a:p>
          <a:p>
            <a:r>
              <a:rPr lang="en-US" dirty="0"/>
              <a:t>- </a:t>
            </a:r>
            <a:r>
              <a:rPr lang="en-US" dirty="0" err="1"/>
              <a:t>datasource</a:t>
            </a:r>
            <a:r>
              <a:rPr lang="en-US" dirty="0"/>
              <a:t> defined in application properties:</a:t>
            </a:r>
          </a:p>
          <a:p>
            <a:endParaRPr lang="en-US" dirty="0"/>
          </a:p>
          <a:p>
            <a:r>
              <a:rPr lang="en-US" dirty="0">
                <a:solidFill>
                  <a:schemeClr val="tx1"/>
                </a:solidFill>
              </a:rPr>
              <a:t>spring.datasource.url=jdbc:h2:mem:booking</a:t>
            </a:r>
          </a:p>
          <a:p>
            <a:r>
              <a:rPr lang="en-US" dirty="0" err="1">
                <a:solidFill>
                  <a:schemeClr val="tx1"/>
                </a:solidFill>
              </a:rPr>
              <a:t>spring.datasource.driverClassName</a:t>
            </a:r>
            <a:r>
              <a:rPr lang="en-US" dirty="0">
                <a:solidFill>
                  <a:schemeClr val="tx1"/>
                </a:solidFill>
              </a:rPr>
              <a:t>=org.h2.Driver</a:t>
            </a:r>
          </a:p>
          <a:p>
            <a:r>
              <a:rPr lang="en-US" dirty="0" err="1">
                <a:solidFill>
                  <a:schemeClr val="tx1"/>
                </a:solidFill>
              </a:rPr>
              <a:t>spring.datasource.username</a:t>
            </a:r>
            <a:r>
              <a:rPr lang="en-US" dirty="0">
                <a:solidFill>
                  <a:schemeClr val="tx1"/>
                </a:solidFill>
              </a:rPr>
              <a:t>=admin</a:t>
            </a:r>
          </a:p>
          <a:p>
            <a:r>
              <a:rPr lang="en-US" dirty="0" err="1">
                <a:solidFill>
                  <a:schemeClr val="tx1"/>
                </a:solidFill>
              </a:rPr>
              <a:t>spring.datasource.password</a:t>
            </a:r>
            <a:r>
              <a:rPr lang="en-US" dirty="0">
                <a:solidFill>
                  <a:schemeClr val="tx1"/>
                </a:solidFill>
              </a:rPr>
              <a:t>=</a:t>
            </a:r>
          </a:p>
          <a:p>
            <a:r>
              <a:rPr lang="en-US" dirty="0" err="1">
                <a:solidFill>
                  <a:schemeClr val="tx1"/>
                </a:solidFill>
              </a:rPr>
              <a:t>spring.jpa.database</a:t>
            </a:r>
            <a:r>
              <a:rPr lang="en-US" dirty="0">
                <a:solidFill>
                  <a:schemeClr val="tx1"/>
                </a:solidFill>
              </a:rPr>
              <a:t>-platform=org.hibernate.dialect.H2Dialect</a:t>
            </a:r>
          </a:p>
          <a:p>
            <a:r>
              <a:rPr lang="en-US" dirty="0">
                <a:solidFill>
                  <a:schemeClr val="tx1"/>
                </a:solidFill>
              </a:rPr>
              <a:t>spring.h2.console.enabled=true</a:t>
            </a:r>
          </a:p>
          <a:p>
            <a:r>
              <a:rPr lang="en-US" dirty="0">
                <a:solidFill>
                  <a:schemeClr val="tx1"/>
                </a:solidFill>
              </a:rPr>
              <a:t>spring.h2.console.path = /h2</a:t>
            </a:r>
            <a:endParaRPr lang="en-US" dirty="0"/>
          </a:p>
          <a:p>
            <a:endParaRPr lang="en-US" dirty="0"/>
          </a:p>
          <a:p>
            <a:r>
              <a:rPr lang="en-US" dirty="0"/>
              <a:t>- localhost:8080/h2-console (if we enable it </a:t>
            </a:r>
            <a:r>
              <a:rPr lang="en-US" dirty="0" err="1"/>
              <a:t>explicitely</a:t>
            </a:r>
            <a:r>
              <a:rPr lang="en-US" dirty="0"/>
              <a:t>)</a:t>
            </a:r>
          </a:p>
        </p:txBody>
      </p:sp>
      <p:sp>
        <p:nvSpPr>
          <p:cNvPr id="3" name="Title 2">
            <a:extLst>
              <a:ext uri="{FF2B5EF4-FFF2-40B4-BE49-F238E27FC236}">
                <a16:creationId xmlns:a16="http://schemas.microsoft.com/office/drawing/2014/main" id="{5E500321-8E46-43AE-B2D4-14C481FC18D6}"/>
              </a:ext>
            </a:extLst>
          </p:cNvPr>
          <p:cNvSpPr>
            <a:spLocks noGrp="1"/>
          </p:cNvSpPr>
          <p:nvPr>
            <p:ph type="title"/>
          </p:nvPr>
        </p:nvSpPr>
        <p:spPr/>
        <p:txBody>
          <a:bodyPr/>
          <a:lstStyle/>
          <a:p>
            <a:r>
              <a:rPr lang="en-US"/>
              <a:t>H2 database</a:t>
            </a:r>
          </a:p>
        </p:txBody>
      </p:sp>
      <p:sp>
        <p:nvSpPr>
          <p:cNvPr id="4" name="Slide Number Placeholder 3">
            <a:extLst>
              <a:ext uri="{FF2B5EF4-FFF2-40B4-BE49-F238E27FC236}">
                <a16:creationId xmlns:a16="http://schemas.microsoft.com/office/drawing/2014/main" id="{F9250987-0FFE-4AF0-AB54-1C4750D7871E}"/>
              </a:ext>
            </a:extLst>
          </p:cNvPr>
          <p:cNvSpPr>
            <a:spLocks noGrp="1"/>
          </p:cNvSpPr>
          <p:nvPr>
            <p:ph type="sldNum" sz="quarter" idx="4"/>
          </p:nvPr>
        </p:nvSpPr>
        <p:spPr/>
        <p:txBody>
          <a:bodyPr/>
          <a:lstStyle/>
          <a:p>
            <a:fld id="{DDD2A080-DA64-4F5C-9131-47EB793B4410}" type="slidenum">
              <a:rPr lang="en-GB" smtClean="0"/>
              <a:pPr/>
              <a:t>34</a:t>
            </a:fld>
            <a:endParaRPr lang="en-GB"/>
          </a:p>
        </p:txBody>
      </p:sp>
      <p:sp>
        <p:nvSpPr>
          <p:cNvPr id="5" name="Footer Placeholder 4">
            <a:extLst>
              <a:ext uri="{FF2B5EF4-FFF2-40B4-BE49-F238E27FC236}">
                <a16:creationId xmlns:a16="http://schemas.microsoft.com/office/drawing/2014/main" id="{41A96FA4-3EFD-45AF-B957-68D2D1C11EBA}"/>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15170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4C325F-B7C7-4D0B-B625-25C2AAD1CA7C}"/>
              </a:ext>
            </a:extLst>
          </p:cNvPr>
          <p:cNvSpPr>
            <a:spLocks noGrp="1"/>
          </p:cNvSpPr>
          <p:nvPr>
            <p:ph type="body" sz="quarter" idx="12"/>
          </p:nvPr>
        </p:nvSpPr>
        <p:spPr>
          <a:xfrm>
            <a:off x="658814" y="1544638"/>
            <a:ext cx="9336086" cy="4475162"/>
          </a:xfrm>
        </p:spPr>
        <p:txBody>
          <a:bodyPr/>
          <a:lstStyle/>
          <a:p>
            <a:r>
              <a:rPr lang="en-US" dirty="0"/>
              <a:t>- </a:t>
            </a:r>
            <a:r>
              <a:rPr lang="en-US" dirty="0" err="1"/>
              <a:t>CrudRepository</a:t>
            </a:r>
            <a:r>
              <a:rPr lang="en-US" dirty="0"/>
              <a:t>, </a:t>
            </a:r>
            <a:r>
              <a:rPr lang="en-US" dirty="0" err="1"/>
              <a:t>JpaRepository</a:t>
            </a:r>
            <a:r>
              <a:rPr lang="en-US" dirty="0"/>
              <a:t>, </a:t>
            </a:r>
            <a:r>
              <a:rPr lang="en-US" dirty="0" err="1"/>
              <a:t>PagingAndSortingRepository</a:t>
            </a:r>
            <a:endParaRPr lang="en-US" dirty="0"/>
          </a:p>
          <a:p>
            <a:r>
              <a:rPr lang="en-US" dirty="0"/>
              <a:t>- Create repository interfaces for each entity</a:t>
            </a:r>
          </a:p>
          <a:p>
            <a:pPr marL="457200" indent="-457200">
              <a:buFontTx/>
              <a:buChar char="-"/>
            </a:pPr>
            <a:endParaRPr lang="en-US" dirty="0"/>
          </a:p>
          <a:p>
            <a:pPr marL="457200" indent="-457200">
              <a:buFontTx/>
              <a:buChar char="-"/>
            </a:pPr>
            <a:endParaRPr lang="en-US" dirty="0"/>
          </a:p>
          <a:p>
            <a:r>
              <a:rPr lang="en-US" dirty="0"/>
              <a:t>- There is already implementation for the methods specific to   those repos</a:t>
            </a:r>
          </a:p>
          <a:p>
            <a:r>
              <a:rPr lang="en-US" dirty="0"/>
              <a:t>- When the application starts, Spring Data JPA automatically generates an implementation on the fly.</a:t>
            </a:r>
          </a:p>
          <a:p>
            <a:pPr marL="457200" indent="-457200">
              <a:buFontTx/>
              <a:buChar char="-"/>
            </a:pPr>
            <a:endParaRPr lang="en-US" dirty="0"/>
          </a:p>
        </p:txBody>
      </p:sp>
      <p:sp>
        <p:nvSpPr>
          <p:cNvPr id="3" name="Title 2">
            <a:extLst>
              <a:ext uri="{FF2B5EF4-FFF2-40B4-BE49-F238E27FC236}">
                <a16:creationId xmlns:a16="http://schemas.microsoft.com/office/drawing/2014/main" id="{CA3A67D4-585A-4A35-BC3F-1F564DFEB013}"/>
              </a:ext>
            </a:extLst>
          </p:cNvPr>
          <p:cNvSpPr>
            <a:spLocks noGrp="1"/>
          </p:cNvSpPr>
          <p:nvPr>
            <p:ph type="title"/>
          </p:nvPr>
        </p:nvSpPr>
        <p:spPr/>
        <p:txBody>
          <a:bodyPr/>
          <a:lstStyle/>
          <a:p>
            <a:r>
              <a:rPr lang="en-US" b="1"/>
              <a:t>Declaring JPA repositories</a:t>
            </a:r>
            <a:br>
              <a:rPr lang="en-US" b="1"/>
            </a:br>
            <a:endParaRPr lang="en-US"/>
          </a:p>
        </p:txBody>
      </p:sp>
      <p:sp>
        <p:nvSpPr>
          <p:cNvPr id="4" name="Slide Number Placeholder 3">
            <a:extLst>
              <a:ext uri="{FF2B5EF4-FFF2-40B4-BE49-F238E27FC236}">
                <a16:creationId xmlns:a16="http://schemas.microsoft.com/office/drawing/2014/main" id="{D2F1DF66-2159-4B05-B15E-9EDF1C678450}"/>
              </a:ext>
            </a:extLst>
          </p:cNvPr>
          <p:cNvSpPr>
            <a:spLocks noGrp="1"/>
          </p:cNvSpPr>
          <p:nvPr>
            <p:ph type="sldNum" sz="quarter" idx="4"/>
          </p:nvPr>
        </p:nvSpPr>
        <p:spPr/>
        <p:txBody>
          <a:bodyPr/>
          <a:lstStyle/>
          <a:p>
            <a:fld id="{DDD2A080-DA64-4F5C-9131-47EB793B4410}" type="slidenum">
              <a:rPr lang="en-GB" smtClean="0"/>
              <a:pPr/>
              <a:t>35</a:t>
            </a:fld>
            <a:endParaRPr lang="en-GB"/>
          </a:p>
        </p:txBody>
      </p:sp>
      <p:sp>
        <p:nvSpPr>
          <p:cNvPr id="5" name="Footer Placeholder 4">
            <a:extLst>
              <a:ext uri="{FF2B5EF4-FFF2-40B4-BE49-F238E27FC236}">
                <a16:creationId xmlns:a16="http://schemas.microsoft.com/office/drawing/2014/main" id="{5746FD76-9E72-4016-993B-D43054F7E1FB}"/>
              </a:ext>
            </a:extLst>
          </p:cNvPr>
          <p:cNvSpPr>
            <a:spLocks noGrp="1"/>
          </p:cNvSpPr>
          <p:nvPr>
            <p:ph type="ftr" sz="quarter" idx="3"/>
          </p:nvPr>
        </p:nvSpPr>
        <p:spPr/>
        <p:txBody>
          <a:bodyPr/>
          <a:lstStyle/>
          <a:p>
            <a:r>
              <a:rPr lang="en-GB" noProof="0"/>
              <a:t>Spring</a:t>
            </a:r>
          </a:p>
        </p:txBody>
      </p:sp>
      <p:pic>
        <p:nvPicPr>
          <p:cNvPr id="7" name="Picture 6">
            <a:extLst>
              <a:ext uri="{FF2B5EF4-FFF2-40B4-BE49-F238E27FC236}">
                <a16:creationId xmlns:a16="http://schemas.microsoft.com/office/drawing/2014/main" id="{C2847A9B-CCCB-A0D4-1B33-F4D7A081FF68}"/>
              </a:ext>
            </a:extLst>
          </p:cNvPr>
          <p:cNvPicPr>
            <a:picLocks noChangeAspect="1"/>
          </p:cNvPicPr>
          <p:nvPr/>
        </p:nvPicPr>
        <p:blipFill>
          <a:blip r:embed="rId3"/>
          <a:stretch>
            <a:fillRect/>
          </a:stretch>
        </p:blipFill>
        <p:spPr>
          <a:xfrm>
            <a:off x="1171633" y="2283379"/>
            <a:ext cx="8414325" cy="344268"/>
          </a:xfrm>
          <a:prstGeom prst="rect">
            <a:avLst/>
          </a:prstGeom>
        </p:spPr>
      </p:pic>
    </p:spTree>
    <p:extLst>
      <p:ext uri="{BB962C8B-B14F-4D97-AF65-F5344CB8AC3E}">
        <p14:creationId xmlns:p14="http://schemas.microsoft.com/office/powerpoint/2010/main" val="607849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AB63D-18D5-4F04-8D43-CEC2044F54F0}"/>
              </a:ext>
            </a:extLst>
          </p:cNvPr>
          <p:cNvSpPr>
            <a:spLocks noGrp="1"/>
          </p:cNvSpPr>
          <p:nvPr>
            <p:ph type="body" sz="quarter" idx="12"/>
          </p:nvPr>
        </p:nvSpPr>
        <p:spPr>
          <a:xfrm>
            <a:off x="658814" y="1544638"/>
            <a:ext cx="9648968" cy="4412817"/>
          </a:xfrm>
        </p:spPr>
        <p:txBody>
          <a:bodyPr/>
          <a:lstStyle/>
          <a:p>
            <a:pPr algn="ctr"/>
            <a:r>
              <a:rPr lang="en-US" dirty="0">
                <a:solidFill>
                  <a:schemeClr val="tx1"/>
                </a:solidFill>
              </a:rPr>
              <a:t>List&lt;Booking&gt; </a:t>
            </a:r>
            <a:r>
              <a:rPr lang="en-US" dirty="0" err="1">
                <a:solidFill>
                  <a:schemeClr val="tx1"/>
                </a:solidFill>
              </a:rPr>
              <a:t>findByNumberOfGuests</a:t>
            </a:r>
            <a:r>
              <a:rPr lang="en-US" dirty="0">
                <a:solidFill>
                  <a:schemeClr val="tx1"/>
                </a:solidFill>
              </a:rPr>
              <a:t>(Integer </a:t>
            </a:r>
            <a:r>
              <a:rPr lang="en-US" dirty="0" err="1">
                <a:solidFill>
                  <a:schemeClr val="tx1"/>
                </a:solidFill>
              </a:rPr>
              <a:t>numberOfGuests</a:t>
            </a:r>
            <a:r>
              <a:rPr lang="en-US" dirty="0">
                <a:solidFill>
                  <a:schemeClr val="tx1"/>
                </a:solidFill>
              </a:rPr>
              <a:t>); </a:t>
            </a:r>
          </a:p>
          <a:p>
            <a:endParaRPr lang="en-US" dirty="0"/>
          </a:p>
          <a:p>
            <a:pPr algn="just"/>
            <a:r>
              <a:rPr lang="en-US" dirty="0"/>
              <a:t>- When generating the repository implementation, Spring Data examines any methods in the repository interface, parses the method name, and attempts to understand the method’s purpose in the context of the persisted object (an Booking, in this case). </a:t>
            </a:r>
          </a:p>
          <a:p>
            <a:pPr algn="just"/>
            <a:r>
              <a:rPr lang="en-US" dirty="0"/>
              <a:t>- Spring Data knows that this method is intended to find Bookings, because you’ve parameterized </a:t>
            </a:r>
            <a:r>
              <a:rPr lang="en-US" dirty="0" err="1"/>
              <a:t>JpaRepository</a:t>
            </a:r>
            <a:r>
              <a:rPr lang="en-US" dirty="0"/>
              <a:t> with </a:t>
            </a:r>
            <a:r>
              <a:rPr lang="en-US" sz="2400" b="0" kern="1200" baseline="0" dirty="0">
                <a:solidFill>
                  <a:srgbClr val="1434A0"/>
                </a:solidFill>
                <a:effectLst/>
                <a:latin typeface="Tw Cen MT" panose="020B0602020104020603" pitchFamily="34" charset="0"/>
                <a:ea typeface="+mn-ea"/>
                <a:cs typeface="ING Me"/>
              </a:rPr>
              <a:t>Booking</a:t>
            </a:r>
            <a:r>
              <a:rPr lang="en-US" dirty="0"/>
              <a:t>. The method name, </a:t>
            </a:r>
            <a:r>
              <a:rPr lang="en-US" dirty="0" err="1"/>
              <a:t>findByNumberOfGuests</a:t>
            </a:r>
            <a:r>
              <a:rPr lang="en-US" dirty="0"/>
              <a:t>, makes it clear that this method should find all Booking entities by matching their </a:t>
            </a:r>
            <a:r>
              <a:rPr lang="en-US" dirty="0" err="1"/>
              <a:t>numberOfGuests</a:t>
            </a:r>
            <a:r>
              <a:rPr lang="en-US" dirty="0"/>
              <a:t> property with the value passed in as a parameter to the method.</a:t>
            </a:r>
          </a:p>
          <a:p>
            <a:endParaRPr lang="en-US" dirty="0"/>
          </a:p>
        </p:txBody>
      </p:sp>
      <p:sp>
        <p:nvSpPr>
          <p:cNvPr id="3" name="Title 2">
            <a:extLst>
              <a:ext uri="{FF2B5EF4-FFF2-40B4-BE49-F238E27FC236}">
                <a16:creationId xmlns:a16="http://schemas.microsoft.com/office/drawing/2014/main" id="{32696075-C914-4F6E-827C-5C405B4522A3}"/>
              </a:ext>
            </a:extLst>
          </p:cNvPr>
          <p:cNvSpPr>
            <a:spLocks noGrp="1"/>
          </p:cNvSpPr>
          <p:nvPr>
            <p:ph type="title"/>
          </p:nvPr>
        </p:nvSpPr>
        <p:spPr/>
        <p:txBody>
          <a:bodyPr/>
          <a:lstStyle/>
          <a:p>
            <a:r>
              <a:rPr lang="en-US" dirty="0"/>
              <a:t>Customizing JPA repositories</a:t>
            </a:r>
            <a:br>
              <a:rPr lang="en-US" dirty="0"/>
            </a:br>
            <a:endParaRPr lang="en-US" dirty="0"/>
          </a:p>
        </p:txBody>
      </p:sp>
      <p:sp>
        <p:nvSpPr>
          <p:cNvPr id="4" name="Slide Number Placeholder 3">
            <a:extLst>
              <a:ext uri="{FF2B5EF4-FFF2-40B4-BE49-F238E27FC236}">
                <a16:creationId xmlns:a16="http://schemas.microsoft.com/office/drawing/2014/main" id="{AFDFF8BF-2319-4B95-AA2B-62FDFE3787A7}"/>
              </a:ext>
            </a:extLst>
          </p:cNvPr>
          <p:cNvSpPr>
            <a:spLocks noGrp="1"/>
          </p:cNvSpPr>
          <p:nvPr>
            <p:ph type="sldNum" sz="quarter" idx="4"/>
          </p:nvPr>
        </p:nvSpPr>
        <p:spPr/>
        <p:txBody>
          <a:bodyPr/>
          <a:lstStyle/>
          <a:p>
            <a:fld id="{DDD2A080-DA64-4F5C-9131-47EB793B4410}" type="slidenum">
              <a:rPr lang="en-GB" smtClean="0"/>
              <a:pPr/>
              <a:t>36</a:t>
            </a:fld>
            <a:endParaRPr lang="en-GB"/>
          </a:p>
        </p:txBody>
      </p:sp>
      <p:sp>
        <p:nvSpPr>
          <p:cNvPr id="5" name="Footer Placeholder 4">
            <a:extLst>
              <a:ext uri="{FF2B5EF4-FFF2-40B4-BE49-F238E27FC236}">
                <a16:creationId xmlns:a16="http://schemas.microsoft.com/office/drawing/2014/main" id="{5FDCB662-FA4B-4AED-AA84-3F36EEED36B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776860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857EF-5D30-4478-A3CF-229DB010F53B}"/>
              </a:ext>
            </a:extLst>
          </p:cNvPr>
          <p:cNvSpPr>
            <a:spLocks noGrp="1"/>
          </p:cNvSpPr>
          <p:nvPr>
            <p:ph type="body" sz="quarter" idx="12"/>
          </p:nvPr>
        </p:nvSpPr>
        <p:spPr>
          <a:xfrm>
            <a:off x="658814" y="443345"/>
            <a:ext cx="8966200" cy="55764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Although the naming convention can be useful for relatively simple queries, method names could get out of hand for more complex queries. In that case, feel free to name the method anything you want and annotate it with </a:t>
            </a:r>
            <a:r>
              <a:rPr lang="en-US" b="1" dirty="0"/>
              <a:t>@Query</a:t>
            </a:r>
            <a:r>
              <a:rPr lang="en-US" dirty="0"/>
              <a:t> to explicitly specify the query to be performed when the method is called, as this example shows:</a:t>
            </a:r>
          </a:p>
          <a:p>
            <a:endParaRPr lang="en-US" dirty="0"/>
          </a:p>
          <a:p>
            <a:r>
              <a:rPr lang="en-US" dirty="0">
                <a:solidFill>
                  <a:schemeClr val="tx1"/>
                </a:solidFill>
              </a:rPr>
              <a:t>@Query("Booking b where </a:t>
            </a:r>
            <a:r>
              <a:rPr lang="en-US" dirty="0" err="1">
                <a:solidFill>
                  <a:schemeClr val="tx1"/>
                </a:solidFill>
              </a:rPr>
              <a:t>b.numberOfGuests</a:t>
            </a:r>
            <a:r>
              <a:rPr lang="en-US" dirty="0">
                <a:solidFill>
                  <a:schemeClr val="tx1"/>
                </a:solidFill>
              </a:rPr>
              <a:t>=5") List&lt;Booking&gt; </a:t>
            </a:r>
            <a:r>
              <a:rPr lang="en-US" dirty="0" err="1">
                <a:solidFill>
                  <a:schemeClr val="tx1"/>
                </a:solidFill>
              </a:rPr>
              <a:t>findBookingsWithFiveGuests</a:t>
            </a:r>
            <a:r>
              <a:rPr lang="en-US" dirty="0">
                <a:solidFill>
                  <a:schemeClr val="tx1"/>
                </a:solidFill>
              </a:rPr>
              <a:t>();</a:t>
            </a:r>
          </a:p>
          <a:p>
            <a:endParaRPr lang="en-US" dirty="0"/>
          </a:p>
        </p:txBody>
      </p:sp>
      <p:sp>
        <p:nvSpPr>
          <p:cNvPr id="4" name="Slide Number Placeholder 3">
            <a:extLst>
              <a:ext uri="{FF2B5EF4-FFF2-40B4-BE49-F238E27FC236}">
                <a16:creationId xmlns:a16="http://schemas.microsoft.com/office/drawing/2014/main" id="{57935E5E-21E0-44FB-9CF8-080AF0A66E18}"/>
              </a:ext>
            </a:extLst>
          </p:cNvPr>
          <p:cNvSpPr>
            <a:spLocks noGrp="1"/>
          </p:cNvSpPr>
          <p:nvPr>
            <p:ph type="sldNum" sz="quarter" idx="4"/>
          </p:nvPr>
        </p:nvSpPr>
        <p:spPr/>
        <p:txBody>
          <a:bodyPr/>
          <a:lstStyle/>
          <a:p>
            <a:fld id="{DDD2A080-DA64-4F5C-9131-47EB793B4410}" type="slidenum">
              <a:rPr lang="en-GB" smtClean="0"/>
              <a:pPr/>
              <a:t>37</a:t>
            </a:fld>
            <a:endParaRPr lang="en-GB"/>
          </a:p>
        </p:txBody>
      </p:sp>
      <p:sp>
        <p:nvSpPr>
          <p:cNvPr id="5" name="Footer Placeholder 4">
            <a:extLst>
              <a:ext uri="{FF2B5EF4-FFF2-40B4-BE49-F238E27FC236}">
                <a16:creationId xmlns:a16="http://schemas.microsoft.com/office/drawing/2014/main" id="{7D6FB14F-B350-4056-BDC2-461CE14CEFB6}"/>
              </a:ext>
            </a:extLst>
          </p:cNvPr>
          <p:cNvSpPr>
            <a:spLocks noGrp="1"/>
          </p:cNvSpPr>
          <p:nvPr>
            <p:ph type="ftr" sz="quarter" idx="3"/>
          </p:nvPr>
        </p:nvSpPr>
        <p:spPr/>
        <p:txBody>
          <a:bodyPr/>
          <a:lstStyle/>
          <a:p>
            <a:r>
              <a:rPr lang="en-GB" noProof="0"/>
              <a:t>Spring</a:t>
            </a:r>
          </a:p>
        </p:txBody>
      </p:sp>
      <p:pic>
        <p:nvPicPr>
          <p:cNvPr id="6" name="Picture 5" descr="A diagram of method of methoding&#10;&#10;Description automatically generated with medium confidence">
            <a:extLst>
              <a:ext uri="{FF2B5EF4-FFF2-40B4-BE49-F238E27FC236}">
                <a16:creationId xmlns:a16="http://schemas.microsoft.com/office/drawing/2014/main" id="{2DBDD622-3069-3F4B-0F24-BD3727A667E2}"/>
              </a:ext>
            </a:extLst>
          </p:cNvPr>
          <p:cNvPicPr>
            <a:picLocks noChangeAspect="1"/>
          </p:cNvPicPr>
          <p:nvPr/>
        </p:nvPicPr>
        <p:blipFill>
          <a:blip r:embed="rId3"/>
          <a:stretch>
            <a:fillRect/>
          </a:stretch>
        </p:blipFill>
        <p:spPr>
          <a:xfrm>
            <a:off x="1954450" y="297650"/>
            <a:ext cx="6610430" cy="2611927"/>
          </a:xfrm>
          <a:prstGeom prst="rect">
            <a:avLst/>
          </a:prstGeom>
        </p:spPr>
      </p:pic>
    </p:spTree>
    <p:extLst>
      <p:ext uri="{BB962C8B-B14F-4D97-AF65-F5344CB8AC3E}">
        <p14:creationId xmlns:p14="http://schemas.microsoft.com/office/powerpoint/2010/main" val="10351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80D5D-12B4-4FF6-9D70-E95B8A28300A}"/>
              </a:ext>
            </a:extLst>
          </p:cNvPr>
          <p:cNvSpPr>
            <a:spLocks noGrp="1"/>
          </p:cNvSpPr>
          <p:nvPr>
            <p:ph type="body" sz="quarter" idx="12"/>
          </p:nvPr>
        </p:nvSpPr>
        <p:spPr/>
        <p:txBody>
          <a:bodyPr/>
          <a:lstStyle/>
          <a:p>
            <a:r>
              <a:rPr lang="en-US" dirty="0"/>
              <a:t>A Unit Test Case is a part of code, which ensures that another part of code (method) works as expected. To achieve the desired results quickly, a test framework is required.</a:t>
            </a:r>
          </a:p>
          <a:p>
            <a:endParaRPr lang="en-US" dirty="0"/>
          </a:p>
          <a:p>
            <a:r>
              <a:rPr lang="en-US" dirty="0"/>
              <a:t>JUnit is popular Java testing framework for writing and running tests. </a:t>
            </a:r>
          </a:p>
          <a:p>
            <a:endParaRPr lang="en-US" dirty="0"/>
          </a:p>
          <a:p>
            <a:r>
              <a:rPr lang="en-US" dirty="0"/>
              <a:t>JUnit features:</a:t>
            </a:r>
          </a:p>
          <a:p>
            <a:r>
              <a:rPr lang="en-US" dirty="0"/>
              <a:t>  -Provides annotations to identify test methods.</a:t>
            </a:r>
          </a:p>
          <a:p>
            <a:r>
              <a:rPr lang="en-US" dirty="0"/>
              <a:t>  -Provides assertions for testing expected results.</a:t>
            </a:r>
          </a:p>
          <a:p>
            <a:r>
              <a:rPr lang="en-US" dirty="0"/>
              <a:t>  -Provides test runners for running tests.</a:t>
            </a:r>
          </a:p>
          <a:p>
            <a:r>
              <a:rPr lang="en-US" dirty="0"/>
              <a:t>  -Easy to use and analyze results. -&gt;JUnit shows test progress in a bar that is green if the test is running smoothly, and it turns red when a test fails.</a:t>
            </a:r>
          </a:p>
          <a:p>
            <a:endParaRPr lang="en-US" dirty="0"/>
          </a:p>
        </p:txBody>
      </p:sp>
      <p:sp>
        <p:nvSpPr>
          <p:cNvPr id="3" name="Title 2">
            <a:extLst>
              <a:ext uri="{FF2B5EF4-FFF2-40B4-BE49-F238E27FC236}">
                <a16:creationId xmlns:a16="http://schemas.microsoft.com/office/drawing/2014/main" id="{91C817B4-0BCF-4BE7-A262-CD3CE0A517D4}"/>
              </a:ext>
            </a:extLst>
          </p:cNvPr>
          <p:cNvSpPr>
            <a:spLocks noGrp="1"/>
          </p:cNvSpPr>
          <p:nvPr>
            <p:ph type="title"/>
          </p:nvPr>
        </p:nvSpPr>
        <p:spPr/>
        <p:txBody>
          <a:bodyPr/>
          <a:lstStyle/>
          <a:p>
            <a:r>
              <a:rPr lang="en-US" dirty="0"/>
              <a:t>UNIT TESTING WITH SPRING BOOT</a:t>
            </a:r>
          </a:p>
        </p:txBody>
      </p:sp>
      <p:sp>
        <p:nvSpPr>
          <p:cNvPr id="4" name="Slide Number Placeholder 3">
            <a:extLst>
              <a:ext uri="{FF2B5EF4-FFF2-40B4-BE49-F238E27FC236}">
                <a16:creationId xmlns:a16="http://schemas.microsoft.com/office/drawing/2014/main" id="{8C6E1E2A-8BC2-4F63-8BE4-96AD6DB1129D}"/>
              </a:ext>
            </a:extLst>
          </p:cNvPr>
          <p:cNvSpPr>
            <a:spLocks noGrp="1"/>
          </p:cNvSpPr>
          <p:nvPr>
            <p:ph type="sldNum" sz="quarter" idx="4"/>
          </p:nvPr>
        </p:nvSpPr>
        <p:spPr/>
        <p:txBody>
          <a:bodyPr/>
          <a:lstStyle/>
          <a:p>
            <a:fld id="{DDD2A080-DA64-4F5C-9131-47EB793B4410}" type="slidenum">
              <a:rPr lang="en-GB" smtClean="0"/>
              <a:pPr/>
              <a:t>38</a:t>
            </a:fld>
            <a:endParaRPr lang="en-GB"/>
          </a:p>
        </p:txBody>
      </p:sp>
      <p:sp>
        <p:nvSpPr>
          <p:cNvPr id="5" name="Footer Placeholder 4">
            <a:extLst>
              <a:ext uri="{FF2B5EF4-FFF2-40B4-BE49-F238E27FC236}">
                <a16:creationId xmlns:a16="http://schemas.microsoft.com/office/drawing/2014/main" id="{49EB38E8-C088-4A13-8E0F-8DAD0CAA2AB5}"/>
              </a:ext>
            </a:extLst>
          </p:cNvPr>
          <p:cNvSpPr>
            <a:spLocks noGrp="1"/>
          </p:cNvSpPr>
          <p:nvPr>
            <p:ph type="ftr" sz="quarter" idx="3"/>
          </p:nvPr>
        </p:nvSpPr>
        <p:spPr/>
        <p:txBody>
          <a:bodyPr/>
          <a:lstStyle/>
          <a:p>
            <a:r>
              <a:rPr lang="en-GB" noProof="0"/>
              <a:t>Spring </a:t>
            </a:r>
          </a:p>
        </p:txBody>
      </p:sp>
    </p:spTree>
    <p:extLst>
      <p:ext uri="{BB962C8B-B14F-4D97-AF65-F5344CB8AC3E}">
        <p14:creationId xmlns:p14="http://schemas.microsoft.com/office/powerpoint/2010/main" val="234644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9926B-6F2C-4906-BC2B-B3F4C26D7116}"/>
              </a:ext>
            </a:extLst>
          </p:cNvPr>
          <p:cNvSpPr>
            <a:spLocks noGrp="1"/>
          </p:cNvSpPr>
          <p:nvPr>
            <p:ph type="body" sz="quarter" idx="12"/>
          </p:nvPr>
        </p:nvSpPr>
        <p:spPr/>
        <p:txBody>
          <a:bodyPr/>
          <a:lstStyle/>
          <a:p>
            <a:r>
              <a:rPr lang="en-US" dirty="0"/>
              <a:t>Mockito is a mocking framework for unit tests written in Java. </a:t>
            </a:r>
          </a:p>
          <a:p>
            <a:r>
              <a:rPr lang="en-US" dirty="0"/>
              <a:t> </a:t>
            </a:r>
          </a:p>
          <a:p>
            <a:r>
              <a:rPr lang="en-US" dirty="0"/>
              <a:t>Mockito complements JUnit by providing the ability to create mock objects, thereby simulating interactions between components without using actual implementations.</a:t>
            </a:r>
          </a:p>
          <a:p>
            <a:endParaRPr lang="en-US" dirty="0"/>
          </a:p>
          <a:p>
            <a:r>
              <a:rPr lang="en-US" dirty="0"/>
              <a:t>Key features: Mock creation, stubbing methods and verification.</a:t>
            </a:r>
          </a:p>
          <a:p>
            <a:endParaRPr lang="en-US" dirty="0"/>
          </a:p>
          <a:p>
            <a:r>
              <a:rPr lang="en-US" dirty="0"/>
              <a:t>Examples:</a:t>
            </a:r>
          </a:p>
          <a:p>
            <a:r>
              <a:rPr lang="en-US" dirty="0">
                <a:solidFill>
                  <a:schemeClr val="tx1"/>
                </a:solidFill>
              </a:rPr>
              <a:t>when(</a:t>
            </a:r>
            <a:r>
              <a:rPr lang="en-US" dirty="0" err="1">
                <a:solidFill>
                  <a:schemeClr val="tx1"/>
                </a:solidFill>
              </a:rPr>
              <a:t>mockService.find</a:t>
            </a:r>
            <a:r>
              <a:rPr lang="en-US" dirty="0">
                <a:solidFill>
                  <a:schemeClr val="tx1"/>
                </a:solidFill>
              </a:rPr>
              <a:t>()).</a:t>
            </a:r>
            <a:r>
              <a:rPr lang="en-US" dirty="0" err="1">
                <a:solidFill>
                  <a:schemeClr val="tx1"/>
                </a:solidFill>
              </a:rPr>
              <a:t>thenReturn</a:t>
            </a:r>
            <a:r>
              <a:rPr lang="en-US" dirty="0">
                <a:solidFill>
                  <a:schemeClr val="tx1"/>
                </a:solidFill>
              </a:rPr>
              <a:t>(</a:t>
            </a:r>
            <a:r>
              <a:rPr lang="en-US" dirty="0" err="1">
                <a:solidFill>
                  <a:schemeClr val="tx1"/>
                </a:solidFill>
              </a:rPr>
              <a:t>expectedValue</a:t>
            </a:r>
            <a:r>
              <a:rPr lang="en-US" dirty="0">
                <a:solidFill>
                  <a:schemeClr val="tx1"/>
                </a:solidFill>
              </a:rPr>
              <a:t>);</a:t>
            </a:r>
          </a:p>
          <a:p>
            <a:r>
              <a:rPr lang="en-US" dirty="0">
                <a:solidFill>
                  <a:schemeClr val="tx1"/>
                </a:solidFill>
              </a:rPr>
              <a:t>verify(</a:t>
            </a:r>
            <a:r>
              <a:rPr lang="en-US" dirty="0" err="1">
                <a:solidFill>
                  <a:schemeClr val="tx1"/>
                </a:solidFill>
              </a:rPr>
              <a:t>mockService</a:t>
            </a:r>
            <a:r>
              <a:rPr lang="en-US" dirty="0">
                <a:solidFill>
                  <a:schemeClr val="tx1"/>
                </a:solidFill>
              </a:rPr>
              <a:t>, times(1)).find();</a:t>
            </a:r>
          </a:p>
        </p:txBody>
      </p:sp>
      <p:sp>
        <p:nvSpPr>
          <p:cNvPr id="3" name="Title 2">
            <a:extLst>
              <a:ext uri="{FF2B5EF4-FFF2-40B4-BE49-F238E27FC236}">
                <a16:creationId xmlns:a16="http://schemas.microsoft.com/office/drawing/2014/main" id="{A52E0A6B-C734-486D-A555-9A3A537FF778}"/>
              </a:ext>
            </a:extLst>
          </p:cNvPr>
          <p:cNvSpPr>
            <a:spLocks noGrp="1"/>
          </p:cNvSpPr>
          <p:nvPr>
            <p:ph type="title"/>
          </p:nvPr>
        </p:nvSpPr>
        <p:spPr/>
        <p:txBody>
          <a:bodyPr/>
          <a:lstStyle/>
          <a:p>
            <a:r>
              <a:rPr lang="en-US"/>
              <a:t>MOCKITO</a:t>
            </a:r>
          </a:p>
        </p:txBody>
      </p:sp>
      <p:sp>
        <p:nvSpPr>
          <p:cNvPr id="4" name="Slide Number Placeholder 3">
            <a:extLst>
              <a:ext uri="{FF2B5EF4-FFF2-40B4-BE49-F238E27FC236}">
                <a16:creationId xmlns:a16="http://schemas.microsoft.com/office/drawing/2014/main" id="{7146E7A5-708E-4FD4-92CB-7AF157510DD2}"/>
              </a:ext>
            </a:extLst>
          </p:cNvPr>
          <p:cNvSpPr>
            <a:spLocks noGrp="1"/>
          </p:cNvSpPr>
          <p:nvPr>
            <p:ph type="sldNum" sz="quarter" idx="4"/>
          </p:nvPr>
        </p:nvSpPr>
        <p:spPr/>
        <p:txBody>
          <a:bodyPr/>
          <a:lstStyle/>
          <a:p>
            <a:fld id="{DDD2A080-DA64-4F5C-9131-47EB793B4410}" type="slidenum">
              <a:rPr lang="en-GB" smtClean="0"/>
              <a:pPr/>
              <a:t>39</a:t>
            </a:fld>
            <a:endParaRPr lang="en-GB"/>
          </a:p>
        </p:txBody>
      </p:sp>
      <p:sp>
        <p:nvSpPr>
          <p:cNvPr id="5" name="Footer Placeholder 4">
            <a:extLst>
              <a:ext uri="{FF2B5EF4-FFF2-40B4-BE49-F238E27FC236}">
                <a16:creationId xmlns:a16="http://schemas.microsoft.com/office/drawing/2014/main" id="{5E29E013-3331-49AB-833F-4BB5A63E5259}"/>
              </a:ext>
            </a:extLst>
          </p:cNvPr>
          <p:cNvSpPr>
            <a:spLocks noGrp="1"/>
          </p:cNvSpPr>
          <p:nvPr>
            <p:ph type="ftr" sz="quarter" idx="3"/>
          </p:nvPr>
        </p:nvSpPr>
        <p:spPr>
          <a:xfrm>
            <a:off x="658813" y="6370640"/>
            <a:ext cx="8912269" cy="189708"/>
          </a:xfrm>
        </p:spPr>
        <p:txBody>
          <a:bodyPr/>
          <a:lstStyle/>
          <a:p>
            <a:r>
              <a:rPr lang="en-GB" dirty="0"/>
              <a:t>Spring</a:t>
            </a:r>
            <a:endParaRPr lang="en-GB" noProof="0" dirty="0"/>
          </a:p>
        </p:txBody>
      </p:sp>
    </p:spTree>
    <p:extLst>
      <p:ext uri="{BB962C8B-B14F-4D97-AF65-F5344CB8AC3E}">
        <p14:creationId xmlns:p14="http://schemas.microsoft.com/office/powerpoint/2010/main" val="16153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348413" y="6372229"/>
            <a:ext cx="272256" cy="188119"/>
          </a:xfrm>
        </p:spPr>
        <p:txBody>
          <a:bodyPr/>
          <a:lstStyle/>
          <a:p>
            <a:fld id="{DDD2A080-DA64-4F5C-9131-47EB793B4410}" type="slidenum">
              <a:rPr lang="en-GB" noProof="0" smtClean="0"/>
              <a:pPr/>
              <a:t>4</a:t>
            </a:fld>
            <a:endParaRPr lang="en-GB" noProof="0"/>
          </a:p>
        </p:txBody>
      </p:sp>
      <p:sp>
        <p:nvSpPr>
          <p:cNvPr id="3" name="Text Placeholder 2"/>
          <p:cNvSpPr>
            <a:spLocks noGrp="1"/>
          </p:cNvSpPr>
          <p:nvPr>
            <p:ph type="body" sz="quarter" idx="12"/>
          </p:nvPr>
        </p:nvSpPr>
        <p:spPr>
          <a:xfrm>
            <a:off x="5451231" y="1488831"/>
            <a:ext cx="6657034" cy="4853336"/>
          </a:xfrm>
        </p:spPr>
        <p:txBody>
          <a:bodyPr vert="horz" lIns="0" tIns="0" rIns="0" bIns="0" rtlCol="0" anchor="t">
            <a:noAutofit/>
          </a:bodyPr>
          <a:lstStyle/>
          <a:p>
            <a:pPr marL="457200" indent="-457200">
              <a:buFontTx/>
              <a:buChar char="-"/>
            </a:pPr>
            <a:endParaRPr lang="en-US"/>
          </a:p>
          <a:p>
            <a:pPr marL="457200" indent="-457200">
              <a:buFont typeface="Arial" panose="020B0604020202020204" pitchFamily="34" charset="0"/>
              <a:buChar char="•"/>
            </a:pPr>
            <a:r>
              <a:rPr lang="en-US"/>
              <a:t>one of the most widely used Java Frameworks for building Web applications.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provides everything you need to embrace the Java language in an enterprise environment</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focuses on several areas of an application and provides a wide range of features.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is open source and has a large and active community.</a:t>
            </a:r>
          </a:p>
          <a:p>
            <a:pPr marL="457200" indent="-457200">
              <a:buFontTx/>
              <a:buChar char="-"/>
            </a:pPr>
            <a:endParaRPr lang="nl-NL"/>
          </a:p>
        </p:txBody>
      </p:sp>
      <p:sp>
        <p:nvSpPr>
          <p:cNvPr id="4" name="Title 3"/>
          <p:cNvSpPr>
            <a:spLocks noGrp="1"/>
          </p:cNvSpPr>
          <p:nvPr>
            <p:ph type="title"/>
          </p:nvPr>
        </p:nvSpPr>
        <p:spPr>
          <a:xfrm>
            <a:off x="5536643" y="515833"/>
            <a:ext cx="6420896" cy="854075"/>
          </a:xfrm>
        </p:spPr>
        <p:txBody>
          <a:bodyPr/>
          <a:lstStyle/>
          <a:p>
            <a:r>
              <a:rPr lang="en-GB"/>
              <a:t>About Spring Framework</a:t>
            </a:r>
            <a:endParaRPr lang="nl-NL"/>
          </a:p>
        </p:txBody>
      </p:sp>
      <p:sp>
        <p:nvSpPr>
          <p:cNvPr id="5" name="Footer Placeholder 4"/>
          <p:cNvSpPr>
            <a:spLocks noGrp="1"/>
          </p:cNvSpPr>
          <p:nvPr>
            <p:ph type="ftr" sz="quarter" idx="3"/>
          </p:nvPr>
        </p:nvSpPr>
        <p:spPr>
          <a:xfrm>
            <a:off x="6661152" y="6370641"/>
            <a:ext cx="3997324" cy="189708"/>
          </a:xfrm>
        </p:spPr>
        <p:txBody>
          <a:bodyPr/>
          <a:lstStyle/>
          <a:p>
            <a:r>
              <a:rPr lang="en-GB"/>
              <a:t>Spring Framework</a:t>
            </a:r>
            <a:endParaRPr lang="nl-NL"/>
          </a:p>
        </p:txBody>
      </p:sp>
      <p:pic>
        <p:nvPicPr>
          <p:cNvPr id="9" name="Picture Placeholder 8">
            <a:extLst>
              <a:ext uri="{FF2B5EF4-FFF2-40B4-BE49-F238E27FC236}">
                <a16:creationId xmlns:a16="http://schemas.microsoft.com/office/drawing/2014/main" id="{BEAD4664-8915-4AFC-9DF4-49E300E4246D}"/>
              </a:ext>
            </a:extLst>
          </p:cNvPr>
          <p:cNvPicPr>
            <a:picLocks noGrp="1" noChangeAspect="1"/>
          </p:cNvPicPr>
          <p:nvPr>
            <p:ph type="pic" sz="quarter" idx="15"/>
          </p:nvPr>
        </p:nvPicPr>
        <p:blipFill>
          <a:blip r:embed="rId3"/>
          <a:srcRect l="20603" r="20603"/>
          <a:stretch>
            <a:fillRect/>
          </a:stretch>
        </p:blipFill>
        <p:spPr>
          <a:xfrm>
            <a:off x="-40483" y="0"/>
            <a:ext cx="5385916" cy="6923714"/>
          </a:xfrm>
        </p:spPr>
      </p:pic>
    </p:spTree>
    <p:extLst>
      <p:ext uri="{BB962C8B-B14F-4D97-AF65-F5344CB8AC3E}">
        <p14:creationId xmlns:p14="http://schemas.microsoft.com/office/powerpoint/2010/main" val="309558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CBA52D-C91A-490D-A8E3-8C4D810DAD86}"/>
              </a:ext>
            </a:extLst>
          </p:cNvPr>
          <p:cNvSpPr>
            <a:spLocks noGrp="1"/>
          </p:cNvSpPr>
          <p:nvPr>
            <p:ph type="body" sz="quarter" idx="12"/>
          </p:nvPr>
        </p:nvSpPr>
        <p:spPr/>
        <p:txBody>
          <a:bodyPr/>
          <a:lstStyle/>
          <a:p>
            <a:r>
              <a:rPr lang="en-US" dirty="0"/>
              <a:t>Spring comes with some powerful test support that makes testing a web application easy.</a:t>
            </a:r>
          </a:p>
          <a:p>
            <a:pPr algn="l"/>
            <a:endParaRPr lang="en-US" i="0" dirty="0">
              <a:effectLst/>
              <a:latin typeface="+mn-lt"/>
            </a:endParaRPr>
          </a:p>
          <a:p>
            <a:pPr algn="l"/>
            <a:r>
              <a:rPr lang="en-US" i="0" dirty="0">
                <a:effectLst/>
                <a:latin typeface="+mn-lt"/>
              </a:rPr>
              <a:t>@WebMvcTest:</a:t>
            </a:r>
            <a:r>
              <a:rPr lang="en-US" b="0" i="0" dirty="0">
                <a:effectLst/>
                <a:latin typeface="+mn-lt"/>
              </a:rPr>
              <a:t> This is a specialized annotation that limits the Spring </a:t>
            </a:r>
            <a:r>
              <a:rPr lang="en-US" b="0" i="0" dirty="0" err="1">
                <a:effectLst/>
                <a:latin typeface="+mn-lt"/>
              </a:rPr>
              <a:t>ApplicationContext</a:t>
            </a:r>
            <a:r>
              <a:rPr lang="en-US" b="0" i="0" dirty="0">
                <a:effectLst/>
                <a:latin typeface="+mn-lt"/>
              </a:rPr>
              <a:t> only on components related to the web layer</a:t>
            </a:r>
            <a:r>
              <a:rPr lang="en-US" dirty="0"/>
              <a:t>(e.g. controllers, JSON converters).</a:t>
            </a:r>
          </a:p>
          <a:p>
            <a:pPr algn="l"/>
            <a:endParaRPr lang="en-US" b="0" i="0" dirty="0">
              <a:effectLst/>
              <a:latin typeface="+mn-lt"/>
            </a:endParaRPr>
          </a:p>
          <a:p>
            <a:pPr algn="l"/>
            <a:r>
              <a:rPr lang="en-US" i="0" dirty="0">
                <a:effectLst/>
                <a:latin typeface="+mn-lt"/>
              </a:rPr>
              <a:t>Automatic Configuration</a:t>
            </a:r>
            <a:r>
              <a:rPr lang="en-US" b="1" i="0" dirty="0">
                <a:effectLst/>
                <a:latin typeface="+mn-lt"/>
              </a:rPr>
              <a:t>:</a:t>
            </a:r>
            <a:r>
              <a:rPr lang="en-US" i="0" dirty="0">
                <a:effectLst/>
                <a:latin typeface="+mn-lt"/>
              </a:rPr>
              <a:t> </a:t>
            </a:r>
            <a:r>
              <a:rPr lang="en-US" b="0" i="0" dirty="0">
                <a:effectLst/>
                <a:latin typeface="+mn-lt"/>
              </a:rPr>
              <a:t>Using @WebMvcTest on a test class Spring automatically sets up everything needed to test the web layer.</a:t>
            </a:r>
          </a:p>
          <a:p>
            <a:pPr algn="l"/>
            <a:endParaRPr lang="en-US" b="0" i="0" dirty="0">
              <a:effectLst/>
              <a:latin typeface="+mn-lt"/>
            </a:endParaRPr>
          </a:p>
          <a:p>
            <a:pPr algn="l">
              <a:buFont typeface="Arial" panose="020B0604020202020204" pitchFamily="34" charset="0"/>
              <a:buChar char="•"/>
            </a:pPr>
            <a:r>
              <a:rPr lang="en-US" i="0" dirty="0" err="1">
                <a:effectLst/>
                <a:latin typeface="+mn-lt"/>
              </a:rPr>
              <a:t>MockMvc</a:t>
            </a:r>
            <a:r>
              <a:rPr lang="en-US" i="0" dirty="0">
                <a:effectLst/>
                <a:latin typeface="+mn-lt"/>
              </a:rPr>
              <a:t>:</a:t>
            </a:r>
            <a:r>
              <a:rPr lang="en-US" b="0" i="0" dirty="0">
                <a:effectLst/>
                <a:latin typeface="+mn-lt"/>
              </a:rPr>
              <a:t> Enables HTTP request simulation and response verification without involvement of the Service layer, database interactions</a:t>
            </a:r>
            <a:r>
              <a:rPr lang="en-US" dirty="0">
                <a:latin typeface="+mn-lt"/>
              </a:rPr>
              <a:t> or </a:t>
            </a:r>
            <a:r>
              <a:rPr lang="en-US" b="0" i="0" dirty="0">
                <a:effectLst/>
                <a:latin typeface="+mn-lt"/>
              </a:rPr>
              <a:t>external API calls. This makes it straightforward to test web applications efficiently.</a:t>
            </a:r>
          </a:p>
          <a:p>
            <a:endParaRPr lang="en-US" dirty="0"/>
          </a:p>
        </p:txBody>
      </p:sp>
      <p:sp>
        <p:nvSpPr>
          <p:cNvPr id="3" name="Title 2">
            <a:extLst>
              <a:ext uri="{FF2B5EF4-FFF2-40B4-BE49-F238E27FC236}">
                <a16:creationId xmlns:a16="http://schemas.microsoft.com/office/drawing/2014/main" id="{0D0914F1-8FB7-4B0B-8410-9D549239C292}"/>
              </a:ext>
            </a:extLst>
          </p:cNvPr>
          <p:cNvSpPr>
            <a:spLocks noGrp="1"/>
          </p:cNvSpPr>
          <p:nvPr>
            <p:ph type="title"/>
          </p:nvPr>
        </p:nvSpPr>
        <p:spPr/>
        <p:txBody>
          <a:bodyPr/>
          <a:lstStyle/>
          <a:p>
            <a:r>
              <a:rPr lang="en-US"/>
              <a:t>Testing the controller</a:t>
            </a:r>
          </a:p>
        </p:txBody>
      </p:sp>
      <p:sp>
        <p:nvSpPr>
          <p:cNvPr id="4" name="Slide Number Placeholder 3">
            <a:extLst>
              <a:ext uri="{FF2B5EF4-FFF2-40B4-BE49-F238E27FC236}">
                <a16:creationId xmlns:a16="http://schemas.microsoft.com/office/drawing/2014/main" id="{43D5BB04-B3F3-4376-9F94-49B86B146EEA}"/>
              </a:ext>
            </a:extLst>
          </p:cNvPr>
          <p:cNvSpPr>
            <a:spLocks noGrp="1"/>
          </p:cNvSpPr>
          <p:nvPr>
            <p:ph type="sldNum" sz="quarter" idx="4"/>
          </p:nvPr>
        </p:nvSpPr>
        <p:spPr/>
        <p:txBody>
          <a:bodyPr/>
          <a:lstStyle/>
          <a:p>
            <a:fld id="{DDD2A080-DA64-4F5C-9131-47EB793B4410}" type="slidenum">
              <a:rPr lang="en-GB" smtClean="0"/>
              <a:pPr/>
              <a:t>40</a:t>
            </a:fld>
            <a:endParaRPr lang="en-GB"/>
          </a:p>
        </p:txBody>
      </p:sp>
      <p:sp>
        <p:nvSpPr>
          <p:cNvPr id="5" name="Footer Placeholder 4">
            <a:extLst>
              <a:ext uri="{FF2B5EF4-FFF2-40B4-BE49-F238E27FC236}">
                <a16:creationId xmlns:a16="http://schemas.microsoft.com/office/drawing/2014/main" id="{13CDC3F5-2BB0-427E-B97C-B9AFB1860D89}"/>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428638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88432-18E0-4798-B83E-AC235A37AA48}"/>
              </a:ext>
            </a:extLst>
          </p:cNvPr>
          <p:cNvSpPr>
            <a:spLocks noGrp="1"/>
          </p:cNvSpPr>
          <p:nvPr>
            <p:ph type="body" sz="quarter" idx="12"/>
          </p:nvPr>
        </p:nvSpPr>
        <p:spPr/>
        <p:txBody>
          <a:bodyPr/>
          <a:lstStyle/>
          <a:p>
            <a:pPr marL="342900" lvl="1" indent="-342900">
              <a:buFont typeface="Arial" panose="020B0604020202020204" pitchFamily="34" charset="0"/>
              <a:buChar char="•"/>
            </a:pPr>
            <a:r>
              <a:rPr lang="en-US">
                <a:hlinkClick r:id="" action="ppaction://noaction"/>
              </a:rPr>
              <a:t>https://spring.io/</a:t>
            </a:r>
          </a:p>
          <a:p>
            <a:pPr marL="342900" lvl="1" indent="-342900">
              <a:buFont typeface="Arial" panose="020B0604020202020204" pitchFamily="34" charset="0"/>
              <a:buChar char="•"/>
            </a:pPr>
            <a:r>
              <a:rPr lang="en-US">
                <a:hlinkClick r:id="" action="ppaction://noaction"/>
              </a:rPr>
              <a:t>https://docs.spring.io/spring-boot/docs/current/reference/htmlsingle/</a:t>
            </a:r>
          </a:p>
          <a:p>
            <a:pPr marL="342900" lvl="1" indent="-342900">
              <a:buFont typeface="Arial" panose="020B0604020202020204" pitchFamily="34" charset="0"/>
              <a:buChar char="•"/>
            </a:pPr>
            <a:r>
              <a:rPr lang="en-US">
                <a:hlinkClick r:id="" action="ppaction://noaction"/>
              </a:rPr>
              <a:t>https://martinfowler.com/articles/injection.html</a:t>
            </a:r>
            <a:endParaRPr lang="en-US">
              <a:hlinkClick r:id="" action="ppaction://noaction"/>
            </a:endParaRPr>
          </a:p>
          <a:p>
            <a:pPr marL="342900" lvl="1" indent="-342900">
              <a:buFont typeface="Arial" panose="020B0604020202020204" pitchFamily="34" charset="0"/>
              <a:buChar char="•"/>
            </a:pPr>
            <a:r>
              <a:rPr lang="en-US">
                <a:hlinkClick r:id="" action="ppaction://noaction"/>
              </a:rPr>
              <a:t>https://medium.com/quick-code/spring-vs-spring-boot-a-comparison-of-these-java-frameworks-14a1b594657</a:t>
            </a:r>
          </a:p>
          <a:p>
            <a:pPr marL="342900" lvl="1" indent="-342900">
              <a:buFont typeface="Arial" panose="020B0604020202020204" pitchFamily="34" charset="0"/>
              <a:buChar char="•"/>
            </a:pPr>
            <a:r>
              <a:rPr lang="en-US">
                <a:hlinkClick r:id="" action="ppaction://noaction"/>
              </a:rPr>
              <a:t>https://www.javatpoint.com/spring-vs-spring-boot-vs-spring-mvc</a:t>
            </a:r>
          </a:p>
          <a:p>
            <a:pPr marL="342900" lvl="1" indent="-342900">
              <a:buFont typeface="Arial" panose="020B0604020202020204" pitchFamily="34" charset="0"/>
              <a:buChar char="•"/>
            </a:pPr>
            <a:r>
              <a:rPr lang="en-US">
                <a:hlinkClick r:id="" action="ppaction://noaction"/>
              </a:rPr>
              <a:t>https://spring.io/guides/gs/spring-boot/</a:t>
            </a:r>
            <a:r>
              <a:rPr lang="en-GB"/>
              <a:t>	</a:t>
            </a:r>
          </a:p>
          <a:p>
            <a:pPr marL="342900" lvl="1" indent="-342900">
              <a:buFont typeface="Arial" panose="020B0604020202020204" pitchFamily="34" charset="0"/>
              <a:buChar char="•"/>
            </a:pPr>
            <a:r>
              <a:rPr lang="en-US">
                <a:hlinkClick r:id="rId2"/>
              </a:rPr>
              <a:t>http://maven.apache.org/index.html</a:t>
            </a:r>
            <a:r>
              <a:rPr lang="en-GB"/>
              <a:t>	</a:t>
            </a:r>
          </a:p>
          <a:p>
            <a:pPr marL="342900" lvl="1" indent="-342900">
              <a:buFont typeface="Arial" panose="020B0604020202020204" pitchFamily="34" charset="0"/>
              <a:buChar char="•"/>
            </a:pPr>
            <a:r>
              <a:rPr lang="en-US"/>
              <a:t>Spring in Action, 5th edition</a:t>
            </a:r>
          </a:p>
          <a:p>
            <a:endParaRPr lang="en-US"/>
          </a:p>
        </p:txBody>
      </p:sp>
      <p:sp>
        <p:nvSpPr>
          <p:cNvPr id="3" name="Title 2">
            <a:extLst>
              <a:ext uri="{FF2B5EF4-FFF2-40B4-BE49-F238E27FC236}">
                <a16:creationId xmlns:a16="http://schemas.microsoft.com/office/drawing/2014/main" id="{8CC680BF-69D9-4C43-836D-2831B8F4269D}"/>
              </a:ext>
            </a:extLst>
          </p:cNvPr>
          <p:cNvSpPr>
            <a:spLocks noGrp="1"/>
          </p:cNvSpPr>
          <p:nvPr>
            <p:ph type="title"/>
          </p:nvPr>
        </p:nvSpPr>
        <p:spPr/>
        <p:txBody>
          <a:bodyPr/>
          <a:lstStyle/>
          <a:p>
            <a:r>
              <a:rPr lang="en-US"/>
              <a:t>USEFUL LINKS AND SOURCES</a:t>
            </a:r>
          </a:p>
        </p:txBody>
      </p:sp>
      <p:sp>
        <p:nvSpPr>
          <p:cNvPr id="4" name="Slide Number Placeholder 3">
            <a:extLst>
              <a:ext uri="{FF2B5EF4-FFF2-40B4-BE49-F238E27FC236}">
                <a16:creationId xmlns:a16="http://schemas.microsoft.com/office/drawing/2014/main" id="{E30C35E6-B91D-44C9-B2CB-8954929CE646}"/>
              </a:ext>
            </a:extLst>
          </p:cNvPr>
          <p:cNvSpPr>
            <a:spLocks noGrp="1"/>
          </p:cNvSpPr>
          <p:nvPr>
            <p:ph type="sldNum" sz="quarter" idx="4"/>
          </p:nvPr>
        </p:nvSpPr>
        <p:spPr/>
        <p:txBody>
          <a:bodyPr/>
          <a:lstStyle/>
          <a:p>
            <a:fld id="{DDD2A080-DA64-4F5C-9131-47EB793B4410}" type="slidenum">
              <a:rPr lang="en-GB" smtClean="0"/>
              <a:pPr/>
              <a:t>41</a:t>
            </a:fld>
            <a:endParaRPr lang="en-GB"/>
          </a:p>
        </p:txBody>
      </p:sp>
      <p:sp>
        <p:nvSpPr>
          <p:cNvPr id="5" name="Footer Placeholder 4">
            <a:extLst>
              <a:ext uri="{FF2B5EF4-FFF2-40B4-BE49-F238E27FC236}">
                <a16:creationId xmlns:a16="http://schemas.microsoft.com/office/drawing/2014/main" id="{76CE11CD-33AD-4D32-BBB7-F4A139CB6F7F}"/>
              </a:ext>
            </a:extLst>
          </p:cNvPr>
          <p:cNvSpPr>
            <a:spLocks noGrp="1"/>
          </p:cNvSpPr>
          <p:nvPr>
            <p:ph type="ftr" sz="quarter" idx="3"/>
          </p:nvPr>
        </p:nvSpPr>
        <p:spPr/>
        <p:txBody>
          <a:bodyPr/>
          <a:lstStyle/>
          <a:p>
            <a:r>
              <a:rPr lang="en-GB" dirty="0"/>
              <a:t>Spring</a:t>
            </a:r>
            <a:endParaRPr lang="en-GB" noProof="0" dirty="0"/>
          </a:p>
        </p:txBody>
      </p:sp>
    </p:spTree>
    <p:extLst>
      <p:ext uri="{BB962C8B-B14F-4D97-AF65-F5344CB8AC3E}">
        <p14:creationId xmlns:p14="http://schemas.microsoft.com/office/powerpoint/2010/main" val="197803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351371" y="1512277"/>
            <a:ext cx="5492217" cy="4507523"/>
          </a:xfrm>
        </p:spPr>
        <p:txBody>
          <a:bodyPr>
            <a:normAutofit fontScale="85000" lnSpcReduction="10000"/>
          </a:bodyPr>
          <a:lstStyle/>
          <a:p>
            <a:pPr marL="457200" indent="-457200">
              <a:spcAft>
                <a:spcPts val="600"/>
              </a:spcAft>
              <a:buFont typeface="Arial" panose="020B0604020202020204" pitchFamily="34" charset="0"/>
              <a:buChar char="•"/>
            </a:pPr>
            <a:r>
              <a:rPr lang="en-US"/>
              <a:t>Principle by which the control of objects, or portions of a program, is transferred to a container or framework which make calls to our custom code</a:t>
            </a:r>
          </a:p>
          <a:p>
            <a:pPr marL="457200" indent="-457200">
              <a:spcAft>
                <a:spcPts val="600"/>
              </a:spcAft>
              <a:buFont typeface="Arial" panose="020B0604020202020204" pitchFamily="34" charset="0"/>
              <a:buChar char="•"/>
            </a:pPr>
            <a:endParaRPr lang="en-US"/>
          </a:p>
          <a:p>
            <a:pPr marL="457200" indent="-457200">
              <a:spcAft>
                <a:spcPts val="600"/>
              </a:spcAft>
              <a:buFont typeface="Arial" panose="020B0604020202020204" pitchFamily="34" charset="0"/>
              <a:buChar char="•"/>
            </a:pPr>
            <a:r>
              <a:rPr lang="en-US"/>
              <a:t>Main features of IoC are:</a:t>
            </a:r>
          </a:p>
          <a:p>
            <a:pPr marL="638175" lvl="2" indent="-457200">
              <a:spcAft>
                <a:spcPts val="600"/>
              </a:spcAft>
              <a:buFont typeface="Arial" panose="020B0604020202020204" pitchFamily="34" charset="0"/>
              <a:buChar char="•"/>
            </a:pPr>
            <a:r>
              <a:rPr lang="en-US" sz="2400"/>
              <a:t>Creating objects for us</a:t>
            </a:r>
          </a:p>
          <a:p>
            <a:pPr marL="638175" lvl="2" indent="-457200">
              <a:spcAft>
                <a:spcPts val="600"/>
              </a:spcAft>
              <a:buFont typeface="Arial" panose="020B0604020202020204" pitchFamily="34" charset="0"/>
              <a:buChar char="•"/>
            </a:pPr>
            <a:r>
              <a:rPr lang="en-US" sz="2400"/>
              <a:t>Managing our objects</a:t>
            </a:r>
          </a:p>
          <a:p>
            <a:pPr marL="638175" lvl="2" indent="-457200">
              <a:spcAft>
                <a:spcPts val="600"/>
              </a:spcAft>
              <a:buFont typeface="Arial" panose="020B0604020202020204" pitchFamily="34" charset="0"/>
              <a:buChar char="•"/>
            </a:pPr>
            <a:r>
              <a:rPr lang="en-US" sz="2400"/>
              <a:t>Making our application be more configurable</a:t>
            </a:r>
          </a:p>
          <a:p>
            <a:pPr marL="638175" lvl="2" indent="-457200">
              <a:spcAft>
                <a:spcPts val="600"/>
              </a:spcAft>
              <a:buFont typeface="Arial" panose="020B0604020202020204" pitchFamily="34" charset="0"/>
              <a:buChar char="•"/>
            </a:pPr>
            <a:r>
              <a:rPr lang="en-US" sz="2400"/>
              <a:t>Managing dependencies</a:t>
            </a:r>
          </a:p>
          <a:p>
            <a:pPr marL="638175" lvl="2" indent="-457200">
              <a:spcAft>
                <a:spcPts val="600"/>
              </a:spcAft>
              <a:buFont typeface="Arial" panose="020B0604020202020204" pitchFamily="34" charset="0"/>
              <a:buChar char="•"/>
            </a:pPr>
            <a:r>
              <a:rPr lang="en-US" sz="2400"/>
              <a:t>Database connection and management </a:t>
            </a:r>
          </a:p>
          <a:p>
            <a:pPr lvl="2" indent="0">
              <a:spcAft>
                <a:spcPts val="600"/>
              </a:spcAft>
              <a:buNone/>
            </a:pPr>
            <a:r>
              <a:rPr lang="en-US" sz="2400"/>
              <a:t>(Spring JDBC and Spring Data JPA)</a:t>
            </a:r>
          </a:p>
          <a:p>
            <a:pPr>
              <a:spcAft>
                <a:spcPts val="600"/>
              </a:spcAft>
            </a:pPr>
            <a:endParaRPr lang="en-US"/>
          </a:p>
          <a:p>
            <a:pPr>
              <a:spcAft>
                <a:spcPts val="600"/>
              </a:spcAft>
            </a:pPr>
            <a:endParaRPr lang="en-US"/>
          </a:p>
        </p:txBody>
      </p:sp>
      <p:pic>
        <p:nvPicPr>
          <p:cNvPr id="7" name="Picture 6" descr="A diagram of a container&#10;&#10;Description automatically generated">
            <a:extLst>
              <a:ext uri="{FF2B5EF4-FFF2-40B4-BE49-F238E27FC236}">
                <a16:creationId xmlns:a16="http://schemas.microsoft.com/office/drawing/2014/main" id="{2511DF19-A6B5-DBB4-D398-07B2FA202886}"/>
              </a:ext>
            </a:extLst>
          </p:cNvPr>
          <p:cNvPicPr>
            <a:picLocks noChangeAspect="1"/>
          </p:cNvPicPr>
          <p:nvPr/>
        </p:nvPicPr>
        <p:blipFill>
          <a:blip r:embed="rId3"/>
          <a:stretch>
            <a:fillRect/>
          </a:stretch>
        </p:blipFill>
        <p:spPr>
          <a:xfrm>
            <a:off x="5961551" y="2330482"/>
            <a:ext cx="5184775" cy="2903473"/>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Inversion of Control</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5</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8044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sz="quarter" idx="12"/>
          </p:nvPr>
        </p:nvSpPr>
        <p:spPr>
          <a:xfrm>
            <a:off x="257586" y="1711653"/>
            <a:ext cx="8335429" cy="1090246"/>
          </a:xfrm>
        </p:spPr>
        <p:txBody>
          <a:bodyPr vert="horz" lIns="0" tIns="0" rIns="0" bIns="0" rtlCol="0">
            <a:normAutofit/>
          </a:bodyPr>
          <a:lstStyle/>
          <a:p>
            <a:pPr marL="457200" indent="-457200">
              <a:spcAft>
                <a:spcPts val="600"/>
              </a:spcAft>
              <a:buFont typeface="Arial" panose="020B0604020202020204" pitchFamily="34" charset="0"/>
              <a:buChar char="•"/>
            </a:pPr>
            <a:r>
              <a:rPr lang="en-US"/>
              <a:t>It is a pattern through which IoC is implemented</a:t>
            </a:r>
          </a:p>
        </p:txBody>
      </p:sp>
      <p:pic>
        <p:nvPicPr>
          <p:cNvPr id="7" name="Picture 6" descr="A diagram of a diagram&#10;&#10;Description automatically generated">
            <a:extLst>
              <a:ext uri="{FF2B5EF4-FFF2-40B4-BE49-F238E27FC236}">
                <a16:creationId xmlns:a16="http://schemas.microsoft.com/office/drawing/2014/main" id="{FC6B1D55-9E49-CDFE-7C50-752E706A8741}"/>
              </a:ext>
            </a:extLst>
          </p:cNvPr>
          <p:cNvPicPr>
            <a:picLocks noChangeAspect="1"/>
          </p:cNvPicPr>
          <p:nvPr/>
        </p:nvPicPr>
        <p:blipFill>
          <a:blip r:embed="rId3"/>
          <a:stretch>
            <a:fillRect/>
          </a:stretch>
        </p:blipFill>
        <p:spPr>
          <a:xfrm>
            <a:off x="5628054" y="2971580"/>
            <a:ext cx="5929890" cy="3335561"/>
          </a:xfrm>
          <a:prstGeom prst="rect">
            <a:avLst/>
          </a:prstGeom>
          <a:noFill/>
        </p:spPr>
      </p:pic>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58813" y="515833"/>
            <a:ext cx="10863261" cy="854075"/>
          </a:xfrm>
        </p:spPr>
        <p:txBody>
          <a:bodyPr anchor="ctr">
            <a:normAutofit/>
          </a:bodyPr>
          <a:lstStyle/>
          <a:p>
            <a:r>
              <a:rPr lang="en-GB"/>
              <a:t>Dependency Injection</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6</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
        <p:nvSpPr>
          <p:cNvPr id="8" name="Text Placeholder 1">
            <a:extLst>
              <a:ext uri="{FF2B5EF4-FFF2-40B4-BE49-F238E27FC236}">
                <a16:creationId xmlns:a16="http://schemas.microsoft.com/office/drawing/2014/main" id="{CE8E6C5D-4EE2-1ACC-9188-F70712AFB3BC}"/>
              </a:ext>
            </a:extLst>
          </p:cNvPr>
          <p:cNvSpPr txBox="1">
            <a:spLocks/>
          </p:cNvSpPr>
          <p:nvPr/>
        </p:nvSpPr>
        <p:spPr bwMode="auto">
          <a:xfrm>
            <a:off x="257586" y="2654728"/>
            <a:ext cx="5052968" cy="3546232"/>
          </a:xfrm>
          <a:prstGeom prst="rect">
            <a:avLst/>
          </a:prstGeom>
        </p:spPr>
        <p:txBody>
          <a:bodyPr vert="horz" lIns="0" tIns="0" rIns="0" bIns="0" rtlCol="0">
            <a:norm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600"/>
              </a:spcAft>
              <a:buFont typeface="Arial" panose="020B0604020202020204" pitchFamily="34" charset="0"/>
              <a:buChar char="•"/>
            </a:pPr>
            <a:r>
              <a:rPr lang="en-US"/>
              <a:t>Setting the object’s dependencies and creating those objects is the control being inverted</a:t>
            </a:r>
          </a:p>
          <a:p>
            <a:pPr>
              <a:spcAft>
                <a:spcPts val="600"/>
              </a:spcAft>
            </a:pPr>
            <a:r>
              <a:rPr lang="en-GB"/>
              <a:t>       </a:t>
            </a:r>
          </a:p>
          <a:p>
            <a:pPr marL="457200" indent="-457200">
              <a:spcAft>
                <a:spcPts val="600"/>
              </a:spcAft>
              <a:buFont typeface="Arial" panose="020B0604020202020204" pitchFamily="34" charset="0"/>
              <a:buChar char="•"/>
            </a:pPr>
            <a:r>
              <a:rPr lang="en-US"/>
              <a:t>Object managed by Spring IoC is called a Bean</a:t>
            </a:r>
          </a:p>
          <a:p>
            <a:pPr marL="457200" indent="-45720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17501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1CB9A-26ED-AD8D-C34D-7D1A42AC1F55}"/>
              </a:ext>
            </a:extLst>
          </p:cNvPr>
          <p:cNvSpPr>
            <a:spLocks noGrp="1"/>
          </p:cNvSpPr>
          <p:nvPr>
            <p:ph type="body" sz="quarter" idx="12"/>
          </p:nvPr>
        </p:nvSpPr>
        <p:spPr>
          <a:xfrm>
            <a:off x="143202" y="1371601"/>
            <a:ext cx="10565729" cy="4554415"/>
          </a:xfrm>
        </p:spPr>
        <p:txBody>
          <a:bodyPr vert="horz" lIns="0" tIns="0" rIns="0" bIns="0" rtlCol="0" anchor="t">
            <a:noAutofit/>
          </a:bodyPr>
          <a:lstStyle/>
          <a:p>
            <a:pPr marL="457200" indent="-457200">
              <a:buFont typeface="Arial" panose="020B0604020202020204" pitchFamily="34" charset="0"/>
              <a:buChar char="•"/>
            </a:pPr>
            <a:r>
              <a:rPr lang="en-GB"/>
              <a:t>Could be done by xml or annotations</a:t>
            </a:r>
          </a:p>
          <a:p>
            <a:endParaRPr lang="en-GB"/>
          </a:p>
        </p:txBody>
      </p:sp>
      <p:sp>
        <p:nvSpPr>
          <p:cNvPr id="3" name="Title 2">
            <a:extLst>
              <a:ext uri="{FF2B5EF4-FFF2-40B4-BE49-F238E27FC236}">
                <a16:creationId xmlns:a16="http://schemas.microsoft.com/office/drawing/2014/main" id="{17C05B68-F639-73D5-AB34-CECD9277A152}"/>
              </a:ext>
            </a:extLst>
          </p:cNvPr>
          <p:cNvSpPr>
            <a:spLocks noGrp="1"/>
          </p:cNvSpPr>
          <p:nvPr>
            <p:ph type="title"/>
          </p:nvPr>
        </p:nvSpPr>
        <p:spPr>
          <a:xfrm>
            <a:off x="351371" y="435095"/>
            <a:ext cx="8966201" cy="854075"/>
          </a:xfrm>
        </p:spPr>
        <p:txBody>
          <a:bodyPr/>
          <a:lstStyle/>
          <a:p>
            <a:r>
              <a:rPr lang="en-GB"/>
              <a:t>Bean configuration</a:t>
            </a:r>
          </a:p>
        </p:txBody>
      </p:sp>
      <p:sp>
        <p:nvSpPr>
          <p:cNvPr id="4" name="Slide Number Placeholder 3">
            <a:extLst>
              <a:ext uri="{FF2B5EF4-FFF2-40B4-BE49-F238E27FC236}">
                <a16:creationId xmlns:a16="http://schemas.microsoft.com/office/drawing/2014/main" id="{3E638C68-BEA5-713B-C134-FF10DB5BA38C}"/>
              </a:ext>
            </a:extLst>
          </p:cNvPr>
          <p:cNvSpPr>
            <a:spLocks noGrp="1"/>
          </p:cNvSpPr>
          <p:nvPr>
            <p:ph type="sldNum" sz="quarter" idx="4"/>
          </p:nvPr>
        </p:nvSpPr>
        <p:spPr/>
        <p:txBody>
          <a:bodyPr/>
          <a:lstStyle/>
          <a:p>
            <a:fld id="{DDD2A080-DA64-4F5C-9131-47EB793B4410}" type="slidenum">
              <a:rPr lang="en-GB" smtClean="0"/>
              <a:pPr/>
              <a:t>7</a:t>
            </a:fld>
            <a:endParaRPr lang="en-GB"/>
          </a:p>
        </p:txBody>
      </p:sp>
      <p:sp>
        <p:nvSpPr>
          <p:cNvPr id="5" name="Footer Placeholder 4">
            <a:extLst>
              <a:ext uri="{FF2B5EF4-FFF2-40B4-BE49-F238E27FC236}">
                <a16:creationId xmlns:a16="http://schemas.microsoft.com/office/drawing/2014/main" id="{35A00334-8485-9585-C04B-EFF0AD4FEC5C}"/>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8316FBA9-A902-1FFC-C2FC-6E0D2F1C157A}"/>
              </a:ext>
            </a:extLst>
          </p:cNvPr>
          <p:cNvGraphicFramePr>
            <a:graphicFrameLocks noGrp="1"/>
          </p:cNvGraphicFramePr>
          <p:nvPr>
            <p:extLst>
              <p:ext uri="{D42A27DB-BD31-4B8C-83A1-F6EECF244321}">
                <p14:modId xmlns:p14="http://schemas.microsoft.com/office/powerpoint/2010/main" val="3123352921"/>
              </p:ext>
            </p:extLst>
          </p:nvPr>
        </p:nvGraphicFramePr>
        <p:xfrm>
          <a:off x="351371" y="2282435"/>
          <a:ext cx="6386552" cy="1280160"/>
        </p:xfrm>
        <a:graphic>
          <a:graphicData uri="http://schemas.openxmlformats.org/drawingml/2006/table">
            <a:tbl>
              <a:tblPr firstRow="1" bandRow="1">
                <a:tableStyleId>{2D5ABB26-0587-4C30-8999-92F81FD0307C}</a:tableStyleId>
              </a:tblPr>
              <a:tblGrid>
                <a:gridCol w="6386552">
                  <a:extLst>
                    <a:ext uri="{9D8B030D-6E8A-4147-A177-3AD203B41FA5}">
                      <a16:colId xmlns:a16="http://schemas.microsoft.com/office/drawing/2014/main" val="2708980667"/>
                    </a:ext>
                  </a:extLst>
                </a:gridCol>
              </a:tblGrid>
              <a:tr h="711985">
                <a:tc>
                  <a:txBody>
                    <a:bodyPr/>
                    <a:lstStyle/>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noProof="0">
                          <a:solidFill>
                            <a:srgbClr val="000000"/>
                          </a:solidFill>
                          <a:effectLst/>
                        </a:rPr>
                        <a:t>    &lt;</a:t>
                      </a:r>
                      <a:r>
                        <a:rPr lang="en-US" sz="1800" b="1" u="none" strike="noStrike" kern="1200" noProof="0">
                          <a:solidFill>
                            <a:srgbClr val="000000"/>
                          </a:solidFill>
                          <a:effectLst/>
                        </a:rPr>
                        <a:t>bean</a:t>
                      </a:r>
                      <a:r>
                        <a:rPr lang="en-US" sz="1800" b="0" u="none" strike="noStrike" kern="1200" noProof="0">
                          <a:solidFill>
                            <a:srgbClr val="000000"/>
                          </a:solidFill>
                          <a:effectLst/>
                        </a:rPr>
                        <a:t> id="calculator" class="com.levi9.code9.Calculator" /&gt;</a:t>
                      </a:r>
                    </a:p>
                    <a:p>
                      <a:pPr lvl="0">
                        <a:buNone/>
                      </a:pPr>
                      <a:r>
                        <a:rPr lang="en-US" sz="1800" b="0" u="none" strike="noStrike" kern="1200" noProof="0">
                          <a:solidFill>
                            <a:srgbClr val="000000"/>
                          </a:solidFill>
                          <a:effectLst/>
                        </a:rPr>
                        <a:t>&lt;/</a:t>
                      </a:r>
                      <a:r>
                        <a:rPr lang="en-US" sz="1800" b="1" u="none" strike="noStrike" kern="1200" noProof="0">
                          <a:solidFill>
                            <a:srgbClr val="000000"/>
                          </a:solidFill>
                          <a:effectLst/>
                        </a:rPr>
                        <a:t>beans</a:t>
                      </a:r>
                      <a:r>
                        <a:rPr lang="en-US" sz="1800" b="0" u="none" strike="noStrike" kern="1200" noProof="0">
                          <a:solidFill>
                            <a:srgbClr val="000000"/>
                          </a:solidFill>
                          <a:effectLst/>
                        </a:rPr>
                        <a:t>&gt;</a:t>
                      </a:r>
                      <a:endParaRPr lang="en-US" sz="1800" b="0" i="0" u="none" strike="noStrike" kern="1200" noProof="0">
                        <a:solidFill>
                          <a:srgbClr val="000000"/>
                        </a:solidFill>
                        <a:effectLst/>
                      </a:endParaRPr>
                    </a:p>
                  </a:txBody>
                  <a:tcPr/>
                </a:tc>
                <a:extLst>
                  <a:ext uri="{0D108BD9-81ED-4DB2-BD59-A6C34878D82A}">
                    <a16:rowId xmlns:a16="http://schemas.microsoft.com/office/drawing/2014/main" val="2842034866"/>
                  </a:ext>
                </a:extLst>
              </a:tr>
              <a:tr h="264547">
                <a:tc>
                  <a:txBody>
                    <a:bodyPr/>
                    <a:lstStyle/>
                    <a:p>
                      <a:pPr lvl="0">
                        <a:buNone/>
                      </a:pPr>
                      <a:endParaRPr lang="en-US">
                        <a:solidFill>
                          <a:srgbClr val="000000"/>
                        </a:solidFill>
                      </a:endParaRPr>
                    </a:p>
                  </a:txBody>
                  <a:tcPr/>
                </a:tc>
                <a:extLst>
                  <a:ext uri="{0D108BD9-81ED-4DB2-BD59-A6C34878D82A}">
                    <a16:rowId xmlns:a16="http://schemas.microsoft.com/office/drawing/2014/main" val="3742636240"/>
                  </a:ext>
                </a:extLst>
              </a:tr>
            </a:tbl>
          </a:graphicData>
        </a:graphic>
      </p:graphicFrame>
      <p:graphicFrame>
        <p:nvGraphicFramePr>
          <p:cNvPr id="6" name="Table 5">
            <a:extLst>
              <a:ext uri="{FF2B5EF4-FFF2-40B4-BE49-F238E27FC236}">
                <a16:creationId xmlns:a16="http://schemas.microsoft.com/office/drawing/2014/main" id="{D7E16198-E8AC-3192-2B5C-1CF419E65D23}"/>
              </a:ext>
            </a:extLst>
          </p:cNvPr>
          <p:cNvGraphicFramePr>
            <a:graphicFrameLocks noGrp="1"/>
          </p:cNvGraphicFramePr>
          <p:nvPr>
            <p:extLst>
              <p:ext uri="{D42A27DB-BD31-4B8C-83A1-F6EECF244321}">
                <p14:modId xmlns:p14="http://schemas.microsoft.com/office/powerpoint/2010/main" val="2185972748"/>
              </p:ext>
            </p:extLst>
          </p:nvPr>
        </p:nvGraphicFramePr>
        <p:xfrm>
          <a:off x="6906279" y="1733795"/>
          <a:ext cx="4453704" cy="3657600"/>
        </p:xfrm>
        <a:graphic>
          <a:graphicData uri="http://schemas.openxmlformats.org/drawingml/2006/table">
            <a:tbl>
              <a:tblPr firstRow="1" bandRow="1">
                <a:tableStyleId>{69012ECD-51FC-41F1-AA8D-1B2483CD663E}</a:tableStyleId>
              </a:tblPr>
              <a:tblGrid>
                <a:gridCol w="4453704">
                  <a:extLst>
                    <a:ext uri="{9D8B030D-6E8A-4147-A177-3AD203B41FA5}">
                      <a16:colId xmlns:a16="http://schemas.microsoft.com/office/drawing/2014/main" val="2708980667"/>
                    </a:ext>
                  </a:extLst>
                </a:gridCol>
              </a:tblGrid>
              <a:tr h="3093827">
                <a:tc>
                  <a:txBody>
                    <a:bodyPr/>
                    <a:lstStyle/>
                    <a:p>
                      <a:pPr fontAlgn="base"/>
                      <a:r>
                        <a:rPr lang="en-US" sz="1800" b="0" i="0" kern="1200">
                          <a:solidFill>
                            <a:schemeClr val="bg2">
                              <a:lumMod val="10000"/>
                            </a:schemeClr>
                          </a:solidFill>
                          <a:effectLst/>
                          <a:latin typeface="+mn-lt"/>
                          <a:ea typeface="+mn-ea"/>
                          <a:cs typeface="+mn-cs"/>
                        </a:rPr>
                        <a:t>@Configuration</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AppConfig</a:t>
                      </a:r>
                      <a:r>
                        <a:rPr lang="en-US" sz="1800" b="0" i="0" kern="1200">
                          <a:solidFill>
                            <a:schemeClr val="bg2">
                              <a:lumMod val="10000"/>
                            </a:schemeClr>
                          </a:solidFill>
                          <a:effectLst/>
                          <a:latin typeface="+mn-lt"/>
                          <a:ea typeface="+mn-ea"/>
                          <a:cs typeface="+mn-cs"/>
                        </a:rPr>
                        <a:t> {</a:t>
                      </a:r>
                    </a:p>
                    <a:p>
                      <a:pPr fontAlgn="base"/>
                      <a:endParaRPr lang="en-US" sz="1800" b="0" i="0" kern="1200">
                        <a:solidFill>
                          <a:schemeClr val="bg2">
                            <a:lumMod val="10000"/>
                          </a:schemeClr>
                        </a:solidFill>
                        <a:effectLst/>
                        <a:latin typeface="+mn-lt"/>
                        <a:ea typeface="+mn-ea"/>
                        <a:cs typeface="+mn-cs"/>
                      </a:endParaRPr>
                    </a:p>
                    <a:p>
                      <a:pPr fontAlgn="base"/>
                      <a:r>
                        <a:rPr lang="en-US" sz="1800" b="0" i="0" kern="1200">
                          <a:solidFill>
                            <a:schemeClr val="bg2">
                              <a:lumMod val="10000"/>
                            </a:schemeClr>
                          </a:solidFill>
                          <a:effectLst/>
                          <a:latin typeface="+mn-lt"/>
                          <a:ea typeface="+mn-ea"/>
                          <a:cs typeface="+mn-cs"/>
                        </a:rPr>
                        <a:t>    @Bean</a:t>
                      </a:r>
                    </a:p>
                    <a:p>
                      <a:pPr fontAlgn="base"/>
                      <a:r>
                        <a:rPr lang="en-US" sz="1800" b="0" i="0" kern="1200">
                          <a:solidFill>
                            <a:schemeClr val="bg2">
                              <a:lumMod val="10000"/>
                            </a:schemeClr>
                          </a:solidFill>
                          <a:effectLst/>
                          <a:latin typeface="+mn-lt"/>
                          <a:ea typeface="+mn-ea"/>
                          <a:cs typeface="+mn-cs"/>
                        </a:rPr>
                        <a:t>    public Calculator calculator() {</a:t>
                      </a:r>
                    </a:p>
                    <a:p>
                      <a:pPr fontAlgn="base"/>
                      <a:r>
                        <a:rPr lang="en-US" sz="1800" b="0" i="0" kern="1200">
                          <a:solidFill>
                            <a:schemeClr val="bg2">
                              <a:lumMod val="10000"/>
                            </a:schemeClr>
                          </a:solidFill>
                          <a:effectLst/>
                          <a:latin typeface="+mn-lt"/>
                          <a:ea typeface="+mn-ea"/>
                          <a:cs typeface="+mn-cs"/>
                        </a:rPr>
                        <a:t>        return </a:t>
                      </a:r>
                      <a:r>
                        <a:rPr lang="en-US" sz="1800" b="0" i="0" u="none" strike="noStrike" kern="1200" noProof="0">
                          <a:solidFill>
                            <a:srgbClr val="000000"/>
                          </a:solidFill>
                          <a:effectLst/>
                        </a:rPr>
                        <a:t>Calculator.</a:t>
                      </a:r>
                    </a:p>
                    <a:p>
                      <a:pPr lvl="0">
                        <a:buNone/>
                      </a:pPr>
                      <a:r>
                        <a:rPr lang="en-US" sz="1800" b="0" i="0" u="none" strike="noStrike" kern="1200" noProof="0">
                          <a:solidFill>
                            <a:srgbClr val="000000"/>
                          </a:solidFill>
                          <a:effectLst/>
                        </a:rPr>
                        <a:t>            .builder()</a:t>
                      </a:r>
                      <a:endParaRPr lang="en-US"/>
                    </a:p>
                    <a:p>
                      <a:pPr lvl="0">
                        <a:buNone/>
                      </a:pPr>
                      <a:r>
                        <a:rPr lang="en-US" sz="1800" b="0" i="0" u="none" strike="noStrike" kern="1200" noProof="0">
                          <a:solidFill>
                            <a:srgbClr val="000000"/>
                          </a:solidFill>
                          <a:effectLst/>
                        </a:rPr>
                        <a:t>            .brand("</a:t>
                      </a:r>
                      <a:r>
                        <a:rPr lang="en-US" sz="1800" b="0" i="0" u="none" strike="noStrike" kern="1200" noProof="0" err="1">
                          <a:solidFill>
                            <a:srgbClr val="000000"/>
                          </a:solidFill>
                          <a:effectLst/>
                        </a:rPr>
                        <a:t>casio</a:t>
                      </a:r>
                      <a:r>
                        <a:rPr lang="en-US" sz="1800" b="0" i="0" u="none" strike="noStrike" kern="1200" noProof="0">
                          <a:solidFill>
                            <a:srgbClr val="000000"/>
                          </a:solidFill>
                          <a:effectLst/>
                        </a:rPr>
                        <a:t>")</a:t>
                      </a:r>
                      <a:endParaRPr lang="en-US"/>
                    </a:p>
                    <a:p>
                      <a:pPr lvl="0">
                        <a:buNone/>
                      </a:pPr>
                      <a:r>
                        <a:rPr lang="en-US" sz="1800" b="0" i="0" u="none" strike="noStrike" kern="1200" noProof="0">
                          <a:solidFill>
                            <a:srgbClr val="000000"/>
                          </a:solidFill>
                          <a:effectLst/>
                          <a:latin typeface="Tw Cen MT"/>
                        </a:rPr>
                        <a:t>            .color("black")</a:t>
                      </a:r>
                    </a:p>
                    <a:p>
                      <a:pPr lvl="0">
                        <a:buNone/>
                      </a:pPr>
                      <a:r>
                        <a:rPr lang="en-US" sz="1800" b="0" i="0" u="none" strike="noStrike" kern="1200" noProof="0">
                          <a:solidFill>
                            <a:srgbClr val="000000"/>
                          </a:solidFill>
                          <a:effectLst/>
                        </a:rPr>
                        <a:t>            .build();</a:t>
                      </a:r>
                      <a:r>
                        <a:rPr lang="en-US" sz="1800" b="0" i="0" u="none" strike="noStrike" kern="1200" noProof="0" err="1">
                          <a:effectLst/>
                        </a:rPr>
                        <a:t>ld</a:t>
                      </a:r>
                      <a:r>
                        <a:rPr lang="en-US" sz="1800" b="0" i="0" u="none" strike="noStrike" kern="1200" noProof="0">
                          <a:effectLst/>
                        </a:rPr>
                        <a:t>()</a:t>
                      </a:r>
                      <a:endParaRPr lang="en-US"/>
                    </a:p>
                    <a:p>
                      <a:pPr fontAlgn="base"/>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8" name="Table 7">
            <a:extLst>
              <a:ext uri="{FF2B5EF4-FFF2-40B4-BE49-F238E27FC236}">
                <a16:creationId xmlns:a16="http://schemas.microsoft.com/office/drawing/2014/main" id="{56FE7F4B-1434-AE87-34FB-31C3FF92EC2A}"/>
              </a:ext>
            </a:extLst>
          </p:cNvPr>
          <p:cNvGraphicFramePr>
            <a:graphicFrameLocks noGrp="1"/>
          </p:cNvGraphicFramePr>
          <p:nvPr>
            <p:extLst>
              <p:ext uri="{D42A27DB-BD31-4B8C-83A1-F6EECF244321}">
                <p14:modId xmlns:p14="http://schemas.microsoft.com/office/powerpoint/2010/main" val="29129434"/>
              </p:ext>
            </p:extLst>
          </p:nvPr>
        </p:nvGraphicFramePr>
        <p:xfrm>
          <a:off x="487499" y="3722447"/>
          <a:ext cx="5769141" cy="2286000"/>
        </p:xfrm>
        <a:graphic>
          <a:graphicData uri="http://schemas.openxmlformats.org/drawingml/2006/table">
            <a:tbl>
              <a:tblPr firstRow="1" bandRow="1">
                <a:tableStyleId>{69012ECD-51FC-41F1-AA8D-1B2483CD663E}</a:tableStyleId>
              </a:tblPr>
              <a:tblGrid>
                <a:gridCol w="5769141">
                  <a:extLst>
                    <a:ext uri="{9D8B030D-6E8A-4147-A177-3AD203B41FA5}">
                      <a16:colId xmlns:a16="http://schemas.microsoft.com/office/drawing/2014/main" val="2708980667"/>
                    </a:ext>
                  </a:extLst>
                </a:gridCol>
              </a:tblGrid>
              <a:tr h="1389186">
                <a:tc>
                  <a:txBody>
                    <a:bodyPr/>
                    <a:lstStyle/>
                    <a:p>
                      <a:pPr lvl="0">
                        <a:buNone/>
                      </a:pPr>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Calculator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public int sum(int x, int y) {</a:t>
                      </a:r>
                    </a:p>
                    <a:p>
                      <a:pPr lvl="0">
                        <a:buNone/>
                      </a:pPr>
                      <a:r>
                        <a:rPr lang="en-US" sz="1800" b="0" i="0" kern="1200">
                          <a:solidFill>
                            <a:schemeClr val="bg2">
                              <a:lumMod val="10000"/>
                            </a:schemeClr>
                          </a:solidFill>
                          <a:effectLst/>
                          <a:latin typeface="+mn-lt"/>
                          <a:ea typeface="+mn-ea"/>
                          <a:cs typeface="+mn-cs"/>
                        </a:rPr>
                        <a:t>        return x + y;</a:t>
                      </a:r>
                    </a:p>
                    <a:p>
                      <a:pPr lvl="0">
                        <a:buNone/>
                      </a:pPr>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1826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487499" y="1369908"/>
            <a:ext cx="11075851" cy="4649892"/>
          </a:xfrm>
        </p:spPr>
        <p:txBody>
          <a:bodyPr vert="horz" lIns="0" tIns="0" rIns="0" bIns="0" rtlCol="0" anchor="t">
            <a:noAutofit/>
          </a:bodyPr>
          <a:lstStyle/>
          <a:p>
            <a:pPr lvl="1"/>
            <a:r>
              <a:rPr lang="en-GB"/>
              <a:t>        Constructor Based                                           </a:t>
            </a:r>
            <a:r>
              <a:rPr lang="en-GB">
                <a:ea typeface="+mn-lt"/>
                <a:cs typeface="+mn-lt"/>
              </a:rPr>
              <a:t>Field Based                          Setter</a:t>
            </a:r>
            <a:r>
              <a:rPr lang="en-GB"/>
              <a:t> Based</a:t>
            </a:r>
            <a:endParaRPr lang="en-US"/>
          </a:p>
          <a:p>
            <a:pPr lvl="1"/>
            <a:endParaRPr lang="en-GB"/>
          </a:p>
          <a:p>
            <a:pPr lvl="1"/>
            <a:r>
              <a:rPr lang="en-GB"/>
              <a:t>                                                                             </a:t>
            </a:r>
          </a:p>
        </p:txBody>
      </p:sp>
      <p:sp>
        <p:nvSpPr>
          <p:cNvPr id="6" name="Title 5"/>
          <p:cNvSpPr>
            <a:spLocks noGrp="1"/>
          </p:cNvSpPr>
          <p:nvPr>
            <p:ph type="title"/>
          </p:nvPr>
        </p:nvSpPr>
        <p:spPr/>
        <p:txBody>
          <a:bodyPr/>
          <a:lstStyle/>
          <a:p>
            <a:r>
              <a:rPr lang="en-GB"/>
              <a:t>Dependency Injection - Types</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8</a:t>
            </a:fld>
            <a:endParaRPr lang="en-GB" noProof="0"/>
          </a:p>
        </p:txBody>
      </p:sp>
      <p:sp>
        <p:nvSpPr>
          <p:cNvPr id="2" name="Footer Placeholder 1"/>
          <p:cNvSpPr>
            <a:spLocks noGrp="1"/>
          </p:cNvSpPr>
          <p:nvPr>
            <p:ph type="ftr" sz="quarter" idx="3"/>
          </p:nvPr>
        </p:nvSpPr>
        <p:spPr/>
        <p:txBody>
          <a:bodyPr/>
          <a:lstStyle/>
          <a:p>
            <a:r>
              <a:rPr lang="en-GB"/>
              <a:t>Spring</a:t>
            </a:r>
            <a:endParaRPr lang="nl-NL"/>
          </a:p>
        </p:txBody>
      </p:sp>
      <p:graphicFrame>
        <p:nvGraphicFramePr>
          <p:cNvPr id="8" name="Table 7">
            <a:extLst>
              <a:ext uri="{FF2B5EF4-FFF2-40B4-BE49-F238E27FC236}">
                <a16:creationId xmlns:a16="http://schemas.microsoft.com/office/drawing/2014/main" id="{958EB914-4CA0-42B9-A130-65A026A87C99}"/>
              </a:ext>
            </a:extLst>
          </p:cNvPr>
          <p:cNvGraphicFramePr>
            <a:graphicFrameLocks noGrp="1"/>
          </p:cNvGraphicFramePr>
          <p:nvPr/>
        </p:nvGraphicFramePr>
        <p:xfrm>
          <a:off x="268110" y="1890889"/>
          <a:ext cx="4312114" cy="3657600"/>
        </p:xfrm>
        <a:graphic>
          <a:graphicData uri="http://schemas.openxmlformats.org/drawingml/2006/table">
            <a:tbl>
              <a:tblPr firstRow="1" bandRow="1">
                <a:tableStyleId>{69012ECD-51FC-41F1-AA8D-1B2483CD663E}</a:tableStyleId>
              </a:tblPr>
              <a:tblGrid>
                <a:gridCol w="4312114">
                  <a:extLst>
                    <a:ext uri="{9D8B030D-6E8A-4147-A177-3AD203B41FA5}">
                      <a16:colId xmlns:a16="http://schemas.microsoft.com/office/drawing/2014/main" val="2708980667"/>
                    </a:ext>
                  </a:extLst>
                </a:gridCol>
              </a:tblGrid>
              <a:tr h="2483485">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private final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(Calculator calculator){</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calculator;</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fontAlgn="base"/>
                      <a:r>
                        <a:rPr lang="en-US" sz="1800" b="0" i="0" kern="1200" dirty="0">
                          <a:solidFill>
                            <a:schemeClr val="bg2">
                              <a:lumMod val="10000"/>
                            </a:schemeClr>
                          </a:solidFill>
                          <a:effectLst/>
                          <a:latin typeface="+mn-lt"/>
                          <a:ea typeface="+mn-ea"/>
                          <a:cs typeface="+mn-cs"/>
                        </a:rPr>
                        <a:t>}</a:t>
                      </a:r>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9" name="Table 8">
            <a:extLst>
              <a:ext uri="{FF2B5EF4-FFF2-40B4-BE49-F238E27FC236}">
                <a16:creationId xmlns:a16="http://schemas.microsoft.com/office/drawing/2014/main" id="{D671CBBF-EF53-4780-9CB1-B68B69A3DB92}"/>
              </a:ext>
            </a:extLst>
          </p:cNvPr>
          <p:cNvGraphicFramePr>
            <a:graphicFrameLocks noGrp="1"/>
          </p:cNvGraphicFramePr>
          <p:nvPr>
            <p:extLst>
              <p:ext uri="{D42A27DB-BD31-4B8C-83A1-F6EECF244321}">
                <p14:modId xmlns:p14="http://schemas.microsoft.com/office/powerpoint/2010/main" val="939687864"/>
              </p:ext>
            </p:extLst>
          </p:nvPr>
        </p:nvGraphicFramePr>
        <p:xfrm>
          <a:off x="7986887" y="1890889"/>
          <a:ext cx="3865368" cy="3657600"/>
        </p:xfrm>
        <a:graphic>
          <a:graphicData uri="http://schemas.openxmlformats.org/drawingml/2006/table">
            <a:tbl>
              <a:tblPr firstRow="1" bandRow="1">
                <a:tableStyleId>{69012ECD-51FC-41F1-AA8D-1B2483CD663E}</a:tableStyleId>
              </a:tblPr>
              <a:tblGrid>
                <a:gridCol w="3865368">
                  <a:extLst>
                    <a:ext uri="{9D8B030D-6E8A-4147-A177-3AD203B41FA5}">
                      <a16:colId xmlns:a16="http://schemas.microsoft.com/office/drawing/2014/main" val="2380195801"/>
                    </a:ext>
                  </a:extLst>
                </a:gridCol>
              </a:tblGrid>
              <a:tr h="370840">
                <a:tc>
                  <a:txBody>
                    <a:bodyPr/>
                    <a:lstStyle/>
                    <a:p>
                      <a:pPr fontAlgn="base"/>
                      <a:r>
                        <a:rPr lang="en-US" sz="1800" b="0" i="0" kern="1200" dirty="0">
                          <a:solidFill>
                            <a:schemeClr val="bg2">
                              <a:lumMod val="10000"/>
                            </a:schemeClr>
                          </a:solidFill>
                          <a:effectLst/>
                          <a:latin typeface="+mn-lt"/>
                          <a:ea typeface="+mn-ea"/>
                          <a:cs typeface="+mn-cs"/>
                        </a:rPr>
                        <a:t>@Component</a:t>
                      </a:r>
                    </a:p>
                    <a:p>
                      <a:pPr fontAlgn="base"/>
                      <a:r>
                        <a:rPr lang="en-US" sz="1800" b="0" i="0" kern="1200" dirty="0">
                          <a:solidFill>
                            <a:schemeClr val="bg2">
                              <a:lumMod val="10000"/>
                            </a:schemeClr>
                          </a:solidFill>
                          <a:effectLst/>
                          <a:latin typeface="+mn-lt"/>
                          <a:ea typeface="+mn-ea"/>
                          <a:cs typeface="+mn-cs"/>
                        </a:rPr>
                        <a:t>public class </a:t>
                      </a:r>
                      <a:r>
                        <a:rPr lang="en-US" sz="1800" b="0" i="0" kern="1200" dirty="0" err="1">
                          <a:solidFill>
                            <a:schemeClr val="bg2">
                              <a:lumMod val="10000"/>
                            </a:schemeClr>
                          </a:solidFill>
                          <a:effectLst/>
                          <a:latin typeface="+mn-lt"/>
                          <a:ea typeface="+mn-ea"/>
                          <a:cs typeface="+mn-cs"/>
                        </a:rPr>
                        <a:t>CashRegister</a:t>
                      </a: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fontAlgn="base"/>
                      <a:r>
                        <a:rPr lang="en-US" sz="1800" b="0" i="0" kern="1200" dirty="0">
                          <a:solidFill>
                            <a:schemeClr val="bg2">
                              <a:lumMod val="10000"/>
                            </a:schemeClr>
                          </a:solidFill>
                          <a:effectLst/>
                          <a:latin typeface="+mn-lt"/>
                          <a:ea typeface="+mn-ea"/>
                          <a:cs typeface="+mn-cs"/>
                        </a:rPr>
                        <a:t>    private Calculator calculator;</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@Autowired</a:t>
                      </a:r>
                    </a:p>
                    <a:p>
                      <a:pPr fontAlgn="base"/>
                      <a:r>
                        <a:rPr lang="en-US" sz="1800" b="0" i="0" kern="1200" dirty="0">
                          <a:solidFill>
                            <a:schemeClr val="bg2">
                              <a:lumMod val="10000"/>
                            </a:schemeClr>
                          </a:solidFill>
                          <a:effectLst/>
                          <a:latin typeface="+mn-lt"/>
                          <a:ea typeface="+mn-ea"/>
                          <a:cs typeface="+mn-cs"/>
                        </a:rPr>
                        <a:t>    public void </a:t>
                      </a:r>
                      <a:r>
                        <a:rPr lang="en-US" sz="1800" b="0" i="0" kern="1200" dirty="0" err="1">
                          <a:solidFill>
                            <a:schemeClr val="bg2">
                              <a:lumMod val="10000"/>
                            </a:schemeClr>
                          </a:solidFill>
                          <a:effectLst/>
                          <a:latin typeface="+mn-lt"/>
                          <a:ea typeface="+mn-ea"/>
                          <a:cs typeface="+mn-cs"/>
                        </a:rPr>
                        <a:t>setCalc</a:t>
                      </a:r>
                      <a:r>
                        <a:rPr lang="en-US" sz="1800" b="0" i="0" kern="1200" dirty="0">
                          <a:solidFill>
                            <a:schemeClr val="bg2">
                              <a:lumMod val="10000"/>
                            </a:schemeClr>
                          </a:solidFill>
                          <a:effectLst/>
                          <a:latin typeface="+mn-lt"/>
                          <a:ea typeface="+mn-ea"/>
                          <a:cs typeface="+mn-cs"/>
                        </a:rPr>
                        <a:t>(Calculator calc){</a:t>
                      </a:r>
                    </a:p>
                    <a:p>
                      <a:pPr lvl="0">
                        <a:buNone/>
                      </a:pPr>
                      <a:r>
                        <a:rPr lang="en-US" sz="1800" b="0" i="0" kern="1200" dirty="0">
                          <a:solidFill>
                            <a:schemeClr val="bg2">
                              <a:lumMod val="10000"/>
                            </a:schemeClr>
                          </a:solidFill>
                          <a:effectLst/>
                          <a:latin typeface="+mn-lt"/>
                          <a:ea typeface="+mn-ea"/>
                          <a:cs typeface="+mn-cs"/>
                        </a:rPr>
                        <a:t>        </a:t>
                      </a:r>
                      <a:r>
                        <a:rPr lang="en-US" sz="1800" b="0" i="0" kern="1200" dirty="0" err="1">
                          <a:solidFill>
                            <a:schemeClr val="bg2">
                              <a:lumMod val="10000"/>
                            </a:schemeClr>
                          </a:solidFill>
                          <a:effectLst/>
                          <a:latin typeface="+mn-lt"/>
                          <a:ea typeface="+mn-ea"/>
                          <a:cs typeface="+mn-cs"/>
                        </a:rPr>
                        <a:t>this.calculator</a:t>
                      </a:r>
                      <a:r>
                        <a:rPr lang="en-US" sz="1800" b="0" i="0" kern="1200" dirty="0">
                          <a:solidFill>
                            <a:schemeClr val="bg2">
                              <a:lumMod val="10000"/>
                            </a:schemeClr>
                          </a:solidFill>
                          <a:effectLst/>
                          <a:latin typeface="+mn-lt"/>
                          <a:ea typeface="+mn-ea"/>
                          <a:cs typeface="+mn-cs"/>
                        </a:rPr>
                        <a:t> = calc;</a:t>
                      </a:r>
                    </a:p>
                    <a:p>
                      <a:pPr lvl="0">
                        <a:buNone/>
                      </a:pPr>
                      <a:r>
                        <a:rPr lang="en-US" sz="1800" b="0" i="0" kern="1200" dirty="0">
                          <a:solidFill>
                            <a:schemeClr val="bg2">
                              <a:lumMod val="10000"/>
                            </a:schemeClr>
                          </a:solidFill>
                          <a:effectLst/>
                          <a:latin typeface="+mn-lt"/>
                          <a:ea typeface="+mn-ea"/>
                          <a:cs typeface="+mn-cs"/>
                        </a:rPr>
                        <a:t>    }</a:t>
                      </a:r>
                    </a:p>
                    <a:p>
                      <a:pPr lvl="0">
                        <a:buNone/>
                      </a:pPr>
                      <a:endParaRPr lang="en-US" sz="1800" b="0" i="0" kern="1200" dirty="0">
                        <a:solidFill>
                          <a:schemeClr val="bg2">
                            <a:lumMod val="10000"/>
                          </a:schemeClr>
                        </a:solidFill>
                        <a:effectLst/>
                        <a:latin typeface="+mn-lt"/>
                        <a:ea typeface="+mn-ea"/>
                        <a:cs typeface="+mn-cs"/>
                      </a:endParaRPr>
                    </a:p>
                    <a:p>
                      <a:pPr lvl="0">
                        <a:buNone/>
                      </a:pPr>
                      <a:r>
                        <a:rPr lang="en-US" sz="1800" b="0" i="0" kern="1200" dirty="0">
                          <a:solidFill>
                            <a:schemeClr val="bg2">
                              <a:lumMod val="10000"/>
                            </a:schemeClr>
                          </a:solidFill>
                          <a:effectLst/>
                          <a:latin typeface="+mn-lt"/>
                          <a:ea typeface="+mn-ea"/>
                          <a:cs typeface="+mn-cs"/>
                        </a:rPr>
                        <a:t>    … method that uses calculator</a:t>
                      </a:r>
                    </a:p>
                    <a:p>
                      <a:pPr lvl="0">
                        <a:buNone/>
                      </a:pPr>
                      <a:r>
                        <a:rPr lang="en-US" sz="1800" b="0" i="0" kern="1200" dirty="0">
                          <a:solidFill>
                            <a:schemeClr val="bg2">
                              <a:lumMod val="10000"/>
                            </a:schemeClr>
                          </a:solidFill>
                          <a:effectLst/>
                          <a:latin typeface="+mn-lt"/>
                          <a:ea typeface="+mn-ea"/>
                          <a:cs typeface="+mn-cs"/>
                        </a:rPr>
                        <a:t>}</a:t>
                      </a:r>
                      <a:endParaRPr lang="en-US" dirty="0"/>
                    </a:p>
                    <a:p>
                      <a:endParaRPr lang="en-US" dirty="0">
                        <a:solidFill>
                          <a:schemeClr val="bg2">
                            <a:lumMod val="10000"/>
                          </a:schemeClr>
                        </a:solidFill>
                      </a:endParaRPr>
                    </a:p>
                  </a:txBody>
                  <a:tcPr>
                    <a:solidFill>
                      <a:schemeClr val="accent2"/>
                    </a:solidFill>
                  </a:tcPr>
                </a:tc>
                <a:extLst>
                  <a:ext uri="{0D108BD9-81ED-4DB2-BD59-A6C34878D82A}">
                    <a16:rowId xmlns:a16="http://schemas.microsoft.com/office/drawing/2014/main" val="764526686"/>
                  </a:ext>
                </a:extLst>
              </a:tr>
            </a:tbl>
          </a:graphicData>
        </a:graphic>
      </p:graphicFrame>
      <p:graphicFrame>
        <p:nvGraphicFramePr>
          <p:cNvPr id="10" name="Table 9">
            <a:extLst>
              <a:ext uri="{FF2B5EF4-FFF2-40B4-BE49-F238E27FC236}">
                <a16:creationId xmlns:a16="http://schemas.microsoft.com/office/drawing/2014/main" id="{48DE7BA4-4500-4F82-87AE-D78D4C9B3B66}"/>
              </a:ext>
            </a:extLst>
          </p:cNvPr>
          <p:cNvGraphicFramePr>
            <a:graphicFrameLocks noGrp="1"/>
          </p:cNvGraphicFramePr>
          <p:nvPr>
            <p:extLst>
              <p:ext uri="{D42A27DB-BD31-4B8C-83A1-F6EECF244321}">
                <p14:modId xmlns:p14="http://schemas.microsoft.com/office/powerpoint/2010/main" val="3453086527"/>
              </p:ext>
            </p:extLst>
          </p:nvPr>
        </p:nvGraphicFramePr>
        <p:xfrm>
          <a:off x="4645105" y="1890889"/>
          <a:ext cx="3276901" cy="2286000"/>
        </p:xfrm>
        <a:graphic>
          <a:graphicData uri="http://schemas.openxmlformats.org/drawingml/2006/table">
            <a:tbl>
              <a:tblPr firstRow="1" bandRow="1">
                <a:tableStyleId>{69012ECD-51FC-41F1-AA8D-1B2483CD663E}</a:tableStyleId>
              </a:tblPr>
              <a:tblGrid>
                <a:gridCol w="3276901">
                  <a:extLst>
                    <a:ext uri="{9D8B030D-6E8A-4147-A177-3AD203B41FA5}">
                      <a16:colId xmlns:a16="http://schemas.microsoft.com/office/drawing/2014/main" val="4251208042"/>
                    </a:ext>
                  </a:extLst>
                </a:gridCol>
              </a:tblGrid>
              <a:tr h="1227628">
                <a:tc>
                  <a:txBody>
                    <a:bodyPr/>
                    <a:lstStyle/>
                    <a:p>
                      <a:r>
                        <a:rPr lang="en-US" b="0" dirty="0">
                          <a:solidFill>
                            <a:schemeClr val="bg2">
                              <a:lumMod val="10000"/>
                            </a:schemeClr>
                          </a:solidFill>
                        </a:rPr>
                        <a:t>@Component</a:t>
                      </a:r>
                    </a:p>
                    <a:p>
                      <a:pPr lvl="0">
                        <a:buNone/>
                      </a:pPr>
                      <a:r>
                        <a:rPr lang="en-US" b="0" dirty="0">
                          <a:solidFill>
                            <a:schemeClr val="bg2">
                              <a:lumMod val="10000"/>
                            </a:schemeClr>
                          </a:solidFill>
                        </a:rPr>
                        <a:t>public class </a:t>
                      </a:r>
                      <a:r>
                        <a:rPr lang="en-US" b="0" dirty="0" err="1">
                          <a:solidFill>
                            <a:schemeClr val="bg2">
                              <a:lumMod val="10000"/>
                            </a:schemeClr>
                          </a:solidFill>
                        </a:rPr>
                        <a:t>CashRegister</a:t>
                      </a:r>
                      <a:r>
                        <a:rPr lang="en-US" b="0" dirty="0">
                          <a:solidFill>
                            <a:schemeClr val="bg2">
                              <a:lumMod val="10000"/>
                            </a:schemeClr>
                          </a:solidFill>
                        </a:rPr>
                        <a:t> {</a:t>
                      </a:r>
                    </a:p>
                    <a:p>
                      <a:pPr lvl="0">
                        <a:buNone/>
                      </a:pPr>
                      <a:endParaRPr lang="en-US" b="0" dirty="0">
                        <a:solidFill>
                          <a:schemeClr val="bg2">
                            <a:lumMod val="10000"/>
                          </a:schemeClr>
                        </a:solidFill>
                      </a:endParaRPr>
                    </a:p>
                    <a:p>
                      <a:r>
                        <a:rPr lang="en-US" b="0" dirty="0">
                          <a:solidFill>
                            <a:schemeClr val="bg2">
                              <a:lumMod val="10000"/>
                            </a:schemeClr>
                          </a:solidFill>
                        </a:rPr>
                        <a:t>    @Autowired</a:t>
                      </a:r>
                    </a:p>
                    <a:p>
                      <a:r>
                        <a:rPr lang="en-US" b="0" dirty="0">
                          <a:solidFill>
                            <a:schemeClr val="bg2">
                              <a:lumMod val="10000"/>
                            </a:schemeClr>
                          </a:solidFill>
                        </a:rPr>
                        <a:t>    private Calculator calculator;</a:t>
                      </a:r>
                    </a:p>
                    <a:p>
                      <a:pPr lvl="0">
                        <a:buNone/>
                      </a:pPr>
                      <a:endParaRPr lang="en-US" b="0" dirty="0">
                        <a:solidFill>
                          <a:schemeClr val="bg2">
                            <a:lumMod val="10000"/>
                          </a:schemeClr>
                        </a:solidFill>
                      </a:endParaRPr>
                    </a:p>
                    <a:p>
                      <a:pPr lvl="0">
                        <a:buNone/>
                      </a:pPr>
                      <a:r>
                        <a:rPr lang="en-US" b="0" dirty="0">
                          <a:solidFill>
                            <a:schemeClr val="bg2">
                              <a:lumMod val="10000"/>
                            </a:schemeClr>
                          </a:solidFill>
                        </a:rPr>
                        <a:t>    … method that uses calculator</a:t>
                      </a:r>
                    </a:p>
                    <a:p>
                      <a:r>
                        <a:rPr lang="en-US" b="0" dirty="0">
                          <a:solidFill>
                            <a:schemeClr val="bg2">
                              <a:lumMod val="10000"/>
                            </a:schemeClr>
                          </a:solidFill>
                        </a:rPr>
                        <a:t>}</a:t>
                      </a:r>
                    </a:p>
                  </a:txBody>
                  <a:tcPr>
                    <a:solidFill>
                      <a:schemeClr val="accent2"/>
                    </a:solidFill>
                  </a:tcPr>
                </a:tc>
                <a:extLst>
                  <a:ext uri="{0D108BD9-81ED-4DB2-BD59-A6C34878D82A}">
                    <a16:rowId xmlns:a16="http://schemas.microsoft.com/office/drawing/2014/main" val="4149767696"/>
                  </a:ext>
                </a:extLst>
              </a:tr>
            </a:tbl>
          </a:graphicData>
        </a:graphic>
      </p:graphicFrame>
    </p:spTree>
    <p:extLst>
      <p:ext uri="{BB962C8B-B14F-4D97-AF65-F5344CB8AC3E}">
        <p14:creationId xmlns:p14="http://schemas.microsoft.com/office/powerpoint/2010/main" val="265611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3BA7CC-F34C-E977-2516-F5743C6F6A12}"/>
              </a:ext>
            </a:extLst>
          </p:cNvPr>
          <p:cNvSpPr>
            <a:spLocks noGrp="1"/>
          </p:cNvSpPr>
          <p:nvPr>
            <p:ph type="title"/>
          </p:nvPr>
        </p:nvSpPr>
        <p:spPr/>
        <p:txBody>
          <a:bodyPr/>
          <a:lstStyle/>
          <a:p>
            <a:r>
              <a:rPr lang="en-GB"/>
              <a:t>Dependency Injection XML BASED</a:t>
            </a:r>
            <a:endParaRPr lang="en-RS"/>
          </a:p>
        </p:txBody>
      </p:sp>
      <p:sp>
        <p:nvSpPr>
          <p:cNvPr id="4" name="Slide Number Placeholder 3">
            <a:extLst>
              <a:ext uri="{FF2B5EF4-FFF2-40B4-BE49-F238E27FC236}">
                <a16:creationId xmlns:a16="http://schemas.microsoft.com/office/drawing/2014/main" id="{B4F3A0A9-460B-1937-9FB9-AF26CCD412ED}"/>
              </a:ext>
            </a:extLst>
          </p:cNvPr>
          <p:cNvSpPr>
            <a:spLocks noGrp="1"/>
          </p:cNvSpPr>
          <p:nvPr>
            <p:ph type="sldNum" sz="quarter" idx="4"/>
          </p:nvPr>
        </p:nvSpPr>
        <p:spPr/>
        <p:txBody>
          <a:bodyPr/>
          <a:lstStyle/>
          <a:p>
            <a:fld id="{DDD2A080-DA64-4F5C-9131-47EB793B4410}" type="slidenum">
              <a:rPr lang="en-GB" smtClean="0"/>
              <a:pPr/>
              <a:t>9</a:t>
            </a:fld>
            <a:endParaRPr lang="en-GB"/>
          </a:p>
        </p:txBody>
      </p:sp>
      <p:sp>
        <p:nvSpPr>
          <p:cNvPr id="5" name="Footer Placeholder 4">
            <a:extLst>
              <a:ext uri="{FF2B5EF4-FFF2-40B4-BE49-F238E27FC236}">
                <a16:creationId xmlns:a16="http://schemas.microsoft.com/office/drawing/2014/main" id="{0A15230C-26D9-08D1-C4A1-DCC122C113AB}"/>
              </a:ext>
            </a:extLst>
          </p:cNvPr>
          <p:cNvSpPr>
            <a:spLocks noGrp="1"/>
          </p:cNvSpPr>
          <p:nvPr>
            <p:ph type="ftr" sz="quarter" idx="3"/>
          </p:nvPr>
        </p:nvSpPr>
        <p:spPr/>
        <p:txBody>
          <a:bodyPr/>
          <a:lstStyle/>
          <a:p>
            <a:r>
              <a:rPr lang="en-GB" noProof="0"/>
              <a:t>Title of this presentation (Footer Text)</a:t>
            </a:r>
          </a:p>
        </p:txBody>
      </p:sp>
      <p:graphicFrame>
        <p:nvGraphicFramePr>
          <p:cNvPr id="6" name="Table 5">
            <a:extLst>
              <a:ext uri="{FF2B5EF4-FFF2-40B4-BE49-F238E27FC236}">
                <a16:creationId xmlns:a16="http://schemas.microsoft.com/office/drawing/2014/main" id="{C9963E75-B0BB-DFD2-188F-399ACEB4406A}"/>
              </a:ext>
            </a:extLst>
          </p:cNvPr>
          <p:cNvGraphicFramePr>
            <a:graphicFrameLocks noGrp="1"/>
          </p:cNvGraphicFramePr>
          <p:nvPr>
            <p:extLst>
              <p:ext uri="{D42A27DB-BD31-4B8C-83A1-F6EECF244321}">
                <p14:modId xmlns:p14="http://schemas.microsoft.com/office/powerpoint/2010/main" val="3512009164"/>
              </p:ext>
            </p:extLst>
          </p:nvPr>
        </p:nvGraphicFramePr>
        <p:xfrm>
          <a:off x="1444209" y="2407234"/>
          <a:ext cx="7371230" cy="1463040"/>
        </p:xfrm>
        <a:graphic>
          <a:graphicData uri="http://schemas.openxmlformats.org/drawingml/2006/table">
            <a:tbl>
              <a:tblPr firstRow="1" bandRow="1">
                <a:tableStyleId>{69012ECD-51FC-41F1-AA8D-1B2483CD663E}</a:tableStyleId>
              </a:tblPr>
              <a:tblGrid>
                <a:gridCol w="7371230">
                  <a:extLst>
                    <a:ext uri="{9D8B030D-6E8A-4147-A177-3AD203B41FA5}">
                      <a16:colId xmlns:a16="http://schemas.microsoft.com/office/drawing/2014/main" val="2708980667"/>
                    </a:ext>
                  </a:extLst>
                </a:gridCol>
              </a:tblGrid>
              <a:tr h="1302478">
                <a:tc>
                  <a:txBody>
                    <a:bodyPr/>
                    <a:lstStyle/>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id="calculator" class="com.levi9.code9.Calculator" /&gt;</a:t>
                      </a:r>
                      <a:endParaRPr lang="en-US">
                        <a:solidFill>
                          <a:srgbClr val="000000"/>
                        </a:solidFill>
                      </a:endParaRPr>
                    </a:p>
                    <a:p>
                      <a:pPr lvl="0">
                        <a:buNone/>
                      </a:pPr>
                      <a:endParaRPr lang="en-US" sz="1800" b="0" i="0" u="none" strike="noStrike" kern="1200" noProof="0">
                        <a:solidFill>
                          <a:srgbClr val="000000"/>
                        </a:solidFill>
                        <a:effectLst/>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a:t>
                      </a:r>
                      <a:r>
                        <a:rPr lang="en-US" sz="1800" b="0" i="0" u="none" strike="noStrike" kern="1200" noProof="0" err="1">
                          <a:solidFill>
                            <a:srgbClr val="000000"/>
                          </a:solidFill>
                          <a:effectLst/>
                        </a:rPr>
                        <a:t>cashRegister</a:t>
                      </a:r>
                      <a:r>
                        <a:rPr lang="en-US" sz="1800" b="0" i="0" u="none" strike="noStrike" kern="1200" noProof="0">
                          <a:solidFill>
                            <a:srgbClr val="000000"/>
                          </a:solidFill>
                          <a:effectLst/>
                        </a:rPr>
                        <a:t>" class="com.levi9.code9.CashRegister" &gt;</a:t>
                      </a:r>
                      <a:endParaRPr lang="en-US">
                        <a:solidFill>
                          <a:srgbClr val="000000"/>
                        </a:solidFill>
                      </a:endParaRPr>
                    </a:p>
                    <a:p>
                      <a:pPr lvl="0">
                        <a:buNone/>
                      </a:pPr>
                      <a:r>
                        <a:rPr lang="en-US" sz="1800" b="0" i="0" u="none" strike="noStrike" kern="1200" noProof="0">
                          <a:solidFill>
                            <a:srgbClr val="000000"/>
                          </a:solidFill>
                          <a:effectLst/>
                        </a:rPr>
                        <a:t>    &lt;</a:t>
                      </a:r>
                      <a:r>
                        <a:rPr lang="en-US" sz="1800" b="1" i="0" u="none" strike="noStrike" kern="1200" noProof="0">
                          <a:solidFill>
                            <a:srgbClr val="000000"/>
                          </a:solidFill>
                          <a:effectLst/>
                        </a:rPr>
                        <a:t>property</a:t>
                      </a:r>
                      <a:r>
                        <a:rPr lang="en-US" sz="1800" b="0" i="0" u="none" strike="noStrike" kern="1200" noProof="0">
                          <a:solidFill>
                            <a:srgbClr val="000000"/>
                          </a:solidFill>
                          <a:effectLst/>
                        </a:rPr>
                        <a:t> name="calculator" ref="calculator" /&gt;</a:t>
                      </a:r>
                      <a:endParaRPr lang="en-US">
                        <a:solidFill>
                          <a:srgbClr val="000000"/>
                        </a:solidFill>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&gt; </a:t>
                      </a:r>
                      <a:endParaRPr lang="en-US">
                        <a:solidFill>
                          <a:srgbClr val="000000"/>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575258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Reference] 20170614.potx" id="{AD4E6C48-9686-406B-A617-6E8FE8518958}" vid="{D35E2A69-8CDE-4DAC-AC20-67534287BF67}"/>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51e0c87-45cf-4dd3-8d1f-258871050f77">
      <UserInfo>
        <DisplayName>Bojan Curcic</DisplayName>
        <AccountId>45</AccountId>
        <AccountType/>
      </UserInfo>
    </SharedWithUsers>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4ESR3DWA55CH-681551392-92114</_dlc_DocId>
    <_dlc_DocIdUrl xmlns="f51e0c87-45cf-4dd3-8d1f-258871050f77">
      <Url>https://levi9.sharepoint.com/sites/hrm/_layouts/15/DocIdRedir.aspx?ID=4ESR3DWA55CH-681551392-92114</Url>
      <Description>4ESR3DWA55CH-681551392-92114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266AB91-31F6-44F5-BE7D-D4DEE8746BD4}">
  <ds:schemaRefs>
    <ds:schemaRef ds:uri="4cc0ab7c-3ab8-4d68-a537-53c2f0d8c54f"/>
    <ds:schemaRef ds:uri="f51e0c87-45cf-4dd3-8d1f-258871050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93D77E5-90B9-4C90-87FE-F634B2FFE8E9}">
  <ds:schemaRefs>
    <ds:schemaRef ds:uri="http://schemas.microsoft.com/sharepoint/v3/contenttype/forms"/>
  </ds:schemaRefs>
</ds:datastoreItem>
</file>

<file path=customXml/itemProps3.xml><?xml version="1.0" encoding="utf-8"?>
<ds:datastoreItem xmlns:ds="http://schemas.openxmlformats.org/officeDocument/2006/customXml" ds:itemID="{03A2D292-7AE3-49DC-9297-29CA881D9CB9}">
  <ds:schemaRefs>
    <ds:schemaRef ds:uri="434af53a-1025-4c8c-9acf-b5fb1b4a7bd1"/>
    <ds:schemaRef ds:uri="4cc0ab7c-3ab8-4d68-a537-53c2f0d8c54f"/>
    <ds:schemaRef ds:uri="88031489-7444-46d8-8f6b-40f85aac60c6"/>
    <ds:schemaRef ds:uri="f51e0c87-45cf-4dd3-8d1f-258871050f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6CC6AE40-CF09-4C26-8AD8-3F7A5263783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15076</TotalTime>
  <Words>5858</Words>
  <Application>Microsoft Macintosh PowerPoint</Application>
  <PresentationFormat>Widescreen</PresentationFormat>
  <Paragraphs>680</Paragraphs>
  <Slides>41</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Arial,Sans-Serif</vt:lpstr>
      <vt:lpstr>Calibri</vt:lpstr>
      <vt:lpstr>DM Sans</vt:lpstr>
      <vt:lpstr>Franklin Gothic Book</vt:lpstr>
      <vt:lpstr>Helvetica Neue</vt:lpstr>
      <vt:lpstr>ING Me</vt:lpstr>
      <vt:lpstr>Open Sans</vt:lpstr>
      <vt:lpstr>Red Hat Text</vt:lpstr>
      <vt:lpstr>Tw Cen MT</vt:lpstr>
      <vt:lpstr>Levi9_PP_Template_16x9_2017</vt:lpstr>
      <vt:lpstr>Working with Spring boot and Spring Framework</vt:lpstr>
      <vt:lpstr>Agenda Slides</vt:lpstr>
      <vt:lpstr>Spring Framework</vt:lpstr>
      <vt:lpstr>About Spring Framework</vt:lpstr>
      <vt:lpstr>Inversion of Control</vt:lpstr>
      <vt:lpstr>Dependency Injection</vt:lpstr>
      <vt:lpstr>Bean configuration</vt:lpstr>
      <vt:lpstr>Dependency Injection - Types</vt:lpstr>
      <vt:lpstr>Dependency Injection XML BASED</vt:lpstr>
      <vt:lpstr>Dependency Injection</vt:lpstr>
      <vt:lpstr>Spring Boot</vt:lpstr>
      <vt:lpstr>What is Spring Boot?</vt:lpstr>
      <vt:lpstr>Benefits of spring boot</vt:lpstr>
      <vt:lpstr>Initializing a Spring application</vt:lpstr>
      <vt:lpstr>Spring and spring boot essentials</vt:lpstr>
      <vt:lpstr>USING SPRING BOOT </vt:lpstr>
      <vt:lpstr>REST API</vt:lpstr>
      <vt:lpstr>CONTROLLER</vt:lpstr>
      <vt:lpstr>POST/GET METHODS</vt:lpstr>
      <vt:lpstr>PARAMETERS/API REFERENCE</vt:lpstr>
      <vt:lpstr>SWAGGER</vt:lpstr>
      <vt:lpstr>lombok</vt:lpstr>
      <vt:lpstr>lombok</vt:lpstr>
      <vt:lpstr>slf4j</vt:lpstr>
      <vt:lpstr>Establishing the domain</vt:lpstr>
      <vt:lpstr>Status code</vt:lpstr>
      <vt:lpstr>Responsestatusexception</vt:lpstr>
      <vt:lpstr>VALIDATION</vt:lpstr>
      <vt:lpstr>Examples of VALIDATION ANNOTATIONS:</vt:lpstr>
      <vt:lpstr>To perforM validation WE NEED to:</vt:lpstr>
      <vt:lpstr>WORKING WITH DATA:</vt:lpstr>
      <vt:lpstr>Persisting data with Spring Data JPA</vt:lpstr>
      <vt:lpstr>Spring DATA JPA:</vt:lpstr>
      <vt:lpstr>H2 database</vt:lpstr>
      <vt:lpstr>Declaring JPA repositories </vt:lpstr>
      <vt:lpstr>Customizing JPA repositories </vt:lpstr>
      <vt:lpstr>PowerPoint Presentation</vt:lpstr>
      <vt:lpstr>UNIT TESTING WITH SPRING BOOT</vt:lpstr>
      <vt:lpstr>MOCKITO</vt:lpstr>
      <vt:lpstr>Testing the controller</vt:lpstr>
      <vt:lpstr>USEFUL LINKS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and Maven</dc:title>
  <dc:creator>Sara Krasic</dc:creator>
  <cp:lastModifiedBy>Jana Terzic</cp:lastModifiedBy>
  <cp:revision>15</cp:revision>
  <dcterms:created xsi:type="dcterms:W3CDTF">2020-06-05T13:15:12Z</dcterms:created>
  <dcterms:modified xsi:type="dcterms:W3CDTF">2024-05-17T17:40:02Z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_dlc_DocIdItemGuid">
    <vt:lpwstr>9e0d30d5-8260-4452-ad38-1752857d9584</vt:lpwstr>
  </property>
</Properties>
</file>