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310" r:id="rId5"/>
    <p:sldId id="260" r:id="rId6"/>
    <p:sldId id="261" r:id="rId7"/>
    <p:sldId id="311" r:id="rId8"/>
    <p:sldId id="262" r:id="rId9"/>
    <p:sldId id="263" r:id="rId10"/>
    <p:sldId id="312" r:id="rId11"/>
    <p:sldId id="266" r:id="rId12"/>
    <p:sldId id="267" r:id="rId13"/>
    <p:sldId id="313" r:id="rId14"/>
    <p:sldId id="314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49F"/>
    <a:srgbClr val="FFFFFF"/>
    <a:srgbClr val="486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24507-904F-436F-BDC5-BFDF03939466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84848-FCF6-417F-B8D1-25C09FDF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84848-FCF6-417F-B8D1-25C09FDF36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82776" y="3582111"/>
            <a:ext cx="5227955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31880" y="6249922"/>
            <a:ext cx="302260" cy="364490"/>
          </a:xfrm>
          <a:custGeom>
            <a:avLst/>
            <a:gdLst/>
            <a:ahLst/>
            <a:cxnLst/>
            <a:rect l="l" t="t" r="r" b="b"/>
            <a:pathLst>
              <a:path w="302259" h="364490">
                <a:moveTo>
                  <a:pt x="269450" y="54382"/>
                </a:moveTo>
                <a:lnTo>
                  <a:pt x="150114" y="54382"/>
                </a:lnTo>
                <a:lnTo>
                  <a:pt x="184840" y="60522"/>
                </a:lnTo>
                <a:lnTo>
                  <a:pt x="215423" y="78270"/>
                </a:lnTo>
                <a:lnTo>
                  <a:pt x="237196" y="106617"/>
                </a:lnTo>
                <a:lnTo>
                  <a:pt x="245491" y="144552"/>
                </a:lnTo>
                <a:lnTo>
                  <a:pt x="243310" y="163752"/>
                </a:lnTo>
                <a:lnTo>
                  <a:pt x="237664" y="181674"/>
                </a:lnTo>
                <a:lnTo>
                  <a:pt x="229899" y="198388"/>
                </a:lnTo>
                <a:lnTo>
                  <a:pt x="221361" y="213960"/>
                </a:lnTo>
                <a:lnTo>
                  <a:pt x="220599" y="213960"/>
                </a:lnTo>
                <a:lnTo>
                  <a:pt x="220599" y="214679"/>
                </a:lnTo>
                <a:lnTo>
                  <a:pt x="120269" y="364237"/>
                </a:lnTo>
                <a:lnTo>
                  <a:pt x="172212" y="364237"/>
                </a:lnTo>
                <a:lnTo>
                  <a:pt x="250571" y="261903"/>
                </a:lnTo>
                <a:lnTo>
                  <a:pt x="257683" y="250457"/>
                </a:lnTo>
                <a:lnTo>
                  <a:pt x="288925" y="195091"/>
                </a:lnTo>
                <a:lnTo>
                  <a:pt x="301752" y="143118"/>
                </a:lnTo>
                <a:lnTo>
                  <a:pt x="297410" y="107486"/>
                </a:lnTo>
                <a:lnTo>
                  <a:pt x="286258" y="78628"/>
                </a:lnTo>
                <a:lnTo>
                  <a:pt x="271105" y="56075"/>
                </a:lnTo>
                <a:lnTo>
                  <a:pt x="269450" y="54382"/>
                </a:lnTo>
                <a:close/>
              </a:path>
              <a:path w="302259" h="364490">
                <a:moveTo>
                  <a:pt x="148717" y="0"/>
                </a:moveTo>
                <a:lnTo>
                  <a:pt x="92154" y="11363"/>
                </a:lnTo>
                <a:lnTo>
                  <a:pt x="44069" y="43651"/>
                </a:lnTo>
                <a:lnTo>
                  <a:pt x="11366" y="91512"/>
                </a:lnTo>
                <a:lnTo>
                  <a:pt x="0" y="147410"/>
                </a:lnTo>
                <a:lnTo>
                  <a:pt x="7175" y="193432"/>
                </a:lnTo>
                <a:lnTo>
                  <a:pt x="27495" y="233284"/>
                </a:lnTo>
                <a:lnTo>
                  <a:pt x="59150" y="264549"/>
                </a:lnTo>
                <a:lnTo>
                  <a:pt x="100330" y="284812"/>
                </a:lnTo>
                <a:lnTo>
                  <a:pt x="130937" y="236146"/>
                </a:lnTo>
                <a:lnTo>
                  <a:pt x="101365" y="225188"/>
                </a:lnTo>
                <a:lnTo>
                  <a:pt x="77914" y="205377"/>
                </a:lnTo>
                <a:lnTo>
                  <a:pt x="62464" y="178589"/>
                </a:lnTo>
                <a:lnTo>
                  <a:pt x="56896" y="146700"/>
                </a:lnTo>
                <a:lnTo>
                  <a:pt x="64156" y="110837"/>
                </a:lnTo>
                <a:lnTo>
                  <a:pt x="84026" y="81485"/>
                </a:lnTo>
                <a:lnTo>
                  <a:pt x="113635" y="61661"/>
                </a:lnTo>
                <a:lnTo>
                  <a:pt x="150114" y="54382"/>
                </a:lnTo>
                <a:lnTo>
                  <a:pt x="269450" y="54382"/>
                </a:lnTo>
                <a:lnTo>
                  <a:pt x="254762" y="39359"/>
                </a:lnTo>
                <a:lnTo>
                  <a:pt x="232013" y="22643"/>
                </a:lnTo>
                <a:lnTo>
                  <a:pt x="206025" y="10287"/>
                </a:lnTo>
                <a:lnTo>
                  <a:pt x="177895" y="2627"/>
                </a:lnTo>
                <a:lnTo>
                  <a:pt x="148717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43132" y="6353557"/>
            <a:ext cx="79248" cy="792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745" y="55829"/>
            <a:ext cx="10565130" cy="1278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6276" y="1517141"/>
            <a:ext cx="8502650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3333" y="6376522"/>
            <a:ext cx="250825" cy="191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hyperlink" Target="https://en.wikipedia.org/wiki/Software_modernization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liquibase-refactor-schema-of-java-ap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hyperlink" Target="https://kubernetes.io/docs/tutorial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manjaromanic/monolithic-app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manjaromanic/monolithic-app" TargetMode="External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manjaromanic/notification-servic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3635" y="1309115"/>
            <a:ext cx="1006475" cy="1217930"/>
          </a:xfrm>
          <a:custGeom>
            <a:avLst/>
            <a:gdLst/>
            <a:ahLst/>
            <a:cxnLst/>
            <a:rect l="l" t="t" r="r" b="b"/>
            <a:pathLst>
              <a:path w="1006475" h="1217930">
                <a:moveTo>
                  <a:pt x="635508" y="477024"/>
                </a:moveTo>
                <a:lnTo>
                  <a:pt x="628789" y="435089"/>
                </a:lnTo>
                <a:lnTo>
                  <a:pt x="610069" y="398691"/>
                </a:lnTo>
                <a:lnTo>
                  <a:pt x="581533" y="370001"/>
                </a:lnTo>
                <a:lnTo>
                  <a:pt x="545338" y="351180"/>
                </a:lnTo>
                <a:lnTo>
                  <a:pt x="503694" y="344424"/>
                </a:lnTo>
                <a:lnTo>
                  <a:pt x="462038" y="351180"/>
                </a:lnTo>
                <a:lnTo>
                  <a:pt x="425843" y="370001"/>
                </a:lnTo>
                <a:lnTo>
                  <a:pt x="397306" y="398691"/>
                </a:lnTo>
                <a:lnTo>
                  <a:pt x="378587" y="435089"/>
                </a:lnTo>
                <a:lnTo>
                  <a:pt x="371868" y="477024"/>
                </a:lnTo>
                <a:lnTo>
                  <a:pt x="378587" y="518947"/>
                </a:lnTo>
                <a:lnTo>
                  <a:pt x="397306" y="555345"/>
                </a:lnTo>
                <a:lnTo>
                  <a:pt x="425843" y="584034"/>
                </a:lnTo>
                <a:lnTo>
                  <a:pt x="462038" y="602856"/>
                </a:lnTo>
                <a:lnTo>
                  <a:pt x="503694" y="609600"/>
                </a:lnTo>
                <a:lnTo>
                  <a:pt x="545338" y="602856"/>
                </a:lnTo>
                <a:lnTo>
                  <a:pt x="581533" y="584034"/>
                </a:lnTo>
                <a:lnTo>
                  <a:pt x="610069" y="555345"/>
                </a:lnTo>
                <a:lnTo>
                  <a:pt x="628789" y="518947"/>
                </a:lnTo>
                <a:lnTo>
                  <a:pt x="635508" y="477024"/>
                </a:lnTo>
                <a:close/>
              </a:path>
              <a:path w="1006475" h="1217930">
                <a:moveTo>
                  <a:pt x="1005852" y="478409"/>
                </a:moveTo>
                <a:lnTo>
                  <a:pt x="1002131" y="415925"/>
                </a:lnTo>
                <a:lnTo>
                  <a:pt x="991730" y="359308"/>
                </a:lnTo>
                <a:lnTo>
                  <a:pt x="975766" y="308343"/>
                </a:lnTo>
                <a:lnTo>
                  <a:pt x="955332" y="262851"/>
                </a:lnTo>
                <a:lnTo>
                  <a:pt x="931557" y="222618"/>
                </a:lnTo>
                <a:lnTo>
                  <a:pt x="905548" y="187464"/>
                </a:lnTo>
                <a:lnTo>
                  <a:pt x="878420" y="157187"/>
                </a:lnTo>
                <a:lnTo>
                  <a:pt x="814120" y="101892"/>
                </a:lnTo>
                <a:lnTo>
                  <a:pt x="774192" y="75717"/>
                </a:lnTo>
                <a:lnTo>
                  <a:pt x="731862" y="53174"/>
                </a:lnTo>
                <a:lnTo>
                  <a:pt x="687501" y="34404"/>
                </a:lnTo>
                <a:lnTo>
                  <a:pt x="641477" y="19570"/>
                </a:lnTo>
                <a:lnTo>
                  <a:pt x="594131" y="8801"/>
                </a:lnTo>
                <a:lnTo>
                  <a:pt x="545833" y="2222"/>
                </a:lnTo>
                <a:lnTo>
                  <a:pt x="496963" y="0"/>
                </a:lnTo>
                <a:lnTo>
                  <a:pt x="447522" y="2451"/>
                </a:lnTo>
                <a:lnTo>
                  <a:pt x="399199" y="9677"/>
                </a:lnTo>
                <a:lnTo>
                  <a:pt x="352209" y="21564"/>
                </a:lnTo>
                <a:lnTo>
                  <a:pt x="306768" y="37960"/>
                </a:lnTo>
                <a:lnTo>
                  <a:pt x="263105" y="58737"/>
                </a:lnTo>
                <a:lnTo>
                  <a:pt x="221449" y="83743"/>
                </a:lnTo>
                <a:lnTo>
                  <a:pt x="182029" y="112864"/>
                </a:lnTo>
                <a:lnTo>
                  <a:pt x="145046" y="145923"/>
                </a:lnTo>
                <a:lnTo>
                  <a:pt x="112191" y="182333"/>
                </a:lnTo>
                <a:lnTo>
                  <a:pt x="83261" y="221335"/>
                </a:lnTo>
                <a:lnTo>
                  <a:pt x="58407" y="262636"/>
                </a:lnTo>
                <a:lnTo>
                  <a:pt x="37757" y="305917"/>
                </a:lnTo>
                <a:lnTo>
                  <a:pt x="21450" y="350875"/>
                </a:lnTo>
                <a:lnTo>
                  <a:pt x="9626" y="397205"/>
                </a:lnTo>
                <a:lnTo>
                  <a:pt x="2438" y="444614"/>
                </a:lnTo>
                <a:lnTo>
                  <a:pt x="0" y="492760"/>
                </a:lnTo>
                <a:lnTo>
                  <a:pt x="2336" y="541832"/>
                </a:lnTo>
                <a:lnTo>
                  <a:pt x="9220" y="589470"/>
                </a:lnTo>
                <a:lnTo>
                  <a:pt x="20485" y="635457"/>
                </a:lnTo>
                <a:lnTo>
                  <a:pt x="35953" y="679526"/>
                </a:lnTo>
                <a:lnTo>
                  <a:pt x="55448" y="721474"/>
                </a:lnTo>
                <a:lnTo>
                  <a:pt x="78790" y="761047"/>
                </a:lnTo>
                <a:lnTo>
                  <a:pt x="105803" y="798029"/>
                </a:lnTo>
                <a:lnTo>
                  <a:pt x="136321" y="832167"/>
                </a:lnTo>
                <a:lnTo>
                  <a:pt x="170167" y="863244"/>
                </a:lnTo>
                <a:lnTo>
                  <a:pt x="207162" y="891006"/>
                </a:lnTo>
                <a:lnTo>
                  <a:pt x="247129" y="915225"/>
                </a:lnTo>
                <a:lnTo>
                  <a:pt x="289890" y="935685"/>
                </a:lnTo>
                <a:lnTo>
                  <a:pt x="335292" y="952119"/>
                </a:lnTo>
                <a:lnTo>
                  <a:pt x="437527" y="789432"/>
                </a:lnTo>
                <a:lnTo>
                  <a:pt x="391401" y="777214"/>
                </a:lnTo>
                <a:lnTo>
                  <a:pt x="348500" y="758469"/>
                </a:lnTo>
                <a:lnTo>
                  <a:pt x="309410" y="733717"/>
                </a:lnTo>
                <a:lnTo>
                  <a:pt x="274713" y="703541"/>
                </a:lnTo>
                <a:lnTo>
                  <a:pt x="245008" y="668477"/>
                </a:lnTo>
                <a:lnTo>
                  <a:pt x="220891" y="629094"/>
                </a:lnTo>
                <a:lnTo>
                  <a:pt x="202920" y="585927"/>
                </a:lnTo>
                <a:lnTo>
                  <a:pt x="191719" y="539534"/>
                </a:lnTo>
                <a:lnTo>
                  <a:pt x="187845" y="490474"/>
                </a:lnTo>
                <a:lnTo>
                  <a:pt x="191249" y="444995"/>
                </a:lnTo>
                <a:lnTo>
                  <a:pt x="201104" y="401535"/>
                </a:lnTo>
                <a:lnTo>
                  <a:pt x="216941" y="360603"/>
                </a:lnTo>
                <a:lnTo>
                  <a:pt x="238252" y="322668"/>
                </a:lnTo>
                <a:lnTo>
                  <a:pt x="264553" y="288213"/>
                </a:lnTo>
                <a:lnTo>
                  <a:pt x="295338" y="257746"/>
                </a:lnTo>
                <a:lnTo>
                  <a:pt x="330123" y="231724"/>
                </a:lnTo>
                <a:lnTo>
                  <a:pt x="368414" y="210642"/>
                </a:lnTo>
                <a:lnTo>
                  <a:pt x="409714" y="194983"/>
                </a:lnTo>
                <a:lnTo>
                  <a:pt x="453529" y="185229"/>
                </a:lnTo>
                <a:lnTo>
                  <a:pt x="499376" y="181864"/>
                </a:lnTo>
                <a:lnTo>
                  <a:pt x="542175" y="184632"/>
                </a:lnTo>
                <a:lnTo>
                  <a:pt x="584454" y="192798"/>
                </a:lnTo>
                <a:lnTo>
                  <a:pt x="625475" y="206222"/>
                </a:lnTo>
                <a:lnTo>
                  <a:pt x="664476" y="224739"/>
                </a:lnTo>
                <a:lnTo>
                  <a:pt x="700709" y="248170"/>
                </a:lnTo>
                <a:lnTo>
                  <a:pt x="733425" y="276377"/>
                </a:lnTo>
                <a:lnTo>
                  <a:pt x="761873" y="309181"/>
                </a:lnTo>
                <a:lnTo>
                  <a:pt x="785317" y="346443"/>
                </a:lnTo>
                <a:lnTo>
                  <a:pt x="802982" y="387972"/>
                </a:lnTo>
                <a:lnTo>
                  <a:pt x="814133" y="433628"/>
                </a:lnTo>
                <a:lnTo>
                  <a:pt x="818019" y="483235"/>
                </a:lnTo>
                <a:lnTo>
                  <a:pt x="813485" y="534936"/>
                </a:lnTo>
                <a:lnTo>
                  <a:pt x="801204" y="583882"/>
                </a:lnTo>
                <a:lnTo>
                  <a:pt x="783094" y="630174"/>
                </a:lnTo>
                <a:lnTo>
                  <a:pt x="761085" y="673938"/>
                </a:lnTo>
                <a:lnTo>
                  <a:pt x="737120" y="715264"/>
                </a:lnTo>
                <a:lnTo>
                  <a:pt x="737120" y="717677"/>
                </a:lnTo>
                <a:lnTo>
                  <a:pt x="399554" y="1217676"/>
                </a:lnTo>
                <a:lnTo>
                  <a:pt x="573036" y="1217676"/>
                </a:lnTo>
                <a:lnTo>
                  <a:pt x="618515" y="1206017"/>
                </a:lnTo>
                <a:lnTo>
                  <a:pt x="651522" y="1174623"/>
                </a:lnTo>
                <a:lnTo>
                  <a:pt x="837069" y="875538"/>
                </a:lnTo>
                <a:lnTo>
                  <a:pt x="844600" y="861275"/>
                </a:lnTo>
                <a:lnTo>
                  <a:pt x="852792" y="847191"/>
                </a:lnTo>
                <a:lnTo>
                  <a:pt x="861441" y="833539"/>
                </a:lnTo>
                <a:lnTo>
                  <a:pt x="870343" y="820547"/>
                </a:lnTo>
                <a:lnTo>
                  <a:pt x="898791" y="773125"/>
                </a:lnTo>
                <a:lnTo>
                  <a:pt x="926299" y="725131"/>
                </a:lnTo>
                <a:lnTo>
                  <a:pt x="951611" y="676630"/>
                </a:lnTo>
                <a:lnTo>
                  <a:pt x="973467" y="627659"/>
                </a:lnTo>
                <a:lnTo>
                  <a:pt x="990625" y="578269"/>
                </a:lnTo>
                <a:lnTo>
                  <a:pt x="1001826" y="528510"/>
                </a:lnTo>
                <a:lnTo>
                  <a:pt x="1005852" y="478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11323" y="1469138"/>
            <a:ext cx="100965" cy="401320"/>
          </a:xfrm>
          <a:custGeom>
            <a:avLst/>
            <a:gdLst/>
            <a:ahLst/>
            <a:cxnLst/>
            <a:rect l="l" t="t" r="r" b="b"/>
            <a:pathLst>
              <a:path w="100964" h="401319">
                <a:moveTo>
                  <a:pt x="100582" y="0"/>
                </a:moveTo>
                <a:lnTo>
                  <a:pt x="0" y="0"/>
                </a:lnTo>
                <a:lnTo>
                  <a:pt x="0" y="400809"/>
                </a:lnTo>
                <a:lnTo>
                  <a:pt x="100582" y="400809"/>
                </a:lnTo>
                <a:lnTo>
                  <a:pt x="100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1546859"/>
            <a:ext cx="853440" cy="332740"/>
          </a:xfrm>
          <a:custGeom>
            <a:avLst/>
            <a:gdLst/>
            <a:ahLst/>
            <a:cxnLst/>
            <a:rect l="l" t="t" r="r" b="b"/>
            <a:pathLst>
              <a:path w="853439" h="332739">
                <a:moveTo>
                  <a:pt x="332232" y="174498"/>
                </a:moveTo>
                <a:lnTo>
                  <a:pt x="326771" y="124333"/>
                </a:lnTo>
                <a:lnTo>
                  <a:pt x="311226" y="78371"/>
                </a:lnTo>
                <a:lnTo>
                  <a:pt x="259245" y="23152"/>
                </a:lnTo>
                <a:lnTo>
                  <a:pt x="239649" y="14363"/>
                </a:lnTo>
                <a:lnTo>
                  <a:pt x="239649" y="124333"/>
                </a:lnTo>
                <a:lnTo>
                  <a:pt x="104394" y="124333"/>
                </a:lnTo>
                <a:lnTo>
                  <a:pt x="123444" y="90805"/>
                </a:lnTo>
                <a:lnTo>
                  <a:pt x="173228" y="69342"/>
                </a:lnTo>
                <a:lnTo>
                  <a:pt x="187007" y="70650"/>
                </a:lnTo>
                <a:lnTo>
                  <a:pt x="220726" y="88392"/>
                </a:lnTo>
                <a:lnTo>
                  <a:pt x="239649" y="124333"/>
                </a:lnTo>
                <a:lnTo>
                  <a:pt x="239649" y="14363"/>
                </a:lnTo>
                <a:lnTo>
                  <a:pt x="226923" y="8636"/>
                </a:lnTo>
                <a:lnTo>
                  <a:pt x="195059" y="1752"/>
                </a:lnTo>
                <a:lnTo>
                  <a:pt x="166116" y="0"/>
                </a:lnTo>
                <a:lnTo>
                  <a:pt x="137909" y="1714"/>
                </a:lnTo>
                <a:lnTo>
                  <a:pt x="77050" y="22186"/>
                </a:lnTo>
                <a:lnTo>
                  <a:pt x="27051" y="71539"/>
                </a:lnTo>
                <a:lnTo>
                  <a:pt x="3073" y="134480"/>
                </a:lnTo>
                <a:lnTo>
                  <a:pt x="0" y="167259"/>
                </a:lnTo>
                <a:lnTo>
                  <a:pt x="3733" y="204419"/>
                </a:lnTo>
                <a:lnTo>
                  <a:pt x="29032" y="264401"/>
                </a:lnTo>
                <a:lnTo>
                  <a:pt x="75095" y="310057"/>
                </a:lnTo>
                <a:lnTo>
                  <a:pt x="136550" y="330530"/>
                </a:lnTo>
                <a:lnTo>
                  <a:pt x="170815" y="332232"/>
                </a:lnTo>
                <a:lnTo>
                  <a:pt x="195719" y="331190"/>
                </a:lnTo>
                <a:lnTo>
                  <a:pt x="244602" y="320128"/>
                </a:lnTo>
                <a:lnTo>
                  <a:pt x="282397" y="298437"/>
                </a:lnTo>
                <a:lnTo>
                  <a:pt x="314579" y="260629"/>
                </a:lnTo>
                <a:lnTo>
                  <a:pt x="316763" y="255778"/>
                </a:lnTo>
                <a:lnTo>
                  <a:pt x="327533" y="231902"/>
                </a:lnTo>
                <a:lnTo>
                  <a:pt x="232537" y="222250"/>
                </a:lnTo>
                <a:lnTo>
                  <a:pt x="226529" y="233057"/>
                </a:lnTo>
                <a:lnTo>
                  <a:pt x="220103" y="240474"/>
                </a:lnTo>
                <a:lnTo>
                  <a:pt x="214541" y="244754"/>
                </a:lnTo>
                <a:lnTo>
                  <a:pt x="211201" y="246126"/>
                </a:lnTo>
                <a:lnTo>
                  <a:pt x="202869" y="250698"/>
                </a:lnTo>
                <a:lnTo>
                  <a:pt x="192760" y="253669"/>
                </a:lnTo>
                <a:lnTo>
                  <a:pt x="181775" y="255295"/>
                </a:lnTo>
                <a:lnTo>
                  <a:pt x="170815" y="255778"/>
                </a:lnTo>
                <a:lnTo>
                  <a:pt x="159029" y="255143"/>
                </a:lnTo>
                <a:lnTo>
                  <a:pt x="121031" y="236601"/>
                </a:lnTo>
                <a:lnTo>
                  <a:pt x="103289" y="197294"/>
                </a:lnTo>
                <a:lnTo>
                  <a:pt x="101981" y="184023"/>
                </a:lnTo>
                <a:lnTo>
                  <a:pt x="332232" y="184023"/>
                </a:lnTo>
                <a:lnTo>
                  <a:pt x="332232" y="174498"/>
                </a:lnTo>
                <a:close/>
              </a:path>
              <a:path w="853439" h="332739">
                <a:moveTo>
                  <a:pt x="720852" y="12204"/>
                </a:moveTo>
                <a:lnTo>
                  <a:pt x="611632" y="12204"/>
                </a:lnTo>
                <a:lnTo>
                  <a:pt x="533260" y="177165"/>
                </a:lnTo>
                <a:lnTo>
                  <a:pt x="454914" y="12204"/>
                </a:lnTo>
                <a:lnTo>
                  <a:pt x="344424" y="12204"/>
                </a:lnTo>
                <a:lnTo>
                  <a:pt x="502412" y="323088"/>
                </a:lnTo>
                <a:lnTo>
                  <a:pt x="564134" y="323088"/>
                </a:lnTo>
                <a:lnTo>
                  <a:pt x="720852" y="12204"/>
                </a:lnTo>
                <a:close/>
              </a:path>
              <a:path w="853439" h="332739">
                <a:moveTo>
                  <a:pt x="853440" y="12192"/>
                </a:moveTo>
                <a:lnTo>
                  <a:pt x="752856" y="12192"/>
                </a:lnTo>
                <a:lnTo>
                  <a:pt x="752856" y="323088"/>
                </a:lnTo>
                <a:lnTo>
                  <a:pt x="774446" y="323088"/>
                </a:lnTo>
                <a:lnTo>
                  <a:pt x="804951" y="316826"/>
                </a:lnTo>
                <a:lnTo>
                  <a:pt x="830084" y="299808"/>
                </a:lnTo>
                <a:lnTo>
                  <a:pt x="847140" y="274713"/>
                </a:lnTo>
                <a:lnTo>
                  <a:pt x="853440" y="244221"/>
                </a:lnTo>
                <a:lnTo>
                  <a:pt x="853440" y="12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8276" y="1940051"/>
            <a:ext cx="314325" cy="318770"/>
          </a:xfrm>
          <a:custGeom>
            <a:avLst/>
            <a:gdLst/>
            <a:ahLst/>
            <a:cxnLst/>
            <a:rect l="l" t="t" r="r" b="b"/>
            <a:pathLst>
              <a:path w="314325" h="318769">
                <a:moveTo>
                  <a:pt x="195072" y="0"/>
                </a:moveTo>
                <a:lnTo>
                  <a:pt x="172154" y="1389"/>
                </a:lnTo>
                <a:lnTo>
                  <a:pt x="147462" y="7493"/>
                </a:lnTo>
                <a:lnTo>
                  <a:pt x="122795" y="21216"/>
                </a:lnTo>
                <a:lnTo>
                  <a:pt x="99949" y="45466"/>
                </a:lnTo>
                <a:lnTo>
                  <a:pt x="99949" y="7239"/>
                </a:lnTo>
                <a:lnTo>
                  <a:pt x="0" y="7239"/>
                </a:lnTo>
                <a:lnTo>
                  <a:pt x="0" y="318516"/>
                </a:lnTo>
                <a:lnTo>
                  <a:pt x="99949" y="318516"/>
                </a:lnTo>
                <a:lnTo>
                  <a:pt x="99949" y="158115"/>
                </a:lnTo>
                <a:lnTo>
                  <a:pt x="100566" y="143392"/>
                </a:lnTo>
                <a:lnTo>
                  <a:pt x="118872" y="100584"/>
                </a:lnTo>
                <a:lnTo>
                  <a:pt x="159385" y="83820"/>
                </a:lnTo>
                <a:lnTo>
                  <a:pt x="172354" y="84685"/>
                </a:lnTo>
                <a:lnTo>
                  <a:pt x="206976" y="109876"/>
                </a:lnTo>
                <a:lnTo>
                  <a:pt x="213995" y="158115"/>
                </a:lnTo>
                <a:lnTo>
                  <a:pt x="213995" y="318516"/>
                </a:lnTo>
                <a:lnTo>
                  <a:pt x="313944" y="318516"/>
                </a:lnTo>
                <a:lnTo>
                  <a:pt x="313944" y="122174"/>
                </a:lnTo>
                <a:lnTo>
                  <a:pt x="313122" y="100838"/>
                </a:lnTo>
                <a:lnTo>
                  <a:pt x="299906" y="53736"/>
                </a:lnTo>
                <a:lnTo>
                  <a:pt x="261973" y="15162"/>
                </a:lnTo>
                <a:lnTo>
                  <a:pt x="216181" y="1164"/>
                </a:lnTo>
                <a:lnTo>
                  <a:pt x="195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3848" y="1947671"/>
            <a:ext cx="99060" cy="311150"/>
          </a:xfrm>
          <a:custGeom>
            <a:avLst/>
            <a:gdLst/>
            <a:ahLst/>
            <a:cxnLst/>
            <a:rect l="l" t="t" r="r" b="b"/>
            <a:pathLst>
              <a:path w="99060" h="311150">
                <a:moveTo>
                  <a:pt x="99060" y="0"/>
                </a:moveTo>
                <a:lnTo>
                  <a:pt x="0" y="0"/>
                </a:lnTo>
                <a:lnTo>
                  <a:pt x="0" y="310896"/>
                </a:lnTo>
                <a:lnTo>
                  <a:pt x="23622" y="310896"/>
                </a:lnTo>
                <a:lnTo>
                  <a:pt x="52286" y="304984"/>
                </a:lnTo>
                <a:lnTo>
                  <a:pt x="76342" y="288750"/>
                </a:lnTo>
                <a:lnTo>
                  <a:pt x="92898" y="264443"/>
                </a:lnTo>
                <a:lnTo>
                  <a:pt x="99060" y="234315"/>
                </a:lnTo>
                <a:lnTo>
                  <a:pt x="99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6060" y="1940051"/>
            <a:ext cx="312420" cy="318770"/>
          </a:xfrm>
          <a:custGeom>
            <a:avLst/>
            <a:gdLst/>
            <a:ahLst/>
            <a:cxnLst/>
            <a:rect l="l" t="t" r="r" b="b"/>
            <a:pathLst>
              <a:path w="312419" h="318769">
                <a:moveTo>
                  <a:pt x="194056" y="0"/>
                </a:moveTo>
                <a:lnTo>
                  <a:pt x="171307" y="1389"/>
                </a:lnTo>
                <a:lnTo>
                  <a:pt x="146748" y="7493"/>
                </a:lnTo>
                <a:lnTo>
                  <a:pt x="122189" y="21216"/>
                </a:lnTo>
                <a:lnTo>
                  <a:pt x="99441" y="45466"/>
                </a:lnTo>
                <a:lnTo>
                  <a:pt x="99441" y="7239"/>
                </a:lnTo>
                <a:lnTo>
                  <a:pt x="0" y="7239"/>
                </a:lnTo>
                <a:lnTo>
                  <a:pt x="0" y="318516"/>
                </a:lnTo>
                <a:lnTo>
                  <a:pt x="99441" y="318516"/>
                </a:lnTo>
                <a:lnTo>
                  <a:pt x="99441" y="158115"/>
                </a:lnTo>
                <a:lnTo>
                  <a:pt x="100058" y="143392"/>
                </a:lnTo>
                <a:lnTo>
                  <a:pt x="118364" y="100584"/>
                </a:lnTo>
                <a:lnTo>
                  <a:pt x="158623" y="83820"/>
                </a:lnTo>
                <a:lnTo>
                  <a:pt x="171519" y="84685"/>
                </a:lnTo>
                <a:lnTo>
                  <a:pt x="206013" y="109876"/>
                </a:lnTo>
                <a:lnTo>
                  <a:pt x="212979" y="158115"/>
                </a:lnTo>
                <a:lnTo>
                  <a:pt x="212979" y="318516"/>
                </a:lnTo>
                <a:lnTo>
                  <a:pt x="312420" y="318516"/>
                </a:lnTo>
                <a:lnTo>
                  <a:pt x="312420" y="122174"/>
                </a:lnTo>
                <a:lnTo>
                  <a:pt x="311600" y="100838"/>
                </a:lnTo>
                <a:lnTo>
                  <a:pt x="298436" y="53736"/>
                </a:lnTo>
                <a:lnTo>
                  <a:pt x="260671" y="15162"/>
                </a:lnTo>
                <a:lnTo>
                  <a:pt x="215070" y="1164"/>
                </a:lnTo>
                <a:lnTo>
                  <a:pt x="194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8772" y="1938527"/>
            <a:ext cx="330835" cy="329565"/>
          </a:xfrm>
          <a:custGeom>
            <a:avLst/>
            <a:gdLst/>
            <a:ahLst/>
            <a:cxnLst/>
            <a:rect l="l" t="t" r="r" b="b"/>
            <a:pathLst>
              <a:path w="330835" h="329564">
                <a:moveTo>
                  <a:pt x="164211" y="0"/>
                </a:moveTo>
                <a:lnTo>
                  <a:pt x="106775" y="8032"/>
                </a:lnTo>
                <a:lnTo>
                  <a:pt x="47625" y="42926"/>
                </a:lnTo>
                <a:lnTo>
                  <a:pt x="11287" y="100488"/>
                </a:lnTo>
                <a:lnTo>
                  <a:pt x="0" y="167005"/>
                </a:lnTo>
                <a:lnTo>
                  <a:pt x="3385" y="202729"/>
                </a:lnTo>
                <a:lnTo>
                  <a:pt x="27110" y="262606"/>
                </a:lnTo>
                <a:lnTo>
                  <a:pt x="73237" y="308074"/>
                </a:lnTo>
                <a:lnTo>
                  <a:pt x="135526" y="327513"/>
                </a:lnTo>
                <a:lnTo>
                  <a:pt x="168910" y="329184"/>
                </a:lnTo>
                <a:lnTo>
                  <a:pt x="195187" y="328169"/>
                </a:lnTo>
                <a:lnTo>
                  <a:pt x="244169" y="318093"/>
                </a:lnTo>
                <a:lnTo>
                  <a:pt x="281771" y="296757"/>
                </a:lnTo>
                <a:lnTo>
                  <a:pt x="313326" y="258732"/>
                </a:lnTo>
                <a:lnTo>
                  <a:pt x="314802" y="255270"/>
                </a:lnTo>
                <a:lnTo>
                  <a:pt x="171323" y="255270"/>
                </a:lnTo>
                <a:lnTo>
                  <a:pt x="158468" y="254631"/>
                </a:lnTo>
                <a:lnTo>
                  <a:pt x="118999" y="236093"/>
                </a:lnTo>
                <a:lnTo>
                  <a:pt x="101246" y="194873"/>
                </a:lnTo>
                <a:lnTo>
                  <a:pt x="99949" y="181229"/>
                </a:lnTo>
                <a:lnTo>
                  <a:pt x="330708" y="181229"/>
                </a:lnTo>
                <a:lnTo>
                  <a:pt x="330708" y="171704"/>
                </a:lnTo>
                <a:lnTo>
                  <a:pt x="329039" y="141583"/>
                </a:lnTo>
                <a:lnTo>
                  <a:pt x="325107" y="121666"/>
                </a:lnTo>
                <a:lnTo>
                  <a:pt x="104648" y="121666"/>
                </a:lnTo>
                <a:lnTo>
                  <a:pt x="107265" y="111732"/>
                </a:lnTo>
                <a:lnTo>
                  <a:pt x="140065" y="75168"/>
                </a:lnTo>
                <a:lnTo>
                  <a:pt x="171323" y="69215"/>
                </a:lnTo>
                <a:lnTo>
                  <a:pt x="304400" y="69215"/>
                </a:lnTo>
                <a:lnTo>
                  <a:pt x="287909" y="45339"/>
                </a:lnTo>
                <a:lnTo>
                  <a:pt x="257526" y="21163"/>
                </a:lnTo>
                <a:lnTo>
                  <a:pt x="225155" y="7477"/>
                </a:lnTo>
                <a:lnTo>
                  <a:pt x="193236" y="1387"/>
                </a:lnTo>
                <a:lnTo>
                  <a:pt x="164211" y="0"/>
                </a:lnTo>
                <a:close/>
              </a:path>
              <a:path w="330835" h="329564">
                <a:moveTo>
                  <a:pt x="233172" y="219456"/>
                </a:moveTo>
                <a:lnTo>
                  <a:pt x="202416" y="250233"/>
                </a:lnTo>
                <a:lnTo>
                  <a:pt x="171323" y="255270"/>
                </a:lnTo>
                <a:lnTo>
                  <a:pt x="314802" y="255270"/>
                </a:lnTo>
                <a:lnTo>
                  <a:pt x="326009" y="228981"/>
                </a:lnTo>
                <a:lnTo>
                  <a:pt x="233172" y="219456"/>
                </a:lnTo>
                <a:close/>
              </a:path>
              <a:path w="330835" h="329564">
                <a:moveTo>
                  <a:pt x="304400" y="69215"/>
                </a:moveTo>
                <a:lnTo>
                  <a:pt x="171323" y="69215"/>
                </a:lnTo>
                <a:lnTo>
                  <a:pt x="186086" y="70475"/>
                </a:lnTo>
                <a:lnTo>
                  <a:pt x="198659" y="73961"/>
                </a:lnTo>
                <a:lnTo>
                  <a:pt x="234045" y="108235"/>
                </a:lnTo>
                <a:lnTo>
                  <a:pt x="237932" y="117070"/>
                </a:lnTo>
                <a:lnTo>
                  <a:pt x="240284" y="121666"/>
                </a:lnTo>
                <a:lnTo>
                  <a:pt x="325107" y="121666"/>
                </a:lnTo>
                <a:lnTo>
                  <a:pt x="322691" y="109426"/>
                </a:lnTo>
                <a:lnTo>
                  <a:pt x="309651" y="76817"/>
                </a:lnTo>
                <a:lnTo>
                  <a:pt x="304400" y="69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12848" y="2389631"/>
            <a:ext cx="967740" cy="177165"/>
            <a:chOff x="2212848" y="2389631"/>
            <a:chExt cx="967740" cy="1771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2848" y="2389631"/>
              <a:ext cx="390144" cy="1386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8900" y="2423159"/>
              <a:ext cx="80772" cy="1036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484" y="2423159"/>
              <a:ext cx="89916" cy="1051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3784" y="2389631"/>
              <a:ext cx="336804" cy="17678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247644" y="2385059"/>
            <a:ext cx="722630" cy="146685"/>
            <a:chOff x="3247644" y="2385059"/>
            <a:chExt cx="722630" cy="14668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7644" y="2385059"/>
              <a:ext cx="106680" cy="1463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4136" y="2423159"/>
              <a:ext cx="89916" cy="1051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6912" y="2389631"/>
              <a:ext cx="176784" cy="137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5032" y="2423159"/>
              <a:ext cx="284988" cy="10515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82776" y="3067253"/>
            <a:ext cx="5195570" cy="146431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12700" marR="5080">
              <a:lnSpc>
                <a:spcPct val="68400"/>
              </a:lnSpc>
              <a:spcBef>
                <a:spcPts val="2230"/>
              </a:spcBef>
            </a:pP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UNDERSTANDING</a:t>
            </a:r>
            <a:r>
              <a:rPr sz="5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5600">
              <a:latin typeface="Tw Cen MT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2776" y="5590735"/>
            <a:ext cx="3548379" cy="57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Ervin </a:t>
            </a:r>
            <a:r>
              <a:rPr lang="en-US" sz="1500" dirty="0" err="1">
                <a:solidFill>
                  <a:srgbClr val="FFFFFF"/>
                </a:solidFill>
                <a:latin typeface="Tw Cen MT"/>
                <a:cs typeface="Tw Cen MT"/>
              </a:rPr>
              <a:t>Capar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,</a:t>
            </a:r>
            <a:r>
              <a:rPr lang="en-US"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Marko Marinkovic</a:t>
            </a:r>
          </a:p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Novi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Sad,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w Cen MT"/>
                <a:cs typeface="Tw Cen MT"/>
              </a:rPr>
              <a:t>202</a:t>
            </a:r>
            <a:r>
              <a:rPr lang="en-US" sz="1500" spc="-20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5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7552" y="1005837"/>
            <a:ext cx="2650490" cy="5222875"/>
          </a:xfrm>
          <a:custGeom>
            <a:avLst/>
            <a:gdLst/>
            <a:ahLst/>
            <a:cxnLst/>
            <a:rect l="l" t="t" r="r" b="b"/>
            <a:pathLst>
              <a:path w="2650490" h="5222875">
                <a:moveTo>
                  <a:pt x="2650236" y="0"/>
                </a:moveTo>
                <a:lnTo>
                  <a:pt x="0" y="0"/>
                </a:lnTo>
                <a:lnTo>
                  <a:pt x="0" y="5222748"/>
                </a:lnTo>
                <a:lnTo>
                  <a:pt x="2650236" y="5222748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1682" y="1432941"/>
            <a:ext cx="2499995" cy="24470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28511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have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asynchronous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systems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5080" lvl="0" indent="-287020" defTabSz="914400" eaLnBrk="1" fontAlgn="auto" latinLnBrk="0" hangingPunct="1">
              <a:lnSpc>
                <a:spcPct val="901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Complex</a:t>
            </a:r>
            <a:r>
              <a:rPr kumimoji="0" sz="1600" b="0" i="0" u="none" strike="noStrike" kern="0" cap="none" spc="-9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requiring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seamless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or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those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would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eventually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grow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0" lvl="0" indent="-286385" defTabSz="91440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7552" y="4277614"/>
            <a:ext cx="2650490" cy="11474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23215" marR="82550" lvl="0" indent="-287020" defTabSz="914400" eaLnBrk="1" fontAlgn="auto" latinLnBrk="0" hangingPunct="1">
              <a:lnSpc>
                <a:spcPct val="9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321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Not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well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suited</a:t>
            </a:r>
            <a:r>
              <a:rPr kumimoji="0" sz="1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transactional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support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-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processor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components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are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highly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decoupled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distributed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28388" y="225501"/>
            <a:ext cx="2924810" cy="1227455"/>
            <a:chOff x="4628388" y="225501"/>
            <a:chExt cx="2924810" cy="12274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8388" y="225501"/>
              <a:ext cx="2924555" cy="12268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5588" y="359625"/>
              <a:ext cx="2060448" cy="10287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97552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78577" y="516382"/>
            <a:ext cx="1489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EVENT-DRIVEN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54708" y="1005837"/>
            <a:ext cx="5601081" cy="5222875"/>
            <a:chOff x="1854708" y="1005837"/>
            <a:chExt cx="5601081" cy="5222875"/>
          </a:xfrm>
        </p:grpSpPr>
        <p:sp>
          <p:nvSpPr>
            <p:cNvPr id="11" name="object 11"/>
            <p:cNvSpPr/>
            <p:nvPr/>
          </p:nvSpPr>
          <p:spPr>
            <a:xfrm>
              <a:off x="4817364" y="4035788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089241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41" y="85915"/>
                  </a:lnTo>
                  <a:lnTo>
                    <a:pt x="172626" y="86258"/>
                  </a:lnTo>
                  <a:lnTo>
                    <a:pt x="173151" y="95770"/>
                  </a:lnTo>
                  <a:lnTo>
                    <a:pt x="180695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24" y="148018"/>
                  </a:lnTo>
                  <a:lnTo>
                    <a:pt x="262407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61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73" y="202399"/>
                  </a:lnTo>
                  <a:lnTo>
                    <a:pt x="229273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111" y="171170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813" y="136118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9" y="102274"/>
                  </a:lnTo>
                  <a:lnTo>
                    <a:pt x="263553" y="97853"/>
                  </a:lnTo>
                  <a:lnTo>
                    <a:pt x="255511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39" y="86258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089263" y="1339472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495"/>
                  </a:moveTo>
                  <a:lnTo>
                    <a:pt x="72509" y="213061"/>
                  </a:lnTo>
                  <a:lnTo>
                    <a:pt x="86321" y="213061"/>
                  </a:lnTo>
                  <a:lnTo>
                    <a:pt x="101486" y="217357"/>
                  </a:lnTo>
                  <a:lnTo>
                    <a:pt x="114417" y="226808"/>
                  </a:lnTo>
                  <a:lnTo>
                    <a:pt x="131427" y="236260"/>
                  </a:lnTo>
                  <a:lnTo>
                    <a:pt x="158830" y="240556"/>
                  </a:lnTo>
                  <a:lnTo>
                    <a:pt x="220977" y="240556"/>
                  </a:lnTo>
                  <a:lnTo>
                    <a:pt x="229032" y="238917"/>
                  </a:lnTo>
                  <a:lnTo>
                    <a:pt x="235611" y="234495"/>
                  </a:lnTo>
                  <a:lnTo>
                    <a:pt x="240054" y="227946"/>
                  </a:lnTo>
                  <a:lnTo>
                    <a:pt x="241701" y="219929"/>
                  </a:lnTo>
                  <a:lnTo>
                    <a:pt x="241777" y="214835"/>
                  </a:lnTo>
                  <a:lnTo>
                    <a:pt x="239804" y="209906"/>
                  </a:lnTo>
                  <a:lnTo>
                    <a:pt x="236227" y="206245"/>
                  </a:lnTo>
                  <a:lnTo>
                    <a:pt x="259014" y="180195"/>
                  </a:lnTo>
                  <a:lnTo>
                    <a:pt x="256913" y="175013"/>
                  </a:lnTo>
                  <a:lnTo>
                    <a:pt x="253120" y="171174"/>
                  </a:lnTo>
                  <a:lnTo>
                    <a:pt x="253107" y="171148"/>
                  </a:lnTo>
                  <a:lnTo>
                    <a:pt x="260612" y="167833"/>
                  </a:lnTo>
                  <a:lnTo>
                    <a:pt x="266063" y="162138"/>
                  </a:lnTo>
                  <a:lnTo>
                    <a:pt x="268970" y="154825"/>
                  </a:lnTo>
                  <a:lnTo>
                    <a:pt x="268828" y="146682"/>
                  </a:lnTo>
                  <a:lnTo>
                    <a:pt x="267925" y="142628"/>
                  </a:lnTo>
                  <a:lnTo>
                    <a:pt x="265837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39" y="125447"/>
                  </a:lnTo>
                  <a:lnTo>
                    <a:pt x="276212" y="116831"/>
                  </a:lnTo>
                  <a:lnTo>
                    <a:pt x="274571" y="108819"/>
                  </a:lnTo>
                  <a:lnTo>
                    <a:pt x="270130" y="102272"/>
                  </a:lnTo>
                  <a:lnTo>
                    <a:pt x="263555" y="97850"/>
                  </a:lnTo>
                  <a:lnTo>
                    <a:pt x="255513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4" y="13230"/>
                  </a:lnTo>
                  <a:lnTo>
                    <a:pt x="184542" y="6845"/>
                  </a:lnTo>
                  <a:lnTo>
                    <a:pt x="169192" y="0"/>
                  </a:lnTo>
                  <a:lnTo>
                    <a:pt x="161126" y="1619"/>
                  </a:lnTo>
                  <a:lnTo>
                    <a:pt x="154538" y="6035"/>
                  </a:lnTo>
                  <a:lnTo>
                    <a:pt x="150097" y="12588"/>
                  </a:lnTo>
                  <a:lnTo>
                    <a:pt x="148468" y="20614"/>
                  </a:lnTo>
                  <a:lnTo>
                    <a:pt x="141912" y="49604"/>
                  </a:lnTo>
                  <a:lnTo>
                    <a:pt x="107776" y="89473"/>
                  </a:lnTo>
                  <a:lnTo>
                    <a:pt x="84309" y="103097"/>
                  </a:lnTo>
                  <a:lnTo>
                    <a:pt x="79917" y="103084"/>
                  </a:lnTo>
                  <a:lnTo>
                    <a:pt x="72509" y="103084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22" y="85929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22" y="230217"/>
                  </a:lnTo>
                  <a:lnTo>
                    <a:pt x="72483" y="224084"/>
                  </a:lnTo>
                  <a:lnTo>
                    <a:pt x="72509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4163" y="1344317"/>
              <a:ext cx="266512" cy="2308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67753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17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0" y="250682"/>
                  </a:lnTo>
                  <a:lnTo>
                    <a:pt x="192303" y="245984"/>
                  </a:lnTo>
                  <a:lnTo>
                    <a:pt x="192679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3" y="172584"/>
                  </a:lnTo>
                  <a:lnTo>
                    <a:pt x="117864" y="153569"/>
                  </a:lnTo>
                  <a:lnTo>
                    <a:pt x="104217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57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4995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64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19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79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79" y="245417"/>
                  </a:lnTo>
                  <a:lnTo>
                    <a:pt x="196888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85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86" y="120888"/>
                  </a:lnTo>
                  <a:lnTo>
                    <a:pt x="283260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64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41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17" y="144353"/>
                  </a:lnTo>
                  <a:lnTo>
                    <a:pt x="100266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067718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11" y="102706"/>
                  </a:lnTo>
                  <a:lnTo>
                    <a:pt x="281550" y="94655"/>
                  </a:lnTo>
                  <a:lnTo>
                    <a:pt x="264633" y="72910"/>
                  </a:lnTo>
                  <a:lnTo>
                    <a:pt x="268595" y="68823"/>
                  </a:lnTo>
                  <a:lnTo>
                    <a:pt x="270780" y="63385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31014" y="0"/>
                  </a:lnTo>
                  <a:lnTo>
                    <a:pt x="166049" y="0"/>
                  </a:lnTo>
                  <a:lnTo>
                    <a:pt x="137399" y="4510"/>
                  </a:lnTo>
                  <a:lnTo>
                    <a:pt x="119614" y="14433"/>
                  </a:lnTo>
                  <a:lnTo>
                    <a:pt x="106094" y="24357"/>
                  </a:lnTo>
                  <a:lnTo>
                    <a:pt x="90238" y="28867"/>
                  </a:lnTo>
                  <a:lnTo>
                    <a:pt x="75810" y="28867"/>
                  </a:lnTo>
                  <a:lnTo>
                    <a:pt x="75810" y="25261"/>
                  </a:lnTo>
                  <a:lnTo>
                    <a:pt x="75785" y="17293"/>
                  </a:lnTo>
                  <a:lnTo>
                    <a:pt x="69333" y="10843"/>
                  </a:lnTo>
                  <a:lnTo>
                    <a:pt x="61370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70" y="162405"/>
                  </a:lnTo>
                  <a:lnTo>
                    <a:pt x="69333" y="162380"/>
                  </a:lnTo>
                  <a:lnTo>
                    <a:pt x="75785" y="155931"/>
                  </a:lnTo>
                  <a:lnTo>
                    <a:pt x="75811" y="147969"/>
                  </a:lnTo>
                  <a:lnTo>
                    <a:pt x="75811" y="144362"/>
                  </a:lnTo>
                  <a:lnTo>
                    <a:pt x="83545" y="144362"/>
                  </a:lnTo>
                  <a:lnTo>
                    <a:pt x="132053" y="176315"/>
                  </a:lnTo>
                  <a:lnTo>
                    <a:pt x="155216" y="230981"/>
                  </a:lnTo>
                  <a:lnTo>
                    <a:pt x="156990" y="239394"/>
                  </a:lnTo>
                  <a:lnTo>
                    <a:pt x="161689" y="246239"/>
                  </a:lnTo>
                  <a:lnTo>
                    <a:pt x="168610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9" y="200072"/>
                  </a:lnTo>
                  <a:lnTo>
                    <a:pt x="193234" y="180320"/>
                  </a:lnTo>
                  <a:lnTo>
                    <a:pt x="189540" y="168574"/>
                  </a:lnTo>
                  <a:lnTo>
                    <a:pt x="187704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6" y="149860"/>
                  </a:lnTo>
                  <a:lnTo>
                    <a:pt x="282404" y="145216"/>
                  </a:lnTo>
                  <a:lnTo>
                    <a:pt x="287049" y="138342"/>
                  </a:lnTo>
                  <a:lnTo>
                    <a:pt x="288764" y="129926"/>
                  </a:lnTo>
                  <a:lnTo>
                    <a:pt x="288891" y="120887"/>
                  </a:lnTo>
                  <a:lnTo>
                    <a:pt x="283265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2839" y="5886944"/>
              <a:ext cx="278623" cy="2424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54708" y="1005837"/>
              <a:ext cx="2650490" cy="5222875"/>
            </a:xfrm>
            <a:custGeom>
              <a:avLst/>
              <a:gdLst/>
              <a:ahLst/>
              <a:cxnLst/>
              <a:rect l="l" t="t" r="r" b="b"/>
              <a:pathLst>
                <a:path w="2650490" h="5222875">
                  <a:moveTo>
                    <a:pt x="2650236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50236" y="5222748"/>
                  </a:lnTo>
                  <a:lnTo>
                    <a:pt x="265023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78329" y="1432941"/>
            <a:ext cx="2512060" cy="25917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30035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New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3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need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to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be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built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quickly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b="1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spc="-10" dirty="0">
                <a:solidFill>
                  <a:srgbClr val="13349F"/>
                </a:solidFill>
                <a:latin typeface="Tw Cen MT"/>
                <a:cs typeface="Tw Cen MT"/>
              </a:rPr>
              <a:t>Suitable for projects with budget constraints</a:t>
            </a:r>
          </a:p>
          <a:p>
            <a:pPr marL="299085" marR="142875" lvl="0" indent="-287020" defTabSz="914400" eaLnBrk="1" fontAlgn="auto" latinLnBrk="0" hangingPunct="1">
              <a:lnSpc>
                <a:spcPts val="173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Allows domain changes to be managed by a single team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6392" y="4283210"/>
            <a:ext cx="2650490" cy="1410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suitable for environments requiring rapid time to market </a:t>
            </a:r>
          </a:p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Poor fit for systems requiring high elasticity, scalability, or fault tolerance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85544" y="225501"/>
            <a:ext cx="2924810" cy="1227455"/>
            <a:chOff x="1685544" y="225501"/>
            <a:chExt cx="2924810" cy="122745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5544" y="225501"/>
              <a:ext cx="2924556" cy="122687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2348" y="359625"/>
              <a:ext cx="2310384" cy="102873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54708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22349" y="516382"/>
            <a:ext cx="24338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solidFill>
                  <a:srgbClr val="FFFFFF"/>
                </a:solidFill>
              </a:rPr>
              <a:t>MODULAR MONOLITH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10" dirty="0">
                <a:solidFill>
                  <a:srgbClr val="FFFFFF"/>
                </a:solidFill>
              </a:rPr>
              <a:t>ARCHITECTURE</a:t>
            </a:r>
            <a:endParaRPr sz="1800" dirty="0"/>
          </a:p>
        </p:txBody>
      </p:sp>
      <p:grpSp>
        <p:nvGrpSpPr>
          <p:cNvPr id="26" name="object 26"/>
          <p:cNvGrpSpPr/>
          <p:nvPr/>
        </p:nvGrpSpPr>
        <p:grpSpPr>
          <a:xfrm>
            <a:off x="1860804" y="1005837"/>
            <a:ext cx="8464804" cy="5222875"/>
            <a:chOff x="1860804" y="1005837"/>
            <a:chExt cx="8464804" cy="5222875"/>
          </a:xfrm>
        </p:grpSpPr>
        <p:sp>
          <p:nvSpPr>
            <p:cNvPr id="27" name="object 27"/>
            <p:cNvSpPr/>
            <p:nvPr/>
          </p:nvSpPr>
          <p:spPr>
            <a:xfrm>
              <a:off x="1860804" y="4038600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14944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60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60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60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60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149465" y="1339469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72496" y="216495"/>
                  </a:moveTo>
                  <a:lnTo>
                    <a:pt x="72496" y="213061"/>
                  </a:lnTo>
                  <a:lnTo>
                    <a:pt x="86308" y="213061"/>
                  </a:lnTo>
                  <a:lnTo>
                    <a:pt x="101476" y="217357"/>
                  </a:lnTo>
                  <a:lnTo>
                    <a:pt x="114409" y="226808"/>
                  </a:lnTo>
                  <a:lnTo>
                    <a:pt x="131419" y="236260"/>
                  </a:lnTo>
                  <a:lnTo>
                    <a:pt x="158817" y="240556"/>
                  </a:lnTo>
                  <a:lnTo>
                    <a:pt x="220977" y="240556"/>
                  </a:lnTo>
                  <a:lnTo>
                    <a:pt x="229025" y="238917"/>
                  </a:lnTo>
                  <a:lnTo>
                    <a:pt x="235600" y="234496"/>
                  </a:lnTo>
                  <a:lnTo>
                    <a:pt x="240042" y="227952"/>
                  </a:lnTo>
                  <a:lnTo>
                    <a:pt x="241688" y="219941"/>
                  </a:lnTo>
                  <a:lnTo>
                    <a:pt x="241765" y="214835"/>
                  </a:lnTo>
                  <a:lnTo>
                    <a:pt x="239804" y="209906"/>
                  </a:lnTo>
                  <a:lnTo>
                    <a:pt x="236215" y="206245"/>
                  </a:lnTo>
                  <a:lnTo>
                    <a:pt x="259001" y="180195"/>
                  </a:lnTo>
                  <a:lnTo>
                    <a:pt x="256901" y="175013"/>
                  </a:lnTo>
                  <a:lnTo>
                    <a:pt x="253120" y="171174"/>
                  </a:lnTo>
                  <a:lnTo>
                    <a:pt x="260610" y="167833"/>
                  </a:lnTo>
                  <a:lnTo>
                    <a:pt x="266057" y="162138"/>
                  </a:lnTo>
                  <a:lnTo>
                    <a:pt x="268959" y="154825"/>
                  </a:lnTo>
                  <a:lnTo>
                    <a:pt x="268816" y="146682"/>
                  </a:lnTo>
                  <a:lnTo>
                    <a:pt x="267925" y="142628"/>
                  </a:lnTo>
                  <a:lnTo>
                    <a:pt x="265824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31"/>
                  </a:lnTo>
                  <a:lnTo>
                    <a:pt x="274571" y="108821"/>
                  </a:lnTo>
                  <a:lnTo>
                    <a:pt x="270128" y="102276"/>
                  </a:lnTo>
                  <a:lnTo>
                    <a:pt x="263550" y="97856"/>
                  </a:lnTo>
                  <a:lnTo>
                    <a:pt x="255500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2" y="13230"/>
                  </a:lnTo>
                  <a:lnTo>
                    <a:pt x="184536" y="6845"/>
                  </a:lnTo>
                  <a:lnTo>
                    <a:pt x="169179" y="0"/>
                  </a:lnTo>
                  <a:lnTo>
                    <a:pt x="161115" y="1619"/>
                  </a:lnTo>
                  <a:lnTo>
                    <a:pt x="154532" y="6035"/>
                  </a:lnTo>
                  <a:lnTo>
                    <a:pt x="150094" y="12588"/>
                  </a:lnTo>
                  <a:lnTo>
                    <a:pt x="148468" y="20614"/>
                  </a:lnTo>
                  <a:lnTo>
                    <a:pt x="141910" y="49604"/>
                  </a:lnTo>
                  <a:lnTo>
                    <a:pt x="107765" y="89473"/>
                  </a:lnTo>
                  <a:lnTo>
                    <a:pt x="84297" y="103097"/>
                  </a:lnTo>
                  <a:lnTo>
                    <a:pt x="79917" y="103084"/>
                  </a:lnTo>
                  <a:lnTo>
                    <a:pt x="72496" y="103084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84" y="230242"/>
                  </a:lnTo>
                  <a:lnTo>
                    <a:pt x="66309" y="230217"/>
                  </a:lnTo>
                  <a:lnTo>
                    <a:pt x="72483" y="224084"/>
                  </a:lnTo>
                  <a:lnTo>
                    <a:pt x="72496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4352" y="1344314"/>
              <a:ext cx="266512" cy="23084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50817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83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150798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2" y="109731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09"/>
                  </a:lnTo>
                  <a:lnTo>
                    <a:pt x="268583" y="68821"/>
                  </a:lnTo>
                  <a:lnTo>
                    <a:pt x="270767" y="63385"/>
                  </a:lnTo>
                  <a:lnTo>
                    <a:pt x="270704" y="57739"/>
                  </a:lnTo>
                  <a:lnTo>
                    <a:pt x="268990" y="49321"/>
                  </a:lnTo>
                  <a:lnTo>
                    <a:pt x="264350" y="42446"/>
                  </a:lnTo>
                  <a:lnTo>
                    <a:pt x="257476" y="37803"/>
                  </a:lnTo>
                  <a:lnTo>
                    <a:pt x="249061" y="36084"/>
                  </a:lnTo>
                  <a:lnTo>
                    <a:pt x="246979" y="36084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2" y="4510"/>
                  </a:lnTo>
                  <a:lnTo>
                    <a:pt x="119607" y="14433"/>
                  </a:lnTo>
                  <a:lnTo>
                    <a:pt x="106088" y="24356"/>
                  </a:lnTo>
                  <a:lnTo>
                    <a:pt x="90238" y="28866"/>
                  </a:lnTo>
                  <a:lnTo>
                    <a:pt x="75798" y="28866"/>
                  </a:lnTo>
                  <a:lnTo>
                    <a:pt x="75798" y="25259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0" y="162380"/>
                  </a:lnTo>
                  <a:lnTo>
                    <a:pt x="75772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0"/>
                  </a:lnTo>
                  <a:lnTo>
                    <a:pt x="156977" y="239393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8" y="252457"/>
                  </a:lnTo>
                  <a:lnTo>
                    <a:pt x="185466" y="250682"/>
                  </a:lnTo>
                  <a:lnTo>
                    <a:pt x="192311" y="245984"/>
                  </a:lnTo>
                  <a:lnTo>
                    <a:pt x="196895" y="239062"/>
                  </a:lnTo>
                  <a:lnTo>
                    <a:pt x="198525" y="230618"/>
                  </a:lnTo>
                  <a:lnTo>
                    <a:pt x="196861" y="200072"/>
                  </a:lnTo>
                  <a:lnTo>
                    <a:pt x="193223" y="180321"/>
                  </a:lnTo>
                  <a:lnTo>
                    <a:pt x="189527" y="168574"/>
                  </a:lnTo>
                  <a:lnTo>
                    <a:pt x="187692" y="162044"/>
                  </a:lnTo>
                  <a:lnTo>
                    <a:pt x="187996" y="156254"/>
                  </a:lnTo>
                  <a:lnTo>
                    <a:pt x="192721" y="151680"/>
                  </a:lnTo>
                  <a:lnTo>
                    <a:pt x="198525" y="151581"/>
                  </a:lnTo>
                  <a:lnTo>
                    <a:pt x="267109" y="151581"/>
                  </a:lnTo>
                  <a:lnTo>
                    <a:pt x="275519" y="149860"/>
                  </a:lnTo>
                  <a:lnTo>
                    <a:pt x="282395" y="145216"/>
                  </a:lnTo>
                  <a:lnTo>
                    <a:pt x="287042" y="138342"/>
                  </a:lnTo>
                  <a:lnTo>
                    <a:pt x="288764" y="129926"/>
                  </a:lnTo>
                  <a:lnTo>
                    <a:pt x="288878" y="120887"/>
                  </a:lnTo>
                  <a:lnTo>
                    <a:pt x="283252" y="112781"/>
                  </a:lnTo>
                  <a:lnTo>
                    <a:pt x="274742" y="109731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5907" y="5917424"/>
              <a:ext cx="278623" cy="24241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676388" y="1005837"/>
              <a:ext cx="2649220" cy="5222875"/>
            </a:xfrm>
            <a:custGeom>
              <a:avLst/>
              <a:gdLst/>
              <a:ahLst/>
              <a:cxnLst/>
              <a:rect l="l" t="t" r="r" b="b"/>
              <a:pathLst>
                <a:path w="2649220" h="5222875">
                  <a:moveTo>
                    <a:pt x="2648712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48712" y="5222748"/>
                  </a:lnTo>
                  <a:lnTo>
                    <a:pt x="2648712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700009" y="1432941"/>
            <a:ext cx="2548890" cy="232948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with well-defined domains that do not heavily interact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Suitable for environments requiring high agility and fast time to market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Useful as a migration target towards microservices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76388" y="4277614"/>
            <a:ext cx="2649220" cy="113043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22580" marR="125730" lvl="0" indent="-287020" defTabSz="914400" eaLnBrk="1" fontAlgn="auto" latinLnBrk="0" hangingPunct="1">
              <a:lnSpc>
                <a:spcPts val="173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07223" y="225501"/>
            <a:ext cx="2923540" cy="1227455"/>
            <a:chOff x="7507223" y="225501"/>
            <a:chExt cx="2923540" cy="1227455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7223" y="225501"/>
              <a:ext cx="2923031" cy="122687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62899" y="359625"/>
              <a:ext cx="2049779" cy="102873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676388" y="339851"/>
              <a:ext cx="2649220" cy="952500"/>
            </a:xfrm>
            <a:custGeom>
              <a:avLst/>
              <a:gdLst/>
              <a:ahLst/>
              <a:cxnLst/>
              <a:rect l="l" t="t" r="r" b="b"/>
              <a:pathLst>
                <a:path w="2649220" h="952500">
                  <a:moveTo>
                    <a:pt x="2463546" y="0"/>
                  </a:moveTo>
                  <a:lnTo>
                    <a:pt x="185166" y="0"/>
                  </a:lnTo>
                  <a:lnTo>
                    <a:pt x="142718" y="5356"/>
                  </a:lnTo>
                  <a:lnTo>
                    <a:pt x="103747" y="20614"/>
                  </a:lnTo>
                  <a:lnTo>
                    <a:pt x="69366" y="44557"/>
                  </a:lnTo>
                  <a:lnTo>
                    <a:pt x="40688" y="75965"/>
                  </a:lnTo>
                  <a:lnTo>
                    <a:pt x="18825" y="113624"/>
                  </a:lnTo>
                  <a:lnTo>
                    <a:pt x="4891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48712" y="952500"/>
                  </a:lnTo>
                  <a:lnTo>
                    <a:pt x="2648712" y="202819"/>
                  </a:lnTo>
                  <a:lnTo>
                    <a:pt x="2643820" y="156314"/>
                  </a:lnTo>
                  <a:lnTo>
                    <a:pt x="2629886" y="113624"/>
                  </a:lnTo>
                  <a:lnTo>
                    <a:pt x="2608023" y="75965"/>
                  </a:lnTo>
                  <a:lnTo>
                    <a:pt x="2579345" y="44557"/>
                  </a:lnTo>
                  <a:lnTo>
                    <a:pt x="2544964" y="20614"/>
                  </a:lnTo>
                  <a:lnTo>
                    <a:pt x="2505993" y="5356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256781" y="516382"/>
            <a:ext cx="16928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SERVICE-BASED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676388" y="1339468"/>
            <a:ext cx="2638425" cy="4795098"/>
            <a:chOff x="7676388" y="1339468"/>
            <a:chExt cx="2638425" cy="4795098"/>
          </a:xfrm>
        </p:grpSpPr>
        <p:sp>
          <p:nvSpPr>
            <p:cNvPr id="43" name="object 43"/>
            <p:cNvSpPr/>
            <p:nvPr/>
          </p:nvSpPr>
          <p:spPr>
            <a:xfrm>
              <a:off x="7676388" y="4036394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96350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46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2" y="204551"/>
                  </a:lnTo>
                  <a:lnTo>
                    <a:pt x="252868" y="200131"/>
                  </a:lnTo>
                  <a:lnTo>
                    <a:pt x="257307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09" y="167839"/>
                  </a:lnTo>
                  <a:lnTo>
                    <a:pt x="266058" y="162142"/>
                  </a:lnTo>
                  <a:lnTo>
                    <a:pt x="268964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896" y="223380"/>
                  </a:lnTo>
                  <a:lnTo>
                    <a:pt x="6896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963549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507"/>
                  </a:moveTo>
                  <a:lnTo>
                    <a:pt x="72509" y="213074"/>
                  </a:lnTo>
                  <a:lnTo>
                    <a:pt x="86321" y="213074"/>
                  </a:lnTo>
                  <a:lnTo>
                    <a:pt x="101487" y="217368"/>
                  </a:lnTo>
                  <a:lnTo>
                    <a:pt x="114417" y="226814"/>
                  </a:lnTo>
                  <a:lnTo>
                    <a:pt x="131427" y="236261"/>
                  </a:lnTo>
                  <a:lnTo>
                    <a:pt x="158830" y="240555"/>
                  </a:lnTo>
                  <a:lnTo>
                    <a:pt x="220977" y="240555"/>
                  </a:lnTo>
                  <a:lnTo>
                    <a:pt x="229027" y="238924"/>
                  </a:lnTo>
                  <a:lnTo>
                    <a:pt x="235605" y="234505"/>
                  </a:lnTo>
                  <a:lnTo>
                    <a:pt x="240047" y="227958"/>
                  </a:lnTo>
                  <a:lnTo>
                    <a:pt x="241689" y="219941"/>
                  </a:lnTo>
                  <a:lnTo>
                    <a:pt x="241778" y="214835"/>
                  </a:lnTo>
                  <a:lnTo>
                    <a:pt x="239805" y="209906"/>
                  </a:lnTo>
                  <a:lnTo>
                    <a:pt x="236215" y="206257"/>
                  </a:lnTo>
                  <a:lnTo>
                    <a:pt x="259001" y="180195"/>
                  </a:lnTo>
                  <a:lnTo>
                    <a:pt x="256913" y="175013"/>
                  </a:lnTo>
                  <a:lnTo>
                    <a:pt x="253120" y="171186"/>
                  </a:lnTo>
                  <a:lnTo>
                    <a:pt x="260610" y="167835"/>
                  </a:lnTo>
                  <a:lnTo>
                    <a:pt x="266057" y="162144"/>
                  </a:lnTo>
                  <a:lnTo>
                    <a:pt x="268959" y="154836"/>
                  </a:lnTo>
                  <a:lnTo>
                    <a:pt x="268816" y="146695"/>
                  </a:lnTo>
                  <a:lnTo>
                    <a:pt x="267925" y="142640"/>
                  </a:lnTo>
                  <a:lnTo>
                    <a:pt x="265824" y="138953"/>
                  </a:lnTo>
                  <a:lnTo>
                    <a:pt x="262807" y="136128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44"/>
                  </a:lnTo>
                  <a:lnTo>
                    <a:pt x="189903" y="96217"/>
                  </a:lnTo>
                  <a:lnTo>
                    <a:pt x="184353" y="96128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23"/>
                  </a:lnTo>
                  <a:lnTo>
                    <a:pt x="184837" y="68818"/>
                  </a:lnTo>
                  <a:lnTo>
                    <a:pt x="188316" y="49982"/>
                  </a:lnTo>
                  <a:lnTo>
                    <a:pt x="189903" y="20855"/>
                  </a:lnTo>
                  <a:lnTo>
                    <a:pt x="188494" y="13237"/>
                  </a:lnTo>
                  <a:lnTo>
                    <a:pt x="184542" y="6851"/>
                  </a:lnTo>
                  <a:lnTo>
                    <a:pt x="169179" y="0"/>
                  </a:lnTo>
                  <a:lnTo>
                    <a:pt x="161120" y="1619"/>
                  </a:lnTo>
                  <a:lnTo>
                    <a:pt x="154536" y="6035"/>
                  </a:lnTo>
                  <a:lnTo>
                    <a:pt x="150096" y="12587"/>
                  </a:lnTo>
                  <a:lnTo>
                    <a:pt x="148468" y="20614"/>
                  </a:lnTo>
                  <a:lnTo>
                    <a:pt x="141911" y="49611"/>
                  </a:lnTo>
                  <a:lnTo>
                    <a:pt x="107771" y="89480"/>
                  </a:lnTo>
                  <a:lnTo>
                    <a:pt x="84297" y="103097"/>
                  </a:lnTo>
                  <a:lnTo>
                    <a:pt x="79918" y="103097"/>
                  </a:lnTo>
                  <a:lnTo>
                    <a:pt x="72509" y="103097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09" y="85928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10" y="230229"/>
                  </a:lnTo>
                  <a:lnTo>
                    <a:pt x="72484" y="224084"/>
                  </a:lnTo>
                  <a:lnTo>
                    <a:pt x="72509" y="216507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68436" y="1344312"/>
              <a:ext cx="266524" cy="23085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949637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35" y="123918"/>
                  </a:lnTo>
                  <a:lnTo>
                    <a:pt x="281533" y="129901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42" y="17587"/>
                  </a:lnTo>
                  <a:lnTo>
                    <a:pt x="137128" y="12362"/>
                  </a:lnTo>
                  <a:lnTo>
                    <a:pt x="149471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9949597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10"/>
                  </a:lnTo>
                  <a:lnTo>
                    <a:pt x="268583" y="68823"/>
                  </a:lnTo>
                  <a:lnTo>
                    <a:pt x="270767" y="63385"/>
                  </a:lnTo>
                  <a:lnTo>
                    <a:pt x="270716" y="57739"/>
                  </a:lnTo>
                  <a:lnTo>
                    <a:pt x="268996" y="49321"/>
                  </a:lnTo>
                  <a:lnTo>
                    <a:pt x="264352" y="42446"/>
                  </a:lnTo>
                  <a:lnTo>
                    <a:pt x="257476" y="37803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4" y="4510"/>
                  </a:lnTo>
                  <a:lnTo>
                    <a:pt x="119612" y="14433"/>
                  </a:lnTo>
                  <a:lnTo>
                    <a:pt x="106093" y="24357"/>
                  </a:lnTo>
                  <a:lnTo>
                    <a:pt x="90238" y="28867"/>
                  </a:lnTo>
                  <a:lnTo>
                    <a:pt x="75798" y="28867"/>
                  </a:lnTo>
                  <a:lnTo>
                    <a:pt x="75798" y="25261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1" y="162380"/>
                  </a:lnTo>
                  <a:lnTo>
                    <a:pt x="75773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1"/>
                  </a:lnTo>
                  <a:lnTo>
                    <a:pt x="156977" y="239394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3" y="200072"/>
                  </a:lnTo>
                  <a:lnTo>
                    <a:pt x="193228" y="180320"/>
                  </a:lnTo>
                  <a:lnTo>
                    <a:pt x="189533" y="168574"/>
                  </a:lnTo>
                  <a:lnTo>
                    <a:pt x="187692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4" y="149860"/>
                  </a:lnTo>
                  <a:lnTo>
                    <a:pt x="282400" y="145216"/>
                  </a:lnTo>
                  <a:lnTo>
                    <a:pt x="287044" y="138342"/>
                  </a:lnTo>
                  <a:lnTo>
                    <a:pt x="288764" y="129926"/>
                  </a:lnTo>
                  <a:lnTo>
                    <a:pt x="288879" y="120887"/>
                  </a:lnTo>
                  <a:lnTo>
                    <a:pt x="283252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54705" y="5886944"/>
              <a:ext cx="278623" cy="242415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3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</a:rPr>
              <a:pPr marL="38100" marR="0" lvl="0" indent="0" defTabSz="914400" eaLnBrk="1" fontAlgn="auto" latinLnBrk="0" hangingPunct="1">
                <a:lnSpc>
                  <a:spcPts val="13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200" b="1" i="0" u="none" strike="noStrike" kern="0" cap="none" spc="-25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1549" y="741141"/>
            <a:ext cx="4589145" cy="331342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02</a:t>
            </a:r>
            <a:endParaRPr sz="12000">
              <a:latin typeface="Tw Cen MT"/>
              <a:cs typeface="Tw Cen MT"/>
            </a:endParaRPr>
          </a:p>
          <a:p>
            <a:pPr marL="137160" marR="5080">
              <a:lnSpc>
                <a:spcPct val="67100"/>
              </a:lnSpc>
              <a:spcBef>
                <a:spcPts val="2390"/>
              </a:spcBef>
            </a:pPr>
            <a:r>
              <a:rPr sz="5100" spc="-40" dirty="0">
                <a:solidFill>
                  <a:srgbClr val="FFFFFF"/>
                </a:solidFill>
              </a:rPr>
              <a:t>MICROSERVICES</a:t>
            </a:r>
            <a:r>
              <a:rPr sz="5100" b="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spc="-10" dirty="0">
                <a:solidFill>
                  <a:srgbClr val="FFFFFF"/>
                </a:solidFill>
              </a:rPr>
              <a:t>ARCHITECTURE</a:t>
            </a:r>
            <a:endParaRPr sz="5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5580" y="233174"/>
            <a:ext cx="5332475" cy="63931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11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58365" y="1463041"/>
            <a:ext cx="2620010" cy="4585970"/>
          </a:xfrm>
          <a:custGeom>
            <a:avLst/>
            <a:gdLst/>
            <a:ahLst/>
            <a:cxnLst/>
            <a:rect l="l" t="t" r="r" b="b"/>
            <a:pathLst>
              <a:path w="2620010" h="4585970">
                <a:moveTo>
                  <a:pt x="2619756" y="0"/>
                </a:moveTo>
                <a:lnTo>
                  <a:pt x="0" y="0"/>
                </a:lnTo>
                <a:lnTo>
                  <a:pt x="0" y="4585716"/>
                </a:lnTo>
                <a:lnTo>
                  <a:pt x="2619756" y="4585716"/>
                </a:lnTo>
                <a:lnTo>
                  <a:pt x="261975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65" y="1463041"/>
            <a:ext cx="262001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0235" y="2586227"/>
            <a:ext cx="171450" cy="2685415"/>
          </a:xfrm>
          <a:custGeom>
            <a:avLst/>
            <a:gdLst/>
            <a:ahLst/>
            <a:cxnLst/>
            <a:rect l="l" t="t" r="r" b="b"/>
            <a:pathLst>
              <a:path w="171450" h="2685415">
                <a:moveTo>
                  <a:pt x="171450" y="2513584"/>
                </a:moveTo>
                <a:lnTo>
                  <a:pt x="114300" y="2513584"/>
                </a:lnTo>
                <a:lnTo>
                  <a:pt x="114300" y="1659636"/>
                </a:lnTo>
                <a:lnTo>
                  <a:pt x="57150" y="1659636"/>
                </a:lnTo>
                <a:lnTo>
                  <a:pt x="57150" y="2513584"/>
                </a:lnTo>
                <a:lnTo>
                  <a:pt x="0" y="2513584"/>
                </a:lnTo>
                <a:lnTo>
                  <a:pt x="85725" y="2685034"/>
                </a:lnTo>
                <a:lnTo>
                  <a:pt x="157162" y="2542159"/>
                </a:lnTo>
                <a:lnTo>
                  <a:pt x="171450" y="2513584"/>
                </a:lnTo>
                <a:close/>
              </a:path>
              <a:path w="171450" h="2685415">
                <a:moveTo>
                  <a:pt x="171450" y="938911"/>
                </a:moveTo>
                <a:lnTo>
                  <a:pt x="114300" y="938911"/>
                </a:lnTo>
                <a:lnTo>
                  <a:pt x="114300" y="0"/>
                </a:lnTo>
                <a:lnTo>
                  <a:pt x="57150" y="0"/>
                </a:lnTo>
                <a:lnTo>
                  <a:pt x="57150" y="938911"/>
                </a:lnTo>
                <a:lnTo>
                  <a:pt x="0" y="938911"/>
                </a:lnTo>
                <a:lnTo>
                  <a:pt x="85725" y="1110361"/>
                </a:lnTo>
                <a:lnTo>
                  <a:pt x="157162" y="967486"/>
                </a:lnTo>
                <a:lnTo>
                  <a:pt x="171450" y="938911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7967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967" y="3694048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1811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93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967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9896" y="1463041"/>
            <a:ext cx="3680460" cy="4585970"/>
          </a:xfrm>
          <a:custGeom>
            <a:avLst/>
            <a:gdLst/>
            <a:ahLst/>
            <a:cxnLst/>
            <a:rect l="l" t="t" r="r" b="b"/>
            <a:pathLst>
              <a:path w="3680459" h="4585970">
                <a:moveTo>
                  <a:pt x="3680460" y="0"/>
                </a:moveTo>
                <a:lnTo>
                  <a:pt x="0" y="0"/>
                </a:lnTo>
                <a:lnTo>
                  <a:pt x="0" y="4585716"/>
                </a:lnTo>
                <a:lnTo>
                  <a:pt x="3680460" y="4585716"/>
                </a:lnTo>
                <a:lnTo>
                  <a:pt x="36804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9896" y="1463041"/>
            <a:ext cx="368046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>
              <a:latin typeface="Tw Cen MT"/>
              <a:cs typeface="Tw Cen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2460" y="2797936"/>
            <a:ext cx="3270885" cy="2248535"/>
            <a:chOff x="3942460" y="2797936"/>
            <a:chExt cx="3270885" cy="224853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42460" y="2797936"/>
            <a:ext cx="3270885" cy="224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155" y="2866644"/>
            <a:ext cx="2619755" cy="21762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379848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9848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92115" y="2586227"/>
            <a:ext cx="185420" cy="2684780"/>
            <a:chOff x="5492115" y="2586227"/>
            <a:chExt cx="185420" cy="268478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2115" y="2586227"/>
              <a:ext cx="171450" cy="2139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5831" y="5045960"/>
              <a:ext cx="171450" cy="22466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694800" y="1376933"/>
            <a:ext cx="3541395" cy="284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854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grow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write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features.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Tightly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coupled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logic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all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place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Fixing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bugs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adding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features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becomes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Big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Bang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releases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Harder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  <a:r>
              <a:rPr lang="en-US" spc="-60" dirty="0"/>
              <a:t> RESULT</a:t>
            </a:r>
            <a:endParaRPr spc="-60" dirty="0"/>
          </a:p>
        </p:txBody>
      </p:sp>
      <p:grpSp>
        <p:nvGrpSpPr>
          <p:cNvPr id="11" name="object 11"/>
          <p:cNvGrpSpPr/>
          <p:nvPr/>
        </p:nvGrpSpPr>
        <p:grpSpPr>
          <a:xfrm>
            <a:off x="807333" y="2286000"/>
            <a:ext cx="3270885" cy="3446271"/>
            <a:chOff x="3945635" y="2801111"/>
            <a:chExt cx="3264535" cy="224218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704" y="2464173"/>
            <a:ext cx="2985767" cy="2480323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4259FF-1415-BB21-462E-40E123E1726C}"/>
              </a:ext>
            </a:extLst>
          </p:cNvPr>
          <p:cNvSpPr/>
          <p:nvPr/>
        </p:nvSpPr>
        <p:spPr>
          <a:xfrm>
            <a:off x="4660902" y="3546091"/>
            <a:ext cx="1169499" cy="702105"/>
          </a:xfrm>
          <a:prstGeom prst="rightArrow">
            <a:avLst/>
          </a:prstGeom>
          <a:solidFill>
            <a:srgbClr val="13349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object 11">
            <a:extLst>
              <a:ext uri="{FF2B5EF4-FFF2-40B4-BE49-F238E27FC236}">
                <a16:creationId xmlns:a16="http://schemas.microsoft.com/office/drawing/2014/main" id="{F458E347-7C6B-83B8-E1AE-68C40D744C29}"/>
              </a:ext>
            </a:extLst>
          </p:cNvPr>
          <p:cNvGrpSpPr/>
          <p:nvPr/>
        </p:nvGrpSpPr>
        <p:grpSpPr>
          <a:xfrm>
            <a:off x="7144217" y="2662494"/>
            <a:ext cx="1421412" cy="1166305"/>
            <a:chOff x="3945635" y="2801111"/>
            <a:chExt cx="3264535" cy="2242185"/>
          </a:xfrm>
        </p:grpSpPr>
        <p:sp>
          <p:nvSpPr>
            <p:cNvPr id="27" name="object 12">
              <a:extLst>
                <a:ext uri="{FF2B5EF4-FFF2-40B4-BE49-F238E27FC236}">
                  <a16:creationId xmlns:a16="http://schemas.microsoft.com/office/drawing/2014/main" id="{5E47D231-3BC8-A505-17D7-F4C731DEEF9E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3">
              <a:extLst>
                <a:ext uri="{FF2B5EF4-FFF2-40B4-BE49-F238E27FC236}">
                  <a16:creationId xmlns:a16="http://schemas.microsoft.com/office/drawing/2014/main" id="{0E61B4C2-49A2-86A4-D5A6-7DC64756966F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15">
            <a:extLst>
              <a:ext uri="{FF2B5EF4-FFF2-40B4-BE49-F238E27FC236}">
                <a16:creationId xmlns:a16="http://schemas.microsoft.com/office/drawing/2014/main" id="{FFE00DF6-54FE-4358-1E09-CD011D5BC4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805" y="2609599"/>
            <a:ext cx="1246937" cy="1128822"/>
          </a:xfrm>
          <a:prstGeom prst="rect">
            <a:avLst/>
          </a:prstGeom>
        </p:spPr>
      </p:pic>
      <p:sp>
        <p:nvSpPr>
          <p:cNvPr id="5" name="object 14">
            <a:extLst>
              <a:ext uri="{FF2B5EF4-FFF2-40B4-BE49-F238E27FC236}">
                <a16:creationId xmlns:a16="http://schemas.microsoft.com/office/drawing/2014/main" id="{3D34D81F-25AD-B1DD-A685-230F743D4F10}"/>
              </a:ext>
            </a:extLst>
          </p:cNvPr>
          <p:cNvSpPr txBox="1"/>
          <p:nvPr/>
        </p:nvSpPr>
        <p:spPr>
          <a:xfrm>
            <a:off x="768144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MONOLITH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94503886-B54C-AF63-0D74-D794313824C8}"/>
              </a:ext>
            </a:extLst>
          </p:cNvPr>
          <p:cNvSpPr txBox="1"/>
          <p:nvPr/>
        </p:nvSpPr>
        <p:spPr>
          <a:xfrm>
            <a:off x="7213805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grpSp>
        <p:nvGrpSpPr>
          <p:cNvPr id="64" name="object 11">
            <a:extLst>
              <a:ext uri="{FF2B5EF4-FFF2-40B4-BE49-F238E27FC236}">
                <a16:creationId xmlns:a16="http://schemas.microsoft.com/office/drawing/2014/main" id="{73B35BA0-64F5-2713-F0B8-10A55C8149E7}"/>
              </a:ext>
            </a:extLst>
          </p:cNvPr>
          <p:cNvGrpSpPr/>
          <p:nvPr/>
        </p:nvGrpSpPr>
        <p:grpSpPr>
          <a:xfrm>
            <a:off x="8922012" y="2662494"/>
            <a:ext cx="1421412" cy="1166305"/>
            <a:chOff x="3945635" y="2801111"/>
            <a:chExt cx="3264535" cy="2242185"/>
          </a:xfrm>
        </p:grpSpPr>
        <p:sp>
          <p:nvSpPr>
            <p:cNvPr id="65" name="object 12">
              <a:extLst>
                <a:ext uri="{FF2B5EF4-FFF2-40B4-BE49-F238E27FC236}">
                  <a16:creationId xmlns:a16="http://schemas.microsoft.com/office/drawing/2014/main" id="{AE6E8CBF-97C7-087B-19A7-A91FFA2DDD0D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3">
              <a:extLst>
                <a:ext uri="{FF2B5EF4-FFF2-40B4-BE49-F238E27FC236}">
                  <a16:creationId xmlns:a16="http://schemas.microsoft.com/office/drawing/2014/main" id="{C351E3B3-2263-F865-B694-46DEF14D7EB1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15">
            <a:extLst>
              <a:ext uri="{FF2B5EF4-FFF2-40B4-BE49-F238E27FC236}">
                <a16:creationId xmlns:a16="http://schemas.microsoft.com/office/drawing/2014/main" id="{3258A08D-8C75-0CB2-47AA-2EEDA1DFB2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0" y="2609599"/>
            <a:ext cx="1246937" cy="1128822"/>
          </a:xfrm>
          <a:prstGeom prst="rect">
            <a:avLst/>
          </a:prstGeom>
        </p:spPr>
      </p:pic>
      <p:grpSp>
        <p:nvGrpSpPr>
          <p:cNvPr id="68" name="object 11">
            <a:extLst>
              <a:ext uri="{FF2B5EF4-FFF2-40B4-BE49-F238E27FC236}">
                <a16:creationId xmlns:a16="http://schemas.microsoft.com/office/drawing/2014/main" id="{66DBD0D4-DBE1-2158-61A0-A6233B83AFFC}"/>
              </a:ext>
            </a:extLst>
          </p:cNvPr>
          <p:cNvGrpSpPr/>
          <p:nvPr/>
        </p:nvGrpSpPr>
        <p:grpSpPr>
          <a:xfrm>
            <a:off x="7982057" y="4170128"/>
            <a:ext cx="1421412" cy="1166305"/>
            <a:chOff x="3945635" y="2801111"/>
            <a:chExt cx="3264535" cy="2242185"/>
          </a:xfrm>
        </p:grpSpPr>
        <p:sp>
          <p:nvSpPr>
            <p:cNvPr id="69" name="object 12">
              <a:extLst>
                <a:ext uri="{FF2B5EF4-FFF2-40B4-BE49-F238E27FC236}">
                  <a16:creationId xmlns:a16="http://schemas.microsoft.com/office/drawing/2014/main" id="{A62EBF14-BE93-BEBB-ED38-056A67281A4B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3">
              <a:extLst>
                <a:ext uri="{FF2B5EF4-FFF2-40B4-BE49-F238E27FC236}">
                  <a16:creationId xmlns:a16="http://schemas.microsoft.com/office/drawing/2014/main" id="{0F20C3FC-A971-7B72-53F1-5F68A26B49F4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4" name="object 15">
            <a:extLst>
              <a:ext uri="{FF2B5EF4-FFF2-40B4-BE49-F238E27FC236}">
                <a16:creationId xmlns:a16="http://schemas.microsoft.com/office/drawing/2014/main" id="{1E3A44F4-6F5F-4D21-89A6-B9A704AA70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0649" y="4117233"/>
            <a:ext cx="1246937" cy="1128822"/>
          </a:xfrm>
          <a:prstGeom prst="rect">
            <a:avLst/>
          </a:prstGeom>
        </p:spPr>
      </p:pic>
      <p:grpSp>
        <p:nvGrpSpPr>
          <p:cNvPr id="77" name="object 11">
            <a:extLst>
              <a:ext uri="{FF2B5EF4-FFF2-40B4-BE49-F238E27FC236}">
                <a16:creationId xmlns:a16="http://schemas.microsoft.com/office/drawing/2014/main" id="{229839D8-2E1B-C881-34A3-8724EBD5EF6F}"/>
              </a:ext>
            </a:extLst>
          </p:cNvPr>
          <p:cNvGrpSpPr/>
          <p:nvPr/>
        </p:nvGrpSpPr>
        <p:grpSpPr>
          <a:xfrm>
            <a:off x="9704451" y="4170128"/>
            <a:ext cx="1421412" cy="1166305"/>
            <a:chOff x="3945635" y="2801111"/>
            <a:chExt cx="3264535" cy="2242185"/>
          </a:xfrm>
        </p:grpSpPr>
        <p:sp>
          <p:nvSpPr>
            <p:cNvPr id="78" name="object 12">
              <a:extLst>
                <a:ext uri="{FF2B5EF4-FFF2-40B4-BE49-F238E27FC236}">
                  <a16:creationId xmlns:a16="http://schemas.microsoft.com/office/drawing/2014/main" id="{8D430AD9-0E41-282A-4387-C80DAA4B43D6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3">
              <a:extLst>
                <a:ext uri="{FF2B5EF4-FFF2-40B4-BE49-F238E27FC236}">
                  <a16:creationId xmlns:a16="http://schemas.microsoft.com/office/drawing/2014/main" id="{BA7C2850-A1DB-D901-697D-7A463E8865C8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0" name="object 15">
            <a:extLst>
              <a:ext uri="{FF2B5EF4-FFF2-40B4-BE49-F238E27FC236}">
                <a16:creationId xmlns:a16="http://schemas.microsoft.com/office/drawing/2014/main" id="{5870429F-2485-FA33-545A-55CAA8B076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4039" y="4117233"/>
            <a:ext cx="1246937" cy="1128822"/>
          </a:xfrm>
          <a:prstGeom prst="rect">
            <a:avLst/>
          </a:prstGeom>
        </p:spPr>
      </p:pic>
      <p:grpSp>
        <p:nvGrpSpPr>
          <p:cNvPr id="93" name="object 11">
            <a:extLst>
              <a:ext uri="{FF2B5EF4-FFF2-40B4-BE49-F238E27FC236}">
                <a16:creationId xmlns:a16="http://schemas.microsoft.com/office/drawing/2014/main" id="{64A488C9-B7F9-2B7A-70BE-333CA357857E}"/>
              </a:ext>
            </a:extLst>
          </p:cNvPr>
          <p:cNvGrpSpPr/>
          <p:nvPr/>
        </p:nvGrpSpPr>
        <p:grpSpPr>
          <a:xfrm>
            <a:off x="6268076" y="4171340"/>
            <a:ext cx="1421412" cy="1166305"/>
            <a:chOff x="3945635" y="2801111"/>
            <a:chExt cx="3264535" cy="2242185"/>
          </a:xfrm>
        </p:grpSpPr>
        <p:sp>
          <p:nvSpPr>
            <p:cNvPr id="94" name="object 12">
              <a:extLst>
                <a:ext uri="{FF2B5EF4-FFF2-40B4-BE49-F238E27FC236}">
                  <a16:creationId xmlns:a16="http://schemas.microsoft.com/office/drawing/2014/main" id="{648910FD-10F1-CCB9-F34D-4AC91FB918B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3">
              <a:extLst>
                <a:ext uri="{FF2B5EF4-FFF2-40B4-BE49-F238E27FC236}">
                  <a16:creationId xmlns:a16="http://schemas.microsoft.com/office/drawing/2014/main" id="{BB65FF1A-4DCB-34D0-B6BC-509647AF2DF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6" name="object 15">
            <a:extLst>
              <a:ext uri="{FF2B5EF4-FFF2-40B4-BE49-F238E27FC236}">
                <a16:creationId xmlns:a16="http://schemas.microsoft.com/office/drawing/2014/main" id="{EEC9DA58-A9E8-E80A-A003-54F54F00A9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7664" y="4118445"/>
            <a:ext cx="1246937" cy="112882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3A7D9C60-8276-A1FB-2205-07018FAF23FD}"/>
              </a:ext>
            </a:extLst>
          </p:cNvPr>
          <p:cNvSpPr/>
          <p:nvPr/>
        </p:nvSpPr>
        <p:spPr>
          <a:xfrm rot="2056379">
            <a:off x="9534267" y="3995078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5B48A25-063B-A39C-94B1-528D48DF03ED}"/>
              </a:ext>
            </a:extLst>
          </p:cNvPr>
          <p:cNvSpPr/>
          <p:nvPr/>
        </p:nvSpPr>
        <p:spPr>
          <a:xfrm rot="9992218">
            <a:off x="7416733" y="3961624"/>
            <a:ext cx="1834146" cy="74078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879F17B-824E-C738-828C-7840FE70611A}"/>
              </a:ext>
            </a:extLst>
          </p:cNvPr>
          <p:cNvSpPr/>
          <p:nvPr/>
        </p:nvSpPr>
        <p:spPr>
          <a:xfrm rot="8708518">
            <a:off x="6860175" y="3991955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E60379-A361-FAB3-AE7F-ED4EBCA99968}"/>
              </a:ext>
            </a:extLst>
          </p:cNvPr>
          <p:cNvSpPr/>
          <p:nvPr/>
        </p:nvSpPr>
        <p:spPr>
          <a:xfrm rot="2056379">
            <a:off x="7956062" y="3995099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515DD9-FF91-C325-A68E-375631AF9E11}"/>
              </a:ext>
            </a:extLst>
          </p:cNvPr>
          <p:cNvSpPr/>
          <p:nvPr/>
        </p:nvSpPr>
        <p:spPr>
          <a:xfrm rot="19613948">
            <a:off x="9259045" y="472439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FC8AF42-6DE6-96F1-C69D-357A9A92FF46}"/>
              </a:ext>
            </a:extLst>
          </p:cNvPr>
          <p:cNvSpPr/>
          <p:nvPr/>
        </p:nvSpPr>
        <p:spPr>
          <a:xfrm rot="2312941">
            <a:off x="7523528" y="476372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5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lang="en-US" spc="-60" dirty="0"/>
              <a:t>FROM MONOLITH TO MICROSERVICES</a:t>
            </a:r>
            <a:endParaRPr spc="-6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2F518D-E027-8B20-A840-B834C52F6B31}"/>
              </a:ext>
            </a:extLst>
          </p:cNvPr>
          <p:cNvSpPr txBox="1"/>
          <p:nvPr/>
        </p:nvSpPr>
        <p:spPr>
          <a:xfrm>
            <a:off x="530127" y="1600200"/>
            <a:ext cx="41300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all monolithic architectures are large, unmanageable, and tightly coupled systems (“big ball of mud” or “spaghetti code”)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With thoughtful design, it is possible to create modular monoliths that are well-structured and maintainable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 well-defined, modular monolith can be easier to maintain, evolve, and </a:t>
            </a:r>
            <a:r>
              <a:rPr lang="en-US" dirty="0">
                <a:solidFill>
                  <a:srgbClr val="13349F"/>
                </a:solidFill>
                <a:latin typeface="Tw Cen MT" panose="020B0602020104020603" pitchFamily="34" charset="0"/>
              </a:rPr>
              <a:t>migrate to microservices</a:t>
            </a:r>
          </a:p>
        </p:txBody>
      </p:sp>
      <p:pic>
        <p:nvPicPr>
          <p:cNvPr id="110" name="Picture 109" descr="A diagram of a service&#10;&#10;Description automatically generated">
            <a:extLst>
              <a:ext uri="{FF2B5EF4-FFF2-40B4-BE49-F238E27FC236}">
                <a16:creationId xmlns:a16="http://schemas.microsoft.com/office/drawing/2014/main" id="{75D4BE7F-BA5F-320C-D2FD-E8BFF802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14277"/>
            <a:ext cx="4473476" cy="44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733" y="1295400"/>
            <a:ext cx="6269990" cy="498700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670560" algn="l"/>
                <a:tab pos="949325" algn="l"/>
                <a:tab pos="1318260" algn="l"/>
                <a:tab pos="1990725" algn="l"/>
                <a:tab pos="2988945" algn="l"/>
                <a:tab pos="3403600" algn="l"/>
                <a:tab pos="4786630" algn="l"/>
                <a:tab pos="5401945" algn="l"/>
                <a:tab pos="5976620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Characteristics of Microservices</a:t>
            </a:r>
            <a:endParaRPr lang="en-US" sz="1800" dirty="0">
              <a:latin typeface="Tw Cen MT"/>
              <a:cs typeface="Tw Cen MT"/>
            </a:endParaRPr>
          </a:p>
          <a:p>
            <a:pPr marL="469900" marR="6985" indent="-457200" algn="just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Breaking down software into components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lang="en-US" sz="18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which are independently replaceable and upgradable</a:t>
            </a:r>
          </a:p>
          <a:p>
            <a:pPr marL="469900" marR="6985" indent="-457200" algn="l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spc="1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microservice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i="1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lang="en-US" sz="18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communicate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network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fulfill</a:t>
            </a:r>
            <a:r>
              <a:rPr lang="en-US" sz="1800" spc="3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technology-agnostic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protocols</a:t>
            </a:r>
            <a:r>
              <a:rPr lang="en-US" sz="18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(e.g.,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HTTP)</a:t>
            </a:r>
            <a:endParaRPr lang="en-US" sz="1800" dirty="0">
              <a:latin typeface="Tw Cen MT"/>
              <a:cs typeface="Tw Cen MT"/>
            </a:endParaRPr>
          </a:p>
          <a:p>
            <a:pPr marL="469265" indent="-456565" algn="just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Organization around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capabilities</a:t>
            </a:r>
            <a:endParaRPr lang="en-US" sz="1800" dirty="0">
              <a:latin typeface="Tw Cen MT"/>
              <a:cs typeface="Tw Cen MT"/>
            </a:endParaRPr>
          </a:p>
          <a:p>
            <a:pPr marL="469900" marR="5080" indent="-457200">
              <a:lnSpc>
                <a:spcPct val="111100"/>
              </a:lnSpc>
              <a:spcBef>
                <a:spcPts val="605"/>
              </a:spcBef>
              <a:buFont typeface="Arial"/>
              <a:buChar char="•"/>
              <a:tabLst>
                <a:tab pos="469900" algn="l"/>
                <a:tab pos="1416050" algn="l"/>
                <a:tab pos="1936114" algn="l"/>
                <a:tab pos="3301365" algn="l"/>
                <a:tab pos="3955415" algn="l"/>
                <a:tab pos="4965700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programming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languages,</a:t>
            </a:r>
            <a:r>
              <a:rPr lang="en-US" sz="18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databases,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hardware,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environments</a:t>
            </a:r>
            <a:endParaRPr lang="en-US" sz="1800" dirty="0">
              <a:latin typeface="Tw Cen MT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deployable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released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automated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Decentralized data </a:t>
            </a: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m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anagement: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Each service is responsible for its own data and persistence</a:t>
            </a:r>
            <a:endParaRPr lang="en-US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endParaRPr lang="en-US" sz="18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1125820"/>
          </a:xfrm>
          <a:prstGeom prst="rect">
            <a:avLst/>
          </a:prstGeom>
        </p:spPr>
        <p:txBody>
          <a:bodyPr vert="horz" wrap="square" lIns="0" tIns="238632" rIns="0" bIns="0" rtlCol="0">
            <a:spAutoFit/>
          </a:bodyPr>
          <a:lstStyle/>
          <a:p>
            <a:pPr marL="12700">
              <a:lnSpc>
                <a:spcPts val="4415"/>
              </a:lnSpc>
              <a:spcBef>
                <a:spcPts val="95"/>
              </a:spcBef>
            </a:pPr>
            <a:r>
              <a:rPr spc="-20" dirty="0"/>
              <a:t>MICROSERVICES</a:t>
            </a:r>
            <a:r>
              <a:rPr lang="en-US" spc="-20" dirty="0"/>
              <a:t> - DEFINITION</a:t>
            </a:r>
            <a:endParaRPr spc="-10" dirty="0"/>
          </a:p>
          <a:p>
            <a:pPr marL="5273675">
              <a:lnSpc>
                <a:spcPts val="2495"/>
              </a:lnSpc>
            </a:pPr>
            <a:r>
              <a:rPr sz="2400" b="0" i="1" dirty="0">
                <a:latin typeface="Tw Cen MT"/>
                <a:cs typeface="Tw Cen MT"/>
              </a:rPr>
              <a:t>Small</a:t>
            </a:r>
            <a:r>
              <a:rPr sz="2400" b="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and</a:t>
            </a:r>
            <a:r>
              <a:rPr sz="2400" b="0" spc="2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Focused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Doing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One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Thing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spc="-20" dirty="0">
                <a:latin typeface="Tw Cen MT"/>
                <a:cs typeface="Tw Cen MT"/>
              </a:rPr>
              <a:t>Well</a:t>
            </a:r>
            <a:endParaRPr sz="24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9083" y="1952244"/>
            <a:ext cx="4491227" cy="29443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218DB6A-774D-9487-E81F-E377A9AC46B6}"/>
              </a:ext>
            </a:extLst>
          </p:cNvPr>
          <p:cNvSpPr txBox="1"/>
          <p:nvPr/>
        </p:nvSpPr>
        <p:spPr>
          <a:xfrm>
            <a:off x="7848600" y="6383066"/>
            <a:ext cx="3276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6F6E6E"/>
                </a:solidFill>
                <a:latin typeface="Tw Cen MT"/>
                <a:cs typeface="Tw Cen MT"/>
              </a:rPr>
              <a:t>https://martinfowler.com/articles/microservices.html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263" y="55829"/>
            <a:ext cx="1991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7317"/>
            <a:ext cx="2588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265" y="135788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3229" y="1565910"/>
            <a:ext cx="2600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2445" algn="l"/>
                <a:tab pos="1223645" algn="l"/>
                <a:tab pos="1680845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makes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229" y="1785362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understand,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develop,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229" y="2004514"/>
            <a:ext cx="2603500" cy="1223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test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become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resilient</a:t>
            </a:r>
            <a:endParaRPr sz="1600">
              <a:latin typeface="Tw Cen MT"/>
              <a:cs typeface="Tw Cen MT"/>
            </a:endParaRPr>
          </a:p>
          <a:p>
            <a:pPr marL="12700" algn="just">
              <a:lnSpc>
                <a:spcPts val="1825"/>
              </a:lnSpc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erosion.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ts val="1730"/>
              </a:lnSpc>
              <a:spcBef>
                <a:spcPts val="62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benefit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argued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comparison</a:t>
            </a:r>
            <a:r>
              <a:rPr sz="16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complexity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architectures.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1104" y="786396"/>
            <a:ext cx="2924810" cy="808355"/>
            <a:chOff x="451104" y="786396"/>
            <a:chExt cx="2924810" cy="8083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104" y="786396"/>
              <a:ext cx="2924556" cy="7316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987" y="786447"/>
              <a:ext cx="1732788" cy="8077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0265" y="90068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5597" y="949197"/>
            <a:ext cx="1179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Modularity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45764" y="138074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69640" y="1588135"/>
            <a:ext cx="2602230" cy="13665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deployed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1600" spc="3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(they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run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independent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processes)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they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monitored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scaled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independently.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76600" y="807783"/>
            <a:ext cx="2924810" cy="808355"/>
            <a:chOff x="3276600" y="807783"/>
            <a:chExt cx="2924810" cy="80835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809256"/>
              <a:ext cx="2924556" cy="73163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4487" y="807783"/>
              <a:ext cx="1670303" cy="80778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45764" y="92354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12716" y="971550"/>
            <a:ext cx="1115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Scalability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72784" y="135788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96405" y="1346454"/>
            <a:ext cx="2601595" cy="9271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considered</a:t>
            </a:r>
            <a:r>
              <a:rPr sz="1600" spc="1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viable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means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modernizing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existing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applications.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6405" y="2300735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0225" algn="l"/>
                <a:tab pos="1362710" algn="l"/>
                <a:tab pos="1835150" algn="l"/>
              </a:tabLst>
            </a:pP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process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for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Software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6405" y="2520187"/>
            <a:ext cx="2599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42415" algn="l"/>
                <a:tab pos="2028825" algn="l"/>
              </a:tabLst>
            </a:pP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modernization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of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legacy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6399" y="2739645"/>
            <a:ext cx="2599690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applications</a:t>
            </a:r>
            <a:r>
              <a:rPr sz="1600" spc="4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done</a:t>
            </a:r>
            <a:r>
              <a:rPr sz="1600" spc="4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ts val="1825"/>
              </a:lnSpc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incremental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03620" y="786396"/>
            <a:ext cx="2923540" cy="808355"/>
            <a:chOff x="6103620" y="786396"/>
            <a:chExt cx="2923540" cy="80835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786396"/>
              <a:ext cx="2923031" cy="73163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1028" y="786447"/>
              <a:ext cx="1729740" cy="80778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72784" y="900683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10145" y="949197"/>
            <a:ext cx="1174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Integration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098280" y="1330451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122787" y="1319275"/>
            <a:ext cx="2603500" cy="18815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715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decide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use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technologies</a:t>
            </a:r>
            <a:r>
              <a:rPr sz="16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inside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ct val="90000"/>
              </a:lnSpc>
              <a:spcBef>
                <a:spcPts val="57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pick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right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tool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job,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rather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than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select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standardized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ends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2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lowest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common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denominator.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929116" y="758964"/>
            <a:ext cx="2924810" cy="779145"/>
            <a:chOff x="8929116" y="758964"/>
            <a:chExt cx="2924810" cy="779145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758964"/>
              <a:ext cx="2924556" cy="73163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7944" y="783285"/>
              <a:ext cx="1865376" cy="75443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098280" y="87325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752838" y="940434"/>
            <a:ext cx="1344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Heterogeneity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3605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97176" y="4259326"/>
            <a:ext cx="2602230" cy="11468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component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fails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but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failure</a:t>
            </a:r>
            <a:r>
              <a:rPr sz="1600" spc="45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doesn’t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cascade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</a:t>
            </a:r>
            <a:r>
              <a:rPr sz="16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carry</a:t>
            </a:r>
            <a:r>
              <a:rPr sz="16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working.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04444" y="3479304"/>
            <a:ext cx="2924810" cy="777240"/>
            <a:chOff x="504444" y="3479304"/>
            <a:chExt cx="2924810" cy="777240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444" y="3479304"/>
              <a:ext cx="2924556" cy="73163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200" y="3502101"/>
              <a:ext cx="1493520" cy="7544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73605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13077" y="3660775"/>
            <a:ext cx="970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Resilience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45764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69638" y="4040835"/>
            <a:ext cx="2602865" cy="18256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0"/>
              </a:spcBef>
            </a:pP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5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service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deploy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spc="-25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5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5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15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faster</a:t>
            </a:r>
            <a:r>
              <a:rPr sz="15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3349F"/>
                </a:solidFill>
                <a:latin typeface="Tw Cen MT"/>
                <a:cs typeface="Tw Cen MT"/>
              </a:rPr>
              <a:t>deployment.</a:t>
            </a:r>
            <a:endParaRPr sz="1500">
              <a:latin typeface="Tw Cen MT"/>
              <a:cs typeface="Tw Cen MT"/>
            </a:endParaRPr>
          </a:p>
          <a:p>
            <a:pPr marL="12700" marR="6350" algn="just">
              <a:lnSpc>
                <a:spcPct val="90000"/>
              </a:lnSpc>
              <a:spcBef>
                <a:spcPts val="5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does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occur,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isolated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quickly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service,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making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fast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rollback</a:t>
            </a:r>
            <a:r>
              <a:rPr sz="16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achieve.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76600" y="3479304"/>
            <a:ext cx="2924810" cy="777240"/>
            <a:chOff x="3276600" y="3479304"/>
            <a:chExt cx="2924810" cy="777240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3479304"/>
              <a:ext cx="2924556" cy="73163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93819" y="3502101"/>
              <a:ext cx="1691640" cy="7544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45764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186809" y="3660775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Deployment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72784" y="405079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296405" y="4039311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9455" algn="l"/>
                <a:tab pos="1583690" algn="l"/>
                <a:tab pos="19659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Teams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smaller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96404" y="4259326"/>
            <a:ext cx="2602230" cy="7842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  <a:tabLst>
                <a:tab pos="1035050" algn="l"/>
                <a:tab pos="1531620" algn="l"/>
                <a:tab pos="1828800" algn="l"/>
                <a:tab pos="218249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tend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productive.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96398" y="4993897"/>
            <a:ext cx="2604135" cy="9277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align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organization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by</a:t>
            </a:r>
            <a:r>
              <a:rPr sz="16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minimizing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number</a:t>
            </a:r>
            <a:r>
              <a:rPr sz="1600" spc="3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people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any</a:t>
            </a:r>
            <a:r>
              <a:rPr sz="16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codebase.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103620" y="3479304"/>
            <a:ext cx="2923540" cy="777240"/>
            <a:chOff x="6103620" y="3479304"/>
            <a:chExt cx="2923540" cy="77724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3479304"/>
              <a:ext cx="2923031" cy="73163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0196" y="3502101"/>
              <a:ext cx="2851404" cy="75443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272784" y="3593591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434073" y="3660775"/>
            <a:ext cx="232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w Cen MT"/>
                <a:cs typeface="Tw Cen MT"/>
              </a:rPr>
              <a:t>Distributed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development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098280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122791" y="4335526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675" algn="l"/>
                <a:tab pos="1005840" algn="l"/>
                <a:tab pos="1962150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22791" y="4554983"/>
            <a:ext cx="2602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size,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cost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122791" y="4774440"/>
            <a:ext cx="2602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2795" algn="l"/>
                <a:tab pos="1339215" algn="l"/>
                <a:tab pos="1862455" algn="l"/>
                <a:tab pos="21183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replace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122791" y="4993897"/>
            <a:ext cx="2603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0055" algn="l"/>
                <a:tab pos="221297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implementation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even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122795" y="5213050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delete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altogether,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much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122791" y="5433164"/>
            <a:ext cx="1489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manage.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929116" y="3479304"/>
            <a:ext cx="2924810" cy="777240"/>
            <a:chOff x="8929116" y="3479304"/>
            <a:chExt cx="2924810" cy="777240"/>
          </a:xfrm>
        </p:grpSpPr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3479304"/>
              <a:ext cx="2924556" cy="73163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47276" y="3502101"/>
              <a:ext cx="1888236" cy="75443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098280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742169" y="3660775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Replaceability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337" y="1342466"/>
            <a:ext cx="625475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r>
              <a:rPr sz="2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between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4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4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equals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resources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Testing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Debugging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r>
              <a:rPr sz="2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manage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many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CRITICISM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CONCERNS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MICROSERVICE</a:t>
            </a:r>
            <a:r>
              <a:rPr b="0" spc="-155" dirty="0">
                <a:latin typeface="Times New Roman"/>
                <a:cs typeface="Times New Roman"/>
              </a:rPr>
              <a:t> </a:t>
            </a:r>
            <a:r>
              <a:rPr spc="-40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9441" y="1365503"/>
            <a:ext cx="8048340" cy="49834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2850" y="6444183"/>
            <a:ext cx="3130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https://microservices.io/patterns/microservices.html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6538" y="2168143"/>
            <a:ext cx="4018279" cy="1602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Synchronous</a:t>
            </a:r>
            <a:r>
              <a:rPr sz="28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http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endParaRPr lang="en-US" sz="2000" spc="-2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ts val="2880"/>
              </a:lnSpc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Asynchronous</a:t>
            </a:r>
            <a:r>
              <a:rPr sz="28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2365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messaging</a:t>
            </a:r>
            <a:endParaRPr sz="2000" dirty="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43016" cy="6857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046" rIns="0" bIns="0" rtlCol="0">
            <a:spAutoFit/>
          </a:bodyPr>
          <a:lstStyle/>
          <a:p>
            <a:pPr marL="6010275" marR="5080">
              <a:lnSpc>
                <a:spcPct val="70000"/>
              </a:lnSpc>
              <a:spcBef>
                <a:spcPts val="1425"/>
              </a:spcBef>
            </a:pPr>
            <a:r>
              <a:rPr sz="3700" spc="-10" dirty="0"/>
              <a:t>SERVICE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30" dirty="0"/>
              <a:t>COMMUNICATION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4087" y="6354573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6276" y="538429"/>
            <a:ext cx="1941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0" dirty="0">
                <a:solidFill>
                  <a:srgbClr val="FFFFFF"/>
                </a:solidFill>
                <a:latin typeface="Tw Cen MT"/>
                <a:cs typeface="Tw Cen MT"/>
              </a:rPr>
              <a:t>AGENDA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2</a:t>
            </a:fld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1297304"/>
            <a:ext cx="488124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150" b="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b="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1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b="0" spc="-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25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on</a:t>
            </a:r>
            <a:r>
              <a:rPr sz="2800" b="0" spc="70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4F4F4"/>
                </a:solidFill>
                <a:latin typeface="Tw Cen MT"/>
                <a:cs typeface="Tw Cen MT"/>
              </a:rPr>
              <a:t>software</a:t>
            </a:r>
            <a:r>
              <a:rPr sz="2800" b="0" spc="-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76" y="2021204"/>
            <a:ext cx="5191760" cy="257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pattern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150" spc="104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179" baseline="-1821" dirty="0">
                <a:solidFill>
                  <a:srgbClr val="0069B3"/>
                </a:solidFill>
                <a:latin typeface="Tw Cen MT"/>
                <a:cs typeface="Tw Cen MT"/>
              </a:rPr>
              <a:t>3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Liqui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b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a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0800" spc="-37" baseline="-3472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10800" spc="-4275" baseline="-3472" dirty="0">
                <a:solidFill>
                  <a:srgbClr val="0069B3"/>
                </a:solidFill>
                <a:latin typeface="Tw Cen MT"/>
                <a:cs typeface="Tw Cen MT"/>
              </a:rPr>
              <a:t>5</a:t>
            </a:r>
            <a:r>
              <a:rPr sz="1800" spc="-25" dirty="0">
                <a:solidFill>
                  <a:srgbClr val="F4F4F4"/>
                </a:solidFill>
                <a:latin typeface="Tw Cen MT"/>
                <a:cs typeface="Tw Cen MT"/>
              </a:rPr>
              <a:t>Spl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it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t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ing</a:t>
            </a:r>
            <a:r>
              <a:rPr sz="1800" spc="3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of</a:t>
            </a:r>
            <a:r>
              <a:rPr sz="1800" spc="9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monolithic</a:t>
            </a:r>
            <a:r>
              <a:rPr sz="1800" spc="4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application</a:t>
            </a:r>
            <a:r>
              <a:rPr sz="1800" spc="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to</a:t>
            </a:r>
            <a:r>
              <a:rPr sz="1800" spc="5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microservices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952" y="1052220"/>
            <a:ext cx="4231640" cy="237363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915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2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Mic</a:t>
            </a:r>
            <a:r>
              <a:rPr sz="2800" spc="-6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10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vic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9150" spc="-37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22" baseline="-1821" dirty="0">
                <a:solidFill>
                  <a:srgbClr val="0069B3"/>
                </a:solidFill>
                <a:latin typeface="Tw Cen MT"/>
                <a:cs typeface="Tw Cen MT"/>
              </a:rPr>
              <a:t>4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D</a:t>
            </a:r>
            <a:r>
              <a:rPr sz="2800" spc="-1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4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spc="-90" dirty="0">
                <a:solidFill>
                  <a:srgbClr val="F4F4F4"/>
                </a:solidFill>
                <a:latin typeface="Tw Cen MT"/>
                <a:cs typeface="Tw Cen MT"/>
              </a:rPr>
              <a:t>k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er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7994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REST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dirty="0"/>
              <a:t>(FEIGN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30" dirty="0"/>
              <a:t>CLIENT,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REST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10" dirty="0"/>
              <a:t>TEMPLATE)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20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181" y="3454382"/>
            <a:ext cx="7681265" cy="23139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7277" y="1509902"/>
            <a:ext cx="7649293" cy="15521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43065" y="6397853"/>
            <a:ext cx="4670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https://docs.spring.io/spring-cloud-openfeign/docs/current/reference/html/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379346"/>
            <a:ext cx="4110354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project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pom.xml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&lt;dependencies&gt;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&lt;dependency&gt;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&lt;groupId&gt;org.springframework.boot&lt;/groupId&gt;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&lt;artifactId&gt;spring-boot-starter-amqp&lt;/artifactId&gt;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&lt;version&gt;3.1.0&lt;/version&gt;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&lt;/dependency&gt;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&lt;/dependencies&gt;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76" y="3917947"/>
            <a:ext cx="4312285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Create</a:t>
            </a: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queue: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@Bean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myQueue()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return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Queue("myQueue",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Send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rabbitTemplate.convertAndSend("myQueue",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"Hello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world!");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6533" y="1438150"/>
            <a:ext cx="495744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14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properties</a:t>
            </a:r>
            <a:endParaRPr sz="1400">
              <a:latin typeface="Tw Cen MT"/>
              <a:cs typeface="Tw Cen MT"/>
            </a:endParaRPr>
          </a:p>
          <a:p>
            <a:pPr marL="299085" marR="2286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spring.rabbitmq.port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port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connect,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5672.</a:t>
            </a:r>
            <a:endParaRPr sz="1400">
              <a:latin typeface="Tw Cen MT"/>
              <a:cs typeface="Tw Cen MT"/>
            </a:endParaRPr>
          </a:p>
          <a:p>
            <a:pPr marL="299085" marR="56705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spring.rabbitmq.username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username.</a:t>
            </a:r>
            <a:endParaRPr sz="1400">
              <a:latin typeface="Tw Cen MT"/>
              <a:cs typeface="Tw Cen MT"/>
            </a:endParaRPr>
          </a:p>
          <a:p>
            <a:pPr marL="299085" marR="56515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spring.rabbitmq.password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password.</a:t>
            </a:r>
            <a:endParaRPr sz="1400">
              <a:latin typeface="Tw Cen MT"/>
              <a:cs typeface="Tw Cen MT"/>
            </a:endParaRPr>
          </a:p>
          <a:p>
            <a:pPr marL="299085" marR="20129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spring.rabbitmq.host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host,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localhost.</a:t>
            </a:r>
            <a:endParaRPr sz="1400"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spring.rabbitmq.virtualHost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virtual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connect.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6533" y="3978908"/>
            <a:ext cx="1344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Consume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538" y="4527930"/>
            <a:ext cx="43059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114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@RabbitListener(queues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=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"myQueue")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void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listen(String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in)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System.out.println("Message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read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from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: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in);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MESSAGING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spc="-10" dirty="0"/>
              <a:t>(RABBITMQ)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8734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21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353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ARCHITECTURE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25" dirty="0"/>
              <a:t>DOCUMENTATION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22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52966" y="6397853"/>
            <a:ext cx="1722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https://arc42.org/overview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4" y="864110"/>
            <a:ext cx="11643358" cy="51297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7137400" cy="6190615"/>
          </a:xfrm>
          <a:custGeom>
            <a:avLst/>
            <a:gdLst/>
            <a:ahLst/>
            <a:cxnLst/>
            <a:rect l="l" t="t" r="r" b="b"/>
            <a:pathLst>
              <a:path w="7137400" h="6190615">
                <a:moveTo>
                  <a:pt x="0" y="6190488"/>
                </a:moveTo>
                <a:lnTo>
                  <a:pt x="7136892" y="6190488"/>
                </a:lnTo>
                <a:lnTo>
                  <a:pt x="7136892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92417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LIQUIBASE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25" dirty="0">
                <a:solidFill>
                  <a:srgbClr val="FFFFFF"/>
                </a:solidFill>
                <a:latin typeface="Tw Cen MT"/>
                <a:cs typeface="Tw Cen MT"/>
              </a:rPr>
              <a:t>03</a:t>
            </a:r>
            <a:endParaRPr sz="12000"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68996" y="329054"/>
            <a:ext cx="4408170" cy="6200140"/>
            <a:chOff x="7468996" y="329054"/>
            <a:chExt cx="4408170" cy="6200140"/>
          </a:xfrm>
        </p:grpSpPr>
        <p:sp>
          <p:nvSpPr>
            <p:cNvPr id="6" name="object 6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4401312" y="0"/>
                  </a:moveTo>
                  <a:lnTo>
                    <a:pt x="0" y="0"/>
                  </a:lnTo>
                  <a:lnTo>
                    <a:pt x="0" y="6193536"/>
                  </a:lnTo>
                  <a:lnTo>
                    <a:pt x="4401312" y="6193536"/>
                  </a:lnTo>
                  <a:lnTo>
                    <a:pt x="4401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0" y="6193536"/>
                  </a:moveTo>
                  <a:lnTo>
                    <a:pt x="4401312" y="6193536"/>
                  </a:lnTo>
                  <a:lnTo>
                    <a:pt x="4401312" y="0"/>
                  </a:lnTo>
                  <a:lnTo>
                    <a:pt x="0" y="0"/>
                  </a:lnTo>
                  <a:lnTo>
                    <a:pt x="0" y="619353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5427" y="2072639"/>
              <a:ext cx="4114799" cy="27127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10601" y="2067813"/>
              <a:ext cx="4124325" cy="2722245"/>
            </a:xfrm>
            <a:custGeom>
              <a:avLst/>
              <a:gdLst/>
              <a:ahLst/>
              <a:cxnLst/>
              <a:rect l="l" t="t" r="r" b="b"/>
              <a:pathLst>
                <a:path w="4124325" h="2722245">
                  <a:moveTo>
                    <a:pt x="0" y="2722245"/>
                  </a:moveTo>
                  <a:lnTo>
                    <a:pt x="4124325" y="2722245"/>
                  </a:lnTo>
                  <a:lnTo>
                    <a:pt x="4124325" y="0"/>
                  </a:lnTo>
                  <a:lnTo>
                    <a:pt x="0" y="0"/>
                  </a:lnTo>
                  <a:lnTo>
                    <a:pt x="0" y="272224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2295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LIQUIBASE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484122"/>
            <a:ext cx="11271250" cy="34361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52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And o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pen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solution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managing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revisions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endParaRPr sz="2200" dirty="0">
              <a:latin typeface="Tw Cen MT"/>
              <a:cs typeface="Tw Cen MT"/>
            </a:endParaRPr>
          </a:p>
          <a:p>
            <a:pPr marL="355600" marR="5080" indent="-3429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2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databases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support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s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formats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DB</a:t>
            </a:r>
            <a:r>
              <a:rPr sz="22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structure</a:t>
            </a:r>
            <a:endParaRPr sz="2200" dirty="0">
              <a:latin typeface="Tw Cen MT"/>
              <a:cs typeface="Tw Cen MT"/>
            </a:endParaRPr>
          </a:p>
          <a:p>
            <a:pPr marL="354965" indent="-342265">
              <a:lnSpc>
                <a:spcPts val="224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most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attractive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feature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ability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roll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back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forward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endParaRPr sz="2200" dirty="0">
              <a:latin typeface="Tw Cen MT"/>
              <a:cs typeface="Tw Cen MT"/>
            </a:endParaRPr>
          </a:p>
          <a:p>
            <a:pPr marL="355600">
              <a:lnSpc>
                <a:spcPts val="2400"/>
              </a:lnSpc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point</a:t>
            </a:r>
            <a:endParaRPr sz="2200" dirty="0">
              <a:latin typeface="Tw Cen MT"/>
              <a:cs typeface="Tw Cen MT"/>
            </a:endParaRPr>
          </a:p>
          <a:p>
            <a:pPr marL="536575" lvl="1" indent="-342900">
              <a:lnSpc>
                <a:spcPts val="2400"/>
              </a:lnSpc>
              <a:buSzPct val="79545"/>
              <a:buFont typeface="Arial"/>
              <a:buChar char="•"/>
              <a:tabLst>
                <a:tab pos="536575" algn="l"/>
              </a:tabLst>
            </a:pPr>
            <a:r>
              <a:rPr sz="2200" spc="-35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don’t</a:t>
            </a:r>
            <a:r>
              <a:rPr sz="22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remember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r>
              <a:rPr sz="22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was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20" dirty="0">
                <a:solidFill>
                  <a:srgbClr val="004F9E"/>
                </a:solidFill>
                <a:latin typeface="Tw Cen MT"/>
                <a:cs typeface="Tw Cen MT"/>
              </a:rPr>
              <a:t>time</a:t>
            </a:r>
            <a:endParaRPr sz="2200" dirty="0">
              <a:latin typeface="Tw Cen MT"/>
              <a:cs typeface="Tw Cen MT"/>
            </a:endParaRPr>
          </a:p>
          <a:p>
            <a:pPr marL="536575" lvl="1" indent="-342900">
              <a:lnSpc>
                <a:spcPts val="2400"/>
              </a:lnSpc>
              <a:buSzPct val="79545"/>
              <a:buFont typeface="Arial"/>
              <a:buChar char="•"/>
              <a:tabLst>
                <a:tab pos="5365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this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out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box</a:t>
            </a:r>
            <a:endParaRPr sz="2200" dirty="0">
              <a:latin typeface="Tw Cen MT"/>
              <a:cs typeface="Tw Cen MT"/>
            </a:endParaRPr>
          </a:p>
          <a:p>
            <a:pPr marL="354965" indent="-342265">
              <a:lnSpc>
                <a:spcPts val="240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Tracking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own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tables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ensure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consistency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corruption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due</a:t>
            </a:r>
            <a:r>
              <a:rPr lang="en-US" sz="22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incorrectly</a:t>
            </a:r>
            <a:r>
              <a:rPr sz="22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altered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endParaRPr sz="2200" dirty="0">
              <a:latin typeface="Tw Cen MT"/>
              <a:cs typeface="Tw Cen MT"/>
            </a:endParaRPr>
          </a:p>
          <a:p>
            <a:pPr marL="355600" marR="223520" indent="-3429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it's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updates,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puts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"lock"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 the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no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possibility</a:t>
            </a:r>
            <a:r>
              <a:rPr sz="22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accident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concurrently.</a:t>
            </a:r>
            <a:endParaRPr sz="2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498840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domain-specific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languages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JSON,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YAML,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XML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few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supported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formats.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Consist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series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1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changesets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represent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2200" spc="25" dirty="0">
                <a:solidFill>
                  <a:srgbClr val="13349F"/>
                </a:solidFill>
                <a:latin typeface="Tw Cen MT"/>
                <a:cs typeface="Times New Roman"/>
              </a:rPr>
              <a:t>on the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r>
              <a:rPr lang="en-US" sz="2200" spc="-10" dirty="0">
                <a:solidFill>
                  <a:srgbClr val="13349F"/>
                </a:solidFill>
                <a:latin typeface="Tw Cen MT"/>
                <a:cs typeface="Tw Cen MT"/>
              </a:rPr>
              <a:t>: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 a</a:t>
            </a:r>
            <a:r>
              <a:rPr lang="en-US"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table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2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column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index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statements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69" y="1517141"/>
            <a:ext cx="6855459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&lt;databaseChangeLog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xmlns=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http://www.liquibase.org/xml/ns/dbchangelog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”….&gt;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&lt;changeSet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author=”Code9User"</a:t>
            </a:r>
            <a:r>
              <a:rPr sz="2000" spc="-7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id="createTable"&gt;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&lt;createTable</a:t>
            </a:r>
            <a:r>
              <a:rPr sz="2000" spc="-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tableName="app_user"&gt;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autoIncrement="true"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name="id"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type="BIGINT"&gt;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primaryKey="true"/&gt;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name="email"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type="VARCHAR(255)"&gt;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nullable="false"/&gt;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….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&lt;/createTable&gt;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&lt;/changeSet&gt;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&lt;/databaseChangeLog&gt;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id="createTable"&gt;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0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id=”populateData"&gt;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id=”addIndexToUserTable"&gt;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360680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….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file="com/levi9/code9/db/changelog/createTable.xml”&gt;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file="com/levi9/code9/db/changelog/populateData.xml”&gt;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/>
              <a:t>file="com/levi9/code9/db/changelog/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addIndexToUserTable.xml”&gt;</a:t>
            </a:r>
          </a:p>
          <a:p>
            <a:pPr marL="374650">
              <a:lnSpc>
                <a:spcPct val="100000"/>
              </a:lnSpc>
            </a:pPr>
            <a:r>
              <a:rPr spc="-50" dirty="0"/>
              <a:t>…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4927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id="addColumn"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author="liquibase"&gt;</a:t>
            </a:r>
          </a:p>
          <a:p>
            <a:pPr marL="35306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&lt;preConditions</a:t>
            </a:r>
            <a:r>
              <a:rPr spc="-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onError="MARK_RAN"</a:t>
            </a:r>
            <a:r>
              <a:rPr spc="-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onFail="MARK_RAN"&gt;</a:t>
            </a:r>
          </a:p>
          <a:p>
            <a:pPr marL="67310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&lt;tableExists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&lt;not&gt;</a:t>
            </a:r>
          </a:p>
          <a:p>
            <a:pPr marL="88138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&lt;columnExists</a:t>
            </a:r>
            <a:r>
              <a:rPr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columnName="score"</a:t>
            </a:r>
            <a:r>
              <a:rPr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&lt;/not&gt;</a:t>
            </a:r>
          </a:p>
          <a:p>
            <a:pPr marL="36195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&lt;/preConditions&gt;</a:t>
            </a:r>
          </a:p>
          <a:p>
            <a:pPr marL="189865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...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PRECONDITIONS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2802458"/>
            <a:ext cx="4182745" cy="236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15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COMMON</a:t>
            </a:r>
            <a:endParaRPr sz="5100">
              <a:latin typeface="Tw Cen MT"/>
              <a:cs typeface="Tw Cen MT"/>
            </a:endParaRPr>
          </a:p>
          <a:p>
            <a:pPr marL="12700">
              <a:lnSpc>
                <a:spcPts val="4105"/>
              </a:lnSpc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SOFTWARE</a:t>
            </a:r>
            <a:endParaRPr sz="5100">
              <a:latin typeface="Tw Cen MT"/>
              <a:cs typeface="Tw Cen MT"/>
            </a:endParaRPr>
          </a:p>
          <a:p>
            <a:pPr marL="12700" marR="5080">
              <a:lnSpc>
                <a:spcPct val="66900"/>
              </a:lnSpc>
              <a:spcBef>
                <a:spcPts val="1019"/>
              </a:spcBef>
            </a:pPr>
            <a:r>
              <a:rPr sz="5100" b="1" spc="-30" dirty="0">
                <a:solidFill>
                  <a:srgbClr val="FFFFFF"/>
                </a:solidFill>
                <a:latin typeface="Tw Cen MT"/>
                <a:cs typeface="Tw Cen MT"/>
              </a:rPr>
              <a:t>ARCHITECTURE</a:t>
            </a:r>
            <a:r>
              <a:rPr sz="5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PATTERNS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1549" y="852933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01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735" y="324611"/>
            <a:ext cx="4821935" cy="62148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3</a:t>
            </a:fld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980" y="1231137"/>
            <a:ext cx="966724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ts val="288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First</a:t>
            </a:r>
            <a:r>
              <a:rPr sz="28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time</a:t>
            </a:r>
            <a:r>
              <a:rPr sz="28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8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run,</a:t>
            </a:r>
            <a:r>
              <a:rPr sz="28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created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schema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40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88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DATABASECHANGELOGLOCK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276" y="517346"/>
            <a:ext cx="529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LIQUIBASE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10" dirty="0"/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945" y="3036822"/>
            <a:ext cx="10441940" cy="236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1025525" algn="l"/>
                <a:tab pos="1315085" algn="l"/>
                <a:tab pos="2137410" algn="l"/>
                <a:tab pos="3480435" algn="l"/>
                <a:tab pos="5942965" algn="l"/>
                <a:tab pos="10316845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author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filename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dateexecuted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orderexecuted|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exectype</a:t>
            </a:r>
            <a:r>
              <a:rPr sz="1400" spc="3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md5sum</a:t>
            </a:r>
            <a:r>
              <a:rPr sz="14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description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2179320" algn="l"/>
                <a:tab pos="6413500" algn="l"/>
                <a:tab pos="7053580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|createTable</a:t>
            </a:r>
            <a:r>
              <a:rPr sz="1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Code9User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createTable.xml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2021-05-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24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09:17:05.270418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EXECUTED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8:aa1….|</a:t>
            </a:r>
            <a:r>
              <a:rPr sz="1400" spc="-3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Creation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400" spc="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1400" spc="3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1266825" algn="l"/>
                <a:tab pos="2086610" algn="l"/>
                <a:tab pos="332105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lockgranted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lockedby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2086610" algn="l"/>
                <a:tab pos="3296920" algn="l"/>
                <a:tab pos="416687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919" y="1458213"/>
            <a:ext cx="10616565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 err="1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s a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20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(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https://www.baeldung.com/liquibase-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refactor-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schema-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of-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java-app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)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e the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(inside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not,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developer)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n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configuration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f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set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Perform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corresponding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E.g.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model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mapping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Java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Test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together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everything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correctly,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commi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t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start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deploying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both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scripts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Advice:</a:t>
            </a:r>
            <a:endParaRPr sz="2000" dirty="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spcBef>
                <a:spcPts val="5"/>
              </a:spcBef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sure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before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codebase</a:t>
            </a:r>
            <a:endParaRPr sz="2000" dirty="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Don’t</a:t>
            </a:r>
            <a:r>
              <a:rPr sz="20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0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already</a:t>
            </a:r>
            <a:r>
              <a:rPr sz="20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STEPS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RUNNING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310245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trackin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g of the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Allo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ws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22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development</a:t>
            </a:r>
            <a:r>
              <a:rPr sz="22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Same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data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state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2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easily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n a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machine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spc="-3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22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can’t</a:t>
            </a:r>
            <a:r>
              <a:rPr sz="2200" spc="-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delet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e a</a:t>
            </a:r>
            <a:r>
              <a:rPr sz="22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script</a:t>
            </a:r>
            <a:r>
              <a:rPr sz="2200" spc="-4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whic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h some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2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developer</a:t>
            </a:r>
            <a:r>
              <a:rPr sz="22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has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A rollback can be easily applied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some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1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previous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version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MOTIVATION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USING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5221605" cy="6190615"/>
          </a:xfrm>
          <a:custGeom>
            <a:avLst/>
            <a:gdLst/>
            <a:ahLst/>
            <a:cxnLst/>
            <a:rect l="l" t="t" r="r" b="b"/>
            <a:pathLst>
              <a:path w="5221605" h="6190615">
                <a:moveTo>
                  <a:pt x="0" y="6190488"/>
                </a:moveTo>
                <a:lnTo>
                  <a:pt x="5221224" y="6190488"/>
                </a:lnTo>
                <a:lnTo>
                  <a:pt x="5221224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39395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DOCKER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04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6504" y="825175"/>
            <a:ext cx="6298840" cy="5207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6276" y="1517141"/>
            <a:ext cx="893064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famous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phrase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?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excuse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anymore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locally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same)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production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517141"/>
            <a:ext cx="892302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program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performs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operating-system-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virtualization,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also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known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“containerization”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easier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build,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deploy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5600" marR="15621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things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such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libraries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other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ship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package.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way,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have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behaviour.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6561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8655" algn="l"/>
              </a:tabLst>
            </a:pPr>
            <a:r>
              <a:rPr dirty="0"/>
              <a:t>DOCKER</a:t>
            </a:r>
            <a:r>
              <a:rPr spc="-70" dirty="0"/>
              <a:t> </a:t>
            </a:r>
            <a:r>
              <a:rPr dirty="0"/>
              <a:t>≠</a:t>
            </a:r>
            <a:r>
              <a:rPr spc="-90" dirty="0"/>
              <a:t> </a:t>
            </a:r>
            <a:r>
              <a:rPr spc="-10" dirty="0"/>
              <a:t>VIRTUAL</a:t>
            </a:r>
            <a:r>
              <a:rPr dirty="0"/>
              <a:t>	</a:t>
            </a:r>
            <a:r>
              <a:rPr spc="-25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214" y="1342389"/>
            <a:ext cx="885698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(VM)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unlike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require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include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7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Instead,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relies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kernel’s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functionality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uses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resource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isolation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memory,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namespaces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endParaRPr sz="2000">
              <a:latin typeface="Tw Cen MT"/>
              <a:cs typeface="Tw Cen MT"/>
            </a:endParaRPr>
          </a:p>
          <a:p>
            <a:pPr marL="355600" marR="3130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overhead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maintaining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VMs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2417" y="3853190"/>
            <a:ext cx="4294186" cy="23343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Images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blueprints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Containers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Daemon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background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manages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building,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distributing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Client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interact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daemon,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issuing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commands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managing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25" dirty="0"/>
              <a:t>Hub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registry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”Directory”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TERMINOLOGY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DOCKERFILE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242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Text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list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calls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way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automate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process.</a:t>
            </a:r>
            <a:endParaRPr sz="2000">
              <a:latin typeface="Tw Cen MT"/>
              <a:cs typeface="Tw Cen MT"/>
            </a:endParaRPr>
          </a:p>
          <a:p>
            <a:pPr marL="355600" marR="64706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written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Dockerfile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identical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their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equivalent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Linux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50" dirty="0">
                <a:solidFill>
                  <a:srgbClr val="004F9E"/>
                </a:solidFill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DOCKERFILE</a:t>
            </a:r>
            <a:r>
              <a:rPr b="0" spc="-160" dirty="0">
                <a:latin typeface="Times New Roman"/>
                <a:cs typeface="Times New Roman"/>
              </a:rPr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7382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573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official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customer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inside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during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process: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installing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packages,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software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setting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copies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directories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endParaRPr sz="2000">
              <a:latin typeface="Tw Cen MT"/>
              <a:cs typeface="Tw Cen MT"/>
            </a:endParaRPr>
          </a:p>
          <a:p>
            <a:pPr marL="620395" lvl="1" indent="-264795">
              <a:lnSpc>
                <a:spcPct val="100000"/>
              </a:lnSpc>
              <a:buAutoNum type="arabicPeriod"/>
              <a:tabLst>
                <a:tab pos="62039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host)</a:t>
            </a:r>
            <a:endParaRPr sz="2000">
              <a:latin typeface="Tw Cen MT"/>
              <a:cs typeface="Tw Cen MT"/>
            </a:endParaRPr>
          </a:p>
          <a:p>
            <a:pPr marL="625475" lvl="1" indent="-264160">
              <a:lnSpc>
                <a:spcPct val="100000"/>
              </a:lnSpc>
              <a:buAutoNum type="arabicPeriod"/>
              <a:tabLst>
                <a:tab pos="6254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destination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(in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endParaRPr sz="2000">
              <a:latin typeface="Tw Cen MT"/>
              <a:cs typeface="Tw Cen MT"/>
            </a:endParaRPr>
          </a:p>
          <a:p>
            <a:pPr marL="355600" marR="21209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CMD/ENTRYPOINT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default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Difference: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overridden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runtime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'docker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run',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case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ENTRYPOINT.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4" y="4466844"/>
            <a:ext cx="8622789" cy="18989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264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95"/>
              </a:spcBef>
            </a:pPr>
            <a:r>
              <a:rPr dirty="0"/>
              <a:t>DEFINING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dirty="0"/>
              <a:t>SOFTWARE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882" y="6446925"/>
            <a:ext cx="58731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Fundamentals</a:t>
            </a:r>
            <a:r>
              <a:rPr sz="1200" spc="-1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of</a:t>
            </a:r>
            <a:r>
              <a:rPr sz="1200" spc="4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Software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Architecture: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Engineering</a:t>
            </a:r>
            <a:r>
              <a:rPr sz="12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Approach,</a:t>
            </a:r>
            <a:r>
              <a:rPr sz="1200" spc="3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Neal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Ford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Mark</a:t>
            </a:r>
            <a:r>
              <a:rPr sz="12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Richards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692" y="3750564"/>
            <a:ext cx="3950207" cy="269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87" y="965931"/>
            <a:ext cx="3917255" cy="2661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7278" y="965683"/>
            <a:ext cx="3859316" cy="26538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2230" y="3779029"/>
            <a:ext cx="3868393" cy="26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0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STARTING</a:t>
            </a:r>
            <a:r>
              <a:rPr b="0" spc="-240" dirty="0">
                <a:latin typeface="Times New Roman"/>
                <a:cs typeface="Times New Roman"/>
              </a:rPr>
              <a:t> </a:t>
            </a:r>
            <a:r>
              <a:rPr spc="-25" dirty="0"/>
              <a:t>CONTAINER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41641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name-of-image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4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stuff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access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flag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3000:3000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between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showing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active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seeing</a:t>
            </a:r>
            <a:r>
              <a:rPr sz="20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-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268" y="4366188"/>
            <a:ext cx="2603500" cy="939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root@user:</a:t>
            </a:r>
            <a:r>
              <a:rPr sz="1400" spc="-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$</a:t>
            </a:r>
            <a:r>
              <a:rPr sz="14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14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7945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-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ID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2230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780464b51916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my_docker_image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9843" y="4669747"/>
            <a:ext cx="1851025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103187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NAMES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endParaRPr sz="14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720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14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3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1</a:t>
            </a:r>
            <a:r>
              <a:rPr sz="14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hours</a:t>
            </a:r>
            <a:r>
              <a:rPr sz="14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ago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9287" y="4669747"/>
            <a:ext cx="4097020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825"/>
              </a:spcBef>
              <a:tabLst>
                <a:tab pos="117030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STATUS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20" dirty="0">
                <a:solidFill>
                  <a:srgbClr val="004F9E"/>
                </a:solidFill>
                <a:latin typeface="Tw Cen MT"/>
                <a:cs typeface="Tw Cen MT"/>
              </a:rPr>
              <a:t>PORTS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051560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14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9</a:t>
            </a:r>
            <a:r>
              <a:rPr sz="14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minutes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0.0.0.0:8080-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&gt;8080,</a:t>
            </a:r>
            <a:r>
              <a:rPr sz="14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:::8080-&gt;8080/tcp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PUSHING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spc="-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1055179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62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team,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customers,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community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large.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command.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hold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(stored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tags)</a:t>
            </a:r>
            <a:endParaRPr sz="2000">
              <a:latin typeface="Tw Cen MT"/>
              <a:cs typeface="Tw Cen MT"/>
            </a:endParaRPr>
          </a:p>
          <a:p>
            <a:pPr marL="355600" marR="80073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first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username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web.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Steps: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spcBef>
                <a:spcPts val="5"/>
              </a:spcBef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-t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&lt;hub-user&gt;/&lt;repo-name&gt;[:&lt;tag&gt;]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&lt;hub-user&gt;/&lt;repo-name&gt;:&lt;tag&gt;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uploaded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teammates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and/or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community.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8055" y="4600955"/>
            <a:ext cx="3191255" cy="17708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COMPOSE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689465" cy="496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multi-container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Usage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endParaRPr sz="2000">
              <a:latin typeface="Tw Cen MT"/>
              <a:cs typeface="Tw Cen MT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folder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stored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–f</a:t>
            </a:r>
            <a:r>
              <a:rPr sz="2000" spc="2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file.yml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endParaRPr sz="20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10"/>
              </a:spcBef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version:</a:t>
            </a:r>
            <a:r>
              <a:rPr sz="16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"3.2"</a:t>
            </a:r>
            <a:endParaRPr sz="16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5"/>
              </a:spcBef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services:</a:t>
            </a:r>
            <a:endParaRPr sz="1600">
              <a:latin typeface="Tw Cen MT"/>
              <a:cs typeface="Tw Cen MT"/>
            </a:endParaRPr>
          </a:p>
          <a:p>
            <a:pPr marL="2898140">
              <a:lnSpc>
                <a:spcPct val="100000"/>
              </a:lnSpc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</a:t>
            </a:r>
            <a:endParaRPr sz="1600">
              <a:latin typeface="Tw Cen MT"/>
              <a:cs typeface="Tw Cen MT"/>
            </a:endParaRPr>
          </a:p>
          <a:p>
            <a:pPr marL="3009265" marR="360172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rabbitmq:3-management-alpine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restart:</a:t>
            </a:r>
            <a:r>
              <a:rPr sz="16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always</a:t>
            </a:r>
            <a:endParaRPr sz="1600">
              <a:latin typeface="Tw Cen MT"/>
              <a:cs typeface="Tw Cen MT"/>
            </a:endParaRPr>
          </a:p>
          <a:p>
            <a:pPr marL="3009265" marR="454025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container_name:</a:t>
            </a:r>
            <a:r>
              <a:rPr sz="16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'rabbitmq'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ports: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5672:5672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15672:15672</a:t>
            </a:r>
            <a:endParaRPr sz="1600">
              <a:latin typeface="Tw Cen MT"/>
              <a:cs typeface="Tw Cen MT"/>
            </a:endParaRPr>
          </a:p>
          <a:p>
            <a:pPr marL="2952750">
              <a:lnSpc>
                <a:spcPct val="100000"/>
              </a:lnSpc>
            </a:pPr>
            <a:r>
              <a:rPr sz="1600" spc="-25" dirty="0">
                <a:solidFill>
                  <a:srgbClr val="004F9E"/>
                </a:solidFill>
                <a:latin typeface="Tw Cen MT"/>
                <a:cs typeface="Tw Cen MT"/>
              </a:rPr>
              <a:t>db: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postgres:latest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environment: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POSTGRES_USER:</a:t>
            </a:r>
            <a:r>
              <a:rPr sz="16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</a:pP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POSTGRES_PASSWORD:</a:t>
            </a:r>
            <a:r>
              <a:rPr sz="16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password</a:t>
            </a:r>
            <a:endParaRPr sz="1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SCALING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514601"/>
            <a:ext cx="1109345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demand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soaring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recognize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expand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app’s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accessibility,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presence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heart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approach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infrastructure.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are: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up”),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you’re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existing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42265" marR="140970" lvl="2" indent="-342265" algn="r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3422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out”),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get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endParaRPr sz="2000">
              <a:latin typeface="Tw Cen MT"/>
              <a:cs typeface="Tw Cen MT"/>
            </a:endParaRPr>
          </a:p>
          <a:p>
            <a:pPr marR="131445" algn="r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network,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memory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workload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multiple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devices.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99021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refers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(CPU/RAM/DISK)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(database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remains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one)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demand.</a:t>
            </a:r>
            <a:endParaRPr sz="2000">
              <a:latin typeface="Tw Cen MT"/>
              <a:cs typeface="Tw Cen MT"/>
            </a:endParaRPr>
          </a:p>
          <a:p>
            <a:pPr marL="355600" marR="4019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products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middle-range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small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middle-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sized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companies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Means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upgrade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hardware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VERTICAL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3689" y="3204077"/>
            <a:ext cx="1641189" cy="27629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1027366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technology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whenever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availability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(server)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required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units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physical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database.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growing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number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cluster,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reducing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responsibilities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each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member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spreading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space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wider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end-points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connections</a:t>
            </a:r>
            <a:endParaRPr sz="2000">
              <a:latin typeface="Tw Cen MT"/>
              <a:cs typeface="Tw Cen MT"/>
            </a:endParaRPr>
          </a:p>
          <a:p>
            <a:pPr marL="355600" marR="69659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historically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HORIZONTAL</a:t>
            </a:r>
            <a:r>
              <a:rPr b="0" spc="-175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5232" y="3689603"/>
            <a:ext cx="3231414" cy="26350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AUTOSCALING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919" y="1342389"/>
            <a:ext cx="1064133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Kubernetes,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Cloud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provider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anymore,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place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endParaRPr sz="2000">
              <a:latin typeface="Tw Cen MT"/>
              <a:cs typeface="Tw Cen MT"/>
            </a:endParaRPr>
          </a:p>
          <a:p>
            <a:pPr marL="354965" marR="16637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understanding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(more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about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https://kubernetes.io/docs/tutorials</a:t>
            </a:r>
            <a:r>
              <a:rPr sz="2000" u="sng" spc="-10" dirty="0">
                <a:solidFill>
                  <a:srgbClr val="004F9E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/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)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target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utilization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50%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instance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max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count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replicas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9264" y="3738371"/>
            <a:ext cx="2633471" cy="26334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1150"/>
              </a:spcBef>
            </a:pP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SPLIT</a:t>
            </a:r>
            <a:r>
              <a:rPr sz="4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MONOLITHIC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0" dirty="0">
                <a:solidFill>
                  <a:srgbClr val="FFFFFF"/>
                </a:solidFill>
                <a:latin typeface="Tw Cen MT"/>
                <a:cs typeface="Tw Cen MT"/>
              </a:rPr>
              <a:t>APPLICATION</a:t>
            </a:r>
            <a:r>
              <a:rPr sz="43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5" dirty="0">
                <a:solidFill>
                  <a:srgbClr val="FFFFFF"/>
                </a:solidFill>
                <a:latin typeface="Tw Cen MT"/>
                <a:cs typeface="Tw Cen MT"/>
              </a:rPr>
              <a:t>TO</a:t>
            </a:r>
            <a:r>
              <a:rPr sz="43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43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05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6807" y="329184"/>
            <a:ext cx="4642103" cy="62118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49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MONOLITHIC</a:t>
            </a:r>
            <a:r>
              <a:rPr b="0" spc="-160" dirty="0">
                <a:latin typeface="Times New Roman"/>
                <a:cs typeface="Times New Roman"/>
              </a:rPr>
              <a:t> </a:t>
            </a:r>
            <a:r>
              <a:rPr spc="-20" dirty="0"/>
              <a:t>ARCHITECTURE</a:t>
            </a:r>
            <a:r>
              <a:rPr b="0" spc="-160" dirty="0">
                <a:latin typeface="Times New Roman"/>
                <a:cs typeface="Times New Roman"/>
              </a:rPr>
              <a:t> </a:t>
            </a:r>
            <a:r>
              <a:rPr spc="-10" dirty="0"/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3435" y="1717675"/>
            <a:ext cx="266573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4F9E"/>
                </a:solidFill>
                <a:latin typeface="Tw Cen MT"/>
                <a:cs typeface="Tw Cen MT"/>
              </a:rPr>
              <a:t>Components: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24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4F9E"/>
                </a:solidFill>
                <a:latin typeface="Tw Cen MT"/>
                <a:cs typeface="Tw Cen MT"/>
              </a:rPr>
              <a:t>module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004F9E"/>
                </a:solidFill>
                <a:latin typeface="Tw Cen MT"/>
                <a:cs typeface="Tw Cen MT"/>
              </a:rPr>
              <a:t>Notification</a:t>
            </a:r>
            <a:r>
              <a:rPr sz="24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4F9E"/>
                </a:solidFill>
                <a:latin typeface="Tw Cen MT"/>
                <a:cs typeface="Tw Cen MT"/>
              </a:rPr>
              <a:t>module</a:t>
            </a:r>
            <a:endParaRPr sz="2400">
              <a:latin typeface="Tw Cen MT"/>
              <a:cs typeface="Tw Cen MT"/>
            </a:endParaRPr>
          </a:p>
          <a:p>
            <a:pPr marL="12700" marR="496570" indent="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004F9E"/>
                </a:solidFill>
                <a:latin typeface="Tw Cen MT"/>
                <a:cs typeface="Tw Cen MT"/>
              </a:rPr>
              <a:t>Product</a:t>
            </a:r>
            <a:r>
              <a:rPr sz="2400" spc="-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4F9E"/>
                </a:solidFill>
                <a:latin typeface="Tw Cen MT"/>
                <a:cs typeface="Tw Cen MT"/>
              </a:rPr>
              <a:t>module</a:t>
            </a:r>
            <a:r>
              <a:rPr sz="24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4F9E"/>
                </a:solidFill>
                <a:latin typeface="Tw Cen MT"/>
                <a:cs typeface="Tw Cen MT"/>
              </a:rPr>
              <a:t>Resources: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004F9E"/>
                </a:solidFill>
                <a:latin typeface="Tw Cen MT"/>
                <a:cs typeface="Tw Cen MT"/>
              </a:rPr>
              <a:t>H2</a:t>
            </a:r>
            <a:r>
              <a:rPr sz="24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004F9E"/>
                </a:solidFill>
                <a:latin typeface="Tw Cen MT"/>
                <a:cs typeface="Tw Cen MT"/>
              </a:rPr>
              <a:t>Mail</a:t>
            </a:r>
            <a:r>
              <a:rPr sz="24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endParaRPr sz="24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9" y="1054607"/>
            <a:ext cx="6086855" cy="45338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83386" y="5362445"/>
            <a:ext cx="6320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GitHub</a:t>
            </a:r>
            <a:r>
              <a:rPr sz="18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repo:</a:t>
            </a:r>
            <a:endParaRPr sz="18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Clr>
                <a:srgbClr val="6F6E6E"/>
              </a:buClr>
              <a:buFont typeface="Arial"/>
              <a:buChar char="•"/>
              <a:tabLst>
                <a:tab pos="299085" algn="l"/>
              </a:tabLst>
            </a:pP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3"/>
              </a:rPr>
              <a:t>https://github.com/nemanjaromanic/monolithic-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3"/>
              </a:rPr>
              <a:t>app</a:t>
            </a:r>
            <a:r>
              <a:rPr sz="1800" spc="12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(main</a:t>
            </a:r>
            <a:r>
              <a:rPr sz="1800" spc="16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branch)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7" y="60147"/>
            <a:ext cx="8488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MICROSERVICE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dirty="0"/>
              <a:t>STEP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426" y="977265"/>
            <a:ext cx="3218815" cy="268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Tasks:</a:t>
            </a:r>
            <a:endParaRPr sz="18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Extract</a:t>
            </a:r>
            <a:r>
              <a:rPr sz="18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notification</a:t>
            </a:r>
            <a:r>
              <a:rPr sz="18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r>
              <a:rPr sz="18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endParaRPr sz="18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monolithic</a:t>
            </a:r>
            <a:r>
              <a:rPr sz="18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endParaRPr sz="1800">
              <a:latin typeface="Tw Cen MT"/>
              <a:cs typeface="Tw Cen MT"/>
            </a:endParaRPr>
          </a:p>
          <a:p>
            <a:pPr marL="355600" marR="222250" indent="-342900">
              <a:lnSpc>
                <a:spcPct val="100000"/>
              </a:lnSpc>
              <a:buAutoNum type="arabicPeriod" startAt="2"/>
              <a:tabLst>
                <a:tab pos="355600" algn="l"/>
              </a:tabLst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Publish</a:t>
            </a:r>
            <a:r>
              <a:rPr sz="18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18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message</a:t>
            </a:r>
            <a:r>
              <a:rPr sz="18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18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user-</a:t>
            </a:r>
            <a:r>
              <a:rPr sz="18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queue</a:t>
            </a:r>
            <a:r>
              <a:rPr sz="18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18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monolith</a:t>
            </a:r>
            <a:endParaRPr sz="18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AutoNum type="arabicPeriod" startAt="2"/>
              <a:tabLst>
                <a:tab pos="354965" algn="l"/>
              </a:tabLst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Consume</a:t>
            </a:r>
            <a:r>
              <a:rPr sz="18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18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message</a:t>
            </a:r>
            <a:r>
              <a:rPr sz="18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endParaRPr sz="18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notification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1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18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messaging</a:t>
            </a:r>
            <a:r>
              <a:rPr sz="18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18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RabbitMQ</a:t>
            </a:r>
            <a:endParaRPr sz="18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3928" y="865712"/>
            <a:ext cx="5844690" cy="42195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83386" y="5339588"/>
            <a:ext cx="79241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GitHub</a:t>
            </a:r>
            <a:r>
              <a:rPr sz="18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repo:</a:t>
            </a:r>
            <a:endParaRPr sz="18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Clr>
                <a:srgbClr val="6F6E6E"/>
              </a:buClr>
              <a:buFont typeface="Arial"/>
              <a:buChar char="•"/>
              <a:tabLst>
                <a:tab pos="299085" algn="l"/>
              </a:tabLst>
            </a:pP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3"/>
              </a:rPr>
              <a:t>https://github.com/nemanjaromanic/monolithic-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3"/>
              </a:rPr>
              <a:t>app</a:t>
            </a:r>
            <a:r>
              <a:rPr sz="1800" spc="114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(refactor/split-monolith</a:t>
            </a:r>
            <a:r>
              <a:rPr sz="1800" spc="114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branch)</a:t>
            </a:r>
            <a:endParaRPr sz="18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Clr>
                <a:srgbClr val="6F6E6E"/>
              </a:buClr>
              <a:buFont typeface="Arial"/>
              <a:buChar char="•"/>
              <a:tabLst>
                <a:tab pos="299085" algn="l"/>
              </a:tabLst>
            </a:pP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4"/>
              </a:rPr>
              <a:t>https://github.com/nemanjaromanic/notification-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4"/>
              </a:rPr>
              <a:t>service</a:t>
            </a:r>
            <a:r>
              <a:rPr sz="1800" spc="13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(main</a:t>
            </a:r>
            <a:r>
              <a:rPr sz="1800" spc="16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branch)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648085"/>
            <a:ext cx="4447540" cy="4318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defTabSz="914400" eaLnBrk="1" fontAlgn="auto" latinLnBrk="0" hangingPunct="1">
              <a:lnSpc>
                <a:spcPts val="2880"/>
              </a:lnSpc>
              <a:spcBef>
                <a:spcPts val="95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Monolithic</a:t>
            </a: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Layered</a:t>
            </a:r>
            <a:r>
              <a:rPr kumimoji="0" sz="2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(n-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tier)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lang="en-US" sz="2600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Modular monolith 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Microkernel</a:t>
            </a:r>
            <a:r>
              <a:rPr kumimoji="0" sz="2600" b="0" i="0" u="none" strike="noStrike" kern="0" cap="none" spc="-114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lang="en-US" sz="2600" b="1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Distributed</a:t>
            </a:r>
            <a:endParaRPr kumimoji="0" lang="en-US" sz="2600" b="1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3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Event-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driven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Space-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based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Microservices</a:t>
            </a:r>
            <a:r>
              <a:rPr kumimoji="0" lang="en-US" sz="2600" b="0" i="0" u="none" strike="noStrike" kern="0" cap="none" spc="-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Service-oriented 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Service-based</a:t>
            </a:r>
            <a:r>
              <a:rPr kumimoji="0" lang="en-US" sz="2600" b="0" i="0" u="none" strike="noStrike" kern="0" cap="none" spc="4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0"/>
            <a:ext cx="5843015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350900"/>
            <a:ext cx="5176520" cy="98361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425"/>
              </a:spcBef>
            </a:pPr>
            <a:r>
              <a:rPr sz="3700" dirty="0"/>
              <a:t>COMMON</a:t>
            </a:r>
            <a:r>
              <a:rPr sz="3700" b="0" spc="-90" dirty="0">
                <a:latin typeface="Times New Roman"/>
                <a:cs typeface="Times New Roman"/>
              </a:rPr>
              <a:t> </a:t>
            </a:r>
            <a:r>
              <a:rPr sz="3700" spc="-10" dirty="0"/>
              <a:t>SOFTWARE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10" dirty="0"/>
              <a:t>ARCHITECTURE</a:t>
            </a:r>
            <a:r>
              <a:rPr sz="3700" b="0" spc="-210" dirty="0">
                <a:latin typeface="Times New Roman"/>
                <a:cs typeface="Times New Roman"/>
              </a:rPr>
              <a:t> </a:t>
            </a:r>
            <a:r>
              <a:rPr sz="3700" spc="-50" dirty="0"/>
              <a:t>PATTERNS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733" y="6354573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5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ECC7F-8228-F89F-0F1E-39CEC02CC2C4}"/>
              </a:ext>
            </a:extLst>
          </p:cNvPr>
          <p:cNvSpPr txBox="1"/>
          <p:nvPr/>
        </p:nvSpPr>
        <p:spPr>
          <a:xfrm>
            <a:off x="505970" y="6317159"/>
            <a:ext cx="58430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Fundamentals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of</a:t>
            </a:r>
            <a:r>
              <a:rPr kumimoji="0" lang="en-US" sz="1100" b="0" i="0" u="none" strike="noStrike" kern="0" cap="none" spc="4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Software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Architecture: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Engineering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Approach,</a:t>
            </a:r>
            <a:r>
              <a:rPr kumimoji="0" lang="en-US" sz="1100" b="0" i="0" u="none" strike="noStrike" kern="0" cap="none" spc="3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Neal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Ford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Mark</a:t>
            </a:r>
            <a:r>
              <a:rPr kumimoji="0" lang="en-US" sz="1100" b="0" i="0" u="none" strike="noStrike" kern="0" cap="none" spc="2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Richards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7" y="60147"/>
            <a:ext cx="8488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MICROSERVICE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dirty="0"/>
              <a:t>STEP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423" y="977265"/>
            <a:ext cx="34798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Tasks:</a:t>
            </a:r>
            <a:endParaRPr sz="18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Extract</a:t>
            </a:r>
            <a:r>
              <a:rPr sz="18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18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endParaRPr sz="18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Extract</a:t>
            </a:r>
            <a:r>
              <a:rPr sz="18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18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related</a:t>
            </a:r>
            <a:r>
              <a:rPr sz="18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tables</a:t>
            </a:r>
            <a:r>
              <a:rPr sz="18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18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18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DB</a:t>
            </a:r>
            <a:r>
              <a:rPr sz="18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18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only</a:t>
            </a:r>
            <a:r>
              <a:rPr sz="18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18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18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endParaRPr sz="18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1022350" algn="l"/>
                <a:tab pos="1450975" algn="l"/>
                <a:tab pos="2028825" algn="l"/>
                <a:tab pos="2580640" algn="l"/>
              </a:tabLst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Clean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004F9E"/>
                </a:solidFill>
                <a:latin typeface="Tw Cen MT"/>
                <a:cs typeface="Tw Cen MT"/>
              </a:rPr>
              <a:t>old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code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monolithic</a:t>
            </a:r>
            <a:endParaRPr sz="18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endParaRPr sz="18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358" y="1245721"/>
            <a:ext cx="5874296" cy="42937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7" y="60147"/>
            <a:ext cx="960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MICROSERVICE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140" dirty="0"/>
              <a:t> </a:t>
            </a:r>
            <a:r>
              <a:rPr dirty="0"/>
              <a:t>FINAL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20" dirty="0"/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426" y="977265"/>
            <a:ext cx="537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Tasks: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7426" y="1251280"/>
            <a:ext cx="243459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Extract</a:t>
            </a:r>
            <a:r>
              <a:rPr sz="18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product</a:t>
            </a:r>
            <a:r>
              <a:rPr sz="18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endParaRPr sz="18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</a:tabLst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endParaRPr sz="18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44858" y="1526287"/>
            <a:ext cx="2240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5080" indent="-288290">
              <a:lnSpc>
                <a:spcPct val="100000"/>
              </a:lnSpc>
              <a:spcBef>
                <a:spcPts val="100"/>
              </a:spcBef>
              <a:tabLst>
                <a:tab pos="1029335" algn="l"/>
                <a:tab pos="1064260" algn="l"/>
                <a:tab pos="1539875" algn="l"/>
                <a:tab pos="2000250" algn="l"/>
              </a:tabLst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endpoint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	</a:t>
            </a:r>
            <a:r>
              <a:rPr sz="1800" spc="-25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product</a:t>
            </a:r>
            <a:r>
              <a:rPr sz="18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send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	</a:t>
            </a:r>
            <a:r>
              <a:rPr sz="1800" spc="-25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0324" y="2074927"/>
            <a:ext cx="3134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1800" spc="1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products</a:t>
            </a:r>
            <a:r>
              <a:rPr sz="1800" spc="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1800" spc="1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email</a:t>
            </a:r>
            <a:r>
              <a:rPr sz="1800" spc="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1800" spc="1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subscribed</a:t>
            </a:r>
            <a:r>
              <a:rPr sz="18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users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4624" y="2623820"/>
            <a:ext cx="189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1256030" algn="l"/>
              </a:tabLst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Product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7524" y="2898140"/>
            <a:ext cx="158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6490" algn="l"/>
              </a:tabLst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subscribed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users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20767" y="2623820"/>
            <a:ext cx="96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465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723900" algn="l"/>
              </a:tabLst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fetch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	</a:t>
            </a:r>
            <a:r>
              <a:rPr sz="1800" spc="-25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18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7424" y="3172459"/>
            <a:ext cx="348043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r>
              <a:rPr sz="18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18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Feign</a:t>
            </a:r>
            <a:r>
              <a:rPr sz="18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endParaRPr sz="1800">
              <a:latin typeface="Tw Cen MT"/>
              <a:cs typeface="Tw Cen MT"/>
            </a:endParaRPr>
          </a:p>
          <a:p>
            <a:pPr marL="812165" indent="-342265" algn="just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Product</a:t>
            </a:r>
            <a:r>
              <a:rPr sz="1800" spc="490" dirty="0">
                <a:solidFill>
                  <a:srgbClr val="004F9E"/>
                </a:solidFill>
                <a:latin typeface="Times New Roman"/>
                <a:cs typeface="Times New Roman"/>
              </a:rPr>
              <a:t>  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r>
              <a:rPr sz="1800" spc="490" dirty="0">
                <a:solidFill>
                  <a:srgbClr val="004F9E"/>
                </a:solidFill>
                <a:latin typeface="Times New Roman"/>
                <a:cs typeface="Times New Roman"/>
              </a:rPr>
              <a:t>  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publish</a:t>
            </a:r>
            <a:endParaRPr sz="1800">
              <a:latin typeface="Tw Cen MT"/>
              <a:cs typeface="Tw Cen MT"/>
            </a:endParaRPr>
          </a:p>
          <a:p>
            <a:pPr marL="812800" algn="just">
              <a:lnSpc>
                <a:spcPct val="100000"/>
              </a:lnSpc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messages</a:t>
            </a:r>
            <a:r>
              <a:rPr sz="18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18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18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queue</a:t>
            </a:r>
            <a:endParaRPr sz="1800">
              <a:latin typeface="Tw Cen MT"/>
              <a:cs typeface="Tw Cen MT"/>
            </a:endParaRPr>
          </a:p>
          <a:p>
            <a:pPr marL="812800" marR="5080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Notification</a:t>
            </a:r>
            <a:r>
              <a:rPr sz="1800" spc="4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r>
              <a:rPr sz="1800" spc="4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consume</a:t>
            </a:r>
            <a:r>
              <a:rPr sz="18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messages</a:t>
            </a:r>
            <a:r>
              <a:rPr sz="18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18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send</a:t>
            </a:r>
            <a:r>
              <a:rPr sz="18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emails</a:t>
            </a:r>
            <a:r>
              <a:rPr sz="18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18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subscribed</a:t>
            </a:r>
            <a:r>
              <a:rPr sz="18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users</a:t>
            </a:r>
            <a:endParaRPr sz="1800">
              <a:latin typeface="Tw Cen MT"/>
              <a:cs typeface="Tw Cen MT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3.</a:t>
            </a:r>
            <a:r>
              <a:rPr sz="1800" spc="200" dirty="0">
                <a:solidFill>
                  <a:srgbClr val="004F9E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Delete</a:t>
            </a:r>
            <a:r>
              <a:rPr sz="18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monolithic</a:t>
            </a:r>
            <a:r>
              <a:rPr sz="18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endParaRPr sz="1800">
              <a:latin typeface="Tw Cen MT"/>
              <a:cs typeface="Tw Cen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83" y="690372"/>
            <a:ext cx="6723886" cy="547725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3450" y="2626105"/>
            <a:ext cx="1937385" cy="587375"/>
            <a:chOff x="4743450" y="2626105"/>
            <a:chExt cx="1937385" cy="587375"/>
          </a:xfrm>
        </p:grpSpPr>
        <p:sp>
          <p:nvSpPr>
            <p:cNvPr id="3" name="object 3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1653921" y="352552"/>
                  </a:moveTo>
                  <a:lnTo>
                    <a:pt x="1616583" y="368300"/>
                  </a:lnTo>
                  <a:lnTo>
                    <a:pt x="1600962" y="406146"/>
                  </a:lnTo>
                  <a:lnTo>
                    <a:pt x="1601936" y="416621"/>
                  </a:lnTo>
                  <a:lnTo>
                    <a:pt x="1624524" y="450044"/>
                  </a:lnTo>
                  <a:lnTo>
                    <a:pt x="1653921" y="458724"/>
                  </a:lnTo>
                  <a:lnTo>
                    <a:pt x="1664567" y="457751"/>
                  </a:lnTo>
                  <a:lnTo>
                    <a:pt x="1698621" y="435238"/>
                  </a:lnTo>
                  <a:lnTo>
                    <a:pt x="1707515" y="406146"/>
                  </a:lnTo>
                  <a:lnTo>
                    <a:pt x="1706518" y="395499"/>
                  </a:lnTo>
                  <a:lnTo>
                    <a:pt x="1683478" y="361392"/>
                  </a:lnTo>
                  <a:lnTo>
                    <a:pt x="1653921" y="352552"/>
                  </a:lnTo>
                  <a:close/>
                </a:path>
                <a:path w="1914525" h="564514">
                  <a:moveTo>
                    <a:pt x="672211" y="30099"/>
                  </a:moveTo>
                  <a:lnTo>
                    <a:pt x="629634" y="37623"/>
                  </a:lnTo>
                  <a:lnTo>
                    <a:pt x="593725" y="60198"/>
                  </a:lnTo>
                  <a:lnTo>
                    <a:pt x="569261" y="93122"/>
                  </a:lnTo>
                  <a:lnTo>
                    <a:pt x="561086" y="131572"/>
                  </a:lnTo>
                  <a:lnTo>
                    <a:pt x="563657" y="156217"/>
                  </a:lnTo>
                  <a:lnTo>
                    <a:pt x="571373" y="181006"/>
                  </a:lnTo>
                  <a:lnTo>
                    <a:pt x="584231" y="205938"/>
                  </a:lnTo>
                  <a:lnTo>
                    <a:pt x="602234" y="231013"/>
                  </a:lnTo>
                  <a:lnTo>
                    <a:pt x="561395" y="256464"/>
                  </a:lnTo>
                  <a:lnTo>
                    <a:pt x="532225" y="284988"/>
                  </a:lnTo>
                  <a:lnTo>
                    <a:pt x="514723" y="316559"/>
                  </a:lnTo>
                  <a:lnTo>
                    <a:pt x="508889" y="351155"/>
                  </a:lnTo>
                  <a:lnTo>
                    <a:pt x="509940" y="366795"/>
                  </a:lnTo>
                  <a:lnTo>
                    <a:pt x="525907" y="410337"/>
                  </a:lnTo>
                  <a:lnTo>
                    <a:pt x="558536" y="442412"/>
                  </a:lnTo>
                  <a:lnTo>
                    <a:pt x="601535" y="457835"/>
                  </a:lnTo>
                  <a:lnTo>
                    <a:pt x="629793" y="460756"/>
                  </a:lnTo>
                  <a:lnTo>
                    <a:pt x="641889" y="460162"/>
                  </a:lnTo>
                  <a:lnTo>
                    <a:pt x="690157" y="445406"/>
                  </a:lnTo>
                  <a:lnTo>
                    <a:pt x="727114" y="425836"/>
                  </a:lnTo>
                  <a:lnTo>
                    <a:pt x="750951" y="412242"/>
                  </a:lnTo>
                  <a:lnTo>
                    <a:pt x="859419" y="412242"/>
                  </a:lnTo>
                  <a:lnTo>
                    <a:pt x="834891" y="383413"/>
                  </a:lnTo>
                  <a:lnTo>
                    <a:pt x="644779" y="383413"/>
                  </a:lnTo>
                  <a:lnTo>
                    <a:pt x="637494" y="382726"/>
                  </a:lnTo>
                  <a:lnTo>
                    <a:pt x="608258" y="354687"/>
                  </a:lnTo>
                  <a:lnTo>
                    <a:pt x="607568" y="347853"/>
                  </a:lnTo>
                  <a:lnTo>
                    <a:pt x="609852" y="333089"/>
                  </a:lnTo>
                  <a:lnTo>
                    <a:pt x="616696" y="317944"/>
                  </a:lnTo>
                  <a:lnTo>
                    <a:pt x="628088" y="302418"/>
                  </a:lnTo>
                  <a:lnTo>
                    <a:pt x="644017" y="286512"/>
                  </a:lnTo>
                  <a:lnTo>
                    <a:pt x="750918" y="286512"/>
                  </a:lnTo>
                  <a:lnTo>
                    <a:pt x="709930" y="237871"/>
                  </a:lnTo>
                  <a:lnTo>
                    <a:pt x="744952" y="207635"/>
                  </a:lnTo>
                  <a:lnTo>
                    <a:pt x="763807" y="187833"/>
                  </a:lnTo>
                  <a:lnTo>
                    <a:pt x="668655" y="187833"/>
                  </a:lnTo>
                  <a:lnTo>
                    <a:pt x="656320" y="169902"/>
                  </a:lnTo>
                  <a:lnTo>
                    <a:pt x="647509" y="154209"/>
                  </a:lnTo>
                  <a:lnTo>
                    <a:pt x="642223" y="140755"/>
                  </a:lnTo>
                  <a:lnTo>
                    <a:pt x="640461" y="129540"/>
                  </a:lnTo>
                  <a:lnTo>
                    <a:pt x="641058" y="121707"/>
                  </a:lnTo>
                  <a:lnTo>
                    <a:pt x="667686" y="92721"/>
                  </a:lnTo>
                  <a:lnTo>
                    <a:pt x="674878" y="92075"/>
                  </a:lnTo>
                  <a:lnTo>
                    <a:pt x="777360" y="92075"/>
                  </a:lnTo>
                  <a:lnTo>
                    <a:pt x="752983" y="59309"/>
                  </a:lnTo>
                  <a:lnTo>
                    <a:pt x="716502" y="37417"/>
                  </a:lnTo>
                  <a:lnTo>
                    <a:pt x="695332" y="3193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859419" y="412242"/>
                  </a:moveTo>
                  <a:lnTo>
                    <a:pt x="750951" y="412242"/>
                  </a:lnTo>
                  <a:lnTo>
                    <a:pt x="787400" y="454025"/>
                  </a:lnTo>
                  <a:lnTo>
                    <a:pt x="894969" y="454025"/>
                  </a:lnTo>
                  <a:lnTo>
                    <a:pt x="859419" y="412242"/>
                  </a:lnTo>
                  <a:close/>
                </a:path>
                <a:path w="1914525" h="564514">
                  <a:moveTo>
                    <a:pt x="750918" y="286512"/>
                  </a:moveTo>
                  <a:lnTo>
                    <a:pt x="644017" y="286512"/>
                  </a:lnTo>
                  <a:lnTo>
                    <a:pt x="647495" y="290137"/>
                  </a:lnTo>
                  <a:lnTo>
                    <a:pt x="651462" y="294560"/>
                  </a:lnTo>
                  <a:lnTo>
                    <a:pt x="655929" y="299817"/>
                  </a:lnTo>
                  <a:lnTo>
                    <a:pt x="668020" y="314706"/>
                  </a:lnTo>
                  <a:lnTo>
                    <a:pt x="672211" y="319659"/>
                  </a:lnTo>
                  <a:lnTo>
                    <a:pt x="673608" y="321056"/>
                  </a:lnTo>
                  <a:lnTo>
                    <a:pt x="704469" y="357251"/>
                  </a:lnTo>
                  <a:lnTo>
                    <a:pt x="686534" y="368679"/>
                  </a:lnTo>
                  <a:lnTo>
                    <a:pt x="670623" y="376856"/>
                  </a:lnTo>
                  <a:lnTo>
                    <a:pt x="656713" y="381771"/>
                  </a:lnTo>
                  <a:lnTo>
                    <a:pt x="644779" y="383413"/>
                  </a:lnTo>
                  <a:lnTo>
                    <a:pt x="834891" y="383413"/>
                  </a:lnTo>
                  <a:lnTo>
                    <a:pt x="814578" y="359537"/>
                  </a:lnTo>
                  <a:lnTo>
                    <a:pt x="817772" y="357941"/>
                  </a:lnTo>
                  <a:lnTo>
                    <a:pt x="822991" y="353726"/>
                  </a:lnTo>
                  <a:lnTo>
                    <a:pt x="855329" y="320897"/>
                  </a:lnTo>
                  <a:lnTo>
                    <a:pt x="861441" y="314071"/>
                  </a:lnTo>
                  <a:lnTo>
                    <a:pt x="856380" y="308102"/>
                  </a:lnTo>
                  <a:lnTo>
                    <a:pt x="769112" y="308102"/>
                  </a:lnTo>
                  <a:lnTo>
                    <a:pt x="750918" y="286512"/>
                  </a:lnTo>
                  <a:close/>
                </a:path>
                <a:path w="1914525" h="564514">
                  <a:moveTo>
                    <a:pt x="816864" y="261493"/>
                  </a:moveTo>
                  <a:lnTo>
                    <a:pt x="769112" y="308102"/>
                  </a:lnTo>
                  <a:lnTo>
                    <a:pt x="856380" y="308102"/>
                  </a:lnTo>
                  <a:lnTo>
                    <a:pt x="816864" y="261493"/>
                  </a:lnTo>
                  <a:close/>
                </a:path>
                <a:path w="1914525" h="564514">
                  <a:moveTo>
                    <a:pt x="777360" y="92075"/>
                  </a:moveTo>
                  <a:lnTo>
                    <a:pt x="674878" y="92075"/>
                  </a:lnTo>
                  <a:lnTo>
                    <a:pt x="682549" y="92672"/>
                  </a:lnTo>
                  <a:lnTo>
                    <a:pt x="689387" y="94472"/>
                  </a:lnTo>
                  <a:lnTo>
                    <a:pt x="710438" y="127508"/>
                  </a:lnTo>
                  <a:lnTo>
                    <a:pt x="707820" y="141720"/>
                  </a:lnTo>
                  <a:lnTo>
                    <a:pt x="699976" y="156527"/>
                  </a:lnTo>
                  <a:lnTo>
                    <a:pt x="686917" y="171906"/>
                  </a:lnTo>
                  <a:lnTo>
                    <a:pt x="668655" y="187833"/>
                  </a:lnTo>
                  <a:lnTo>
                    <a:pt x="763807" y="187833"/>
                  </a:lnTo>
                  <a:lnTo>
                    <a:pt x="770118" y="180272"/>
                  </a:lnTo>
                  <a:lnTo>
                    <a:pt x="778652" y="165004"/>
                  </a:lnTo>
                  <a:lnTo>
                    <a:pt x="783782" y="148736"/>
                  </a:lnTo>
                  <a:lnTo>
                    <a:pt x="785495" y="131445"/>
                  </a:lnTo>
                  <a:lnTo>
                    <a:pt x="783451" y="110869"/>
                  </a:lnTo>
                  <a:lnTo>
                    <a:pt x="777360" y="92075"/>
                  </a:lnTo>
                  <a:close/>
                </a:path>
                <a:path w="1914525" h="564514">
                  <a:moveTo>
                    <a:pt x="1653286" y="177038"/>
                  </a:moveTo>
                  <a:lnTo>
                    <a:pt x="1615440" y="192786"/>
                  </a:lnTo>
                  <a:lnTo>
                    <a:pt x="1599692" y="230378"/>
                  </a:lnTo>
                  <a:lnTo>
                    <a:pt x="1600670" y="241000"/>
                  </a:lnTo>
                  <a:lnTo>
                    <a:pt x="1623675" y="274583"/>
                  </a:lnTo>
                  <a:lnTo>
                    <a:pt x="1653286" y="283210"/>
                  </a:lnTo>
                  <a:lnTo>
                    <a:pt x="1663930" y="282255"/>
                  </a:lnTo>
                  <a:lnTo>
                    <a:pt x="1697912" y="259720"/>
                  </a:lnTo>
                  <a:lnTo>
                    <a:pt x="1706753" y="230378"/>
                  </a:lnTo>
                  <a:lnTo>
                    <a:pt x="1705774" y="219825"/>
                  </a:lnTo>
                  <a:lnTo>
                    <a:pt x="1682789" y="185931"/>
                  </a:lnTo>
                  <a:lnTo>
                    <a:pt x="1653286" y="177038"/>
                  </a:lnTo>
                  <a:close/>
                </a:path>
                <a:path w="1914525" h="564514">
                  <a:moveTo>
                    <a:pt x="1182243" y="14351"/>
                  </a:moveTo>
                  <a:lnTo>
                    <a:pt x="1108837" y="14351"/>
                  </a:lnTo>
                  <a:lnTo>
                    <a:pt x="932815" y="454025"/>
                  </a:lnTo>
                  <a:lnTo>
                    <a:pt x="1027684" y="454025"/>
                  </a:lnTo>
                  <a:lnTo>
                    <a:pt x="1062101" y="367665"/>
                  </a:lnTo>
                  <a:lnTo>
                    <a:pt x="1326242" y="367665"/>
                  </a:lnTo>
                  <a:lnTo>
                    <a:pt x="1293736" y="287909"/>
                  </a:lnTo>
                  <a:lnTo>
                    <a:pt x="1093851" y="287909"/>
                  </a:lnTo>
                  <a:lnTo>
                    <a:pt x="1145540" y="158369"/>
                  </a:lnTo>
                  <a:lnTo>
                    <a:pt x="1240940" y="158369"/>
                  </a:lnTo>
                  <a:lnTo>
                    <a:pt x="1182243" y="14351"/>
                  </a:lnTo>
                  <a:close/>
                </a:path>
                <a:path w="1914525" h="564514">
                  <a:moveTo>
                    <a:pt x="1326242" y="367665"/>
                  </a:moveTo>
                  <a:lnTo>
                    <a:pt x="1230884" y="367665"/>
                  </a:lnTo>
                  <a:lnTo>
                    <a:pt x="1266063" y="454025"/>
                  </a:lnTo>
                  <a:lnTo>
                    <a:pt x="1361440" y="454025"/>
                  </a:lnTo>
                  <a:lnTo>
                    <a:pt x="1326242" y="367665"/>
                  </a:lnTo>
                  <a:close/>
                </a:path>
                <a:path w="1914525" h="564514">
                  <a:moveTo>
                    <a:pt x="1240940" y="158369"/>
                  </a:moveTo>
                  <a:lnTo>
                    <a:pt x="1145540" y="158369"/>
                  </a:lnTo>
                  <a:lnTo>
                    <a:pt x="1198372" y="287909"/>
                  </a:lnTo>
                  <a:lnTo>
                    <a:pt x="1293736" y="287909"/>
                  </a:lnTo>
                  <a:lnTo>
                    <a:pt x="1240940" y="158369"/>
                  </a:lnTo>
                  <a:close/>
                </a:path>
                <a:path w="1914525" h="564514">
                  <a:moveTo>
                    <a:pt x="418557" y="438404"/>
                  </a:moveTo>
                  <a:lnTo>
                    <a:pt x="321691" y="438404"/>
                  </a:lnTo>
                  <a:lnTo>
                    <a:pt x="370967" y="497967"/>
                  </a:lnTo>
                  <a:lnTo>
                    <a:pt x="434975" y="457327"/>
                  </a:lnTo>
                  <a:lnTo>
                    <a:pt x="418557" y="438404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174115" y="13231"/>
                  </a:lnTo>
                  <a:lnTo>
                    <a:pt x="131429" y="25876"/>
                  </a:lnTo>
                  <a:lnTo>
                    <a:pt x="93672" y="46950"/>
                  </a:lnTo>
                  <a:lnTo>
                    <a:pt x="60833" y="76454"/>
                  </a:lnTo>
                  <a:lnTo>
                    <a:pt x="34236" y="111194"/>
                  </a:lnTo>
                  <a:lnTo>
                    <a:pt x="15224" y="147970"/>
                  </a:lnTo>
                  <a:lnTo>
                    <a:pt x="3808" y="186771"/>
                  </a:lnTo>
                  <a:lnTo>
                    <a:pt x="0" y="227584"/>
                  </a:lnTo>
                  <a:lnTo>
                    <a:pt x="3905" y="276046"/>
                  </a:lnTo>
                  <a:lnTo>
                    <a:pt x="15621" y="319913"/>
                  </a:lnTo>
                  <a:lnTo>
                    <a:pt x="35147" y="359207"/>
                  </a:lnTo>
                  <a:lnTo>
                    <a:pt x="62484" y="393954"/>
                  </a:lnTo>
                  <a:lnTo>
                    <a:pt x="95841" y="422290"/>
                  </a:lnTo>
                  <a:lnTo>
                    <a:pt x="133604" y="442531"/>
                  </a:lnTo>
                  <a:lnTo>
                    <a:pt x="175748" y="454675"/>
                  </a:lnTo>
                  <a:lnTo>
                    <a:pt x="222250" y="458724"/>
                  </a:lnTo>
                  <a:lnTo>
                    <a:pt x="244895" y="457459"/>
                  </a:lnTo>
                  <a:lnTo>
                    <a:pt x="269017" y="453659"/>
                  </a:lnTo>
                  <a:lnTo>
                    <a:pt x="294616" y="447311"/>
                  </a:lnTo>
                  <a:lnTo>
                    <a:pt x="321691" y="438404"/>
                  </a:lnTo>
                  <a:lnTo>
                    <a:pt x="418557" y="438404"/>
                  </a:lnTo>
                  <a:lnTo>
                    <a:pt x="380873" y="394970"/>
                  </a:lnTo>
                  <a:lnTo>
                    <a:pt x="400343" y="369951"/>
                  </a:lnTo>
                  <a:lnTo>
                    <a:pt x="215138" y="369951"/>
                  </a:lnTo>
                  <a:lnTo>
                    <a:pt x="169338" y="360219"/>
                  </a:lnTo>
                  <a:lnTo>
                    <a:pt x="132207" y="330962"/>
                  </a:lnTo>
                  <a:lnTo>
                    <a:pt x="107632" y="286670"/>
                  </a:lnTo>
                  <a:lnTo>
                    <a:pt x="99441" y="231521"/>
                  </a:lnTo>
                  <a:lnTo>
                    <a:pt x="101582" y="203088"/>
                  </a:lnTo>
                  <a:lnTo>
                    <a:pt x="118675" y="154511"/>
                  </a:lnTo>
                  <a:lnTo>
                    <a:pt x="151911" y="117883"/>
                  </a:lnTo>
                  <a:lnTo>
                    <a:pt x="196004" y="99111"/>
                  </a:lnTo>
                  <a:lnTo>
                    <a:pt x="221742" y="96774"/>
                  </a:lnTo>
                  <a:lnTo>
                    <a:pt x="398980" y="96774"/>
                  </a:lnTo>
                  <a:lnTo>
                    <a:pt x="379603" y="73279"/>
                  </a:lnTo>
                  <a:lnTo>
                    <a:pt x="345668" y="45128"/>
                  </a:lnTo>
                  <a:lnTo>
                    <a:pt x="308054" y="25050"/>
                  </a:lnTo>
                  <a:lnTo>
                    <a:pt x="266749" y="1302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275590" y="270510"/>
                  </a:moveTo>
                  <a:lnTo>
                    <a:pt x="213360" y="311023"/>
                  </a:lnTo>
                  <a:lnTo>
                    <a:pt x="259715" y="366014"/>
                  </a:lnTo>
                  <a:lnTo>
                    <a:pt x="247231" y="367754"/>
                  </a:lnTo>
                  <a:lnTo>
                    <a:pt x="235664" y="368982"/>
                  </a:lnTo>
                  <a:lnTo>
                    <a:pt x="224978" y="369710"/>
                  </a:lnTo>
                  <a:lnTo>
                    <a:pt x="215138" y="369951"/>
                  </a:lnTo>
                  <a:lnTo>
                    <a:pt x="400343" y="369951"/>
                  </a:lnTo>
                  <a:lnTo>
                    <a:pt x="408376" y="359628"/>
                  </a:lnTo>
                  <a:lnTo>
                    <a:pt x="428005" y="320675"/>
                  </a:lnTo>
                  <a:lnTo>
                    <a:pt x="318389" y="320675"/>
                  </a:lnTo>
                  <a:lnTo>
                    <a:pt x="275590" y="270510"/>
                  </a:lnTo>
                  <a:close/>
                </a:path>
                <a:path w="1914525" h="564514">
                  <a:moveTo>
                    <a:pt x="398980" y="96774"/>
                  </a:moveTo>
                  <a:lnTo>
                    <a:pt x="221742" y="96774"/>
                  </a:lnTo>
                  <a:lnTo>
                    <a:pt x="248100" y="99133"/>
                  </a:lnTo>
                  <a:lnTo>
                    <a:pt x="271732" y="106219"/>
                  </a:lnTo>
                  <a:lnTo>
                    <a:pt x="310769" y="134620"/>
                  </a:lnTo>
                  <a:lnTo>
                    <a:pt x="335915" y="179006"/>
                  </a:lnTo>
                  <a:lnTo>
                    <a:pt x="344297" y="236347"/>
                  </a:lnTo>
                  <a:lnTo>
                    <a:pt x="342677" y="262471"/>
                  </a:lnTo>
                  <a:lnTo>
                    <a:pt x="337820" y="285226"/>
                  </a:lnTo>
                  <a:lnTo>
                    <a:pt x="329723" y="304623"/>
                  </a:lnTo>
                  <a:lnTo>
                    <a:pt x="318389" y="320675"/>
                  </a:lnTo>
                  <a:lnTo>
                    <a:pt x="428005" y="320675"/>
                  </a:lnTo>
                  <a:lnTo>
                    <a:pt x="439808" y="277991"/>
                  </a:lnTo>
                  <a:lnTo>
                    <a:pt x="443738" y="231648"/>
                  </a:lnTo>
                  <a:lnTo>
                    <a:pt x="439717" y="186453"/>
                  </a:lnTo>
                  <a:lnTo>
                    <a:pt x="427672" y="144986"/>
                  </a:lnTo>
                  <a:lnTo>
                    <a:pt x="407626" y="107257"/>
                  </a:lnTo>
                  <a:lnTo>
                    <a:pt x="398980" y="96774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768602" y="41148"/>
                  </a:lnTo>
                  <a:lnTo>
                    <a:pt x="1797405" y="84429"/>
                  </a:lnTo>
                  <a:lnTo>
                    <a:pt x="1819808" y="130149"/>
                  </a:lnTo>
                  <a:lnTo>
                    <a:pt x="1835810" y="178308"/>
                  </a:lnTo>
                  <a:lnTo>
                    <a:pt x="1845411" y="228904"/>
                  </a:lnTo>
                  <a:lnTo>
                    <a:pt x="1848612" y="281940"/>
                  </a:lnTo>
                  <a:lnTo>
                    <a:pt x="1845411" y="335035"/>
                  </a:lnTo>
                  <a:lnTo>
                    <a:pt x="1835783" y="385736"/>
                  </a:lnTo>
                  <a:lnTo>
                    <a:pt x="1819808" y="433794"/>
                  </a:lnTo>
                  <a:lnTo>
                    <a:pt x="1797405" y="479446"/>
                  </a:lnTo>
                  <a:lnTo>
                    <a:pt x="1768602" y="522605"/>
                  </a:lnTo>
                  <a:lnTo>
                    <a:pt x="1819148" y="564515"/>
                  </a:lnTo>
                  <a:lnTo>
                    <a:pt x="1848305" y="523621"/>
                  </a:lnTo>
                  <a:lnTo>
                    <a:pt x="1872154" y="480191"/>
                  </a:lnTo>
                  <a:lnTo>
                    <a:pt x="1890696" y="434228"/>
                  </a:lnTo>
                  <a:lnTo>
                    <a:pt x="1903949" y="385655"/>
                  </a:lnTo>
                  <a:lnTo>
                    <a:pt x="1911878" y="334718"/>
                  </a:lnTo>
                  <a:lnTo>
                    <a:pt x="1914525" y="281178"/>
                  </a:lnTo>
                  <a:lnTo>
                    <a:pt x="1913116" y="245223"/>
                  </a:lnTo>
                  <a:lnTo>
                    <a:pt x="1901773" y="172503"/>
                  </a:lnTo>
                  <a:lnTo>
                    <a:pt x="1878651" y="99566"/>
                  </a:lnTo>
                  <a:lnTo>
                    <a:pt x="1861915" y="64881"/>
                  </a:lnTo>
                  <a:lnTo>
                    <a:pt x="1841607" y="31696"/>
                  </a:lnTo>
                  <a:lnTo>
                    <a:pt x="1817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4412" y="2978657"/>
              <a:ext cx="129413" cy="1290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3141" y="2803143"/>
              <a:ext cx="129921" cy="1290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1018" y="2912617"/>
              <a:ext cx="119761" cy="119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54321" y="2734309"/>
              <a:ext cx="1099185" cy="273685"/>
            </a:xfrm>
            <a:custGeom>
              <a:avLst/>
              <a:gdLst/>
              <a:ahLst/>
              <a:cxnLst/>
              <a:rect l="l" t="t" r="r" b="b"/>
              <a:pathLst>
                <a:path w="1099185" h="273685">
                  <a:moveTo>
                    <a:pt x="1046099" y="61595"/>
                  </a:moveTo>
                  <a:lnTo>
                    <a:pt x="994410" y="191135"/>
                  </a:lnTo>
                  <a:lnTo>
                    <a:pt x="1098931" y="191135"/>
                  </a:lnTo>
                  <a:lnTo>
                    <a:pt x="1046099" y="61595"/>
                  </a:lnTo>
                  <a:close/>
                </a:path>
                <a:path w="1099185" h="273685">
                  <a:moveTo>
                    <a:pt x="122301" y="0"/>
                  </a:moveTo>
                  <a:lnTo>
                    <a:pt x="73279" y="9366"/>
                  </a:lnTo>
                  <a:lnTo>
                    <a:pt x="34163" y="37592"/>
                  </a:lnTo>
                  <a:lnTo>
                    <a:pt x="8556" y="80645"/>
                  </a:lnTo>
                  <a:lnTo>
                    <a:pt x="0" y="134747"/>
                  </a:lnTo>
                  <a:lnTo>
                    <a:pt x="2047" y="163679"/>
                  </a:lnTo>
                  <a:lnTo>
                    <a:pt x="18430" y="213399"/>
                  </a:lnTo>
                  <a:lnTo>
                    <a:pt x="50242" y="251263"/>
                  </a:lnTo>
                  <a:lnTo>
                    <a:pt x="91719" y="270746"/>
                  </a:lnTo>
                  <a:lnTo>
                    <a:pt x="115697" y="273177"/>
                  </a:lnTo>
                  <a:lnTo>
                    <a:pt x="125537" y="272936"/>
                  </a:lnTo>
                  <a:lnTo>
                    <a:pt x="136223" y="272208"/>
                  </a:lnTo>
                  <a:lnTo>
                    <a:pt x="147790" y="270980"/>
                  </a:lnTo>
                  <a:lnTo>
                    <a:pt x="160274" y="269240"/>
                  </a:lnTo>
                  <a:lnTo>
                    <a:pt x="113919" y="214249"/>
                  </a:lnTo>
                  <a:lnTo>
                    <a:pt x="176149" y="173736"/>
                  </a:lnTo>
                  <a:lnTo>
                    <a:pt x="218948" y="223901"/>
                  </a:lnTo>
                  <a:lnTo>
                    <a:pt x="230282" y="207849"/>
                  </a:lnTo>
                  <a:lnTo>
                    <a:pt x="238379" y="188452"/>
                  </a:lnTo>
                  <a:lnTo>
                    <a:pt x="243236" y="165697"/>
                  </a:lnTo>
                  <a:lnTo>
                    <a:pt x="244856" y="139573"/>
                  </a:lnTo>
                  <a:lnTo>
                    <a:pt x="242760" y="109283"/>
                  </a:lnTo>
                  <a:lnTo>
                    <a:pt x="225996" y="58420"/>
                  </a:lnTo>
                  <a:lnTo>
                    <a:pt x="193184" y="21270"/>
                  </a:lnTo>
                  <a:lnTo>
                    <a:pt x="148659" y="2359"/>
                  </a:lnTo>
                  <a:lnTo>
                    <a:pt x="12230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3911" y="2718180"/>
              <a:ext cx="92837" cy="11861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672211" y="30099"/>
                  </a:moveTo>
                  <a:lnTo>
                    <a:pt x="716502" y="37417"/>
                  </a:lnTo>
                  <a:lnTo>
                    <a:pt x="752983" y="59309"/>
                  </a:lnTo>
                  <a:lnTo>
                    <a:pt x="777335" y="91995"/>
                  </a:lnTo>
                  <a:lnTo>
                    <a:pt x="785495" y="131445"/>
                  </a:lnTo>
                  <a:lnTo>
                    <a:pt x="783782" y="148736"/>
                  </a:lnTo>
                  <a:lnTo>
                    <a:pt x="758190" y="194564"/>
                  </a:lnTo>
                  <a:lnTo>
                    <a:pt x="720810" y="229300"/>
                  </a:lnTo>
                  <a:lnTo>
                    <a:pt x="709930" y="237871"/>
                  </a:lnTo>
                  <a:lnTo>
                    <a:pt x="769112" y="308102"/>
                  </a:lnTo>
                  <a:lnTo>
                    <a:pt x="816864" y="261493"/>
                  </a:lnTo>
                  <a:lnTo>
                    <a:pt x="861441" y="314071"/>
                  </a:lnTo>
                  <a:lnTo>
                    <a:pt x="859581" y="316257"/>
                  </a:lnTo>
                  <a:lnTo>
                    <a:pt x="830258" y="346892"/>
                  </a:lnTo>
                  <a:lnTo>
                    <a:pt x="814578" y="359537"/>
                  </a:lnTo>
                  <a:lnTo>
                    <a:pt x="894969" y="454025"/>
                  </a:lnTo>
                  <a:lnTo>
                    <a:pt x="787400" y="454025"/>
                  </a:lnTo>
                  <a:lnTo>
                    <a:pt x="750951" y="412242"/>
                  </a:lnTo>
                  <a:lnTo>
                    <a:pt x="727114" y="425836"/>
                  </a:lnTo>
                  <a:lnTo>
                    <a:pt x="690157" y="445406"/>
                  </a:lnTo>
                  <a:lnTo>
                    <a:pt x="653796" y="458390"/>
                  </a:lnTo>
                  <a:lnTo>
                    <a:pt x="629793" y="460756"/>
                  </a:lnTo>
                  <a:lnTo>
                    <a:pt x="615771" y="460021"/>
                  </a:lnTo>
                  <a:lnTo>
                    <a:pt x="572516" y="449199"/>
                  </a:lnTo>
                  <a:lnTo>
                    <a:pt x="535243" y="422981"/>
                  </a:lnTo>
                  <a:lnTo>
                    <a:pt x="513111" y="381889"/>
                  </a:lnTo>
                  <a:lnTo>
                    <a:pt x="508889" y="351155"/>
                  </a:lnTo>
                  <a:lnTo>
                    <a:pt x="514723" y="316559"/>
                  </a:lnTo>
                  <a:lnTo>
                    <a:pt x="532225" y="284988"/>
                  </a:lnTo>
                  <a:lnTo>
                    <a:pt x="561395" y="256464"/>
                  </a:lnTo>
                  <a:lnTo>
                    <a:pt x="602234" y="231013"/>
                  </a:lnTo>
                  <a:lnTo>
                    <a:pt x="584231" y="205938"/>
                  </a:lnTo>
                  <a:lnTo>
                    <a:pt x="571373" y="181006"/>
                  </a:lnTo>
                  <a:lnTo>
                    <a:pt x="563657" y="156217"/>
                  </a:lnTo>
                  <a:lnTo>
                    <a:pt x="561086" y="131572"/>
                  </a:lnTo>
                  <a:lnTo>
                    <a:pt x="563131" y="111668"/>
                  </a:lnTo>
                  <a:lnTo>
                    <a:pt x="579463" y="75957"/>
                  </a:lnTo>
                  <a:lnTo>
                    <a:pt x="610846" y="47029"/>
                  </a:lnTo>
                  <a:lnTo>
                    <a:pt x="650089" y="3198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1108837" y="14351"/>
                  </a:moveTo>
                  <a:lnTo>
                    <a:pt x="1182243" y="14351"/>
                  </a:lnTo>
                  <a:lnTo>
                    <a:pt x="1361440" y="454025"/>
                  </a:lnTo>
                  <a:lnTo>
                    <a:pt x="1266063" y="454025"/>
                  </a:lnTo>
                  <a:lnTo>
                    <a:pt x="1230884" y="367665"/>
                  </a:lnTo>
                  <a:lnTo>
                    <a:pt x="1062101" y="367665"/>
                  </a:lnTo>
                  <a:lnTo>
                    <a:pt x="1027684" y="454025"/>
                  </a:lnTo>
                  <a:lnTo>
                    <a:pt x="932815" y="454025"/>
                  </a:lnTo>
                  <a:lnTo>
                    <a:pt x="1108837" y="14351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266749" y="13021"/>
                  </a:lnTo>
                  <a:lnTo>
                    <a:pt x="308054" y="25050"/>
                  </a:lnTo>
                  <a:lnTo>
                    <a:pt x="345668" y="45128"/>
                  </a:lnTo>
                  <a:lnTo>
                    <a:pt x="379603" y="73279"/>
                  </a:lnTo>
                  <a:lnTo>
                    <a:pt x="407626" y="107257"/>
                  </a:lnTo>
                  <a:lnTo>
                    <a:pt x="427672" y="144986"/>
                  </a:lnTo>
                  <a:lnTo>
                    <a:pt x="439717" y="186453"/>
                  </a:lnTo>
                  <a:lnTo>
                    <a:pt x="443738" y="231648"/>
                  </a:lnTo>
                  <a:lnTo>
                    <a:pt x="439808" y="277991"/>
                  </a:lnTo>
                  <a:lnTo>
                    <a:pt x="428021" y="320643"/>
                  </a:lnTo>
                  <a:lnTo>
                    <a:pt x="408376" y="359628"/>
                  </a:lnTo>
                  <a:lnTo>
                    <a:pt x="380873" y="394970"/>
                  </a:lnTo>
                  <a:lnTo>
                    <a:pt x="434975" y="457327"/>
                  </a:lnTo>
                  <a:lnTo>
                    <a:pt x="370967" y="497967"/>
                  </a:lnTo>
                  <a:lnTo>
                    <a:pt x="321691" y="438404"/>
                  </a:lnTo>
                  <a:lnTo>
                    <a:pt x="294616" y="447311"/>
                  </a:lnTo>
                  <a:lnTo>
                    <a:pt x="269017" y="453659"/>
                  </a:lnTo>
                  <a:lnTo>
                    <a:pt x="244895" y="457459"/>
                  </a:lnTo>
                  <a:lnTo>
                    <a:pt x="222250" y="458724"/>
                  </a:lnTo>
                  <a:lnTo>
                    <a:pt x="175748" y="454675"/>
                  </a:lnTo>
                  <a:lnTo>
                    <a:pt x="133604" y="442531"/>
                  </a:lnTo>
                  <a:lnTo>
                    <a:pt x="95841" y="422290"/>
                  </a:lnTo>
                  <a:lnTo>
                    <a:pt x="62484" y="393954"/>
                  </a:lnTo>
                  <a:lnTo>
                    <a:pt x="35147" y="359207"/>
                  </a:lnTo>
                  <a:lnTo>
                    <a:pt x="15621" y="319913"/>
                  </a:lnTo>
                  <a:lnTo>
                    <a:pt x="3905" y="276046"/>
                  </a:lnTo>
                  <a:lnTo>
                    <a:pt x="0" y="227584"/>
                  </a:lnTo>
                  <a:lnTo>
                    <a:pt x="3808" y="186771"/>
                  </a:lnTo>
                  <a:lnTo>
                    <a:pt x="15224" y="147970"/>
                  </a:lnTo>
                  <a:lnTo>
                    <a:pt x="34236" y="111194"/>
                  </a:lnTo>
                  <a:lnTo>
                    <a:pt x="60833" y="76454"/>
                  </a:lnTo>
                  <a:lnTo>
                    <a:pt x="93672" y="46950"/>
                  </a:lnTo>
                  <a:lnTo>
                    <a:pt x="131429" y="25876"/>
                  </a:lnTo>
                  <a:lnTo>
                    <a:pt x="174115" y="1323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841607" y="31696"/>
                  </a:lnTo>
                  <a:lnTo>
                    <a:pt x="1861915" y="64881"/>
                  </a:lnTo>
                  <a:lnTo>
                    <a:pt x="1878651" y="99566"/>
                  </a:lnTo>
                  <a:lnTo>
                    <a:pt x="1891792" y="135763"/>
                  </a:lnTo>
                  <a:lnTo>
                    <a:pt x="1908873" y="208994"/>
                  </a:lnTo>
                  <a:lnTo>
                    <a:pt x="1914525" y="281178"/>
                  </a:lnTo>
                  <a:lnTo>
                    <a:pt x="1911878" y="334718"/>
                  </a:lnTo>
                  <a:lnTo>
                    <a:pt x="1903936" y="385736"/>
                  </a:lnTo>
                  <a:lnTo>
                    <a:pt x="1890696" y="434228"/>
                  </a:lnTo>
                  <a:lnTo>
                    <a:pt x="1872154" y="480191"/>
                  </a:lnTo>
                  <a:lnTo>
                    <a:pt x="1848305" y="523621"/>
                  </a:lnTo>
                  <a:lnTo>
                    <a:pt x="1819148" y="564515"/>
                  </a:lnTo>
                  <a:lnTo>
                    <a:pt x="1768602" y="522605"/>
                  </a:lnTo>
                  <a:lnTo>
                    <a:pt x="1797405" y="479446"/>
                  </a:lnTo>
                  <a:lnTo>
                    <a:pt x="1819808" y="433794"/>
                  </a:lnTo>
                  <a:lnTo>
                    <a:pt x="1835810" y="385655"/>
                  </a:lnTo>
                  <a:lnTo>
                    <a:pt x="1845411" y="335035"/>
                  </a:lnTo>
                  <a:lnTo>
                    <a:pt x="1848612" y="281940"/>
                  </a:lnTo>
                  <a:lnTo>
                    <a:pt x="1845411" y="228904"/>
                  </a:lnTo>
                  <a:lnTo>
                    <a:pt x="1835810" y="178308"/>
                  </a:lnTo>
                  <a:lnTo>
                    <a:pt x="1819808" y="130149"/>
                  </a:lnTo>
                  <a:lnTo>
                    <a:pt x="1797405" y="84429"/>
                  </a:lnTo>
                  <a:lnTo>
                    <a:pt x="1768602" y="41148"/>
                  </a:lnTo>
                  <a:lnTo>
                    <a:pt x="181775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54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6365" y="866489"/>
            <a:ext cx="3751579" cy="2061462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Familiar and easy to implement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technical-based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LAYERED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(N-</a:t>
            </a:r>
            <a:r>
              <a:rPr dirty="0"/>
              <a:t>TIER)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8257" y="3063885"/>
            <a:ext cx="5897880" cy="3242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isolation,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700" spc="2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700" spc="2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important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architecture,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also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hard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without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r>
              <a:rPr sz="1700" spc="-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every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module.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when most changes are domain-based, as changes must be applied across all layers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Coders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skip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past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tight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coupling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7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produce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logical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mess</a:t>
            </a:r>
            <a:r>
              <a:rPr sz="17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full</a:t>
            </a:r>
            <a:r>
              <a:rPr sz="17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interdependencies.</a:t>
            </a:r>
            <a:endParaRPr sz="1700" dirty="0"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7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sz="1700" b="1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7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7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sz="17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  <a:endParaRPr sz="17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072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Organized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into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horizontal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performing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specific</a:t>
            </a:r>
            <a:r>
              <a:rPr lang="en-US"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20" dirty="0">
                <a:solidFill>
                  <a:srgbClr val="13349F"/>
                </a:solidFill>
                <a:latin typeface="Tw Cen MT"/>
                <a:cs typeface="Tw Cen MT"/>
              </a:rPr>
              <a:t>role</a:t>
            </a:r>
            <a:r>
              <a:rPr lang="en-US" sz="17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BCC1240-08D4-6ACF-EF65-0AB0E51A5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" y="1039130"/>
            <a:ext cx="4436622" cy="34049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5268" y="1118557"/>
            <a:ext cx="3751579" cy="195374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45" dirty="0"/>
              <a:t>MODULAR MONOLITH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516365" y="3276600"/>
            <a:ext cx="5897880" cy="23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lang="en-US" sz="170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Poor fit for systems requiring high elasticity, scalability, or fault tolerance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Challenging if most changes are technical in nature(e.g., frequent UI or database changes)</a:t>
            </a:r>
            <a:endParaRPr lang="en-US" spc="215" dirty="0">
              <a:solidFill>
                <a:srgbClr val="13349F"/>
              </a:solidFill>
              <a:latin typeface="Times New Roman"/>
              <a:cs typeface="Times New Roman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application 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Functionality is grouped by domain areas, e.g., inventory management, payment and billing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8" name="Picture 7" descr="A diagram of components&#10;&#10;Description automatically generated">
            <a:extLst>
              <a:ext uri="{FF2B5EF4-FFF2-40B4-BE49-F238E27FC236}">
                <a16:creationId xmlns:a16="http://schemas.microsoft.com/office/drawing/2014/main" id="{52AEFDB7-06FD-5415-BF74-9291915A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6" y="1169524"/>
            <a:ext cx="4553313" cy="34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4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094" y="368630"/>
            <a:ext cx="662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EVENT-</a:t>
            </a:r>
            <a:r>
              <a:rPr dirty="0"/>
              <a:t>DRIVEN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919" y="4527210"/>
            <a:ext cx="5210175" cy="187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Asynchronous and parallel processing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System responds to events rather than direct requests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1800" spc="-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general</a:t>
            </a:r>
            <a:r>
              <a:rPr sz="18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categories: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orchestrate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with</a:t>
            </a:r>
            <a:r>
              <a:rPr sz="1800" spc="4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a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central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Broker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topology</a:t>
            </a:r>
            <a:r>
              <a:rPr sz="18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chain</a:t>
            </a:r>
            <a:r>
              <a:rPr sz="18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simple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events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8596" y="1254838"/>
            <a:ext cx="5664199" cy="214802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 algn="l"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 due to asynchronous processing and parallel execution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Excellent for scalable and elastic systems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Fault tolerance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Effective for domains where events trigger multiple subsequent actions</a:t>
            </a:r>
            <a:endParaRPr sz="18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0865" y="3455139"/>
            <a:ext cx="5664200" cy="203183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Event-driven systems can be complex to design, implement, and test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Difficult to ensure tight control over the ordering of events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If most processing needs to be synchronous event-driven architecture may not be the best fit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11" name="Picture 10" descr="A screen shot of a diagram&#10;&#10;Description automatically generated">
            <a:extLst>
              <a:ext uri="{FF2B5EF4-FFF2-40B4-BE49-F238E27FC236}">
                <a16:creationId xmlns:a16="http://schemas.microsoft.com/office/drawing/2014/main" id="{DBE8C295-ABBD-D5BB-9AE4-D48378F9D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4888196" cy="2936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50" y="314705"/>
            <a:ext cx="67341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SERVICE-BASED</a:t>
            </a:r>
            <a:r>
              <a:rPr lang="en-US" b="0" spc="-2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7428" y="1100661"/>
            <a:ext cx="5398771" cy="18710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Agility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D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eployment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Testability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Can handle systems with a monolithic database that is difficult to break apart</a:t>
            </a:r>
            <a:endParaRPr sz="17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4573" y="2959109"/>
            <a:ext cx="5345427" cy="194796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Slower response to immediate high loads compared to microservices</a:t>
            </a: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237" y="4933015"/>
            <a:ext cx="4820997" cy="123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Independent domains deployed as separate units of software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Services can share a single database, making this suitable for systems with monolithic databases</a:t>
            </a:r>
          </a:p>
        </p:txBody>
      </p:sp>
      <p:pic>
        <p:nvPicPr>
          <p:cNvPr id="7" name="Picture 6" descr="A diagram of a user interface&#10;&#10;Description automatically generated">
            <a:extLst>
              <a:ext uri="{FF2B5EF4-FFF2-40B4-BE49-F238E27FC236}">
                <a16:creationId xmlns:a16="http://schemas.microsoft.com/office/drawing/2014/main" id="{63955708-3286-CEE0-5F80-8F42A1620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1" y="1302312"/>
            <a:ext cx="4728991" cy="3345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Words>3654</Words>
  <Application>Microsoft Macintosh PowerPoint</Application>
  <PresentationFormat>Widescreen</PresentationFormat>
  <Paragraphs>526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Franklin Gothic Book</vt:lpstr>
      <vt:lpstr>Times New Roman</vt:lpstr>
      <vt:lpstr>Tw Cen MT</vt:lpstr>
      <vt:lpstr>Office Theme</vt:lpstr>
      <vt:lpstr>PowerPoint Presentation</vt:lpstr>
      <vt:lpstr>01Common software architecture</vt:lpstr>
      <vt:lpstr>01</vt:lpstr>
      <vt:lpstr>DEFINING SOFTWARE ARCHITECTURE</vt:lpstr>
      <vt:lpstr>COMMON SOFTWARE ARCHITECTURE PATTERNS</vt:lpstr>
      <vt:lpstr>LAYERED (N-TIER) ARCHITECTURE</vt:lpstr>
      <vt:lpstr>MODULAR MONOLITH</vt:lpstr>
      <vt:lpstr>EVENT-DRIVEN ARCHITECTURE</vt:lpstr>
      <vt:lpstr>SERVICE-BASED ARCHITECTURE</vt:lpstr>
      <vt:lpstr>MODULAR MONOLITH ARCHITECTURE</vt:lpstr>
      <vt:lpstr>02 MICROSERVICES ARCHITECTURE</vt:lpstr>
      <vt:lpstr>MOTIVATION</vt:lpstr>
      <vt:lpstr>MOTIVATION RESULT</vt:lpstr>
      <vt:lpstr>FROM MONOLITH TO MICROSERVICES</vt:lpstr>
      <vt:lpstr>MICROSERVICES - DEFINITION Small and Focused on Doing One Thing Well</vt:lpstr>
      <vt:lpstr>BENEFITS</vt:lpstr>
      <vt:lpstr>CRITICISM AND CONCERNS</vt:lpstr>
      <vt:lpstr>MICROSERVICE PATTERNS</vt:lpstr>
      <vt:lpstr>SERVICE COMMUNICATION</vt:lpstr>
      <vt:lpstr>REST (FEIGN CLIENT, REST TEMPLATE)</vt:lpstr>
      <vt:lpstr>MESSAGING (RABBITMQ)</vt:lpstr>
      <vt:lpstr>ARCHITECTURE DOCUMENTATION</vt:lpstr>
      <vt:lpstr>PowerPoint Presentation</vt:lpstr>
      <vt:lpstr>LIQUIBASE</vt:lpstr>
      <vt:lpstr>CHANGELOGS</vt:lpstr>
      <vt:lpstr>CHANGELOGS</vt:lpstr>
      <vt:lpstr>CHANGELOGS</vt:lpstr>
      <vt:lpstr>CHANGELOGS</vt:lpstr>
      <vt:lpstr>PRECONDITIONS</vt:lpstr>
      <vt:lpstr>HOW LIQUIBASE WORKS</vt:lpstr>
      <vt:lpstr>STEPS FOR RUNNING LIQUIBASE</vt:lpstr>
      <vt:lpstr>MOTIVATION FOR USING LIQUIBASE</vt:lpstr>
      <vt:lpstr>04</vt:lpstr>
      <vt:lpstr>INTRODUCTION TO DOCKER</vt:lpstr>
      <vt:lpstr>INTRODUCTION TO DOCKER</vt:lpstr>
      <vt:lpstr>DOCKER ≠ VIRTUAL MACHINE</vt:lpstr>
      <vt:lpstr>DOCKER TERMINOLOGY</vt:lpstr>
      <vt:lpstr>DOCKERFILE</vt:lpstr>
      <vt:lpstr>DOCKERFILE INSTRUCTIONS</vt:lpstr>
      <vt:lpstr>STARTING CONTAINER</vt:lpstr>
      <vt:lpstr>PUSHING DOCKER IMAGES</vt:lpstr>
      <vt:lpstr>DOCKER COMPOSE</vt:lpstr>
      <vt:lpstr>SCALING</vt:lpstr>
      <vt:lpstr>VERTICAL SCALING</vt:lpstr>
      <vt:lpstr>HORIZONTAL SCALING</vt:lpstr>
      <vt:lpstr>DOCKER AUTOSCALING</vt:lpstr>
      <vt:lpstr>05</vt:lpstr>
      <vt:lpstr>MONOLITHIC ARCHITECTURE (EXAMPLE)</vt:lpstr>
      <vt:lpstr>MICROSERVICE ARCHITECTURE - STEP 1</vt:lpstr>
      <vt:lpstr>MICROSERVICE ARCHITECTURE - STEP 2</vt:lpstr>
      <vt:lpstr>MICROSERVICE ARCHITECTURE – FINAL STEP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and Maven</dc:title>
  <dc:creator>Sara Krasic</dc:creator>
  <cp:lastModifiedBy>Ervin Capar</cp:lastModifiedBy>
  <cp:revision>24</cp:revision>
  <dcterms:created xsi:type="dcterms:W3CDTF">2024-05-14T12:49:37Z</dcterms:created>
  <dcterms:modified xsi:type="dcterms:W3CDTF">2024-05-20T11:28:03Z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2024-05-14T00:00:00Z</vt:filetime>
  </property>
  <property fmtid="{D5CDD505-2E9C-101B-9397-08002B2CF9AE}" pid="5" name="Producer">
    <vt:lpwstr>GPL Ghostscript 9.20</vt:lpwstr>
  </property>
</Properties>
</file>