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310" r:id="rId5"/>
    <p:sldId id="260" r:id="rId6"/>
    <p:sldId id="261" r:id="rId7"/>
    <p:sldId id="311" r:id="rId8"/>
    <p:sldId id="262" r:id="rId9"/>
    <p:sldId id="263" r:id="rId10"/>
    <p:sldId id="312" r:id="rId11"/>
    <p:sldId id="266" r:id="rId12"/>
    <p:sldId id="267" r:id="rId13"/>
    <p:sldId id="313" r:id="rId14"/>
    <p:sldId id="314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316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15" r:id="rId50"/>
    <p:sldId id="309" r:id="rId5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49F"/>
    <a:srgbClr val="FFFFFF"/>
    <a:srgbClr val="4861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4"/>
    <p:restoredTop sz="94680"/>
  </p:normalViewPr>
  <p:slideViewPr>
    <p:cSldViewPr>
      <p:cViewPr varScale="1">
        <p:scale>
          <a:sx n="154" d="100"/>
          <a:sy n="154" d="100"/>
        </p:scale>
        <p:origin x="1104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24507-904F-436F-BDC5-BFDF03939466}" type="datetimeFigureOut">
              <a:rPr lang="en-US" smtClean="0"/>
              <a:t>5/24/24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84848-FCF6-417F-B8D1-25C09FDF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38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84848-FCF6-417F-B8D1-25C09FDF36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0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82776" y="1491487"/>
            <a:ext cx="1708150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82776" y="3582111"/>
            <a:ext cx="5227955" cy="172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4F9E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4F9E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35279" y="333754"/>
            <a:ext cx="11521440" cy="6190615"/>
          </a:xfrm>
          <a:custGeom>
            <a:avLst/>
            <a:gdLst/>
            <a:ahLst/>
            <a:cxnLst/>
            <a:rect l="l" t="t" r="r" b="b"/>
            <a:pathLst>
              <a:path w="11521440" h="6190615">
                <a:moveTo>
                  <a:pt x="11521440" y="0"/>
                </a:moveTo>
                <a:lnTo>
                  <a:pt x="0" y="0"/>
                </a:lnTo>
                <a:lnTo>
                  <a:pt x="0" y="6190488"/>
                </a:lnTo>
                <a:lnTo>
                  <a:pt x="11521440" y="6190488"/>
                </a:lnTo>
                <a:lnTo>
                  <a:pt x="11521440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231880" y="6249922"/>
            <a:ext cx="302260" cy="364490"/>
          </a:xfrm>
          <a:custGeom>
            <a:avLst/>
            <a:gdLst/>
            <a:ahLst/>
            <a:cxnLst/>
            <a:rect l="l" t="t" r="r" b="b"/>
            <a:pathLst>
              <a:path w="302259" h="364490">
                <a:moveTo>
                  <a:pt x="269450" y="54382"/>
                </a:moveTo>
                <a:lnTo>
                  <a:pt x="150114" y="54382"/>
                </a:lnTo>
                <a:lnTo>
                  <a:pt x="184840" y="60522"/>
                </a:lnTo>
                <a:lnTo>
                  <a:pt x="215423" y="78270"/>
                </a:lnTo>
                <a:lnTo>
                  <a:pt x="237196" y="106617"/>
                </a:lnTo>
                <a:lnTo>
                  <a:pt x="245491" y="144552"/>
                </a:lnTo>
                <a:lnTo>
                  <a:pt x="243310" y="163752"/>
                </a:lnTo>
                <a:lnTo>
                  <a:pt x="237664" y="181674"/>
                </a:lnTo>
                <a:lnTo>
                  <a:pt x="229899" y="198388"/>
                </a:lnTo>
                <a:lnTo>
                  <a:pt x="221361" y="213960"/>
                </a:lnTo>
                <a:lnTo>
                  <a:pt x="220599" y="213960"/>
                </a:lnTo>
                <a:lnTo>
                  <a:pt x="220599" y="214679"/>
                </a:lnTo>
                <a:lnTo>
                  <a:pt x="120269" y="364237"/>
                </a:lnTo>
                <a:lnTo>
                  <a:pt x="172212" y="364237"/>
                </a:lnTo>
                <a:lnTo>
                  <a:pt x="250571" y="261903"/>
                </a:lnTo>
                <a:lnTo>
                  <a:pt x="257683" y="250457"/>
                </a:lnTo>
                <a:lnTo>
                  <a:pt x="288925" y="195091"/>
                </a:lnTo>
                <a:lnTo>
                  <a:pt x="301752" y="143118"/>
                </a:lnTo>
                <a:lnTo>
                  <a:pt x="297410" y="107486"/>
                </a:lnTo>
                <a:lnTo>
                  <a:pt x="286258" y="78628"/>
                </a:lnTo>
                <a:lnTo>
                  <a:pt x="271105" y="56075"/>
                </a:lnTo>
                <a:lnTo>
                  <a:pt x="269450" y="54382"/>
                </a:lnTo>
                <a:close/>
              </a:path>
              <a:path w="302259" h="364490">
                <a:moveTo>
                  <a:pt x="148717" y="0"/>
                </a:moveTo>
                <a:lnTo>
                  <a:pt x="92154" y="11363"/>
                </a:lnTo>
                <a:lnTo>
                  <a:pt x="44069" y="43651"/>
                </a:lnTo>
                <a:lnTo>
                  <a:pt x="11366" y="91512"/>
                </a:lnTo>
                <a:lnTo>
                  <a:pt x="0" y="147410"/>
                </a:lnTo>
                <a:lnTo>
                  <a:pt x="7175" y="193432"/>
                </a:lnTo>
                <a:lnTo>
                  <a:pt x="27495" y="233284"/>
                </a:lnTo>
                <a:lnTo>
                  <a:pt x="59150" y="264549"/>
                </a:lnTo>
                <a:lnTo>
                  <a:pt x="100330" y="284812"/>
                </a:lnTo>
                <a:lnTo>
                  <a:pt x="130937" y="236146"/>
                </a:lnTo>
                <a:lnTo>
                  <a:pt x="101365" y="225188"/>
                </a:lnTo>
                <a:lnTo>
                  <a:pt x="77914" y="205377"/>
                </a:lnTo>
                <a:lnTo>
                  <a:pt x="62464" y="178589"/>
                </a:lnTo>
                <a:lnTo>
                  <a:pt x="56896" y="146700"/>
                </a:lnTo>
                <a:lnTo>
                  <a:pt x="64156" y="110837"/>
                </a:lnTo>
                <a:lnTo>
                  <a:pt x="84026" y="81485"/>
                </a:lnTo>
                <a:lnTo>
                  <a:pt x="113635" y="61661"/>
                </a:lnTo>
                <a:lnTo>
                  <a:pt x="150114" y="54382"/>
                </a:lnTo>
                <a:lnTo>
                  <a:pt x="269450" y="54382"/>
                </a:lnTo>
                <a:lnTo>
                  <a:pt x="254762" y="39359"/>
                </a:lnTo>
                <a:lnTo>
                  <a:pt x="232013" y="22643"/>
                </a:lnTo>
                <a:lnTo>
                  <a:pt x="206025" y="10287"/>
                </a:lnTo>
                <a:lnTo>
                  <a:pt x="177895" y="2627"/>
                </a:lnTo>
                <a:lnTo>
                  <a:pt x="148717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43132" y="6353557"/>
            <a:ext cx="79248" cy="792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8745" y="55829"/>
            <a:ext cx="10565130" cy="12786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6276" y="1517141"/>
            <a:ext cx="8502650" cy="3989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4F9E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13333" y="6376522"/>
            <a:ext cx="250825" cy="1917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hyperlink" Target="https://en.wikipedia.org/wiki/Software_modernization" TargetMode="External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quibase.org/xml/ns/dbchangelo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quibase.org/xml/ns/dbchangelog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quibase.org/xml/ns/dbchangelo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quibase.org/xml/ns/dbchangelo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liquibase-refactor-schema-of-java-ap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hyperlink" Target="https://kubernetes.io/docs/tutorials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3635" y="1309115"/>
            <a:ext cx="1006475" cy="1217930"/>
          </a:xfrm>
          <a:custGeom>
            <a:avLst/>
            <a:gdLst/>
            <a:ahLst/>
            <a:cxnLst/>
            <a:rect l="l" t="t" r="r" b="b"/>
            <a:pathLst>
              <a:path w="1006475" h="1217930">
                <a:moveTo>
                  <a:pt x="635508" y="477024"/>
                </a:moveTo>
                <a:lnTo>
                  <a:pt x="628789" y="435089"/>
                </a:lnTo>
                <a:lnTo>
                  <a:pt x="610069" y="398691"/>
                </a:lnTo>
                <a:lnTo>
                  <a:pt x="581533" y="370001"/>
                </a:lnTo>
                <a:lnTo>
                  <a:pt x="545338" y="351180"/>
                </a:lnTo>
                <a:lnTo>
                  <a:pt x="503694" y="344424"/>
                </a:lnTo>
                <a:lnTo>
                  <a:pt x="462038" y="351180"/>
                </a:lnTo>
                <a:lnTo>
                  <a:pt x="425843" y="370001"/>
                </a:lnTo>
                <a:lnTo>
                  <a:pt x="397306" y="398691"/>
                </a:lnTo>
                <a:lnTo>
                  <a:pt x="378587" y="435089"/>
                </a:lnTo>
                <a:lnTo>
                  <a:pt x="371868" y="477024"/>
                </a:lnTo>
                <a:lnTo>
                  <a:pt x="378587" y="518947"/>
                </a:lnTo>
                <a:lnTo>
                  <a:pt x="397306" y="555345"/>
                </a:lnTo>
                <a:lnTo>
                  <a:pt x="425843" y="584034"/>
                </a:lnTo>
                <a:lnTo>
                  <a:pt x="462038" y="602856"/>
                </a:lnTo>
                <a:lnTo>
                  <a:pt x="503694" y="609600"/>
                </a:lnTo>
                <a:lnTo>
                  <a:pt x="545338" y="602856"/>
                </a:lnTo>
                <a:lnTo>
                  <a:pt x="581533" y="584034"/>
                </a:lnTo>
                <a:lnTo>
                  <a:pt x="610069" y="555345"/>
                </a:lnTo>
                <a:lnTo>
                  <a:pt x="628789" y="518947"/>
                </a:lnTo>
                <a:lnTo>
                  <a:pt x="635508" y="477024"/>
                </a:lnTo>
                <a:close/>
              </a:path>
              <a:path w="1006475" h="1217930">
                <a:moveTo>
                  <a:pt x="1005852" y="478409"/>
                </a:moveTo>
                <a:lnTo>
                  <a:pt x="1002131" y="415925"/>
                </a:lnTo>
                <a:lnTo>
                  <a:pt x="991730" y="359308"/>
                </a:lnTo>
                <a:lnTo>
                  <a:pt x="975766" y="308343"/>
                </a:lnTo>
                <a:lnTo>
                  <a:pt x="955332" y="262851"/>
                </a:lnTo>
                <a:lnTo>
                  <a:pt x="931557" y="222618"/>
                </a:lnTo>
                <a:lnTo>
                  <a:pt x="905548" y="187464"/>
                </a:lnTo>
                <a:lnTo>
                  <a:pt x="878420" y="157187"/>
                </a:lnTo>
                <a:lnTo>
                  <a:pt x="814120" y="101892"/>
                </a:lnTo>
                <a:lnTo>
                  <a:pt x="774192" y="75717"/>
                </a:lnTo>
                <a:lnTo>
                  <a:pt x="731862" y="53174"/>
                </a:lnTo>
                <a:lnTo>
                  <a:pt x="687501" y="34404"/>
                </a:lnTo>
                <a:lnTo>
                  <a:pt x="641477" y="19570"/>
                </a:lnTo>
                <a:lnTo>
                  <a:pt x="594131" y="8801"/>
                </a:lnTo>
                <a:lnTo>
                  <a:pt x="545833" y="2222"/>
                </a:lnTo>
                <a:lnTo>
                  <a:pt x="496963" y="0"/>
                </a:lnTo>
                <a:lnTo>
                  <a:pt x="447522" y="2451"/>
                </a:lnTo>
                <a:lnTo>
                  <a:pt x="399199" y="9677"/>
                </a:lnTo>
                <a:lnTo>
                  <a:pt x="352209" y="21564"/>
                </a:lnTo>
                <a:lnTo>
                  <a:pt x="306768" y="37960"/>
                </a:lnTo>
                <a:lnTo>
                  <a:pt x="263105" y="58737"/>
                </a:lnTo>
                <a:lnTo>
                  <a:pt x="221449" y="83743"/>
                </a:lnTo>
                <a:lnTo>
                  <a:pt x="182029" y="112864"/>
                </a:lnTo>
                <a:lnTo>
                  <a:pt x="145046" y="145923"/>
                </a:lnTo>
                <a:lnTo>
                  <a:pt x="112191" y="182333"/>
                </a:lnTo>
                <a:lnTo>
                  <a:pt x="83261" y="221335"/>
                </a:lnTo>
                <a:lnTo>
                  <a:pt x="58407" y="262636"/>
                </a:lnTo>
                <a:lnTo>
                  <a:pt x="37757" y="305917"/>
                </a:lnTo>
                <a:lnTo>
                  <a:pt x="21450" y="350875"/>
                </a:lnTo>
                <a:lnTo>
                  <a:pt x="9626" y="397205"/>
                </a:lnTo>
                <a:lnTo>
                  <a:pt x="2438" y="444614"/>
                </a:lnTo>
                <a:lnTo>
                  <a:pt x="0" y="492760"/>
                </a:lnTo>
                <a:lnTo>
                  <a:pt x="2336" y="541832"/>
                </a:lnTo>
                <a:lnTo>
                  <a:pt x="9220" y="589470"/>
                </a:lnTo>
                <a:lnTo>
                  <a:pt x="20485" y="635457"/>
                </a:lnTo>
                <a:lnTo>
                  <a:pt x="35953" y="679526"/>
                </a:lnTo>
                <a:lnTo>
                  <a:pt x="55448" y="721474"/>
                </a:lnTo>
                <a:lnTo>
                  <a:pt x="78790" y="761047"/>
                </a:lnTo>
                <a:lnTo>
                  <a:pt x="105803" y="798029"/>
                </a:lnTo>
                <a:lnTo>
                  <a:pt x="136321" y="832167"/>
                </a:lnTo>
                <a:lnTo>
                  <a:pt x="170167" y="863244"/>
                </a:lnTo>
                <a:lnTo>
                  <a:pt x="207162" y="891006"/>
                </a:lnTo>
                <a:lnTo>
                  <a:pt x="247129" y="915225"/>
                </a:lnTo>
                <a:lnTo>
                  <a:pt x="289890" y="935685"/>
                </a:lnTo>
                <a:lnTo>
                  <a:pt x="335292" y="952119"/>
                </a:lnTo>
                <a:lnTo>
                  <a:pt x="437527" y="789432"/>
                </a:lnTo>
                <a:lnTo>
                  <a:pt x="391401" y="777214"/>
                </a:lnTo>
                <a:lnTo>
                  <a:pt x="348500" y="758469"/>
                </a:lnTo>
                <a:lnTo>
                  <a:pt x="309410" y="733717"/>
                </a:lnTo>
                <a:lnTo>
                  <a:pt x="274713" y="703541"/>
                </a:lnTo>
                <a:lnTo>
                  <a:pt x="245008" y="668477"/>
                </a:lnTo>
                <a:lnTo>
                  <a:pt x="220891" y="629094"/>
                </a:lnTo>
                <a:lnTo>
                  <a:pt x="202920" y="585927"/>
                </a:lnTo>
                <a:lnTo>
                  <a:pt x="191719" y="539534"/>
                </a:lnTo>
                <a:lnTo>
                  <a:pt x="187845" y="490474"/>
                </a:lnTo>
                <a:lnTo>
                  <a:pt x="191249" y="444995"/>
                </a:lnTo>
                <a:lnTo>
                  <a:pt x="201104" y="401535"/>
                </a:lnTo>
                <a:lnTo>
                  <a:pt x="216941" y="360603"/>
                </a:lnTo>
                <a:lnTo>
                  <a:pt x="238252" y="322668"/>
                </a:lnTo>
                <a:lnTo>
                  <a:pt x="264553" y="288213"/>
                </a:lnTo>
                <a:lnTo>
                  <a:pt x="295338" y="257746"/>
                </a:lnTo>
                <a:lnTo>
                  <a:pt x="330123" y="231724"/>
                </a:lnTo>
                <a:lnTo>
                  <a:pt x="368414" y="210642"/>
                </a:lnTo>
                <a:lnTo>
                  <a:pt x="409714" y="194983"/>
                </a:lnTo>
                <a:lnTo>
                  <a:pt x="453529" y="185229"/>
                </a:lnTo>
                <a:lnTo>
                  <a:pt x="499376" y="181864"/>
                </a:lnTo>
                <a:lnTo>
                  <a:pt x="542175" y="184632"/>
                </a:lnTo>
                <a:lnTo>
                  <a:pt x="584454" y="192798"/>
                </a:lnTo>
                <a:lnTo>
                  <a:pt x="625475" y="206222"/>
                </a:lnTo>
                <a:lnTo>
                  <a:pt x="664476" y="224739"/>
                </a:lnTo>
                <a:lnTo>
                  <a:pt x="700709" y="248170"/>
                </a:lnTo>
                <a:lnTo>
                  <a:pt x="733425" y="276377"/>
                </a:lnTo>
                <a:lnTo>
                  <a:pt x="761873" y="309181"/>
                </a:lnTo>
                <a:lnTo>
                  <a:pt x="785317" y="346443"/>
                </a:lnTo>
                <a:lnTo>
                  <a:pt x="802982" y="387972"/>
                </a:lnTo>
                <a:lnTo>
                  <a:pt x="814133" y="433628"/>
                </a:lnTo>
                <a:lnTo>
                  <a:pt x="818019" y="483235"/>
                </a:lnTo>
                <a:lnTo>
                  <a:pt x="813485" y="534936"/>
                </a:lnTo>
                <a:lnTo>
                  <a:pt x="801204" y="583882"/>
                </a:lnTo>
                <a:lnTo>
                  <a:pt x="783094" y="630174"/>
                </a:lnTo>
                <a:lnTo>
                  <a:pt x="761085" y="673938"/>
                </a:lnTo>
                <a:lnTo>
                  <a:pt x="737120" y="715264"/>
                </a:lnTo>
                <a:lnTo>
                  <a:pt x="737120" y="717677"/>
                </a:lnTo>
                <a:lnTo>
                  <a:pt x="399554" y="1217676"/>
                </a:lnTo>
                <a:lnTo>
                  <a:pt x="573036" y="1217676"/>
                </a:lnTo>
                <a:lnTo>
                  <a:pt x="618515" y="1206017"/>
                </a:lnTo>
                <a:lnTo>
                  <a:pt x="651522" y="1174623"/>
                </a:lnTo>
                <a:lnTo>
                  <a:pt x="837069" y="875538"/>
                </a:lnTo>
                <a:lnTo>
                  <a:pt x="844600" y="861275"/>
                </a:lnTo>
                <a:lnTo>
                  <a:pt x="852792" y="847191"/>
                </a:lnTo>
                <a:lnTo>
                  <a:pt x="861441" y="833539"/>
                </a:lnTo>
                <a:lnTo>
                  <a:pt x="870343" y="820547"/>
                </a:lnTo>
                <a:lnTo>
                  <a:pt x="898791" y="773125"/>
                </a:lnTo>
                <a:lnTo>
                  <a:pt x="926299" y="725131"/>
                </a:lnTo>
                <a:lnTo>
                  <a:pt x="951611" y="676630"/>
                </a:lnTo>
                <a:lnTo>
                  <a:pt x="973467" y="627659"/>
                </a:lnTo>
                <a:lnTo>
                  <a:pt x="990625" y="578269"/>
                </a:lnTo>
                <a:lnTo>
                  <a:pt x="1001826" y="528510"/>
                </a:lnTo>
                <a:lnTo>
                  <a:pt x="1005852" y="4784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11323" y="1469138"/>
            <a:ext cx="100965" cy="401320"/>
          </a:xfrm>
          <a:custGeom>
            <a:avLst/>
            <a:gdLst/>
            <a:ahLst/>
            <a:cxnLst/>
            <a:rect l="l" t="t" r="r" b="b"/>
            <a:pathLst>
              <a:path w="100964" h="401319">
                <a:moveTo>
                  <a:pt x="100582" y="0"/>
                </a:moveTo>
                <a:lnTo>
                  <a:pt x="0" y="0"/>
                </a:lnTo>
                <a:lnTo>
                  <a:pt x="0" y="400809"/>
                </a:lnTo>
                <a:lnTo>
                  <a:pt x="100582" y="400809"/>
                </a:lnTo>
                <a:lnTo>
                  <a:pt x="1005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0676" y="1546859"/>
            <a:ext cx="853440" cy="332740"/>
          </a:xfrm>
          <a:custGeom>
            <a:avLst/>
            <a:gdLst/>
            <a:ahLst/>
            <a:cxnLst/>
            <a:rect l="l" t="t" r="r" b="b"/>
            <a:pathLst>
              <a:path w="853439" h="332739">
                <a:moveTo>
                  <a:pt x="332232" y="174498"/>
                </a:moveTo>
                <a:lnTo>
                  <a:pt x="326771" y="124333"/>
                </a:lnTo>
                <a:lnTo>
                  <a:pt x="311226" y="78371"/>
                </a:lnTo>
                <a:lnTo>
                  <a:pt x="259245" y="23152"/>
                </a:lnTo>
                <a:lnTo>
                  <a:pt x="239649" y="14363"/>
                </a:lnTo>
                <a:lnTo>
                  <a:pt x="239649" y="124333"/>
                </a:lnTo>
                <a:lnTo>
                  <a:pt x="104394" y="124333"/>
                </a:lnTo>
                <a:lnTo>
                  <a:pt x="123444" y="90805"/>
                </a:lnTo>
                <a:lnTo>
                  <a:pt x="173228" y="69342"/>
                </a:lnTo>
                <a:lnTo>
                  <a:pt x="187007" y="70650"/>
                </a:lnTo>
                <a:lnTo>
                  <a:pt x="220726" y="88392"/>
                </a:lnTo>
                <a:lnTo>
                  <a:pt x="239649" y="124333"/>
                </a:lnTo>
                <a:lnTo>
                  <a:pt x="239649" y="14363"/>
                </a:lnTo>
                <a:lnTo>
                  <a:pt x="226923" y="8636"/>
                </a:lnTo>
                <a:lnTo>
                  <a:pt x="195059" y="1752"/>
                </a:lnTo>
                <a:lnTo>
                  <a:pt x="166116" y="0"/>
                </a:lnTo>
                <a:lnTo>
                  <a:pt x="137909" y="1714"/>
                </a:lnTo>
                <a:lnTo>
                  <a:pt x="77050" y="22186"/>
                </a:lnTo>
                <a:lnTo>
                  <a:pt x="27051" y="71539"/>
                </a:lnTo>
                <a:lnTo>
                  <a:pt x="3073" y="134480"/>
                </a:lnTo>
                <a:lnTo>
                  <a:pt x="0" y="167259"/>
                </a:lnTo>
                <a:lnTo>
                  <a:pt x="3733" y="204419"/>
                </a:lnTo>
                <a:lnTo>
                  <a:pt x="29032" y="264401"/>
                </a:lnTo>
                <a:lnTo>
                  <a:pt x="75095" y="310057"/>
                </a:lnTo>
                <a:lnTo>
                  <a:pt x="136550" y="330530"/>
                </a:lnTo>
                <a:lnTo>
                  <a:pt x="170815" y="332232"/>
                </a:lnTo>
                <a:lnTo>
                  <a:pt x="195719" y="331190"/>
                </a:lnTo>
                <a:lnTo>
                  <a:pt x="244602" y="320128"/>
                </a:lnTo>
                <a:lnTo>
                  <a:pt x="282397" y="298437"/>
                </a:lnTo>
                <a:lnTo>
                  <a:pt x="314579" y="260629"/>
                </a:lnTo>
                <a:lnTo>
                  <a:pt x="316763" y="255778"/>
                </a:lnTo>
                <a:lnTo>
                  <a:pt x="327533" y="231902"/>
                </a:lnTo>
                <a:lnTo>
                  <a:pt x="232537" y="222250"/>
                </a:lnTo>
                <a:lnTo>
                  <a:pt x="226529" y="233057"/>
                </a:lnTo>
                <a:lnTo>
                  <a:pt x="220103" y="240474"/>
                </a:lnTo>
                <a:lnTo>
                  <a:pt x="214541" y="244754"/>
                </a:lnTo>
                <a:lnTo>
                  <a:pt x="211201" y="246126"/>
                </a:lnTo>
                <a:lnTo>
                  <a:pt x="202869" y="250698"/>
                </a:lnTo>
                <a:lnTo>
                  <a:pt x="192760" y="253669"/>
                </a:lnTo>
                <a:lnTo>
                  <a:pt x="181775" y="255295"/>
                </a:lnTo>
                <a:lnTo>
                  <a:pt x="170815" y="255778"/>
                </a:lnTo>
                <a:lnTo>
                  <a:pt x="159029" y="255143"/>
                </a:lnTo>
                <a:lnTo>
                  <a:pt x="121031" y="236601"/>
                </a:lnTo>
                <a:lnTo>
                  <a:pt x="103289" y="197294"/>
                </a:lnTo>
                <a:lnTo>
                  <a:pt x="101981" y="184023"/>
                </a:lnTo>
                <a:lnTo>
                  <a:pt x="332232" y="184023"/>
                </a:lnTo>
                <a:lnTo>
                  <a:pt x="332232" y="174498"/>
                </a:lnTo>
                <a:close/>
              </a:path>
              <a:path w="853439" h="332739">
                <a:moveTo>
                  <a:pt x="720852" y="12204"/>
                </a:moveTo>
                <a:lnTo>
                  <a:pt x="611632" y="12204"/>
                </a:lnTo>
                <a:lnTo>
                  <a:pt x="533260" y="177165"/>
                </a:lnTo>
                <a:lnTo>
                  <a:pt x="454914" y="12204"/>
                </a:lnTo>
                <a:lnTo>
                  <a:pt x="344424" y="12204"/>
                </a:lnTo>
                <a:lnTo>
                  <a:pt x="502412" y="323088"/>
                </a:lnTo>
                <a:lnTo>
                  <a:pt x="564134" y="323088"/>
                </a:lnTo>
                <a:lnTo>
                  <a:pt x="720852" y="12204"/>
                </a:lnTo>
                <a:close/>
              </a:path>
              <a:path w="853439" h="332739">
                <a:moveTo>
                  <a:pt x="853440" y="12192"/>
                </a:moveTo>
                <a:lnTo>
                  <a:pt x="752856" y="12192"/>
                </a:lnTo>
                <a:lnTo>
                  <a:pt x="752856" y="323088"/>
                </a:lnTo>
                <a:lnTo>
                  <a:pt x="774446" y="323088"/>
                </a:lnTo>
                <a:lnTo>
                  <a:pt x="804951" y="316826"/>
                </a:lnTo>
                <a:lnTo>
                  <a:pt x="830084" y="299808"/>
                </a:lnTo>
                <a:lnTo>
                  <a:pt x="847140" y="274713"/>
                </a:lnTo>
                <a:lnTo>
                  <a:pt x="853440" y="244221"/>
                </a:lnTo>
                <a:lnTo>
                  <a:pt x="853440" y="121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08276" y="1940051"/>
            <a:ext cx="314325" cy="318770"/>
          </a:xfrm>
          <a:custGeom>
            <a:avLst/>
            <a:gdLst/>
            <a:ahLst/>
            <a:cxnLst/>
            <a:rect l="l" t="t" r="r" b="b"/>
            <a:pathLst>
              <a:path w="314325" h="318769">
                <a:moveTo>
                  <a:pt x="195072" y="0"/>
                </a:moveTo>
                <a:lnTo>
                  <a:pt x="172154" y="1389"/>
                </a:lnTo>
                <a:lnTo>
                  <a:pt x="147462" y="7493"/>
                </a:lnTo>
                <a:lnTo>
                  <a:pt x="122795" y="21216"/>
                </a:lnTo>
                <a:lnTo>
                  <a:pt x="99949" y="45466"/>
                </a:lnTo>
                <a:lnTo>
                  <a:pt x="99949" y="7239"/>
                </a:lnTo>
                <a:lnTo>
                  <a:pt x="0" y="7239"/>
                </a:lnTo>
                <a:lnTo>
                  <a:pt x="0" y="318516"/>
                </a:lnTo>
                <a:lnTo>
                  <a:pt x="99949" y="318516"/>
                </a:lnTo>
                <a:lnTo>
                  <a:pt x="99949" y="158115"/>
                </a:lnTo>
                <a:lnTo>
                  <a:pt x="100566" y="143392"/>
                </a:lnTo>
                <a:lnTo>
                  <a:pt x="118872" y="100584"/>
                </a:lnTo>
                <a:lnTo>
                  <a:pt x="159385" y="83820"/>
                </a:lnTo>
                <a:lnTo>
                  <a:pt x="172354" y="84685"/>
                </a:lnTo>
                <a:lnTo>
                  <a:pt x="206976" y="109876"/>
                </a:lnTo>
                <a:lnTo>
                  <a:pt x="213995" y="158115"/>
                </a:lnTo>
                <a:lnTo>
                  <a:pt x="213995" y="318516"/>
                </a:lnTo>
                <a:lnTo>
                  <a:pt x="313944" y="318516"/>
                </a:lnTo>
                <a:lnTo>
                  <a:pt x="313944" y="122174"/>
                </a:lnTo>
                <a:lnTo>
                  <a:pt x="313122" y="100838"/>
                </a:lnTo>
                <a:lnTo>
                  <a:pt x="299906" y="53736"/>
                </a:lnTo>
                <a:lnTo>
                  <a:pt x="261973" y="15162"/>
                </a:lnTo>
                <a:lnTo>
                  <a:pt x="216181" y="1164"/>
                </a:lnTo>
                <a:lnTo>
                  <a:pt x="1950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3848" y="1947671"/>
            <a:ext cx="99060" cy="311150"/>
          </a:xfrm>
          <a:custGeom>
            <a:avLst/>
            <a:gdLst/>
            <a:ahLst/>
            <a:cxnLst/>
            <a:rect l="l" t="t" r="r" b="b"/>
            <a:pathLst>
              <a:path w="99060" h="311150">
                <a:moveTo>
                  <a:pt x="99060" y="0"/>
                </a:moveTo>
                <a:lnTo>
                  <a:pt x="0" y="0"/>
                </a:lnTo>
                <a:lnTo>
                  <a:pt x="0" y="310896"/>
                </a:lnTo>
                <a:lnTo>
                  <a:pt x="23622" y="310896"/>
                </a:lnTo>
                <a:lnTo>
                  <a:pt x="52286" y="304984"/>
                </a:lnTo>
                <a:lnTo>
                  <a:pt x="76342" y="288750"/>
                </a:lnTo>
                <a:lnTo>
                  <a:pt x="92898" y="264443"/>
                </a:lnTo>
                <a:lnTo>
                  <a:pt x="99060" y="234315"/>
                </a:lnTo>
                <a:lnTo>
                  <a:pt x="990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66060" y="1940051"/>
            <a:ext cx="312420" cy="318770"/>
          </a:xfrm>
          <a:custGeom>
            <a:avLst/>
            <a:gdLst/>
            <a:ahLst/>
            <a:cxnLst/>
            <a:rect l="l" t="t" r="r" b="b"/>
            <a:pathLst>
              <a:path w="312419" h="318769">
                <a:moveTo>
                  <a:pt x="194056" y="0"/>
                </a:moveTo>
                <a:lnTo>
                  <a:pt x="171307" y="1389"/>
                </a:lnTo>
                <a:lnTo>
                  <a:pt x="146748" y="7493"/>
                </a:lnTo>
                <a:lnTo>
                  <a:pt x="122189" y="21216"/>
                </a:lnTo>
                <a:lnTo>
                  <a:pt x="99441" y="45466"/>
                </a:lnTo>
                <a:lnTo>
                  <a:pt x="99441" y="7239"/>
                </a:lnTo>
                <a:lnTo>
                  <a:pt x="0" y="7239"/>
                </a:lnTo>
                <a:lnTo>
                  <a:pt x="0" y="318516"/>
                </a:lnTo>
                <a:lnTo>
                  <a:pt x="99441" y="318516"/>
                </a:lnTo>
                <a:lnTo>
                  <a:pt x="99441" y="158115"/>
                </a:lnTo>
                <a:lnTo>
                  <a:pt x="100058" y="143392"/>
                </a:lnTo>
                <a:lnTo>
                  <a:pt x="118364" y="100584"/>
                </a:lnTo>
                <a:lnTo>
                  <a:pt x="158623" y="83820"/>
                </a:lnTo>
                <a:lnTo>
                  <a:pt x="171519" y="84685"/>
                </a:lnTo>
                <a:lnTo>
                  <a:pt x="206013" y="109876"/>
                </a:lnTo>
                <a:lnTo>
                  <a:pt x="212979" y="158115"/>
                </a:lnTo>
                <a:lnTo>
                  <a:pt x="212979" y="318516"/>
                </a:lnTo>
                <a:lnTo>
                  <a:pt x="312420" y="318516"/>
                </a:lnTo>
                <a:lnTo>
                  <a:pt x="312420" y="122174"/>
                </a:lnTo>
                <a:lnTo>
                  <a:pt x="311600" y="100838"/>
                </a:lnTo>
                <a:lnTo>
                  <a:pt x="298436" y="53736"/>
                </a:lnTo>
                <a:lnTo>
                  <a:pt x="260671" y="15162"/>
                </a:lnTo>
                <a:lnTo>
                  <a:pt x="215070" y="1164"/>
                </a:lnTo>
                <a:lnTo>
                  <a:pt x="1940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28772" y="1938527"/>
            <a:ext cx="330835" cy="329565"/>
          </a:xfrm>
          <a:custGeom>
            <a:avLst/>
            <a:gdLst/>
            <a:ahLst/>
            <a:cxnLst/>
            <a:rect l="l" t="t" r="r" b="b"/>
            <a:pathLst>
              <a:path w="330835" h="329564">
                <a:moveTo>
                  <a:pt x="164211" y="0"/>
                </a:moveTo>
                <a:lnTo>
                  <a:pt x="106775" y="8032"/>
                </a:lnTo>
                <a:lnTo>
                  <a:pt x="47625" y="42926"/>
                </a:lnTo>
                <a:lnTo>
                  <a:pt x="11287" y="100488"/>
                </a:lnTo>
                <a:lnTo>
                  <a:pt x="0" y="167005"/>
                </a:lnTo>
                <a:lnTo>
                  <a:pt x="3385" y="202729"/>
                </a:lnTo>
                <a:lnTo>
                  <a:pt x="27110" y="262606"/>
                </a:lnTo>
                <a:lnTo>
                  <a:pt x="73237" y="308074"/>
                </a:lnTo>
                <a:lnTo>
                  <a:pt x="135526" y="327513"/>
                </a:lnTo>
                <a:lnTo>
                  <a:pt x="168910" y="329184"/>
                </a:lnTo>
                <a:lnTo>
                  <a:pt x="195187" y="328169"/>
                </a:lnTo>
                <a:lnTo>
                  <a:pt x="244169" y="318093"/>
                </a:lnTo>
                <a:lnTo>
                  <a:pt x="281771" y="296757"/>
                </a:lnTo>
                <a:lnTo>
                  <a:pt x="313326" y="258732"/>
                </a:lnTo>
                <a:lnTo>
                  <a:pt x="314802" y="255270"/>
                </a:lnTo>
                <a:lnTo>
                  <a:pt x="171323" y="255270"/>
                </a:lnTo>
                <a:lnTo>
                  <a:pt x="158468" y="254631"/>
                </a:lnTo>
                <a:lnTo>
                  <a:pt x="118999" y="236093"/>
                </a:lnTo>
                <a:lnTo>
                  <a:pt x="101246" y="194873"/>
                </a:lnTo>
                <a:lnTo>
                  <a:pt x="99949" y="181229"/>
                </a:lnTo>
                <a:lnTo>
                  <a:pt x="330708" y="181229"/>
                </a:lnTo>
                <a:lnTo>
                  <a:pt x="330708" y="171704"/>
                </a:lnTo>
                <a:lnTo>
                  <a:pt x="329039" y="141583"/>
                </a:lnTo>
                <a:lnTo>
                  <a:pt x="325107" y="121666"/>
                </a:lnTo>
                <a:lnTo>
                  <a:pt x="104648" y="121666"/>
                </a:lnTo>
                <a:lnTo>
                  <a:pt x="107265" y="111732"/>
                </a:lnTo>
                <a:lnTo>
                  <a:pt x="140065" y="75168"/>
                </a:lnTo>
                <a:lnTo>
                  <a:pt x="171323" y="69215"/>
                </a:lnTo>
                <a:lnTo>
                  <a:pt x="304400" y="69215"/>
                </a:lnTo>
                <a:lnTo>
                  <a:pt x="287909" y="45339"/>
                </a:lnTo>
                <a:lnTo>
                  <a:pt x="257526" y="21163"/>
                </a:lnTo>
                <a:lnTo>
                  <a:pt x="225155" y="7477"/>
                </a:lnTo>
                <a:lnTo>
                  <a:pt x="193236" y="1387"/>
                </a:lnTo>
                <a:lnTo>
                  <a:pt x="164211" y="0"/>
                </a:lnTo>
                <a:close/>
              </a:path>
              <a:path w="330835" h="329564">
                <a:moveTo>
                  <a:pt x="233172" y="219456"/>
                </a:moveTo>
                <a:lnTo>
                  <a:pt x="202416" y="250233"/>
                </a:lnTo>
                <a:lnTo>
                  <a:pt x="171323" y="255270"/>
                </a:lnTo>
                <a:lnTo>
                  <a:pt x="314802" y="255270"/>
                </a:lnTo>
                <a:lnTo>
                  <a:pt x="326009" y="228981"/>
                </a:lnTo>
                <a:lnTo>
                  <a:pt x="233172" y="219456"/>
                </a:lnTo>
                <a:close/>
              </a:path>
              <a:path w="330835" h="329564">
                <a:moveTo>
                  <a:pt x="304400" y="69215"/>
                </a:moveTo>
                <a:lnTo>
                  <a:pt x="171323" y="69215"/>
                </a:lnTo>
                <a:lnTo>
                  <a:pt x="186086" y="70475"/>
                </a:lnTo>
                <a:lnTo>
                  <a:pt x="198659" y="73961"/>
                </a:lnTo>
                <a:lnTo>
                  <a:pt x="234045" y="108235"/>
                </a:lnTo>
                <a:lnTo>
                  <a:pt x="237932" y="117070"/>
                </a:lnTo>
                <a:lnTo>
                  <a:pt x="240284" y="121666"/>
                </a:lnTo>
                <a:lnTo>
                  <a:pt x="325107" y="121666"/>
                </a:lnTo>
                <a:lnTo>
                  <a:pt x="322691" y="109426"/>
                </a:lnTo>
                <a:lnTo>
                  <a:pt x="309651" y="76817"/>
                </a:lnTo>
                <a:lnTo>
                  <a:pt x="304400" y="692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212848" y="2389631"/>
            <a:ext cx="967740" cy="177165"/>
            <a:chOff x="2212848" y="2389631"/>
            <a:chExt cx="967740" cy="17716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2848" y="2389631"/>
              <a:ext cx="390144" cy="1386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8900" y="2423159"/>
              <a:ext cx="80772" cy="1036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9484" y="2423159"/>
              <a:ext cx="89916" cy="10515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43784" y="2389631"/>
              <a:ext cx="336804" cy="176783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3247644" y="2385059"/>
            <a:ext cx="722630" cy="146685"/>
            <a:chOff x="3247644" y="2385059"/>
            <a:chExt cx="722630" cy="14668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47644" y="2385059"/>
              <a:ext cx="106680" cy="1463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4136" y="2423159"/>
              <a:ext cx="89916" cy="10515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86912" y="2389631"/>
              <a:ext cx="176784" cy="1371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85032" y="2423159"/>
              <a:ext cx="284988" cy="10515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982776" y="3067253"/>
            <a:ext cx="5195570" cy="1464310"/>
          </a:xfrm>
          <a:prstGeom prst="rect">
            <a:avLst/>
          </a:prstGeom>
        </p:spPr>
        <p:txBody>
          <a:bodyPr vert="horz" wrap="square" lIns="0" tIns="283210" rIns="0" bIns="0" rtlCol="0">
            <a:spAutoFit/>
          </a:bodyPr>
          <a:lstStyle/>
          <a:p>
            <a:pPr marL="12700" marR="5080">
              <a:lnSpc>
                <a:spcPct val="68400"/>
              </a:lnSpc>
              <a:spcBef>
                <a:spcPts val="2230"/>
              </a:spcBef>
            </a:pPr>
            <a:r>
              <a:rPr sz="5600" spc="-10" dirty="0">
                <a:solidFill>
                  <a:srgbClr val="FFFFFF"/>
                </a:solidFill>
                <a:latin typeface="Tw Cen MT"/>
                <a:cs typeface="Tw Cen MT"/>
              </a:rPr>
              <a:t>UNDERSTANDING</a:t>
            </a:r>
            <a:r>
              <a:rPr sz="5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600" spc="-10" dirty="0">
                <a:solidFill>
                  <a:srgbClr val="FFFFFF"/>
                </a:solidFill>
                <a:latin typeface="Tw Cen MT"/>
                <a:cs typeface="Tw Cen MT"/>
              </a:rPr>
              <a:t>MICROSERVICES</a:t>
            </a:r>
            <a:endParaRPr sz="5600">
              <a:latin typeface="Tw Cen MT"/>
              <a:cs typeface="Tw Cen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2776" y="5590735"/>
            <a:ext cx="3548379" cy="575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500"/>
              </a:lnSpc>
              <a:spcBef>
                <a:spcPts val="100"/>
              </a:spcBef>
            </a:pPr>
            <a:r>
              <a:rPr lang="en-US" sz="1500" dirty="0">
                <a:solidFill>
                  <a:srgbClr val="FFFFFF"/>
                </a:solidFill>
                <a:latin typeface="Tw Cen MT"/>
                <a:cs typeface="Tw Cen MT"/>
              </a:rPr>
              <a:t>Ervin </a:t>
            </a:r>
            <a:r>
              <a:rPr lang="en-US" sz="1500" dirty="0" err="1">
                <a:solidFill>
                  <a:srgbClr val="FFFFFF"/>
                </a:solidFill>
                <a:latin typeface="Tw Cen MT"/>
                <a:cs typeface="Tw Cen MT"/>
              </a:rPr>
              <a:t>Capar</a:t>
            </a:r>
            <a:r>
              <a:rPr lang="en-US" sz="1500" dirty="0">
                <a:solidFill>
                  <a:srgbClr val="FFFFFF"/>
                </a:solidFill>
                <a:latin typeface="Tw Cen MT"/>
                <a:cs typeface="Tw Cen MT"/>
              </a:rPr>
              <a:t>,</a:t>
            </a:r>
            <a:r>
              <a:rPr lang="en-US"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500" dirty="0">
                <a:solidFill>
                  <a:srgbClr val="FFFFFF"/>
                </a:solidFill>
                <a:latin typeface="Tw Cen MT"/>
                <a:cs typeface="Tw Cen MT"/>
              </a:rPr>
              <a:t>Marko Marinkovic</a:t>
            </a:r>
          </a:p>
          <a:p>
            <a:pPr marL="12700" marR="5080">
              <a:lnSpc>
                <a:spcPct val="1235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Tw Cen MT"/>
                <a:cs typeface="Tw Cen MT"/>
              </a:rPr>
              <a:t>Novi</a:t>
            </a:r>
            <a:r>
              <a:rPr sz="15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w Cen MT"/>
                <a:cs typeface="Tw Cen MT"/>
              </a:rPr>
              <a:t>Sad,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Tw Cen MT"/>
                <a:cs typeface="Tw Cen MT"/>
              </a:rPr>
              <a:t>202</a:t>
            </a:r>
            <a:r>
              <a:rPr lang="en-US" sz="1500" spc="-20" dirty="0">
                <a:solidFill>
                  <a:srgbClr val="FFFFFF"/>
                </a:solidFill>
                <a:latin typeface="Tw Cen MT"/>
                <a:cs typeface="Tw Cen MT"/>
              </a:rPr>
              <a:t>4</a:t>
            </a:r>
            <a:endParaRPr sz="15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97552" y="1005837"/>
            <a:ext cx="2650490" cy="5222875"/>
          </a:xfrm>
          <a:custGeom>
            <a:avLst/>
            <a:gdLst/>
            <a:ahLst/>
            <a:cxnLst/>
            <a:rect l="l" t="t" r="r" b="b"/>
            <a:pathLst>
              <a:path w="2650490" h="5222875">
                <a:moveTo>
                  <a:pt x="2650236" y="0"/>
                </a:moveTo>
                <a:lnTo>
                  <a:pt x="0" y="0"/>
                </a:lnTo>
                <a:lnTo>
                  <a:pt x="0" y="5222748"/>
                </a:lnTo>
                <a:lnTo>
                  <a:pt x="2650236" y="5222748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1682" y="1432941"/>
            <a:ext cx="2499995" cy="244708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99085" marR="285115" lvl="0" indent="-287020" defTabSz="914400" eaLnBrk="1" fontAlgn="auto" latinLnBrk="0" hangingPunct="1">
              <a:lnSpc>
                <a:spcPts val="173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Applications</a:t>
            </a:r>
            <a:r>
              <a:rPr kumimoji="0" sz="1600" b="0" i="0" u="none" strike="noStrike" kern="0" cap="none" spc="1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that</a:t>
            </a:r>
            <a:r>
              <a:rPr kumimoji="0" sz="1600" b="0" i="0" u="none" strike="noStrike" kern="0" cap="none" spc="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have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asynchronous</a:t>
            </a:r>
            <a:r>
              <a:rPr kumimoji="0" sz="1600" b="0" i="0" u="none" strike="noStrike" kern="0" cap="none" spc="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data</a:t>
            </a:r>
            <a:r>
              <a:rPr kumimoji="0" sz="1600" b="0" i="0" u="none" strike="noStrike" kern="0" cap="none" spc="1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flow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systems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  <a:p>
            <a:pPr marL="299085" marR="5080" lvl="0" indent="-287020" defTabSz="914400" eaLnBrk="1" fontAlgn="auto" latinLnBrk="0" hangingPunct="1">
              <a:lnSpc>
                <a:spcPct val="90100"/>
              </a:lnSpc>
              <a:spcBef>
                <a:spcPts val="57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Complex</a:t>
            </a:r>
            <a:r>
              <a:rPr kumimoji="0" sz="1600" b="0" i="0" u="none" strike="noStrike" kern="0" cap="none" spc="-9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applications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requiring</a:t>
            </a:r>
            <a:r>
              <a:rPr kumimoji="0" sz="1600" b="0" i="0" u="none" strike="noStrike" kern="0" cap="none" spc="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seamless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data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flow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or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those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applications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that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would</a:t>
            </a:r>
            <a:r>
              <a:rPr kumimoji="0" sz="1600" b="0" i="0" u="none" strike="noStrike" kern="0" cap="none" spc="-4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eventually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grow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  <a:p>
            <a:pPr marL="299085" marR="0" lvl="0" indent="-286385" defTabSz="914400" eaLnBrk="1" fontAlgn="auto" latinLnBrk="0" hangingPunct="1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lang="en-US" sz="1600" b="1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Ideal for systems requiring high performance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7552" y="4277614"/>
            <a:ext cx="2650490" cy="114744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23215" marR="82550" lvl="0" indent="-287020" defTabSz="914400" eaLnBrk="1" fontAlgn="auto" latinLnBrk="0" hangingPunct="1">
              <a:lnSpc>
                <a:spcPct val="9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3215" algn="l"/>
              </a:tabLst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Not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well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suited</a:t>
            </a:r>
            <a:r>
              <a:rPr kumimoji="0" sz="1600" b="0" i="0" u="none" strike="noStrike" kern="0" cap="none" spc="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for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transactional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support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5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-</a:t>
            </a:r>
            <a:r>
              <a:rPr kumimoji="0" sz="1600" b="0" i="0" u="none" strike="noStrike" kern="0" cap="none" spc="-5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event</a:t>
            </a:r>
            <a:r>
              <a:rPr kumimoji="0" sz="1600" b="0" i="0" u="none" strike="noStrike" kern="0" cap="none" spc="-5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processor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components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are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highly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decoupled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and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distributed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628388" y="225501"/>
            <a:ext cx="2924810" cy="1227455"/>
            <a:chOff x="4628388" y="225501"/>
            <a:chExt cx="2924810" cy="12274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8388" y="225501"/>
              <a:ext cx="2924555" cy="12268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85588" y="359625"/>
              <a:ext cx="2060448" cy="102873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97552" y="339851"/>
              <a:ext cx="2650490" cy="952500"/>
            </a:xfrm>
            <a:custGeom>
              <a:avLst/>
              <a:gdLst/>
              <a:ahLst/>
              <a:cxnLst/>
              <a:rect l="l" t="t" r="r" b="b"/>
              <a:pathLst>
                <a:path w="2650490" h="952500">
                  <a:moveTo>
                    <a:pt x="2464943" y="0"/>
                  </a:moveTo>
                  <a:lnTo>
                    <a:pt x="185293" y="0"/>
                  </a:lnTo>
                  <a:lnTo>
                    <a:pt x="142798" y="5356"/>
                  </a:lnTo>
                  <a:lnTo>
                    <a:pt x="103793" y="20614"/>
                  </a:lnTo>
                  <a:lnTo>
                    <a:pt x="69390" y="44557"/>
                  </a:lnTo>
                  <a:lnTo>
                    <a:pt x="40698" y="75965"/>
                  </a:lnTo>
                  <a:lnTo>
                    <a:pt x="18828" y="113624"/>
                  </a:lnTo>
                  <a:lnTo>
                    <a:pt x="4892" y="156314"/>
                  </a:lnTo>
                  <a:lnTo>
                    <a:pt x="0" y="202819"/>
                  </a:lnTo>
                  <a:lnTo>
                    <a:pt x="0" y="944245"/>
                  </a:lnTo>
                  <a:lnTo>
                    <a:pt x="2650236" y="952500"/>
                  </a:lnTo>
                  <a:lnTo>
                    <a:pt x="2650236" y="202819"/>
                  </a:lnTo>
                  <a:lnTo>
                    <a:pt x="2645343" y="156314"/>
                  </a:lnTo>
                  <a:lnTo>
                    <a:pt x="2631407" y="113624"/>
                  </a:lnTo>
                  <a:lnTo>
                    <a:pt x="2609537" y="75965"/>
                  </a:lnTo>
                  <a:lnTo>
                    <a:pt x="2580845" y="44557"/>
                  </a:lnTo>
                  <a:lnTo>
                    <a:pt x="2546442" y="20614"/>
                  </a:lnTo>
                  <a:lnTo>
                    <a:pt x="2507437" y="5356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78577" y="516382"/>
            <a:ext cx="14897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cs typeface="Tw Cen MT"/>
              </a:rPr>
              <a:t>EVENT-DRIVEN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cs typeface="Tw Cen MT"/>
              </a:rPr>
              <a:t>ARCHITECTURE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54708" y="1005837"/>
            <a:ext cx="5601081" cy="5222875"/>
            <a:chOff x="1854708" y="1005837"/>
            <a:chExt cx="5601081" cy="5222875"/>
          </a:xfrm>
        </p:grpSpPr>
        <p:sp>
          <p:nvSpPr>
            <p:cNvPr id="11" name="object 11"/>
            <p:cNvSpPr/>
            <p:nvPr/>
          </p:nvSpPr>
          <p:spPr>
            <a:xfrm>
              <a:off x="4817364" y="4035788"/>
              <a:ext cx="2638425" cy="0"/>
            </a:xfrm>
            <a:custGeom>
              <a:avLst/>
              <a:gdLst/>
              <a:ahLst/>
              <a:cxnLst/>
              <a:rect l="l" t="t" r="r" b="b"/>
              <a:pathLst>
                <a:path w="2638425">
                  <a:moveTo>
                    <a:pt x="0" y="0"/>
                  </a:moveTo>
                  <a:lnTo>
                    <a:pt x="2638425" y="0"/>
                  </a:lnTo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089241" y="1339468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59" h="240665">
                  <a:moveTo>
                    <a:pt x="107409" y="213067"/>
                  </a:moveTo>
                  <a:lnTo>
                    <a:pt x="86321" y="213067"/>
                  </a:lnTo>
                  <a:lnTo>
                    <a:pt x="101485" y="217364"/>
                  </a:lnTo>
                  <a:lnTo>
                    <a:pt x="114415" y="226815"/>
                  </a:lnTo>
                  <a:lnTo>
                    <a:pt x="131425" y="236267"/>
                  </a:lnTo>
                  <a:lnTo>
                    <a:pt x="158826" y="240563"/>
                  </a:lnTo>
                  <a:lnTo>
                    <a:pt x="220980" y="240563"/>
                  </a:lnTo>
                  <a:lnTo>
                    <a:pt x="229027" y="238924"/>
                  </a:lnTo>
                  <a:lnTo>
                    <a:pt x="235604" y="234503"/>
                  </a:lnTo>
                  <a:lnTo>
                    <a:pt x="236163" y="233680"/>
                  </a:lnTo>
                  <a:lnTo>
                    <a:pt x="158826" y="233680"/>
                  </a:lnTo>
                  <a:lnTo>
                    <a:pt x="142980" y="232326"/>
                  </a:lnTo>
                  <a:lnTo>
                    <a:pt x="131171" y="228779"/>
                  </a:lnTo>
                  <a:lnTo>
                    <a:pt x="122096" y="223805"/>
                  </a:lnTo>
                  <a:lnTo>
                    <a:pt x="114452" y="218173"/>
                  </a:lnTo>
                  <a:lnTo>
                    <a:pt x="108638" y="213814"/>
                  </a:lnTo>
                  <a:lnTo>
                    <a:pt x="107409" y="213067"/>
                  </a:lnTo>
                  <a:close/>
                </a:path>
                <a:path w="276859" h="240665">
                  <a:moveTo>
                    <a:pt x="184545" y="6858"/>
                  </a:moveTo>
                  <a:lnTo>
                    <a:pt x="176809" y="6858"/>
                  </a:lnTo>
                  <a:lnTo>
                    <a:pt x="183007" y="12992"/>
                  </a:lnTo>
                  <a:lnTo>
                    <a:pt x="183008" y="20853"/>
                  </a:lnTo>
                  <a:lnTo>
                    <a:pt x="179925" y="59177"/>
                  </a:lnTo>
                  <a:lnTo>
                    <a:pt x="173685" y="80314"/>
                  </a:lnTo>
                  <a:lnTo>
                    <a:pt x="172961" y="83070"/>
                  </a:lnTo>
                  <a:lnTo>
                    <a:pt x="172641" y="85915"/>
                  </a:lnTo>
                  <a:lnTo>
                    <a:pt x="172626" y="86258"/>
                  </a:lnTo>
                  <a:lnTo>
                    <a:pt x="173151" y="95770"/>
                  </a:lnTo>
                  <a:lnTo>
                    <a:pt x="180695" y="102958"/>
                  </a:lnTo>
                  <a:lnTo>
                    <a:pt x="189903" y="103085"/>
                  </a:lnTo>
                  <a:lnTo>
                    <a:pt x="263118" y="103136"/>
                  </a:lnTo>
                  <a:lnTo>
                    <a:pt x="269303" y="109308"/>
                  </a:lnTo>
                  <a:lnTo>
                    <a:pt x="269392" y="122605"/>
                  </a:lnTo>
                  <a:lnTo>
                    <a:pt x="265823" y="127698"/>
                  </a:lnTo>
                  <a:lnTo>
                    <a:pt x="256844" y="130886"/>
                  </a:lnTo>
                  <a:lnTo>
                    <a:pt x="254965" y="134823"/>
                  </a:lnTo>
                  <a:lnTo>
                    <a:pt x="256616" y="139420"/>
                  </a:lnTo>
                  <a:lnTo>
                    <a:pt x="257238" y="140360"/>
                  </a:lnTo>
                  <a:lnTo>
                    <a:pt x="261112" y="143954"/>
                  </a:lnTo>
                  <a:lnTo>
                    <a:pt x="262724" y="148018"/>
                  </a:lnTo>
                  <a:lnTo>
                    <a:pt x="262407" y="152184"/>
                  </a:lnTo>
                  <a:lnTo>
                    <a:pt x="261747" y="158229"/>
                  </a:lnTo>
                  <a:lnTo>
                    <a:pt x="257276" y="163195"/>
                  </a:lnTo>
                  <a:lnTo>
                    <a:pt x="251307" y="164503"/>
                  </a:lnTo>
                  <a:lnTo>
                    <a:pt x="247611" y="165493"/>
                  </a:lnTo>
                  <a:lnTo>
                    <a:pt x="245440" y="169265"/>
                  </a:lnTo>
                  <a:lnTo>
                    <a:pt x="246761" y="174078"/>
                  </a:lnTo>
                  <a:lnTo>
                    <a:pt x="247357" y="175120"/>
                  </a:lnTo>
                  <a:lnTo>
                    <a:pt x="250698" y="178523"/>
                  </a:lnTo>
                  <a:lnTo>
                    <a:pt x="252095" y="181965"/>
                  </a:lnTo>
                  <a:lnTo>
                    <a:pt x="252006" y="193128"/>
                  </a:lnTo>
                  <a:lnTo>
                    <a:pt x="245859" y="199263"/>
                  </a:lnTo>
                  <a:lnTo>
                    <a:pt x="238239" y="199313"/>
                  </a:lnTo>
                  <a:lnTo>
                    <a:pt x="232359" y="199313"/>
                  </a:lnTo>
                  <a:lnTo>
                    <a:pt x="229273" y="202399"/>
                  </a:lnTo>
                  <a:lnTo>
                    <a:pt x="229273" y="207987"/>
                  </a:lnTo>
                  <a:lnTo>
                    <a:pt x="229971" y="209715"/>
                  </a:lnTo>
                  <a:lnTo>
                    <a:pt x="233578" y="213385"/>
                  </a:lnTo>
                  <a:lnTo>
                    <a:pt x="234808" y="216496"/>
                  </a:lnTo>
                  <a:lnTo>
                    <a:pt x="234746" y="227495"/>
                  </a:lnTo>
                  <a:lnTo>
                    <a:pt x="228587" y="233629"/>
                  </a:lnTo>
                  <a:lnTo>
                    <a:pt x="220980" y="233680"/>
                  </a:lnTo>
                  <a:lnTo>
                    <a:pt x="236163" y="233680"/>
                  </a:lnTo>
                  <a:lnTo>
                    <a:pt x="240046" y="227956"/>
                  </a:lnTo>
                  <a:lnTo>
                    <a:pt x="241625" y="220268"/>
                  </a:lnTo>
                  <a:lnTo>
                    <a:pt x="241745" y="216496"/>
                  </a:lnTo>
                  <a:lnTo>
                    <a:pt x="241769" y="214833"/>
                  </a:lnTo>
                  <a:lnTo>
                    <a:pt x="239801" y="209905"/>
                  </a:lnTo>
                  <a:lnTo>
                    <a:pt x="236207" y="206235"/>
                  </a:lnTo>
                  <a:lnTo>
                    <a:pt x="238239" y="206184"/>
                  </a:lnTo>
                  <a:lnTo>
                    <a:pt x="246294" y="204551"/>
                  </a:lnTo>
                  <a:lnTo>
                    <a:pt x="252872" y="200131"/>
                  </a:lnTo>
                  <a:lnTo>
                    <a:pt x="257313" y="193584"/>
                  </a:lnTo>
                  <a:lnTo>
                    <a:pt x="258953" y="185572"/>
                  </a:lnTo>
                  <a:lnTo>
                    <a:pt x="259003" y="180200"/>
                  </a:lnTo>
                  <a:lnTo>
                    <a:pt x="256908" y="175018"/>
                  </a:lnTo>
                  <a:lnTo>
                    <a:pt x="253111" y="171170"/>
                  </a:lnTo>
                  <a:lnTo>
                    <a:pt x="260614" y="167839"/>
                  </a:lnTo>
                  <a:lnTo>
                    <a:pt x="266063" y="162142"/>
                  </a:lnTo>
                  <a:lnTo>
                    <a:pt x="268966" y="154828"/>
                  </a:lnTo>
                  <a:lnTo>
                    <a:pt x="268820" y="146685"/>
                  </a:lnTo>
                  <a:lnTo>
                    <a:pt x="267931" y="142633"/>
                  </a:lnTo>
                  <a:lnTo>
                    <a:pt x="265823" y="138950"/>
                  </a:lnTo>
                  <a:lnTo>
                    <a:pt x="262813" y="136118"/>
                  </a:lnTo>
                  <a:lnTo>
                    <a:pt x="270916" y="133159"/>
                  </a:lnTo>
                  <a:lnTo>
                    <a:pt x="276326" y="125450"/>
                  </a:lnTo>
                  <a:lnTo>
                    <a:pt x="276212" y="116840"/>
                  </a:lnTo>
                  <a:lnTo>
                    <a:pt x="274570" y="108822"/>
                  </a:lnTo>
                  <a:lnTo>
                    <a:pt x="270129" y="102274"/>
                  </a:lnTo>
                  <a:lnTo>
                    <a:pt x="263553" y="97853"/>
                  </a:lnTo>
                  <a:lnTo>
                    <a:pt x="255511" y="96215"/>
                  </a:lnTo>
                  <a:lnTo>
                    <a:pt x="189903" y="96215"/>
                  </a:lnTo>
                  <a:lnTo>
                    <a:pt x="184353" y="96126"/>
                  </a:lnTo>
                  <a:lnTo>
                    <a:pt x="179832" y="91770"/>
                  </a:lnTo>
                  <a:lnTo>
                    <a:pt x="179539" y="86258"/>
                  </a:lnTo>
                  <a:lnTo>
                    <a:pt x="181298" y="80023"/>
                  </a:lnTo>
                  <a:lnTo>
                    <a:pt x="184835" y="68819"/>
                  </a:lnTo>
                  <a:lnTo>
                    <a:pt x="188316" y="49984"/>
                  </a:lnTo>
                  <a:lnTo>
                    <a:pt x="189903" y="20853"/>
                  </a:lnTo>
                  <a:lnTo>
                    <a:pt x="188493" y="13235"/>
                  </a:lnTo>
                  <a:lnTo>
                    <a:pt x="184545" y="6858"/>
                  </a:lnTo>
                  <a:close/>
                </a:path>
                <a:path w="276859" h="240665">
                  <a:moveTo>
                    <a:pt x="58699" y="85915"/>
                  </a:moveTo>
                  <a:lnTo>
                    <a:pt x="0" y="85915"/>
                  </a:lnTo>
                  <a:lnTo>
                    <a:pt x="0" y="230251"/>
                  </a:lnTo>
                  <a:lnTo>
                    <a:pt x="58699" y="230251"/>
                  </a:lnTo>
                  <a:lnTo>
                    <a:pt x="66319" y="230225"/>
                  </a:lnTo>
                  <a:lnTo>
                    <a:pt x="72491" y="224078"/>
                  </a:lnTo>
                  <a:lnTo>
                    <a:pt x="72492" y="223380"/>
                  </a:lnTo>
                  <a:lnTo>
                    <a:pt x="6908" y="223380"/>
                  </a:lnTo>
                  <a:lnTo>
                    <a:pt x="6908" y="92786"/>
                  </a:lnTo>
                  <a:lnTo>
                    <a:pt x="72492" y="92786"/>
                  </a:lnTo>
                  <a:lnTo>
                    <a:pt x="72491" y="92075"/>
                  </a:lnTo>
                  <a:lnTo>
                    <a:pt x="66319" y="85928"/>
                  </a:lnTo>
                  <a:lnTo>
                    <a:pt x="58699" y="85915"/>
                  </a:lnTo>
                  <a:close/>
                </a:path>
                <a:path w="276859" h="240665">
                  <a:moveTo>
                    <a:pt x="72492" y="92786"/>
                  </a:moveTo>
                  <a:lnTo>
                    <a:pt x="58699" y="92786"/>
                  </a:lnTo>
                  <a:lnTo>
                    <a:pt x="62496" y="92811"/>
                  </a:lnTo>
                  <a:lnTo>
                    <a:pt x="65468" y="95770"/>
                  </a:lnTo>
                  <a:lnTo>
                    <a:pt x="65582" y="220268"/>
                  </a:lnTo>
                  <a:lnTo>
                    <a:pt x="62509" y="223342"/>
                  </a:lnTo>
                  <a:lnTo>
                    <a:pt x="58699" y="223380"/>
                  </a:lnTo>
                  <a:lnTo>
                    <a:pt x="72492" y="223380"/>
                  </a:lnTo>
                  <a:lnTo>
                    <a:pt x="72504" y="213067"/>
                  </a:lnTo>
                  <a:lnTo>
                    <a:pt x="107409" y="213067"/>
                  </a:lnTo>
                  <a:lnTo>
                    <a:pt x="102301" y="209969"/>
                  </a:lnTo>
                  <a:lnTo>
                    <a:pt x="95007" y="207229"/>
                  </a:lnTo>
                  <a:lnTo>
                    <a:pt x="86321" y="206184"/>
                  </a:lnTo>
                  <a:lnTo>
                    <a:pt x="72504" y="206184"/>
                  </a:lnTo>
                  <a:lnTo>
                    <a:pt x="72504" y="109969"/>
                  </a:lnTo>
                  <a:lnTo>
                    <a:pt x="85547" y="109969"/>
                  </a:lnTo>
                  <a:lnTo>
                    <a:pt x="91071" y="108470"/>
                  </a:lnTo>
                  <a:lnTo>
                    <a:pt x="95923" y="105638"/>
                  </a:lnTo>
                  <a:lnTo>
                    <a:pt x="99700" y="103098"/>
                  </a:lnTo>
                  <a:lnTo>
                    <a:pt x="72504" y="103085"/>
                  </a:lnTo>
                  <a:lnTo>
                    <a:pt x="72492" y="92786"/>
                  </a:lnTo>
                  <a:close/>
                </a:path>
                <a:path w="276859" h="240665">
                  <a:moveTo>
                    <a:pt x="169824" y="0"/>
                  </a:moveTo>
                  <a:lnTo>
                    <a:pt x="169189" y="0"/>
                  </a:lnTo>
                  <a:lnTo>
                    <a:pt x="161123" y="1618"/>
                  </a:lnTo>
                  <a:lnTo>
                    <a:pt x="154535" y="6034"/>
                  </a:lnTo>
                  <a:lnTo>
                    <a:pt x="150092" y="12585"/>
                  </a:lnTo>
                  <a:lnTo>
                    <a:pt x="148408" y="20853"/>
                  </a:lnTo>
                  <a:lnTo>
                    <a:pt x="141907" y="49608"/>
                  </a:lnTo>
                  <a:lnTo>
                    <a:pt x="107775" y="89481"/>
                  </a:lnTo>
                  <a:lnTo>
                    <a:pt x="84302" y="103098"/>
                  </a:lnTo>
                  <a:lnTo>
                    <a:pt x="99719" y="103085"/>
                  </a:lnTo>
                  <a:lnTo>
                    <a:pt x="132348" y="76217"/>
                  </a:lnTo>
                  <a:lnTo>
                    <a:pt x="155318" y="20853"/>
                  </a:lnTo>
                  <a:lnTo>
                    <a:pt x="155410" y="12992"/>
                  </a:lnTo>
                  <a:lnTo>
                    <a:pt x="161556" y="6870"/>
                  </a:lnTo>
                  <a:lnTo>
                    <a:pt x="184545" y="6858"/>
                  </a:lnTo>
                  <a:lnTo>
                    <a:pt x="178567" y="2270"/>
                  </a:lnTo>
                  <a:lnTo>
                    <a:pt x="171107" y="88"/>
                  </a:lnTo>
                  <a:lnTo>
                    <a:pt x="170459" y="25"/>
                  </a:lnTo>
                  <a:lnTo>
                    <a:pt x="1698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7089263" y="1339472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59" h="240665">
                  <a:moveTo>
                    <a:pt x="72509" y="216495"/>
                  </a:moveTo>
                  <a:lnTo>
                    <a:pt x="72509" y="213061"/>
                  </a:lnTo>
                  <a:lnTo>
                    <a:pt x="86321" y="213061"/>
                  </a:lnTo>
                  <a:lnTo>
                    <a:pt x="101486" y="217357"/>
                  </a:lnTo>
                  <a:lnTo>
                    <a:pt x="114417" y="226808"/>
                  </a:lnTo>
                  <a:lnTo>
                    <a:pt x="131427" y="236260"/>
                  </a:lnTo>
                  <a:lnTo>
                    <a:pt x="158830" y="240556"/>
                  </a:lnTo>
                  <a:lnTo>
                    <a:pt x="220977" y="240556"/>
                  </a:lnTo>
                  <a:lnTo>
                    <a:pt x="229032" y="238917"/>
                  </a:lnTo>
                  <a:lnTo>
                    <a:pt x="235611" y="234495"/>
                  </a:lnTo>
                  <a:lnTo>
                    <a:pt x="240054" y="227946"/>
                  </a:lnTo>
                  <a:lnTo>
                    <a:pt x="241701" y="219929"/>
                  </a:lnTo>
                  <a:lnTo>
                    <a:pt x="241777" y="214835"/>
                  </a:lnTo>
                  <a:lnTo>
                    <a:pt x="239804" y="209906"/>
                  </a:lnTo>
                  <a:lnTo>
                    <a:pt x="236227" y="206245"/>
                  </a:lnTo>
                  <a:lnTo>
                    <a:pt x="259014" y="180195"/>
                  </a:lnTo>
                  <a:lnTo>
                    <a:pt x="256913" y="175013"/>
                  </a:lnTo>
                  <a:lnTo>
                    <a:pt x="253120" y="171174"/>
                  </a:lnTo>
                  <a:lnTo>
                    <a:pt x="253107" y="171148"/>
                  </a:lnTo>
                  <a:lnTo>
                    <a:pt x="260612" y="167833"/>
                  </a:lnTo>
                  <a:lnTo>
                    <a:pt x="266063" y="162138"/>
                  </a:lnTo>
                  <a:lnTo>
                    <a:pt x="268970" y="154825"/>
                  </a:lnTo>
                  <a:lnTo>
                    <a:pt x="268828" y="146682"/>
                  </a:lnTo>
                  <a:lnTo>
                    <a:pt x="267925" y="142628"/>
                  </a:lnTo>
                  <a:lnTo>
                    <a:pt x="265837" y="138953"/>
                  </a:lnTo>
                  <a:lnTo>
                    <a:pt x="262807" y="136115"/>
                  </a:lnTo>
                  <a:lnTo>
                    <a:pt x="270916" y="133163"/>
                  </a:lnTo>
                  <a:lnTo>
                    <a:pt x="276339" y="125447"/>
                  </a:lnTo>
                  <a:lnTo>
                    <a:pt x="276212" y="116831"/>
                  </a:lnTo>
                  <a:lnTo>
                    <a:pt x="274571" y="108819"/>
                  </a:lnTo>
                  <a:lnTo>
                    <a:pt x="270130" y="102272"/>
                  </a:lnTo>
                  <a:lnTo>
                    <a:pt x="263555" y="97850"/>
                  </a:lnTo>
                  <a:lnTo>
                    <a:pt x="255513" y="96217"/>
                  </a:lnTo>
                  <a:lnTo>
                    <a:pt x="189903" y="96217"/>
                  </a:lnTo>
                  <a:lnTo>
                    <a:pt x="184353" y="96116"/>
                  </a:lnTo>
                  <a:lnTo>
                    <a:pt x="179821" y="91770"/>
                  </a:lnTo>
                  <a:lnTo>
                    <a:pt x="179541" y="86258"/>
                  </a:lnTo>
                  <a:lnTo>
                    <a:pt x="181300" y="80017"/>
                  </a:lnTo>
                  <a:lnTo>
                    <a:pt x="184837" y="68811"/>
                  </a:lnTo>
                  <a:lnTo>
                    <a:pt x="188316" y="49975"/>
                  </a:lnTo>
                  <a:lnTo>
                    <a:pt x="189903" y="20842"/>
                  </a:lnTo>
                  <a:lnTo>
                    <a:pt x="188494" y="13230"/>
                  </a:lnTo>
                  <a:lnTo>
                    <a:pt x="184542" y="6845"/>
                  </a:lnTo>
                  <a:lnTo>
                    <a:pt x="169192" y="0"/>
                  </a:lnTo>
                  <a:lnTo>
                    <a:pt x="161126" y="1619"/>
                  </a:lnTo>
                  <a:lnTo>
                    <a:pt x="154538" y="6035"/>
                  </a:lnTo>
                  <a:lnTo>
                    <a:pt x="150097" y="12588"/>
                  </a:lnTo>
                  <a:lnTo>
                    <a:pt x="148468" y="20614"/>
                  </a:lnTo>
                  <a:lnTo>
                    <a:pt x="141912" y="49604"/>
                  </a:lnTo>
                  <a:lnTo>
                    <a:pt x="107776" y="89473"/>
                  </a:lnTo>
                  <a:lnTo>
                    <a:pt x="84309" y="103097"/>
                  </a:lnTo>
                  <a:lnTo>
                    <a:pt x="79917" y="103084"/>
                  </a:lnTo>
                  <a:lnTo>
                    <a:pt x="72509" y="103084"/>
                  </a:lnTo>
                  <a:lnTo>
                    <a:pt x="72509" y="99663"/>
                  </a:lnTo>
                  <a:lnTo>
                    <a:pt x="72483" y="92074"/>
                  </a:lnTo>
                  <a:lnTo>
                    <a:pt x="66322" y="85929"/>
                  </a:lnTo>
                  <a:lnTo>
                    <a:pt x="58697" y="85916"/>
                  </a:lnTo>
                  <a:lnTo>
                    <a:pt x="0" y="85916"/>
                  </a:lnTo>
                  <a:lnTo>
                    <a:pt x="0" y="230242"/>
                  </a:lnTo>
                  <a:lnTo>
                    <a:pt x="58697" y="230242"/>
                  </a:lnTo>
                  <a:lnTo>
                    <a:pt x="66322" y="230217"/>
                  </a:lnTo>
                  <a:lnTo>
                    <a:pt x="72483" y="224084"/>
                  </a:lnTo>
                  <a:lnTo>
                    <a:pt x="72509" y="216495"/>
                  </a:lnTo>
                  <a:close/>
                </a:path>
              </a:pathLst>
            </a:custGeom>
            <a:ln w="4017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94163" y="1344317"/>
              <a:ext cx="266512" cy="23084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067753" y="5881835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104217" y="144353"/>
                  </a:moveTo>
                  <a:lnTo>
                    <a:pt x="88125" y="144353"/>
                  </a:lnTo>
                  <a:lnTo>
                    <a:pt x="92633" y="145578"/>
                  </a:lnTo>
                  <a:lnTo>
                    <a:pt x="96687" y="147970"/>
                  </a:lnTo>
                  <a:lnTo>
                    <a:pt x="132043" y="176316"/>
                  </a:lnTo>
                  <a:lnTo>
                    <a:pt x="155206" y="230981"/>
                  </a:lnTo>
                  <a:lnTo>
                    <a:pt x="156980" y="239394"/>
                  </a:lnTo>
                  <a:lnTo>
                    <a:pt x="161680" y="246239"/>
                  </a:lnTo>
                  <a:lnTo>
                    <a:pt x="168604" y="250824"/>
                  </a:lnTo>
                  <a:lnTo>
                    <a:pt x="177050" y="252456"/>
                  </a:lnTo>
                  <a:lnTo>
                    <a:pt x="185460" y="250682"/>
                  </a:lnTo>
                  <a:lnTo>
                    <a:pt x="192303" y="245984"/>
                  </a:lnTo>
                  <a:lnTo>
                    <a:pt x="192679" y="245417"/>
                  </a:lnTo>
                  <a:lnTo>
                    <a:pt x="168884" y="245417"/>
                  </a:lnTo>
                  <a:lnTo>
                    <a:pt x="162528" y="239062"/>
                  </a:lnTo>
                  <a:lnTo>
                    <a:pt x="162420" y="230981"/>
                  </a:lnTo>
                  <a:lnTo>
                    <a:pt x="155337" y="198474"/>
                  </a:lnTo>
                  <a:lnTo>
                    <a:pt x="138353" y="172584"/>
                  </a:lnTo>
                  <a:lnTo>
                    <a:pt x="117864" y="153569"/>
                  </a:lnTo>
                  <a:lnTo>
                    <a:pt x="104217" y="144353"/>
                  </a:lnTo>
                  <a:close/>
                </a:path>
                <a:path w="288925" h="252729">
                  <a:moveTo>
                    <a:pt x="246881" y="7213"/>
                  </a:moveTo>
                  <a:lnTo>
                    <a:pt x="231013" y="7213"/>
                  </a:lnTo>
                  <a:lnTo>
                    <a:pt x="239001" y="7278"/>
                  </a:lnTo>
                  <a:lnTo>
                    <a:pt x="245440" y="13771"/>
                  </a:lnTo>
                  <a:lnTo>
                    <a:pt x="245475" y="25261"/>
                  </a:lnTo>
                  <a:lnTo>
                    <a:pt x="244157" y="28559"/>
                  </a:lnTo>
                  <a:lnTo>
                    <a:pt x="238950" y="33878"/>
                  </a:lnTo>
                  <a:lnTo>
                    <a:pt x="239001" y="38453"/>
                  </a:lnTo>
                  <a:lnTo>
                    <a:pt x="243192" y="42560"/>
                  </a:lnTo>
                  <a:lnTo>
                    <a:pt x="244995" y="43304"/>
                  </a:lnTo>
                  <a:lnTo>
                    <a:pt x="257022" y="43353"/>
                  </a:lnTo>
                  <a:lnTo>
                    <a:pt x="263474" y="49828"/>
                  </a:lnTo>
                  <a:lnTo>
                    <a:pt x="263525" y="61560"/>
                  </a:lnTo>
                  <a:lnTo>
                    <a:pt x="262064" y="65172"/>
                  </a:lnTo>
                  <a:lnTo>
                    <a:pt x="256641" y="70683"/>
                  </a:lnTo>
                  <a:lnTo>
                    <a:pt x="256667" y="75252"/>
                  </a:lnTo>
                  <a:lnTo>
                    <a:pt x="260489" y="79013"/>
                  </a:lnTo>
                  <a:lnTo>
                    <a:pt x="261708" y="79677"/>
                  </a:lnTo>
                  <a:lnTo>
                    <a:pt x="270764" y="81647"/>
                  </a:lnTo>
                  <a:lnTo>
                    <a:pt x="275678" y="89277"/>
                  </a:lnTo>
                  <a:lnTo>
                    <a:pt x="273392" y="99863"/>
                  </a:lnTo>
                  <a:lnTo>
                    <a:pt x="271919" y="102458"/>
                  </a:lnTo>
                  <a:lnTo>
                    <a:pt x="266852" y="107171"/>
                  </a:lnTo>
                  <a:lnTo>
                    <a:pt x="266700" y="111735"/>
                  </a:lnTo>
                  <a:lnTo>
                    <a:pt x="270192" y="115496"/>
                  </a:lnTo>
                  <a:lnTo>
                    <a:pt x="271195" y="116140"/>
                  </a:lnTo>
                  <a:lnTo>
                    <a:pt x="277901" y="118541"/>
                  </a:lnTo>
                  <a:lnTo>
                    <a:pt x="281622" y="123918"/>
                  </a:lnTo>
                  <a:lnTo>
                    <a:pt x="281508" y="137859"/>
                  </a:lnTo>
                  <a:lnTo>
                    <a:pt x="275069" y="144308"/>
                  </a:lnTo>
                  <a:lnTo>
                    <a:pt x="267106" y="144363"/>
                  </a:lnTo>
                  <a:lnTo>
                    <a:pt x="198399" y="144363"/>
                  </a:lnTo>
                  <a:lnTo>
                    <a:pt x="188810" y="144551"/>
                  </a:lnTo>
                  <a:lnTo>
                    <a:pt x="181000" y="152107"/>
                  </a:lnTo>
                  <a:lnTo>
                    <a:pt x="180454" y="161940"/>
                  </a:lnTo>
                  <a:lnTo>
                    <a:pt x="180479" y="162455"/>
                  </a:lnTo>
                  <a:lnTo>
                    <a:pt x="180809" y="165407"/>
                  </a:lnTo>
                  <a:lnTo>
                    <a:pt x="181571" y="168290"/>
                  </a:lnTo>
                  <a:lnTo>
                    <a:pt x="182727" y="171023"/>
                  </a:lnTo>
                  <a:lnTo>
                    <a:pt x="185308" y="178823"/>
                  </a:lnTo>
                  <a:lnTo>
                    <a:pt x="188094" y="190488"/>
                  </a:lnTo>
                  <a:lnTo>
                    <a:pt x="190341" y="207192"/>
                  </a:lnTo>
                  <a:lnTo>
                    <a:pt x="191300" y="230108"/>
                  </a:lnTo>
                  <a:lnTo>
                    <a:pt x="191795" y="238065"/>
                  </a:lnTo>
                  <a:lnTo>
                    <a:pt x="185724" y="244906"/>
                  </a:lnTo>
                  <a:lnTo>
                    <a:pt x="177165" y="245417"/>
                  </a:lnTo>
                  <a:lnTo>
                    <a:pt x="192679" y="245417"/>
                  </a:lnTo>
                  <a:lnTo>
                    <a:pt x="196888" y="239062"/>
                  </a:lnTo>
                  <a:lnTo>
                    <a:pt x="198456" y="230981"/>
                  </a:lnTo>
                  <a:lnTo>
                    <a:pt x="198498" y="230108"/>
                  </a:lnTo>
                  <a:lnTo>
                    <a:pt x="196862" y="200073"/>
                  </a:lnTo>
                  <a:lnTo>
                    <a:pt x="193224" y="180321"/>
                  </a:lnTo>
                  <a:lnTo>
                    <a:pt x="189448" y="168290"/>
                  </a:lnTo>
                  <a:lnTo>
                    <a:pt x="187808" y="162455"/>
                  </a:lnTo>
                  <a:lnTo>
                    <a:pt x="187698" y="161940"/>
                  </a:lnTo>
                  <a:lnTo>
                    <a:pt x="187985" y="156254"/>
                  </a:lnTo>
                  <a:lnTo>
                    <a:pt x="192722" y="151681"/>
                  </a:lnTo>
                  <a:lnTo>
                    <a:pt x="198526" y="151582"/>
                  </a:lnTo>
                  <a:lnTo>
                    <a:pt x="267106" y="151582"/>
                  </a:lnTo>
                  <a:lnTo>
                    <a:pt x="275520" y="149860"/>
                  </a:lnTo>
                  <a:lnTo>
                    <a:pt x="282395" y="145217"/>
                  </a:lnTo>
                  <a:lnTo>
                    <a:pt x="287039" y="138342"/>
                  </a:lnTo>
                  <a:lnTo>
                    <a:pt x="288759" y="129927"/>
                  </a:lnTo>
                  <a:lnTo>
                    <a:pt x="288886" y="120888"/>
                  </a:lnTo>
                  <a:lnTo>
                    <a:pt x="283260" y="112782"/>
                  </a:lnTo>
                  <a:lnTo>
                    <a:pt x="274713" y="109721"/>
                  </a:lnTo>
                  <a:lnTo>
                    <a:pt x="279706" y="102707"/>
                  </a:lnTo>
                  <a:lnTo>
                    <a:pt x="281544" y="94656"/>
                  </a:lnTo>
                  <a:lnTo>
                    <a:pt x="280227" y="86502"/>
                  </a:lnTo>
                  <a:lnTo>
                    <a:pt x="275729" y="79226"/>
                  </a:lnTo>
                  <a:lnTo>
                    <a:pt x="272757" y="76051"/>
                  </a:lnTo>
                  <a:lnTo>
                    <a:pt x="268884" y="73849"/>
                  </a:lnTo>
                  <a:lnTo>
                    <a:pt x="264617" y="72901"/>
                  </a:lnTo>
                  <a:lnTo>
                    <a:pt x="268579" y="68823"/>
                  </a:lnTo>
                  <a:lnTo>
                    <a:pt x="270764" y="63385"/>
                  </a:lnTo>
                  <a:lnTo>
                    <a:pt x="270713" y="57740"/>
                  </a:lnTo>
                  <a:lnTo>
                    <a:pt x="268994" y="49322"/>
                  </a:lnTo>
                  <a:lnTo>
                    <a:pt x="264353" y="42446"/>
                  </a:lnTo>
                  <a:lnTo>
                    <a:pt x="257479" y="37804"/>
                  </a:lnTo>
                  <a:lnTo>
                    <a:pt x="249059" y="36085"/>
                  </a:lnTo>
                  <a:lnTo>
                    <a:pt x="246951" y="36085"/>
                  </a:lnTo>
                  <a:lnTo>
                    <a:pt x="250698" y="32181"/>
                  </a:lnTo>
                  <a:lnTo>
                    <a:pt x="252755" y="27007"/>
                  </a:lnTo>
                  <a:lnTo>
                    <a:pt x="252666" y="21649"/>
                  </a:lnTo>
                  <a:lnTo>
                    <a:pt x="250945" y="13231"/>
                  </a:lnTo>
                  <a:lnTo>
                    <a:pt x="246881" y="7213"/>
                  </a:lnTo>
                  <a:close/>
                </a:path>
                <a:path w="288925" h="252729">
                  <a:moveTo>
                    <a:pt x="61353" y="10825"/>
                  </a:moveTo>
                  <a:lnTo>
                    <a:pt x="0" y="10825"/>
                  </a:lnTo>
                  <a:lnTo>
                    <a:pt x="0" y="162406"/>
                  </a:lnTo>
                  <a:lnTo>
                    <a:pt x="61353" y="162406"/>
                  </a:lnTo>
                  <a:lnTo>
                    <a:pt x="69329" y="162382"/>
                  </a:lnTo>
                  <a:lnTo>
                    <a:pt x="75768" y="155931"/>
                  </a:lnTo>
                  <a:lnTo>
                    <a:pt x="75770" y="155187"/>
                  </a:lnTo>
                  <a:lnTo>
                    <a:pt x="7213" y="155187"/>
                  </a:lnTo>
                  <a:lnTo>
                    <a:pt x="7213" y="18042"/>
                  </a:lnTo>
                  <a:lnTo>
                    <a:pt x="75769" y="18042"/>
                  </a:lnTo>
                  <a:lnTo>
                    <a:pt x="75768" y="17293"/>
                  </a:lnTo>
                  <a:lnTo>
                    <a:pt x="69329" y="10844"/>
                  </a:lnTo>
                  <a:lnTo>
                    <a:pt x="61353" y="10825"/>
                  </a:lnTo>
                  <a:close/>
                </a:path>
                <a:path w="288925" h="252729">
                  <a:moveTo>
                    <a:pt x="75769" y="18042"/>
                  </a:moveTo>
                  <a:lnTo>
                    <a:pt x="61353" y="18042"/>
                  </a:lnTo>
                  <a:lnTo>
                    <a:pt x="65328" y="18073"/>
                  </a:lnTo>
                  <a:lnTo>
                    <a:pt x="68541" y="21282"/>
                  </a:lnTo>
                  <a:lnTo>
                    <a:pt x="68554" y="151933"/>
                  </a:lnTo>
                  <a:lnTo>
                    <a:pt x="65341" y="155158"/>
                  </a:lnTo>
                  <a:lnTo>
                    <a:pt x="61353" y="155187"/>
                  </a:lnTo>
                  <a:lnTo>
                    <a:pt x="75770" y="155187"/>
                  </a:lnTo>
                  <a:lnTo>
                    <a:pt x="75793" y="144363"/>
                  </a:lnTo>
                  <a:lnTo>
                    <a:pt x="104217" y="144353"/>
                  </a:lnTo>
                  <a:lnTo>
                    <a:pt x="100266" y="141685"/>
                  </a:lnTo>
                  <a:lnTo>
                    <a:pt x="95199" y="138708"/>
                  </a:lnTo>
                  <a:lnTo>
                    <a:pt x="89434" y="137144"/>
                  </a:lnTo>
                  <a:lnTo>
                    <a:pt x="75793" y="137144"/>
                  </a:lnTo>
                  <a:lnTo>
                    <a:pt x="75793" y="36085"/>
                  </a:lnTo>
                  <a:lnTo>
                    <a:pt x="90233" y="36085"/>
                  </a:lnTo>
                  <a:lnTo>
                    <a:pt x="99317" y="34989"/>
                  </a:lnTo>
                  <a:lnTo>
                    <a:pt x="106945" y="32115"/>
                  </a:lnTo>
                  <a:lnTo>
                    <a:pt x="112276" y="28868"/>
                  </a:lnTo>
                  <a:lnTo>
                    <a:pt x="75793" y="28868"/>
                  </a:lnTo>
                  <a:lnTo>
                    <a:pt x="75769" y="18042"/>
                  </a:lnTo>
                  <a:close/>
                </a:path>
                <a:path w="288925" h="252729">
                  <a:moveTo>
                    <a:pt x="89420" y="137140"/>
                  </a:moveTo>
                  <a:lnTo>
                    <a:pt x="83540" y="137144"/>
                  </a:lnTo>
                  <a:lnTo>
                    <a:pt x="89434" y="137144"/>
                  </a:lnTo>
                  <a:close/>
                </a:path>
                <a:path w="288925" h="252729">
                  <a:moveTo>
                    <a:pt x="231013" y="0"/>
                  </a:moveTo>
                  <a:lnTo>
                    <a:pt x="166039" y="0"/>
                  </a:lnTo>
                  <a:lnTo>
                    <a:pt x="137391" y="4510"/>
                  </a:lnTo>
                  <a:lnTo>
                    <a:pt x="119607" y="14434"/>
                  </a:lnTo>
                  <a:lnTo>
                    <a:pt x="106087" y="24357"/>
                  </a:lnTo>
                  <a:lnTo>
                    <a:pt x="90233" y="28868"/>
                  </a:lnTo>
                  <a:lnTo>
                    <a:pt x="112276" y="28868"/>
                  </a:lnTo>
                  <a:lnTo>
                    <a:pt x="113570" y="28080"/>
                  </a:lnTo>
                  <a:lnTo>
                    <a:pt x="119646" y="23505"/>
                  </a:lnTo>
                  <a:lnTo>
                    <a:pt x="127636" y="17587"/>
                  </a:lnTo>
                  <a:lnTo>
                    <a:pt x="137123" y="12362"/>
                  </a:lnTo>
                  <a:lnTo>
                    <a:pt x="149470" y="8635"/>
                  </a:lnTo>
                  <a:lnTo>
                    <a:pt x="166039" y="7213"/>
                  </a:lnTo>
                  <a:lnTo>
                    <a:pt x="246881" y="7213"/>
                  </a:lnTo>
                  <a:lnTo>
                    <a:pt x="246302" y="6356"/>
                  </a:lnTo>
                  <a:lnTo>
                    <a:pt x="239427" y="1715"/>
                  </a:lnTo>
                  <a:lnTo>
                    <a:pt x="2310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7067718" y="5881837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274743" y="109730"/>
                  </a:moveTo>
                  <a:lnTo>
                    <a:pt x="279711" y="102706"/>
                  </a:lnTo>
                  <a:lnTo>
                    <a:pt x="281550" y="94655"/>
                  </a:lnTo>
                  <a:lnTo>
                    <a:pt x="264633" y="72910"/>
                  </a:lnTo>
                  <a:lnTo>
                    <a:pt x="268595" y="68823"/>
                  </a:lnTo>
                  <a:lnTo>
                    <a:pt x="270780" y="63385"/>
                  </a:lnTo>
                  <a:lnTo>
                    <a:pt x="249061" y="36085"/>
                  </a:lnTo>
                  <a:lnTo>
                    <a:pt x="246979" y="36085"/>
                  </a:lnTo>
                  <a:lnTo>
                    <a:pt x="250700" y="32180"/>
                  </a:lnTo>
                  <a:lnTo>
                    <a:pt x="252757" y="27007"/>
                  </a:lnTo>
                  <a:lnTo>
                    <a:pt x="231014" y="0"/>
                  </a:lnTo>
                  <a:lnTo>
                    <a:pt x="166049" y="0"/>
                  </a:lnTo>
                  <a:lnTo>
                    <a:pt x="137399" y="4510"/>
                  </a:lnTo>
                  <a:lnTo>
                    <a:pt x="119614" y="14433"/>
                  </a:lnTo>
                  <a:lnTo>
                    <a:pt x="106094" y="24357"/>
                  </a:lnTo>
                  <a:lnTo>
                    <a:pt x="90238" y="28867"/>
                  </a:lnTo>
                  <a:lnTo>
                    <a:pt x="75810" y="28867"/>
                  </a:lnTo>
                  <a:lnTo>
                    <a:pt x="75810" y="25261"/>
                  </a:lnTo>
                  <a:lnTo>
                    <a:pt x="75785" y="17293"/>
                  </a:lnTo>
                  <a:lnTo>
                    <a:pt x="69333" y="10843"/>
                  </a:lnTo>
                  <a:lnTo>
                    <a:pt x="61370" y="10824"/>
                  </a:lnTo>
                  <a:lnTo>
                    <a:pt x="0" y="10824"/>
                  </a:lnTo>
                  <a:lnTo>
                    <a:pt x="0" y="162405"/>
                  </a:lnTo>
                  <a:lnTo>
                    <a:pt x="61370" y="162405"/>
                  </a:lnTo>
                  <a:lnTo>
                    <a:pt x="69333" y="162380"/>
                  </a:lnTo>
                  <a:lnTo>
                    <a:pt x="75785" y="155931"/>
                  </a:lnTo>
                  <a:lnTo>
                    <a:pt x="75811" y="147969"/>
                  </a:lnTo>
                  <a:lnTo>
                    <a:pt x="75811" y="144362"/>
                  </a:lnTo>
                  <a:lnTo>
                    <a:pt x="83545" y="144362"/>
                  </a:lnTo>
                  <a:lnTo>
                    <a:pt x="132053" y="176315"/>
                  </a:lnTo>
                  <a:lnTo>
                    <a:pt x="155216" y="230981"/>
                  </a:lnTo>
                  <a:lnTo>
                    <a:pt x="156990" y="239394"/>
                  </a:lnTo>
                  <a:lnTo>
                    <a:pt x="161689" y="246239"/>
                  </a:lnTo>
                  <a:lnTo>
                    <a:pt x="168610" y="250824"/>
                  </a:lnTo>
                  <a:lnTo>
                    <a:pt x="177049" y="252456"/>
                  </a:lnTo>
                  <a:lnTo>
                    <a:pt x="185466" y="250682"/>
                  </a:lnTo>
                  <a:lnTo>
                    <a:pt x="192312" y="245983"/>
                  </a:lnTo>
                  <a:lnTo>
                    <a:pt x="196895" y="239061"/>
                  </a:lnTo>
                  <a:lnTo>
                    <a:pt x="198526" y="230618"/>
                  </a:lnTo>
                  <a:lnTo>
                    <a:pt x="196869" y="200072"/>
                  </a:lnTo>
                  <a:lnTo>
                    <a:pt x="193234" y="180320"/>
                  </a:lnTo>
                  <a:lnTo>
                    <a:pt x="189540" y="168574"/>
                  </a:lnTo>
                  <a:lnTo>
                    <a:pt x="187704" y="162043"/>
                  </a:lnTo>
                  <a:lnTo>
                    <a:pt x="187996" y="156254"/>
                  </a:lnTo>
                  <a:lnTo>
                    <a:pt x="192734" y="151680"/>
                  </a:lnTo>
                  <a:lnTo>
                    <a:pt x="198525" y="151581"/>
                  </a:lnTo>
                  <a:lnTo>
                    <a:pt x="267110" y="151581"/>
                  </a:lnTo>
                  <a:lnTo>
                    <a:pt x="275526" y="149860"/>
                  </a:lnTo>
                  <a:lnTo>
                    <a:pt x="282404" y="145216"/>
                  </a:lnTo>
                  <a:lnTo>
                    <a:pt x="287049" y="138342"/>
                  </a:lnTo>
                  <a:lnTo>
                    <a:pt x="288764" y="129926"/>
                  </a:lnTo>
                  <a:lnTo>
                    <a:pt x="288891" y="120887"/>
                  </a:lnTo>
                  <a:lnTo>
                    <a:pt x="283265" y="112781"/>
                  </a:lnTo>
                  <a:lnTo>
                    <a:pt x="274743" y="109730"/>
                  </a:lnTo>
                  <a:close/>
                </a:path>
              </a:pathLst>
            </a:custGeom>
            <a:ln w="421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72839" y="5886944"/>
              <a:ext cx="278623" cy="24241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854708" y="1005837"/>
              <a:ext cx="2650490" cy="5222875"/>
            </a:xfrm>
            <a:custGeom>
              <a:avLst/>
              <a:gdLst/>
              <a:ahLst/>
              <a:cxnLst/>
              <a:rect l="l" t="t" r="r" b="b"/>
              <a:pathLst>
                <a:path w="2650490" h="5222875">
                  <a:moveTo>
                    <a:pt x="2650236" y="0"/>
                  </a:moveTo>
                  <a:lnTo>
                    <a:pt x="0" y="0"/>
                  </a:lnTo>
                  <a:lnTo>
                    <a:pt x="0" y="5222748"/>
                  </a:lnTo>
                  <a:lnTo>
                    <a:pt x="2650236" y="5222748"/>
                  </a:lnTo>
                  <a:lnTo>
                    <a:pt x="2650236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878329" y="1432941"/>
            <a:ext cx="2512060" cy="259173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99085" marR="300355" lvl="0" indent="-287020" defTabSz="914400" eaLnBrk="1" fontAlgn="auto" latinLnBrk="0" hangingPunct="1">
              <a:lnSpc>
                <a:spcPts val="173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New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applications</a:t>
            </a:r>
            <a:r>
              <a:rPr kumimoji="0" sz="1600" b="0" i="0" u="none" strike="noStrike" kern="0" cap="none" spc="3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that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need</a:t>
            </a:r>
            <a:r>
              <a:rPr kumimoji="0" sz="1600" b="0" i="0" u="none" strike="noStrike" kern="0" cap="none" spc="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to</a:t>
            </a:r>
            <a:r>
              <a:rPr kumimoji="0" sz="1600" b="0" i="0" u="none" strike="noStrike" kern="0" cap="none" spc="1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be</a:t>
            </a:r>
            <a:r>
              <a:rPr kumimoji="0" sz="1600" b="0" i="0" u="none" strike="noStrike" kern="0" cap="none" spc="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built</a:t>
            </a:r>
            <a:r>
              <a:rPr kumimoji="0" sz="1600" b="0" i="0" u="none" strike="noStrike" kern="0" cap="none" spc="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quickly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600" b="1" spc="-10" dirty="0">
                <a:solidFill>
                  <a:srgbClr val="13349F"/>
                </a:solidFill>
                <a:latin typeface="Tw Cen MT"/>
                <a:cs typeface="Tw Cen MT"/>
              </a:rPr>
              <a:t>Effective when most changes are domain-based</a:t>
            </a:r>
          </a:p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600" spc="-10" dirty="0">
                <a:solidFill>
                  <a:srgbClr val="13349F"/>
                </a:solidFill>
                <a:latin typeface="Tw Cen MT"/>
                <a:cs typeface="Tw Cen MT"/>
              </a:rPr>
              <a:t>Suitable for projects with budget constraints</a:t>
            </a:r>
          </a:p>
          <a:p>
            <a:pPr marL="299085" marR="142875" lvl="0" indent="-287020" defTabSz="914400" eaLnBrk="1" fontAlgn="auto" latinLnBrk="0" hangingPunct="1">
              <a:lnSpc>
                <a:spcPts val="173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Allows domain changes to be managed by a single team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66392" y="4283210"/>
            <a:ext cx="2650490" cy="14100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2580" marR="0" lvl="0" indent="-286385" defTabSz="914400" eaLnBrk="1" fontAlgn="auto" latinLnBrk="0" hangingPunct="1">
              <a:lnSpc>
                <a:spcPts val="1825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2580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Not suitable for environments requiring rapid time to market </a:t>
            </a:r>
          </a:p>
          <a:p>
            <a:pPr marL="322580" marR="0" lvl="0" indent="-286385" defTabSz="914400" eaLnBrk="1" fontAlgn="auto" latinLnBrk="0" hangingPunct="1">
              <a:lnSpc>
                <a:spcPts val="1825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2580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Poor fit for systems requiring high elasticity, scalability, or fault tolerance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685544" y="225501"/>
            <a:ext cx="2924810" cy="1227455"/>
            <a:chOff x="1685544" y="225501"/>
            <a:chExt cx="2924810" cy="122745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5544" y="225501"/>
              <a:ext cx="2924556" cy="122687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22348" y="359625"/>
              <a:ext cx="2310384" cy="102873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854708" y="339851"/>
              <a:ext cx="2650490" cy="952500"/>
            </a:xfrm>
            <a:custGeom>
              <a:avLst/>
              <a:gdLst/>
              <a:ahLst/>
              <a:cxnLst/>
              <a:rect l="l" t="t" r="r" b="b"/>
              <a:pathLst>
                <a:path w="2650490" h="952500">
                  <a:moveTo>
                    <a:pt x="2464943" y="0"/>
                  </a:moveTo>
                  <a:lnTo>
                    <a:pt x="185293" y="0"/>
                  </a:lnTo>
                  <a:lnTo>
                    <a:pt x="142798" y="5356"/>
                  </a:lnTo>
                  <a:lnTo>
                    <a:pt x="103793" y="20614"/>
                  </a:lnTo>
                  <a:lnTo>
                    <a:pt x="69390" y="44557"/>
                  </a:lnTo>
                  <a:lnTo>
                    <a:pt x="40698" y="75965"/>
                  </a:lnTo>
                  <a:lnTo>
                    <a:pt x="18828" y="113624"/>
                  </a:lnTo>
                  <a:lnTo>
                    <a:pt x="4892" y="156314"/>
                  </a:lnTo>
                  <a:lnTo>
                    <a:pt x="0" y="202819"/>
                  </a:lnTo>
                  <a:lnTo>
                    <a:pt x="0" y="944245"/>
                  </a:lnTo>
                  <a:lnTo>
                    <a:pt x="2650236" y="952500"/>
                  </a:lnTo>
                  <a:lnTo>
                    <a:pt x="2650236" y="202819"/>
                  </a:lnTo>
                  <a:lnTo>
                    <a:pt x="2645343" y="156314"/>
                  </a:lnTo>
                  <a:lnTo>
                    <a:pt x="2631407" y="113624"/>
                  </a:lnTo>
                  <a:lnTo>
                    <a:pt x="2609537" y="75965"/>
                  </a:lnTo>
                  <a:lnTo>
                    <a:pt x="2580845" y="44557"/>
                  </a:lnTo>
                  <a:lnTo>
                    <a:pt x="2546442" y="20614"/>
                  </a:lnTo>
                  <a:lnTo>
                    <a:pt x="2507437" y="5356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022349" y="516382"/>
            <a:ext cx="24338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20" dirty="0">
                <a:solidFill>
                  <a:srgbClr val="FFFFFF"/>
                </a:solidFill>
              </a:rPr>
              <a:t>MODULAR MONOLITH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10" dirty="0">
                <a:solidFill>
                  <a:srgbClr val="FFFFFF"/>
                </a:solidFill>
              </a:rPr>
              <a:t>ARCHITECTURE</a:t>
            </a:r>
            <a:endParaRPr sz="1800" dirty="0"/>
          </a:p>
        </p:txBody>
      </p:sp>
      <p:grpSp>
        <p:nvGrpSpPr>
          <p:cNvPr id="26" name="object 26"/>
          <p:cNvGrpSpPr/>
          <p:nvPr/>
        </p:nvGrpSpPr>
        <p:grpSpPr>
          <a:xfrm>
            <a:off x="1860804" y="1005837"/>
            <a:ext cx="8464804" cy="5222875"/>
            <a:chOff x="1860804" y="1005837"/>
            <a:chExt cx="8464804" cy="5222875"/>
          </a:xfrm>
        </p:grpSpPr>
        <p:sp>
          <p:nvSpPr>
            <p:cNvPr id="27" name="object 27"/>
            <p:cNvSpPr/>
            <p:nvPr/>
          </p:nvSpPr>
          <p:spPr>
            <a:xfrm>
              <a:off x="1860804" y="4038600"/>
              <a:ext cx="2638425" cy="0"/>
            </a:xfrm>
            <a:custGeom>
              <a:avLst/>
              <a:gdLst/>
              <a:ahLst/>
              <a:cxnLst/>
              <a:rect l="l" t="t" r="r" b="b"/>
              <a:pathLst>
                <a:path w="2638425">
                  <a:moveTo>
                    <a:pt x="0" y="0"/>
                  </a:moveTo>
                  <a:lnTo>
                    <a:pt x="2638425" y="0"/>
                  </a:lnTo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4149445" y="1339468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60" h="240665">
                  <a:moveTo>
                    <a:pt x="107409" y="213067"/>
                  </a:moveTo>
                  <a:lnTo>
                    <a:pt x="86321" y="213067"/>
                  </a:lnTo>
                  <a:lnTo>
                    <a:pt x="101485" y="217364"/>
                  </a:lnTo>
                  <a:lnTo>
                    <a:pt x="114415" y="226815"/>
                  </a:lnTo>
                  <a:lnTo>
                    <a:pt x="131425" y="236267"/>
                  </a:lnTo>
                  <a:lnTo>
                    <a:pt x="158826" y="240563"/>
                  </a:lnTo>
                  <a:lnTo>
                    <a:pt x="220980" y="240563"/>
                  </a:lnTo>
                  <a:lnTo>
                    <a:pt x="229027" y="238924"/>
                  </a:lnTo>
                  <a:lnTo>
                    <a:pt x="235604" y="234503"/>
                  </a:lnTo>
                  <a:lnTo>
                    <a:pt x="236163" y="233680"/>
                  </a:lnTo>
                  <a:lnTo>
                    <a:pt x="158826" y="233680"/>
                  </a:lnTo>
                  <a:lnTo>
                    <a:pt x="142980" y="232326"/>
                  </a:lnTo>
                  <a:lnTo>
                    <a:pt x="131171" y="228779"/>
                  </a:lnTo>
                  <a:lnTo>
                    <a:pt x="122096" y="223805"/>
                  </a:lnTo>
                  <a:lnTo>
                    <a:pt x="114452" y="218173"/>
                  </a:lnTo>
                  <a:lnTo>
                    <a:pt x="108638" y="213814"/>
                  </a:lnTo>
                  <a:lnTo>
                    <a:pt x="107409" y="213067"/>
                  </a:lnTo>
                  <a:close/>
                </a:path>
                <a:path w="276860" h="240665">
                  <a:moveTo>
                    <a:pt x="184545" y="6858"/>
                  </a:moveTo>
                  <a:lnTo>
                    <a:pt x="176809" y="6858"/>
                  </a:lnTo>
                  <a:lnTo>
                    <a:pt x="183007" y="12992"/>
                  </a:lnTo>
                  <a:lnTo>
                    <a:pt x="183008" y="20853"/>
                  </a:lnTo>
                  <a:lnTo>
                    <a:pt x="179925" y="59177"/>
                  </a:lnTo>
                  <a:lnTo>
                    <a:pt x="173685" y="80314"/>
                  </a:lnTo>
                  <a:lnTo>
                    <a:pt x="172961" y="83070"/>
                  </a:lnTo>
                  <a:lnTo>
                    <a:pt x="172631" y="85877"/>
                  </a:lnTo>
                  <a:lnTo>
                    <a:pt x="172631" y="86601"/>
                  </a:lnTo>
                  <a:lnTo>
                    <a:pt x="173151" y="95770"/>
                  </a:lnTo>
                  <a:lnTo>
                    <a:pt x="180682" y="102958"/>
                  </a:lnTo>
                  <a:lnTo>
                    <a:pt x="189903" y="103085"/>
                  </a:lnTo>
                  <a:lnTo>
                    <a:pt x="263118" y="103136"/>
                  </a:lnTo>
                  <a:lnTo>
                    <a:pt x="269303" y="109308"/>
                  </a:lnTo>
                  <a:lnTo>
                    <a:pt x="269392" y="122605"/>
                  </a:lnTo>
                  <a:lnTo>
                    <a:pt x="265823" y="127698"/>
                  </a:lnTo>
                  <a:lnTo>
                    <a:pt x="256844" y="130886"/>
                  </a:lnTo>
                  <a:lnTo>
                    <a:pt x="254965" y="134823"/>
                  </a:lnTo>
                  <a:lnTo>
                    <a:pt x="256616" y="139420"/>
                  </a:lnTo>
                  <a:lnTo>
                    <a:pt x="257238" y="140360"/>
                  </a:lnTo>
                  <a:lnTo>
                    <a:pt x="261112" y="143954"/>
                  </a:lnTo>
                  <a:lnTo>
                    <a:pt x="262712" y="148018"/>
                  </a:lnTo>
                  <a:lnTo>
                    <a:pt x="262394" y="152184"/>
                  </a:lnTo>
                  <a:lnTo>
                    <a:pt x="261747" y="158229"/>
                  </a:lnTo>
                  <a:lnTo>
                    <a:pt x="257276" y="163195"/>
                  </a:lnTo>
                  <a:lnTo>
                    <a:pt x="251307" y="164503"/>
                  </a:lnTo>
                  <a:lnTo>
                    <a:pt x="247611" y="165493"/>
                  </a:lnTo>
                  <a:lnTo>
                    <a:pt x="245440" y="169265"/>
                  </a:lnTo>
                  <a:lnTo>
                    <a:pt x="246748" y="174078"/>
                  </a:lnTo>
                  <a:lnTo>
                    <a:pt x="247357" y="175120"/>
                  </a:lnTo>
                  <a:lnTo>
                    <a:pt x="250698" y="178523"/>
                  </a:lnTo>
                  <a:lnTo>
                    <a:pt x="252095" y="181965"/>
                  </a:lnTo>
                  <a:lnTo>
                    <a:pt x="252006" y="193128"/>
                  </a:lnTo>
                  <a:lnTo>
                    <a:pt x="245859" y="199263"/>
                  </a:lnTo>
                  <a:lnTo>
                    <a:pt x="238239" y="199313"/>
                  </a:lnTo>
                  <a:lnTo>
                    <a:pt x="232359" y="199313"/>
                  </a:lnTo>
                  <a:lnTo>
                    <a:pt x="229260" y="202399"/>
                  </a:lnTo>
                  <a:lnTo>
                    <a:pt x="229260" y="207987"/>
                  </a:lnTo>
                  <a:lnTo>
                    <a:pt x="229971" y="209715"/>
                  </a:lnTo>
                  <a:lnTo>
                    <a:pt x="233578" y="213385"/>
                  </a:lnTo>
                  <a:lnTo>
                    <a:pt x="234808" y="216496"/>
                  </a:lnTo>
                  <a:lnTo>
                    <a:pt x="234746" y="227495"/>
                  </a:lnTo>
                  <a:lnTo>
                    <a:pt x="228587" y="233629"/>
                  </a:lnTo>
                  <a:lnTo>
                    <a:pt x="220980" y="233680"/>
                  </a:lnTo>
                  <a:lnTo>
                    <a:pt x="236163" y="233680"/>
                  </a:lnTo>
                  <a:lnTo>
                    <a:pt x="240046" y="227956"/>
                  </a:lnTo>
                  <a:lnTo>
                    <a:pt x="241625" y="220268"/>
                  </a:lnTo>
                  <a:lnTo>
                    <a:pt x="241745" y="216496"/>
                  </a:lnTo>
                  <a:lnTo>
                    <a:pt x="241769" y="214833"/>
                  </a:lnTo>
                  <a:lnTo>
                    <a:pt x="239801" y="209905"/>
                  </a:lnTo>
                  <a:lnTo>
                    <a:pt x="236207" y="206235"/>
                  </a:lnTo>
                  <a:lnTo>
                    <a:pt x="238239" y="206184"/>
                  </a:lnTo>
                  <a:lnTo>
                    <a:pt x="246294" y="204551"/>
                  </a:lnTo>
                  <a:lnTo>
                    <a:pt x="252872" y="200131"/>
                  </a:lnTo>
                  <a:lnTo>
                    <a:pt x="257313" y="193584"/>
                  </a:lnTo>
                  <a:lnTo>
                    <a:pt x="258953" y="185572"/>
                  </a:lnTo>
                  <a:lnTo>
                    <a:pt x="259003" y="180200"/>
                  </a:lnTo>
                  <a:lnTo>
                    <a:pt x="256908" y="175018"/>
                  </a:lnTo>
                  <a:lnTo>
                    <a:pt x="253098" y="171145"/>
                  </a:lnTo>
                  <a:lnTo>
                    <a:pt x="260614" y="167839"/>
                  </a:lnTo>
                  <a:lnTo>
                    <a:pt x="266063" y="162142"/>
                  </a:lnTo>
                  <a:lnTo>
                    <a:pt x="268966" y="154828"/>
                  </a:lnTo>
                  <a:lnTo>
                    <a:pt x="268820" y="146685"/>
                  </a:lnTo>
                  <a:lnTo>
                    <a:pt x="267931" y="142633"/>
                  </a:lnTo>
                  <a:lnTo>
                    <a:pt x="265823" y="138950"/>
                  </a:lnTo>
                  <a:lnTo>
                    <a:pt x="262775" y="136105"/>
                  </a:lnTo>
                  <a:lnTo>
                    <a:pt x="270916" y="133159"/>
                  </a:lnTo>
                  <a:lnTo>
                    <a:pt x="276326" y="125450"/>
                  </a:lnTo>
                  <a:lnTo>
                    <a:pt x="276212" y="116840"/>
                  </a:lnTo>
                  <a:lnTo>
                    <a:pt x="274570" y="108822"/>
                  </a:lnTo>
                  <a:lnTo>
                    <a:pt x="270127" y="102274"/>
                  </a:lnTo>
                  <a:lnTo>
                    <a:pt x="263548" y="97853"/>
                  </a:lnTo>
                  <a:lnTo>
                    <a:pt x="255498" y="96215"/>
                  </a:lnTo>
                  <a:lnTo>
                    <a:pt x="189903" y="96215"/>
                  </a:lnTo>
                  <a:lnTo>
                    <a:pt x="184353" y="96126"/>
                  </a:lnTo>
                  <a:lnTo>
                    <a:pt x="179832" y="91770"/>
                  </a:lnTo>
                  <a:lnTo>
                    <a:pt x="179558" y="86601"/>
                  </a:lnTo>
                  <a:lnTo>
                    <a:pt x="179647" y="85877"/>
                  </a:lnTo>
                  <a:lnTo>
                    <a:pt x="181298" y="80023"/>
                  </a:lnTo>
                  <a:lnTo>
                    <a:pt x="184835" y="68819"/>
                  </a:lnTo>
                  <a:lnTo>
                    <a:pt x="188316" y="49984"/>
                  </a:lnTo>
                  <a:lnTo>
                    <a:pt x="189903" y="20853"/>
                  </a:lnTo>
                  <a:lnTo>
                    <a:pt x="188493" y="13235"/>
                  </a:lnTo>
                  <a:lnTo>
                    <a:pt x="184545" y="6858"/>
                  </a:lnTo>
                  <a:close/>
                </a:path>
                <a:path w="276860" h="240665">
                  <a:moveTo>
                    <a:pt x="58699" y="85915"/>
                  </a:moveTo>
                  <a:lnTo>
                    <a:pt x="0" y="85915"/>
                  </a:lnTo>
                  <a:lnTo>
                    <a:pt x="0" y="230251"/>
                  </a:lnTo>
                  <a:lnTo>
                    <a:pt x="58699" y="230251"/>
                  </a:lnTo>
                  <a:lnTo>
                    <a:pt x="66319" y="230225"/>
                  </a:lnTo>
                  <a:lnTo>
                    <a:pt x="72491" y="224078"/>
                  </a:lnTo>
                  <a:lnTo>
                    <a:pt x="72492" y="223380"/>
                  </a:lnTo>
                  <a:lnTo>
                    <a:pt x="6908" y="223380"/>
                  </a:lnTo>
                  <a:lnTo>
                    <a:pt x="6908" y="92786"/>
                  </a:lnTo>
                  <a:lnTo>
                    <a:pt x="72492" y="92786"/>
                  </a:lnTo>
                  <a:lnTo>
                    <a:pt x="72491" y="92075"/>
                  </a:lnTo>
                  <a:lnTo>
                    <a:pt x="66319" y="85928"/>
                  </a:lnTo>
                  <a:lnTo>
                    <a:pt x="58699" y="85915"/>
                  </a:lnTo>
                  <a:close/>
                </a:path>
                <a:path w="276860" h="240665">
                  <a:moveTo>
                    <a:pt x="72492" y="92786"/>
                  </a:moveTo>
                  <a:lnTo>
                    <a:pt x="58699" y="92786"/>
                  </a:lnTo>
                  <a:lnTo>
                    <a:pt x="62496" y="92811"/>
                  </a:lnTo>
                  <a:lnTo>
                    <a:pt x="65468" y="95770"/>
                  </a:lnTo>
                  <a:lnTo>
                    <a:pt x="65582" y="220268"/>
                  </a:lnTo>
                  <a:lnTo>
                    <a:pt x="62509" y="223342"/>
                  </a:lnTo>
                  <a:lnTo>
                    <a:pt x="58699" y="223380"/>
                  </a:lnTo>
                  <a:lnTo>
                    <a:pt x="72492" y="223380"/>
                  </a:lnTo>
                  <a:lnTo>
                    <a:pt x="72504" y="213067"/>
                  </a:lnTo>
                  <a:lnTo>
                    <a:pt x="107409" y="213067"/>
                  </a:lnTo>
                  <a:lnTo>
                    <a:pt x="102301" y="209969"/>
                  </a:lnTo>
                  <a:lnTo>
                    <a:pt x="95007" y="207229"/>
                  </a:lnTo>
                  <a:lnTo>
                    <a:pt x="86321" y="206184"/>
                  </a:lnTo>
                  <a:lnTo>
                    <a:pt x="72504" y="206184"/>
                  </a:lnTo>
                  <a:lnTo>
                    <a:pt x="72504" y="109969"/>
                  </a:lnTo>
                  <a:lnTo>
                    <a:pt x="85547" y="109969"/>
                  </a:lnTo>
                  <a:lnTo>
                    <a:pt x="91071" y="108470"/>
                  </a:lnTo>
                  <a:lnTo>
                    <a:pt x="95923" y="105638"/>
                  </a:lnTo>
                  <a:lnTo>
                    <a:pt x="99700" y="103098"/>
                  </a:lnTo>
                  <a:lnTo>
                    <a:pt x="72504" y="103085"/>
                  </a:lnTo>
                  <a:lnTo>
                    <a:pt x="72492" y="92786"/>
                  </a:lnTo>
                  <a:close/>
                </a:path>
                <a:path w="276860" h="240665">
                  <a:moveTo>
                    <a:pt x="169824" y="0"/>
                  </a:moveTo>
                  <a:lnTo>
                    <a:pt x="169189" y="0"/>
                  </a:lnTo>
                  <a:lnTo>
                    <a:pt x="161123" y="1618"/>
                  </a:lnTo>
                  <a:lnTo>
                    <a:pt x="154535" y="6034"/>
                  </a:lnTo>
                  <a:lnTo>
                    <a:pt x="150092" y="12585"/>
                  </a:lnTo>
                  <a:lnTo>
                    <a:pt x="148408" y="20853"/>
                  </a:lnTo>
                  <a:lnTo>
                    <a:pt x="141907" y="49608"/>
                  </a:lnTo>
                  <a:lnTo>
                    <a:pt x="107775" y="89481"/>
                  </a:lnTo>
                  <a:lnTo>
                    <a:pt x="84302" y="103098"/>
                  </a:lnTo>
                  <a:lnTo>
                    <a:pt x="99719" y="103085"/>
                  </a:lnTo>
                  <a:lnTo>
                    <a:pt x="132348" y="76217"/>
                  </a:lnTo>
                  <a:lnTo>
                    <a:pt x="155318" y="20853"/>
                  </a:lnTo>
                  <a:lnTo>
                    <a:pt x="155410" y="12992"/>
                  </a:lnTo>
                  <a:lnTo>
                    <a:pt x="161556" y="6870"/>
                  </a:lnTo>
                  <a:lnTo>
                    <a:pt x="184545" y="6858"/>
                  </a:lnTo>
                  <a:lnTo>
                    <a:pt x="178567" y="2270"/>
                  </a:lnTo>
                  <a:lnTo>
                    <a:pt x="171107" y="88"/>
                  </a:lnTo>
                  <a:lnTo>
                    <a:pt x="170459" y="25"/>
                  </a:lnTo>
                  <a:lnTo>
                    <a:pt x="1698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4149465" y="1339469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60" h="240665">
                  <a:moveTo>
                    <a:pt x="72496" y="216495"/>
                  </a:moveTo>
                  <a:lnTo>
                    <a:pt x="72496" y="213061"/>
                  </a:lnTo>
                  <a:lnTo>
                    <a:pt x="86308" y="213061"/>
                  </a:lnTo>
                  <a:lnTo>
                    <a:pt x="101476" y="217357"/>
                  </a:lnTo>
                  <a:lnTo>
                    <a:pt x="114409" y="226808"/>
                  </a:lnTo>
                  <a:lnTo>
                    <a:pt x="131419" y="236260"/>
                  </a:lnTo>
                  <a:lnTo>
                    <a:pt x="158817" y="240556"/>
                  </a:lnTo>
                  <a:lnTo>
                    <a:pt x="220977" y="240556"/>
                  </a:lnTo>
                  <a:lnTo>
                    <a:pt x="229025" y="238917"/>
                  </a:lnTo>
                  <a:lnTo>
                    <a:pt x="235600" y="234496"/>
                  </a:lnTo>
                  <a:lnTo>
                    <a:pt x="240042" y="227952"/>
                  </a:lnTo>
                  <a:lnTo>
                    <a:pt x="241688" y="219941"/>
                  </a:lnTo>
                  <a:lnTo>
                    <a:pt x="241765" y="214835"/>
                  </a:lnTo>
                  <a:lnTo>
                    <a:pt x="239804" y="209906"/>
                  </a:lnTo>
                  <a:lnTo>
                    <a:pt x="236215" y="206245"/>
                  </a:lnTo>
                  <a:lnTo>
                    <a:pt x="259001" y="180195"/>
                  </a:lnTo>
                  <a:lnTo>
                    <a:pt x="256901" y="175013"/>
                  </a:lnTo>
                  <a:lnTo>
                    <a:pt x="253120" y="171174"/>
                  </a:lnTo>
                  <a:lnTo>
                    <a:pt x="260610" y="167833"/>
                  </a:lnTo>
                  <a:lnTo>
                    <a:pt x="266057" y="162138"/>
                  </a:lnTo>
                  <a:lnTo>
                    <a:pt x="268959" y="154825"/>
                  </a:lnTo>
                  <a:lnTo>
                    <a:pt x="268816" y="146682"/>
                  </a:lnTo>
                  <a:lnTo>
                    <a:pt x="267925" y="142628"/>
                  </a:lnTo>
                  <a:lnTo>
                    <a:pt x="265824" y="138953"/>
                  </a:lnTo>
                  <a:lnTo>
                    <a:pt x="262807" y="136115"/>
                  </a:lnTo>
                  <a:lnTo>
                    <a:pt x="270916" y="133163"/>
                  </a:lnTo>
                  <a:lnTo>
                    <a:pt x="276326" y="125447"/>
                  </a:lnTo>
                  <a:lnTo>
                    <a:pt x="276212" y="116831"/>
                  </a:lnTo>
                  <a:lnTo>
                    <a:pt x="274571" y="108821"/>
                  </a:lnTo>
                  <a:lnTo>
                    <a:pt x="270128" y="102276"/>
                  </a:lnTo>
                  <a:lnTo>
                    <a:pt x="263550" y="97856"/>
                  </a:lnTo>
                  <a:lnTo>
                    <a:pt x="255500" y="96217"/>
                  </a:lnTo>
                  <a:lnTo>
                    <a:pt x="189903" y="96217"/>
                  </a:lnTo>
                  <a:lnTo>
                    <a:pt x="184353" y="96116"/>
                  </a:lnTo>
                  <a:lnTo>
                    <a:pt x="179821" y="91770"/>
                  </a:lnTo>
                  <a:lnTo>
                    <a:pt x="179541" y="86258"/>
                  </a:lnTo>
                  <a:lnTo>
                    <a:pt x="181300" y="80017"/>
                  </a:lnTo>
                  <a:lnTo>
                    <a:pt x="184837" y="68811"/>
                  </a:lnTo>
                  <a:lnTo>
                    <a:pt x="188316" y="49975"/>
                  </a:lnTo>
                  <a:lnTo>
                    <a:pt x="189903" y="20842"/>
                  </a:lnTo>
                  <a:lnTo>
                    <a:pt x="188492" y="13230"/>
                  </a:lnTo>
                  <a:lnTo>
                    <a:pt x="184536" y="6845"/>
                  </a:lnTo>
                  <a:lnTo>
                    <a:pt x="169179" y="0"/>
                  </a:lnTo>
                  <a:lnTo>
                    <a:pt x="161115" y="1619"/>
                  </a:lnTo>
                  <a:lnTo>
                    <a:pt x="154532" y="6035"/>
                  </a:lnTo>
                  <a:lnTo>
                    <a:pt x="150094" y="12588"/>
                  </a:lnTo>
                  <a:lnTo>
                    <a:pt x="148468" y="20614"/>
                  </a:lnTo>
                  <a:lnTo>
                    <a:pt x="141910" y="49604"/>
                  </a:lnTo>
                  <a:lnTo>
                    <a:pt x="107765" y="89473"/>
                  </a:lnTo>
                  <a:lnTo>
                    <a:pt x="84297" y="103097"/>
                  </a:lnTo>
                  <a:lnTo>
                    <a:pt x="79917" y="103084"/>
                  </a:lnTo>
                  <a:lnTo>
                    <a:pt x="72496" y="103084"/>
                  </a:lnTo>
                  <a:lnTo>
                    <a:pt x="0" y="85916"/>
                  </a:lnTo>
                  <a:lnTo>
                    <a:pt x="0" y="230242"/>
                  </a:lnTo>
                  <a:lnTo>
                    <a:pt x="58684" y="230242"/>
                  </a:lnTo>
                  <a:lnTo>
                    <a:pt x="66309" y="230217"/>
                  </a:lnTo>
                  <a:lnTo>
                    <a:pt x="72483" y="224084"/>
                  </a:lnTo>
                  <a:lnTo>
                    <a:pt x="72496" y="216495"/>
                  </a:lnTo>
                  <a:close/>
                </a:path>
              </a:pathLst>
            </a:custGeom>
            <a:ln w="4017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4352" y="1344314"/>
              <a:ext cx="266512" cy="23084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150817" y="5912316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104228" y="144353"/>
                  </a:moveTo>
                  <a:lnTo>
                    <a:pt x="88125" y="144353"/>
                  </a:lnTo>
                  <a:lnTo>
                    <a:pt x="92633" y="145578"/>
                  </a:lnTo>
                  <a:lnTo>
                    <a:pt x="96687" y="147970"/>
                  </a:lnTo>
                  <a:lnTo>
                    <a:pt x="132043" y="176316"/>
                  </a:lnTo>
                  <a:lnTo>
                    <a:pt x="155206" y="230981"/>
                  </a:lnTo>
                  <a:lnTo>
                    <a:pt x="156980" y="239394"/>
                  </a:lnTo>
                  <a:lnTo>
                    <a:pt x="161680" y="246239"/>
                  </a:lnTo>
                  <a:lnTo>
                    <a:pt x="168604" y="250824"/>
                  </a:lnTo>
                  <a:lnTo>
                    <a:pt x="177050" y="252456"/>
                  </a:lnTo>
                  <a:lnTo>
                    <a:pt x="185467" y="250682"/>
                  </a:lnTo>
                  <a:lnTo>
                    <a:pt x="192312" y="245984"/>
                  </a:lnTo>
                  <a:lnTo>
                    <a:pt x="192688" y="245417"/>
                  </a:lnTo>
                  <a:lnTo>
                    <a:pt x="168884" y="245417"/>
                  </a:lnTo>
                  <a:lnTo>
                    <a:pt x="162528" y="239062"/>
                  </a:lnTo>
                  <a:lnTo>
                    <a:pt x="162420" y="230981"/>
                  </a:lnTo>
                  <a:lnTo>
                    <a:pt x="155337" y="198474"/>
                  </a:lnTo>
                  <a:lnTo>
                    <a:pt x="138355" y="172584"/>
                  </a:lnTo>
                  <a:lnTo>
                    <a:pt x="117870" y="153569"/>
                  </a:lnTo>
                  <a:lnTo>
                    <a:pt x="104228" y="144353"/>
                  </a:lnTo>
                  <a:close/>
                </a:path>
                <a:path w="288925" h="252729">
                  <a:moveTo>
                    <a:pt x="246881" y="7213"/>
                  </a:moveTo>
                  <a:lnTo>
                    <a:pt x="231013" y="7213"/>
                  </a:lnTo>
                  <a:lnTo>
                    <a:pt x="239001" y="7278"/>
                  </a:lnTo>
                  <a:lnTo>
                    <a:pt x="245440" y="13771"/>
                  </a:lnTo>
                  <a:lnTo>
                    <a:pt x="245475" y="25261"/>
                  </a:lnTo>
                  <a:lnTo>
                    <a:pt x="244170" y="28559"/>
                  </a:lnTo>
                  <a:lnTo>
                    <a:pt x="238950" y="33878"/>
                  </a:lnTo>
                  <a:lnTo>
                    <a:pt x="239001" y="38453"/>
                  </a:lnTo>
                  <a:lnTo>
                    <a:pt x="243192" y="42560"/>
                  </a:lnTo>
                  <a:lnTo>
                    <a:pt x="245008" y="43304"/>
                  </a:lnTo>
                  <a:lnTo>
                    <a:pt x="257022" y="43353"/>
                  </a:lnTo>
                  <a:lnTo>
                    <a:pt x="263474" y="49828"/>
                  </a:lnTo>
                  <a:lnTo>
                    <a:pt x="263525" y="61560"/>
                  </a:lnTo>
                  <a:lnTo>
                    <a:pt x="262064" y="65172"/>
                  </a:lnTo>
                  <a:lnTo>
                    <a:pt x="256641" y="70683"/>
                  </a:lnTo>
                  <a:lnTo>
                    <a:pt x="256667" y="75252"/>
                  </a:lnTo>
                  <a:lnTo>
                    <a:pt x="260489" y="79013"/>
                  </a:lnTo>
                  <a:lnTo>
                    <a:pt x="261708" y="79677"/>
                  </a:lnTo>
                  <a:lnTo>
                    <a:pt x="270776" y="81647"/>
                  </a:lnTo>
                  <a:lnTo>
                    <a:pt x="275678" y="89277"/>
                  </a:lnTo>
                  <a:lnTo>
                    <a:pt x="273392" y="99863"/>
                  </a:lnTo>
                  <a:lnTo>
                    <a:pt x="271907" y="102458"/>
                  </a:lnTo>
                  <a:lnTo>
                    <a:pt x="266852" y="107171"/>
                  </a:lnTo>
                  <a:lnTo>
                    <a:pt x="266700" y="111735"/>
                  </a:lnTo>
                  <a:lnTo>
                    <a:pt x="270192" y="115496"/>
                  </a:lnTo>
                  <a:lnTo>
                    <a:pt x="271183" y="116140"/>
                  </a:lnTo>
                  <a:lnTo>
                    <a:pt x="277901" y="118541"/>
                  </a:lnTo>
                  <a:lnTo>
                    <a:pt x="281622" y="123918"/>
                  </a:lnTo>
                  <a:lnTo>
                    <a:pt x="281508" y="137859"/>
                  </a:lnTo>
                  <a:lnTo>
                    <a:pt x="275069" y="144308"/>
                  </a:lnTo>
                  <a:lnTo>
                    <a:pt x="267106" y="144363"/>
                  </a:lnTo>
                  <a:lnTo>
                    <a:pt x="198399" y="144363"/>
                  </a:lnTo>
                  <a:lnTo>
                    <a:pt x="188810" y="144551"/>
                  </a:lnTo>
                  <a:lnTo>
                    <a:pt x="181000" y="152107"/>
                  </a:lnTo>
                  <a:lnTo>
                    <a:pt x="180454" y="161940"/>
                  </a:lnTo>
                  <a:lnTo>
                    <a:pt x="180467" y="162455"/>
                  </a:lnTo>
                  <a:lnTo>
                    <a:pt x="180809" y="165407"/>
                  </a:lnTo>
                  <a:lnTo>
                    <a:pt x="181571" y="168290"/>
                  </a:lnTo>
                  <a:lnTo>
                    <a:pt x="182727" y="171023"/>
                  </a:lnTo>
                  <a:lnTo>
                    <a:pt x="185308" y="178823"/>
                  </a:lnTo>
                  <a:lnTo>
                    <a:pt x="188094" y="190488"/>
                  </a:lnTo>
                  <a:lnTo>
                    <a:pt x="190341" y="207192"/>
                  </a:lnTo>
                  <a:lnTo>
                    <a:pt x="191300" y="230108"/>
                  </a:lnTo>
                  <a:lnTo>
                    <a:pt x="191795" y="238065"/>
                  </a:lnTo>
                  <a:lnTo>
                    <a:pt x="185724" y="244906"/>
                  </a:lnTo>
                  <a:lnTo>
                    <a:pt x="177165" y="245417"/>
                  </a:lnTo>
                  <a:lnTo>
                    <a:pt x="192688" y="245417"/>
                  </a:lnTo>
                  <a:lnTo>
                    <a:pt x="196896" y="239062"/>
                  </a:lnTo>
                  <a:lnTo>
                    <a:pt x="198456" y="230981"/>
                  </a:lnTo>
                  <a:lnTo>
                    <a:pt x="198498" y="230108"/>
                  </a:lnTo>
                  <a:lnTo>
                    <a:pt x="196862" y="200073"/>
                  </a:lnTo>
                  <a:lnTo>
                    <a:pt x="193224" y="180321"/>
                  </a:lnTo>
                  <a:lnTo>
                    <a:pt x="189448" y="168290"/>
                  </a:lnTo>
                  <a:lnTo>
                    <a:pt x="187808" y="162455"/>
                  </a:lnTo>
                  <a:lnTo>
                    <a:pt x="187698" y="161940"/>
                  </a:lnTo>
                  <a:lnTo>
                    <a:pt x="187998" y="156254"/>
                  </a:lnTo>
                  <a:lnTo>
                    <a:pt x="192722" y="151681"/>
                  </a:lnTo>
                  <a:lnTo>
                    <a:pt x="198526" y="151582"/>
                  </a:lnTo>
                  <a:lnTo>
                    <a:pt x="267106" y="151582"/>
                  </a:lnTo>
                  <a:lnTo>
                    <a:pt x="275520" y="149860"/>
                  </a:lnTo>
                  <a:lnTo>
                    <a:pt x="282395" y="145217"/>
                  </a:lnTo>
                  <a:lnTo>
                    <a:pt x="287039" y="138342"/>
                  </a:lnTo>
                  <a:lnTo>
                    <a:pt x="288759" y="129927"/>
                  </a:lnTo>
                  <a:lnTo>
                    <a:pt x="288874" y="120888"/>
                  </a:lnTo>
                  <a:lnTo>
                    <a:pt x="283248" y="112782"/>
                  </a:lnTo>
                  <a:lnTo>
                    <a:pt x="274713" y="109721"/>
                  </a:lnTo>
                  <a:lnTo>
                    <a:pt x="279706" y="102707"/>
                  </a:lnTo>
                  <a:lnTo>
                    <a:pt x="281544" y="94656"/>
                  </a:lnTo>
                  <a:lnTo>
                    <a:pt x="280227" y="86502"/>
                  </a:lnTo>
                  <a:lnTo>
                    <a:pt x="275729" y="79226"/>
                  </a:lnTo>
                  <a:lnTo>
                    <a:pt x="272757" y="76051"/>
                  </a:lnTo>
                  <a:lnTo>
                    <a:pt x="268884" y="73849"/>
                  </a:lnTo>
                  <a:lnTo>
                    <a:pt x="264617" y="72901"/>
                  </a:lnTo>
                  <a:lnTo>
                    <a:pt x="268579" y="68823"/>
                  </a:lnTo>
                  <a:lnTo>
                    <a:pt x="270776" y="63385"/>
                  </a:lnTo>
                  <a:lnTo>
                    <a:pt x="270713" y="57740"/>
                  </a:lnTo>
                  <a:lnTo>
                    <a:pt x="268994" y="49322"/>
                  </a:lnTo>
                  <a:lnTo>
                    <a:pt x="264353" y="42446"/>
                  </a:lnTo>
                  <a:lnTo>
                    <a:pt x="257479" y="37804"/>
                  </a:lnTo>
                  <a:lnTo>
                    <a:pt x="249059" y="36085"/>
                  </a:lnTo>
                  <a:lnTo>
                    <a:pt x="246951" y="36085"/>
                  </a:lnTo>
                  <a:lnTo>
                    <a:pt x="250698" y="32181"/>
                  </a:lnTo>
                  <a:lnTo>
                    <a:pt x="252755" y="27007"/>
                  </a:lnTo>
                  <a:lnTo>
                    <a:pt x="252666" y="21649"/>
                  </a:lnTo>
                  <a:lnTo>
                    <a:pt x="250945" y="13231"/>
                  </a:lnTo>
                  <a:lnTo>
                    <a:pt x="246881" y="7213"/>
                  </a:lnTo>
                  <a:close/>
                </a:path>
                <a:path w="288925" h="252729">
                  <a:moveTo>
                    <a:pt x="61353" y="10825"/>
                  </a:moveTo>
                  <a:lnTo>
                    <a:pt x="0" y="10825"/>
                  </a:lnTo>
                  <a:lnTo>
                    <a:pt x="0" y="162406"/>
                  </a:lnTo>
                  <a:lnTo>
                    <a:pt x="61353" y="162406"/>
                  </a:lnTo>
                  <a:lnTo>
                    <a:pt x="69329" y="162382"/>
                  </a:lnTo>
                  <a:lnTo>
                    <a:pt x="75768" y="155931"/>
                  </a:lnTo>
                  <a:lnTo>
                    <a:pt x="75770" y="155187"/>
                  </a:lnTo>
                  <a:lnTo>
                    <a:pt x="7213" y="155187"/>
                  </a:lnTo>
                  <a:lnTo>
                    <a:pt x="7213" y="18042"/>
                  </a:lnTo>
                  <a:lnTo>
                    <a:pt x="75769" y="18042"/>
                  </a:lnTo>
                  <a:lnTo>
                    <a:pt x="75768" y="17293"/>
                  </a:lnTo>
                  <a:lnTo>
                    <a:pt x="69329" y="10844"/>
                  </a:lnTo>
                  <a:lnTo>
                    <a:pt x="61353" y="10825"/>
                  </a:lnTo>
                  <a:close/>
                </a:path>
                <a:path w="288925" h="252729">
                  <a:moveTo>
                    <a:pt x="75769" y="18042"/>
                  </a:moveTo>
                  <a:lnTo>
                    <a:pt x="61353" y="18042"/>
                  </a:lnTo>
                  <a:lnTo>
                    <a:pt x="65328" y="18073"/>
                  </a:lnTo>
                  <a:lnTo>
                    <a:pt x="68554" y="21282"/>
                  </a:lnTo>
                  <a:lnTo>
                    <a:pt x="68554" y="151933"/>
                  </a:lnTo>
                  <a:lnTo>
                    <a:pt x="65341" y="155158"/>
                  </a:lnTo>
                  <a:lnTo>
                    <a:pt x="61353" y="155187"/>
                  </a:lnTo>
                  <a:lnTo>
                    <a:pt x="75770" y="155187"/>
                  </a:lnTo>
                  <a:lnTo>
                    <a:pt x="75793" y="144363"/>
                  </a:lnTo>
                  <a:lnTo>
                    <a:pt x="104228" y="144353"/>
                  </a:lnTo>
                  <a:lnTo>
                    <a:pt x="100279" y="141685"/>
                  </a:lnTo>
                  <a:lnTo>
                    <a:pt x="95199" y="138708"/>
                  </a:lnTo>
                  <a:lnTo>
                    <a:pt x="89434" y="137144"/>
                  </a:lnTo>
                  <a:lnTo>
                    <a:pt x="75793" y="137144"/>
                  </a:lnTo>
                  <a:lnTo>
                    <a:pt x="75793" y="36085"/>
                  </a:lnTo>
                  <a:lnTo>
                    <a:pt x="90233" y="36085"/>
                  </a:lnTo>
                  <a:lnTo>
                    <a:pt x="99317" y="34989"/>
                  </a:lnTo>
                  <a:lnTo>
                    <a:pt x="106945" y="32115"/>
                  </a:lnTo>
                  <a:lnTo>
                    <a:pt x="112276" y="28868"/>
                  </a:lnTo>
                  <a:lnTo>
                    <a:pt x="75793" y="28868"/>
                  </a:lnTo>
                  <a:lnTo>
                    <a:pt x="75769" y="18042"/>
                  </a:lnTo>
                  <a:close/>
                </a:path>
                <a:path w="288925" h="252729">
                  <a:moveTo>
                    <a:pt x="89420" y="137140"/>
                  </a:moveTo>
                  <a:lnTo>
                    <a:pt x="83540" y="137144"/>
                  </a:lnTo>
                  <a:lnTo>
                    <a:pt x="89434" y="137144"/>
                  </a:lnTo>
                  <a:close/>
                </a:path>
                <a:path w="288925" h="252729">
                  <a:moveTo>
                    <a:pt x="231013" y="0"/>
                  </a:moveTo>
                  <a:lnTo>
                    <a:pt x="166039" y="0"/>
                  </a:lnTo>
                  <a:lnTo>
                    <a:pt x="137391" y="4510"/>
                  </a:lnTo>
                  <a:lnTo>
                    <a:pt x="119607" y="14434"/>
                  </a:lnTo>
                  <a:lnTo>
                    <a:pt x="106087" y="24357"/>
                  </a:lnTo>
                  <a:lnTo>
                    <a:pt x="90233" y="28868"/>
                  </a:lnTo>
                  <a:lnTo>
                    <a:pt x="112276" y="28868"/>
                  </a:lnTo>
                  <a:lnTo>
                    <a:pt x="113570" y="28080"/>
                  </a:lnTo>
                  <a:lnTo>
                    <a:pt x="119646" y="23505"/>
                  </a:lnTo>
                  <a:lnTo>
                    <a:pt x="127636" y="17587"/>
                  </a:lnTo>
                  <a:lnTo>
                    <a:pt x="137123" y="12362"/>
                  </a:lnTo>
                  <a:lnTo>
                    <a:pt x="149470" y="8635"/>
                  </a:lnTo>
                  <a:lnTo>
                    <a:pt x="166039" y="7213"/>
                  </a:lnTo>
                  <a:lnTo>
                    <a:pt x="246881" y="7213"/>
                  </a:lnTo>
                  <a:lnTo>
                    <a:pt x="246302" y="6356"/>
                  </a:lnTo>
                  <a:lnTo>
                    <a:pt x="239427" y="1715"/>
                  </a:lnTo>
                  <a:lnTo>
                    <a:pt x="2310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4150798" y="5912316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274742" y="109731"/>
                  </a:moveTo>
                  <a:lnTo>
                    <a:pt x="279704" y="102706"/>
                  </a:lnTo>
                  <a:lnTo>
                    <a:pt x="281539" y="94655"/>
                  </a:lnTo>
                  <a:lnTo>
                    <a:pt x="264633" y="72909"/>
                  </a:lnTo>
                  <a:lnTo>
                    <a:pt x="268583" y="68821"/>
                  </a:lnTo>
                  <a:lnTo>
                    <a:pt x="270767" y="63385"/>
                  </a:lnTo>
                  <a:lnTo>
                    <a:pt x="270704" y="57739"/>
                  </a:lnTo>
                  <a:lnTo>
                    <a:pt x="268990" y="49321"/>
                  </a:lnTo>
                  <a:lnTo>
                    <a:pt x="264350" y="42446"/>
                  </a:lnTo>
                  <a:lnTo>
                    <a:pt x="257476" y="37803"/>
                  </a:lnTo>
                  <a:lnTo>
                    <a:pt x="249061" y="36084"/>
                  </a:lnTo>
                  <a:lnTo>
                    <a:pt x="246979" y="36084"/>
                  </a:lnTo>
                  <a:lnTo>
                    <a:pt x="250700" y="32180"/>
                  </a:lnTo>
                  <a:lnTo>
                    <a:pt x="252757" y="27007"/>
                  </a:lnTo>
                  <a:lnTo>
                    <a:pt x="252668" y="21649"/>
                  </a:lnTo>
                  <a:lnTo>
                    <a:pt x="250948" y="13231"/>
                  </a:lnTo>
                  <a:lnTo>
                    <a:pt x="246304" y="6355"/>
                  </a:lnTo>
                  <a:lnTo>
                    <a:pt x="239428" y="1715"/>
                  </a:lnTo>
                  <a:lnTo>
                    <a:pt x="231014" y="0"/>
                  </a:lnTo>
                  <a:lnTo>
                    <a:pt x="166037" y="0"/>
                  </a:lnTo>
                  <a:lnTo>
                    <a:pt x="137392" y="4510"/>
                  </a:lnTo>
                  <a:lnTo>
                    <a:pt x="119607" y="14433"/>
                  </a:lnTo>
                  <a:lnTo>
                    <a:pt x="106088" y="24356"/>
                  </a:lnTo>
                  <a:lnTo>
                    <a:pt x="90238" y="28866"/>
                  </a:lnTo>
                  <a:lnTo>
                    <a:pt x="75798" y="28866"/>
                  </a:lnTo>
                  <a:lnTo>
                    <a:pt x="75798" y="25259"/>
                  </a:lnTo>
                  <a:lnTo>
                    <a:pt x="75772" y="17293"/>
                  </a:lnTo>
                  <a:lnTo>
                    <a:pt x="69320" y="10843"/>
                  </a:lnTo>
                  <a:lnTo>
                    <a:pt x="61357" y="10824"/>
                  </a:lnTo>
                  <a:lnTo>
                    <a:pt x="0" y="10824"/>
                  </a:lnTo>
                  <a:lnTo>
                    <a:pt x="0" y="162405"/>
                  </a:lnTo>
                  <a:lnTo>
                    <a:pt x="61357" y="162405"/>
                  </a:lnTo>
                  <a:lnTo>
                    <a:pt x="69320" y="162380"/>
                  </a:lnTo>
                  <a:lnTo>
                    <a:pt x="75772" y="155931"/>
                  </a:lnTo>
                  <a:lnTo>
                    <a:pt x="75798" y="147969"/>
                  </a:lnTo>
                  <a:lnTo>
                    <a:pt x="75798" y="144362"/>
                  </a:lnTo>
                  <a:lnTo>
                    <a:pt x="83545" y="144362"/>
                  </a:lnTo>
                  <a:lnTo>
                    <a:pt x="132040" y="176315"/>
                  </a:lnTo>
                  <a:lnTo>
                    <a:pt x="155203" y="230980"/>
                  </a:lnTo>
                  <a:lnTo>
                    <a:pt x="156977" y="239393"/>
                  </a:lnTo>
                  <a:lnTo>
                    <a:pt x="161677" y="246239"/>
                  </a:lnTo>
                  <a:lnTo>
                    <a:pt x="168602" y="250824"/>
                  </a:lnTo>
                  <a:lnTo>
                    <a:pt x="177048" y="252457"/>
                  </a:lnTo>
                  <a:lnTo>
                    <a:pt x="185466" y="250682"/>
                  </a:lnTo>
                  <a:lnTo>
                    <a:pt x="192311" y="245984"/>
                  </a:lnTo>
                  <a:lnTo>
                    <a:pt x="196895" y="239062"/>
                  </a:lnTo>
                  <a:lnTo>
                    <a:pt x="198525" y="230618"/>
                  </a:lnTo>
                  <a:lnTo>
                    <a:pt x="196861" y="200072"/>
                  </a:lnTo>
                  <a:lnTo>
                    <a:pt x="193223" y="180321"/>
                  </a:lnTo>
                  <a:lnTo>
                    <a:pt x="189527" y="168574"/>
                  </a:lnTo>
                  <a:lnTo>
                    <a:pt x="187692" y="162044"/>
                  </a:lnTo>
                  <a:lnTo>
                    <a:pt x="187996" y="156254"/>
                  </a:lnTo>
                  <a:lnTo>
                    <a:pt x="192721" y="151680"/>
                  </a:lnTo>
                  <a:lnTo>
                    <a:pt x="198525" y="151581"/>
                  </a:lnTo>
                  <a:lnTo>
                    <a:pt x="267109" y="151581"/>
                  </a:lnTo>
                  <a:lnTo>
                    <a:pt x="275519" y="149860"/>
                  </a:lnTo>
                  <a:lnTo>
                    <a:pt x="282395" y="145216"/>
                  </a:lnTo>
                  <a:lnTo>
                    <a:pt x="287042" y="138342"/>
                  </a:lnTo>
                  <a:lnTo>
                    <a:pt x="288764" y="129926"/>
                  </a:lnTo>
                  <a:lnTo>
                    <a:pt x="288878" y="120887"/>
                  </a:lnTo>
                  <a:lnTo>
                    <a:pt x="283252" y="112781"/>
                  </a:lnTo>
                  <a:lnTo>
                    <a:pt x="274742" y="109731"/>
                  </a:lnTo>
                  <a:close/>
                </a:path>
              </a:pathLst>
            </a:custGeom>
            <a:ln w="421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55907" y="5917424"/>
              <a:ext cx="278623" cy="24241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676388" y="1005837"/>
              <a:ext cx="2649220" cy="5222875"/>
            </a:xfrm>
            <a:custGeom>
              <a:avLst/>
              <a:gdLst/>
              <a:ahLst/>
              <a:cxnLst/>
              <a:rect l="l" t="t" r="r" b="b"/>
              <a:pathLst>
                <a:path w="2649220" h="5222875">
                  <a:moveTo>
                    <a:pt x="2648712" y="0"/>
                  </a:moveTo>
                  <a:lnTo>
                    <a:pt x="0" y="0"/>
                  </a:lnTo>
                  <a:lnTo>
                    <a:pt x="0" y="5222748"/>
                  </a:lnTo>
                  <a:lnTo>
                    <a:pt x="2648712" y="5222748"/>
                  </a:lnTo>
                  <a:lnTo>
                    <a:pt x="2648712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700009" y="1432941"/>
            <a:ext cx="2548890" cy="2329484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99085" marR="163195" lvl="0" indent="-287020" defTabSz="914400" eaLnBrk="1" fontAlgn="auto" latinLnBrk="0" hangingPunct="1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Ideal for systems with well-defined domains that do not heavily interact</a:t>
            </a:r>
          </a:p>
          <a:p>
            <a:pPr marL="299085" marR="163195" lvl="0" indent="-287020" defTabSz="914400" eaLnBrk="1" fontAlgn="auto" latinLnBrk="0" hangingPunct="1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Suitable for environments requiring high agility and fast time to market</a:t>
            </a:r>
          </a:p>
          <a:p>
            <a:pPr marL="299085" marR="163195" lvl="0" indent="-287020" defTabSz="914400" eaLnBrk="1" fontAlgn="auto" latinLnBrk="0" hangingPunct="1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lang="en-US" sz="1600" b="1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Useful as a migration target towards microservices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676388" y="4277614"/>
            <a:ext cx="2649220" cy="1130438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22580" marR="125730" lvl="0" indent="-287020" defTabSz="914400" eaLnBrk="1" fontAlgn="auto" latinLnBrk="0" hangingPunct="1">
              <a:lnSpc>
                <a:spcPts val="1730"/>
              </a:lnSpc>
              <a:spcBef>
                <a:spcPts val="3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2580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Inefficient for systems with high semantic coupling between domains due to excessive inter-service communication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507223" y="225501"/>
            <a:ext cx="2923540" cy="1227455"/>
            <a:chOff x="7507223" y="225501"/>
            <a:chExt cx="2923540" cy="1227455"/>
          </a:xfrm>
        </p:grpSpPr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07223" y="225501"/>
              <a:ext cx="2923031" cy="122687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62899" y="359625"/>
              <a:ext cx="2049779" cy="102873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676388" y="339851"/>
              <a:ext cx="2649220" cy="952500"/>
            </a:xfrm>
            <a:custGeom>
              <a:avLst/>
              <a:gdLst/>
              <a:ahLst/>
              <a:cxnLst/>
              <a:rect l="l" t="t" r="r" b="b"/>
              <a:pathLst>
                <a:path w="2649220" h="952500">
                  <a:moveTo>
                    <a:pt x="2463546" y="0"/>
                  </a:moveTo>
                  <a:lnTo>
                    <a:pt x="185166" y="0"/>
                  </a:lnTo>
                  <a:lnTo>
                    <a:pt x="142718" y="5356"/>
                  </a:lnTo>
                  <a:lnTo>
                    <a:pt x="103747" y="20614"/>
                  </a:lnTo>
                  <a:lnTo>
                    <a:pt x="69366" y="44557"/>
                  </a:lnTo>
                  <a:lnTo>
                    <a:pt x="40688" y="75965"/>
                  </a:lnTo>
                  <a:lnTo>
                    <a:pt x="18825" y="113624"/>
                  </a:lnTo>
                  <a:lnTo>
                    <a:pt x="4891" y="156314"/>
                  </a:lnTo>
                  <a:lnTo>
                    <a:pt x="0" y="202819"/>
                  </a:lnTo>
                  <a:lnTo>
                    <a:pt x="0" y="944245"/>
                  </a:lnTo>
                  <a:lnTo>
                    <a:pt x="2648712" y="952500"/>
                  </a:lnTo>
                  <a:lnTo>
                    <a:pt x="2648712" y="202819"/>
                  </a:lnTo>
                  <a:lnTo>
                    <a:pt x="2643820" y="156314"/>
                  </a:lnTo>
                  <a:lnTo>
                    <a:pt x="2629886" y="113624"/>
                  </a:lnTo>
                  <a:lnTo>
                    <a:pt x="2608023" y="75965"/>
                  </a:lnTo>
                  <a:lnTo>
                    <a:pt x="2579345" y="44557"/>
                  </a:lnTo>
                  <a:lnTo>
                    <a:pt x="2544964" y="20614"/>
                  </a:lnTo>
                  <a:lnTo>
                    <a:pt x="2505993" y="5356"/>
                  </a:lnTo>
                  <a:lnTo>
                    <a:pt x="2463546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8256781" y="516382"/>
            <a:ext cx="16928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cs typeface="Tw Cen MT"/>
              </a:rPr>
              <a:t>SERVICE-BASED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cs typeface="Tw Cen MT"/>
              </a:rPr>
              <a:t>ARCHITECTURE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676388" y="1339468"/>
            <a:ext cx="2638425" cy="4795098"/>
            <a:chOff x="7676388" y="1339468"/>
            <a:chExt cx="2638425" cy="4795098"/>
          </a:xfrm>
        </p:grpSpPr>
        <p:sp>
          <p:nvSpPr>
            <p:cNvPr id="43" name="object 43"/>
            <p:cNvSpPr/>
            <p:nvPr/>
          </p:nvSpPr>
          <p:spPr>
            <a:xfrm>
              <a:off x="7676388" y="4036394"/>
              <a:ext cx="2638425" cy="0"/>
            </a:xfrm>
            <a:custGeom>
              <a:avLst/>
              <a:gdLst/>
              <a:ahLst/>
              <a:cxnLst/>
              <a:rect l="l" t="t" r="r" b="b"/>
              <a:pathLst>
                <a:path w="2638425">
                  <a:moveTo>
                    <a:pt x="0" y="0"/>
                  </a:moveTo>
                  <a:lnTo>
                    <a:pt x="2638425" y="0"/>
                  </a:lnTo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9963505" y="1339468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59" h="240665">
                  <a:moveTo>
                    <a:pt x="107409" y="213067"/>
                  </a:moveTo>
                  <a:lnTo>
                    <a:pt x="86321" y="213067"/>
                  </a:lnTo>
                  <a:lnTo>
                    <a:pt x="101485" y="217364"/>
                  </a:lnTo>
                  <a:lnTo>
                    <a:pt x="114415" y="226815"/>
                  </a:lnTo>
                  <a:lnTo>
                    <a:pt x="131425" y="236267"/>
                  </a:lnTo>
                  <a:lnTo>
                    <a:pt x="158826" y="240563"/>
                  </a:lnTo>
                  <a:lnTo>
                    <a:pt x="220980" y="240563"/>
                  </a:lnTo>
                  <a:lnTo>
                    <a:pt x="229027" y="238924"/>
                  </a:lnTo>
                  <a:lnTo>
                    <a:pt x="235604" y="234503"/>
                  </a:lnTo>
                  <a:lnTo>
                    <a:pt x="236163" y="233680"/>
                  </a:lnTo>
                  <a:lnTo>
                    <a:pt x="158826" y="233680"/>
                  </a:lnTo>
                  <a:lnTo>
                    <a:pt x="142980" y="232326"/>
                  </a:lnTo>
                  <a:lnTo>
                    <a:pt x="131171" y="228779"/>
                  </a:lnTo>
                  <a:lnTo>
                    <a:pt x="122096" y="223805"/>
                  </a:lnTo>
                  <a:lnTo>
                    <a:pt x="114452" y="218173"/>
                  </a:lnTo>
                  <a:lnTo>
                    <a:pt x="108638" y="213814"/>
                  </a:lnTo>
                  <a:lnTo>
                    <a:pt x="107409" y="213067"/>
                  </a:lnTo>
                  <a:close/>
                </a:path>
                <a:path w="276859" h="240665">
                  <a:moveTo>
                    <a:pt x="184545" y="6858"/>
                  </a:moveTo>
                  <a:lnTo>
                    <a:pt x="176809" y="6858"/>
                  </a:lnTo>
                  <a:lnTo>
                    <a:pt x="183007" y="12992"/>
                  </a:lnTo>
                  <a:lnTo>
                    <a:pt x="183008" y="20853"/>
                  </a:lnTo>
                  <a:lnTo>
                    <a:pt x="179925" y="59177"/>
                  </a:lnTo>
                  <a:lnTo>
                    <a:pt x="173685" y="80314"/>
                  </a:lnTo>
                  <a:lnTo>
                    <a:pt x="172961" y="83070"/>
                  </a:lnTo>
                  <a:lnTo>
                    <a:pt x="172631" y="85877"/>
                  </a:lnTo>
                  <a:lnTo>
                    <a:pt x="172631" y="86601"/>
                  </a:lnTo>
                  <a:lnTo>
                    <a:pt x="173151" y="95770"/>
                  </a:lnTo>
                  <a:lnTo>
                    <a:pt x="180682" y="102958"/>
                  </a:lnTo>
                  <a:lnTo>
                    <a:pt x="189903" y="103085"/>
                  </a:lnTo>
                  <a:lnTo>
                    <a:pt x="263118" y="103136"/>
                  </a:lnTo>
                  <a:lnTo>
                    <a:pt x="269303" y="109308"/>
                  </a:lnTo>
                  <a:lnTo>
                    <a:pt x="269392" y="122605"/>
                  </a:lnTo>
                  <a:lnTo>
                    <a:pt x="265823" y="127698"/>
                  </a:lnTo>
                  <a:lnTo>
                    <a:pt x="256844" y="130886"/>
                  </a:lnTo>
                  <a:lnTo>
                    <a:pt x="254965" y="134823"/>
                  </a:lnTo>
                  <a:lnTo>
                    <a:pt x="256616" y="139420"/>
                  </a:lnTo>
                  <a:lnTo>
                    <a:pt x="257238" y="140360"/>
                  </a:lnTo>
                  <a:lnTo>
                    <a:pt x="261112" y="143954"/>
                  </a:lnTo>
                  <a:lnTo>
                    <a:pt x="262712" y="148018"/>
                  </a:lnTo>
                  <a:lnTo>
                    <a:pt x="262394" y="152184"/>
                  </a:lnTo>
                  <a:lnTo>
                    <a:pt x="261747" y="158229"/>
                  </a:lnTo>
                  <a:lnTo>
                    <a:pt x="257276" y="163195"/>
                  </a:lnTo>
                  <a:lnTo>
                    <a:pt x="251307" y="164503"/>
                  </a:lnTo>
                  <a:lnTo>
                    <a:pt x="247611" y="165493"/>
                  </a:lnTo>
                  <a:lnTo>
                    <a:pt x="245440" y="169265"/>
                  </a:lnTo>
                  <a:lnTo>
                    <a:pt x="246748" y="174078"/>
                  </a:lnTo>
                  <a:lnTo>
                    <a:pt x="247357" y="175120"/>
                  </a:lnTo>
                  <a:lnTo>
                    <a:pt x="250698" y="178523"/>
                  </a:lnTo>
                  <a:lnTo>
                    <a:pt x="252095" y="181965"/>
                  </a:lnTo>
                  <a:lnTo>
                    <a:pt x="252006" y="193128"/>
                  </a:lnTo>
                  <a:lnTo>
                    <a:pt x="245859" y="199263"/>
                  </a:lnTo>
                  <a:lnTo>
                    <a:pt x="238239" y="199313"/>
                  </a:lnTo>
                  <a:lnTo>
                    <a:pt x="232346" y="199313"/>
                  </a:lnTo>
                  <a:lnTo>
                    <a:pt x="229260" y="202399"/>
                  </a:lnTo>
                  <a:lnTo>
                    <a:pt x="229260" y="207987"/>
                  </a:lnTo>
                  <a:lnTo>
                    <a:pt x="229971" y="209715"/>
                  </a:lnTo>
                  <a:lnTo>
                    <a:pt x="233578" y="213385"/>
                  </a:lnTo>
                  <a:lnTo>
                    <a:pt x="234808" y="216496"/>
                  </a:lnTo>
                  <a:lnTo>
                    <a:pt x="234746" y="227495"/>
                  </a:lnTo>
                  <a:lnTo>
                    <a:pt x="228587" y="233629"/>
                  </a:lnTo>
                  <a:lnTo>
                    <a:pt x="220980" y="233680"/>
                  </a:lnTo>
                  <a:lnTo>
                    <a:pt x="236163" y="233680"/>
                  </a:lnTo>
                  <a:lnTo>
                    <a:pt x="240046" y="227956"/>
                  </a:lnTo>
                  <a:lnTo>
                    <a:pt x="241625" y="220268"/>
                  </a:lnTo>
                  <a:lnTo>
                    <a:pt x="241745" y="216496"/>
                  </a:lnTo>
                  <a:lnTo>
                    <a:pt x="241769" y="214833"/>
                  </a:lnTo>
                  <a:lnTo>
                    <a:pt x="239801" y="209905"/>
                  </a:lnTo>
                  <a:lnTo>
                    <a:pt x="236207" y="206235"/>
                  </a:lnTo>
                  <a:lnTo>
                    <a:pt x="238239" y="206184"/>
                  </a:lnTo>
                  <a:lnTo>
                    <a:pt x="246292" y="204551"/>
                  </a:lnTo>
                  <a:lnTo>
                    <a:pt x="252868" y="200131"/>
                  </a:lnTo>
                  <a:lnTo>
                    <a:pt x="257307" y="193584"/>
                  </a:lnTo>
                  <a:lnTo>
                    <a:pt x="258953" y="185572"/>
                  </a:lnTo>
                  <a:lnTo>
                    <a:pt x="259003" y="180200"/>
                  </a:lnTo>
                  <a:lnTo>
                    <a:pt x="256908" y="175018"/>
                  </a:lnTo>
                  <a:lnTo>
                    <a:pt x="253098" y="171145"/>
                  </a:lnTo>
                  <a:lnTo>
                    <a:pt x="260609" y="167839"/>
                  </a:lnTo>
                  <a:lnTo>
                    <a:pt x="266058" y="162142"/>
                  </a:lnTo>
                  <a:lnTo>
                    <a:pt x="268964" y="154828"/>
                  </a:lnTo>
                  <a:lnTo>
                    <a:pt x="268820" y="146685"/>
                  </a:lnTo>
                  <a:lnTo>
                    <a:pt x="267931" y="142633"/>
                  </a:lnTo>
                  <a:lnTo>
                    <a:pt x="265823" y="138950"/>
                  </a:lnTo>
                  <a:lnTo>
                    <a:pt x="262775" y="136105"/>
                  </a:lnTo>
                  <a:lnTo>
                    <a:pt x="270916" y="133159"/>
                  </a:lnTo>
                  <a:lnTo>
                    <a:pt x="276326" y="125450"/>
                  </a:lnTo>
                  <a:lnTo>
                    <a:pt x="276212" y="116840"/>
                  </a:lnTo>
                  <a:lnTo>
                    <a:pt x="274570" y="108822"/>
                  </a:lnTo>
                  <a:lnTo>
                    <a:pt x="270127" y="102274"/>
                  </a:lnTo>
                  <a:lnTo>
                    <a:pt x="263548" y="97853"/>
                  </a:lnTo>
                  <a:lnTo>
                    <a:pt x="255498" y="96215"/>
                  </a:lnTo>
                  <a:lnTo>
                    <a:pt x="189903" y="96215"/>
                  </a:lnTo>
                  <a:lnTo>
                    <a:pt x="184353" y="96126"/>
                  </a:lnTo>
                  <a:lnTo>
                    <a:pt x="179832" y="91770"/>
                  </a:lnTo>
                  <a:lnTo>
                    <a:pt x="179558" y="86601"/>
                  </a:lnTo>
                  <a:lnTo>
                    <a:pt x="179647" y="85877"/>
                  </a:lnTo>
                  <a:lnTo>
                    <a:pt x="181298" y="80023"/>
                  </a:lnTo>
                  <a:lnTo>
                    <a:pt x="184835" y="68819"/>
                  </a:lnTo>
                  <a:lnTo>
                    <a:pt x="188316" y="49984"/>
                  </a:lnTo>
                  <a:lnTo>
                    <a:pt x="189903" y="20853"/>
                  </a:lnTo>
                  <a:lnTo>
                    <a:pt x="188493" y="13235"/>
                  </a:lnTo>
                  <a:lnTo>
                    <a:pt x="184545" y="6858"/>
                  </a:lnTo>
                  <a:close/>
                </a:path>
                <a:path w="276859" h="240665">
                  <a:moveTo>
                    <a:pt x="58699" y="85915"/>
                  </a:moveTo>
                  <a:lnTo>
                    <a:pt x="0" y="85915"/>
                  </a:lnTo>
                  <a:lnTo>
                    <a:pt x="0" y="230251"/>
                  </a:lnTo>
                  <a:lnTo>
                    <a:pt x="58699" y="230251"/>
                  </a:lnTo>
                  <a:lnTo>
                    <a:pt x="66319" y="230225"/>
                  </a:lnTo>
                  <a:lnTo>
                    <a:pt x="72491" y="224078"/>
                  </a:lnTo>
                  <a:lnTo>
                    <a:pt x="72492" y="223380"/>
                  </a:lnTo>
                  <a:lnTo>
                    <a:pt x="6896" y="223380"/>
                  </a:lnTo>
                  <a:lnTo>
                    <a:pt x="6896" y="92786"/>
                  </a:lnTo>
                  <a:lnTo>
                    <a:pt x="72492" y="92786"/>
                  </a:lnTo>
                  <a:lnTo>
                    <a:pt x="72491" y="92075"/>
                  </a:lnTo>
                  <a:lnTo>
                    <a:pt x="66319" y="85928"/>
                  </a:lnTo>
                  <a:lnTo>
                    <a:pt x="58699" y="85915"/>
                  </a:lnTo>
                  <a:close/>
                </a:path>
                <a:path w="276859" h="240665">
                  <a:moveTo>
                    <a:pt x="72492" y="92786"/>
                  </a:moveTo>
                  <a:lnTo>
                    <a:pt x="58699" y="92786"/>
                  </a:lnTo>
                  <a:lnTo>
                    <a:pt x="62496" y="92811"/>
                  </a:lnTo>
                  <a:lnTo>
                    <a:pt x="65468" y="95770"/>
                  </a:lnTo>
                  <a:lnTo>
                    <a:pt x="65582" y="220268"/>
                  </a:lnTo>
                  <a:lnTo>
                    <a:pt x="62509" y="223342"/>
                  </a:lnTo>
                  <a:lnTo>
                    <a:pt x="58699" y="223380"/>
                  </a:lnTo>
                  <a:lnTo>
                    <a:pt x="72492" y="223380"/>
                  </a:lnTo>
                  <a:lnTo>
                    <a:pt x="72504" y="213067"/>
                  </a:lnTo>
                  <a:lnTo>
                    <a:pt x="107409" y="213067"/>
                  </a:lnTo>
                  <a:lnTo>
                    <a:pt x="102301" y="209969"/>
                  </a:lnTo>
                  <a:lnTo>
                    <a:pt x="95007" y="207229"/>
                  </a:lnTo>
                  <a:lnTo>
                    <a:pt x="86321" y="206184"/>
                  </a:lnTo>
                  <a:lnTo>
                    <a:pt x="72504" y="206184"/>
                  </a:lnTo>
                  <a:lnTo>
                    <a:pt x="72504" y="109969"/>
                  </a:lnTo>
                  <a:lnTo>
                    <a:pt x="85547" y="109969"/>
                  </a:lnTo>
                  <a:lnTo>
                    <a:pt x="91071" y="108470"/>
                  </a:lnTo>
                  <a:lnTo>
                    <a:pt x="95923" y="105638"/>
                  </a:lnTo>
                  <a:lnTo>
                    <a:pt x="99700" y="103098"/>
                  </a:lnTo>
                  <a:lnTo>
                    <a:pt x="72504" y="103085"/>
                  </a:lnTo>
                  <a:lnTo>
                    <a:pt x="72492" y="92786"/>
                  </a:lnTo>
                  <a:close/>
                </a:path>
                <a:path w="276859" h="240665">
                  <a:moveTo>
                    <a:pt x="169824" y="0"/>
                  </a:moveTo>
                  <a:lnTo>
                    <a:pt x="169189" y="0"/>
                  </a:lnTo>
                  <a:lnTo>
                    <a:pt x="161123" y="1618"/>
                  </a:lnTo>
                  <a:lnTo>
                    <a:pt x="154535" y="6034"/>
                  </a:lnTo>
                  <a:lnTo>
                    <a:pt x="150092" y="12585"/>
                  </a:lnTo>
                  <a:lnTo>
                    <a:pt x="148408" y="20853"/>
                  </a:lnTo>
                  <a:lnTo>
                    <a:pt x="141907" y="49608"/>
                  </a:lnTo>
                  <a:lnTo>
                    <a:pt x="107775" y="89481"/>
                  </a:lnTo>
                  <a:lnTo>
                    <a:pt x="84302" y="103098"/>
                  </a:lnTo>
                  <a:lnTo>
                    <a:pt x="99719" y="103085"/>
                  </a:lnTo>
                  <a:lnTo>
                    <a:pt x="132348" y="76217"/>
                  </a:lnTo>
                  <a:lnTo>
                    <a:pt x="155318" y="20853"/>
                  </a:lnTo>
                  <a:lnTo>
                    <a:pt x="155410" y="12992"/>
                  </a:lnTo>
                  <a:lnTo>
                    <a:pt x="161556" y="6870"/>
                  </a:lnTo>
                  <a:lnTo>
                    <a:pt x="184545" y="6858"/>
                  </a:lnTo>
                  <a:lnTo>
                    <a:pt x="178567" y="2270"/>
                  </a:lnTo>
                  <a:lnTo>
                    <a:pt x="171107" y="88"/>
                  </a:lnTo>
                  <a:lnTo>
                    <a:pt x="170459" y="25"/>
                  </a:lnTo>
                  <a:lnTo>
                    <a:pt x="1698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9963549" y="1339468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59" h="240665">
                  <a:moveTo>
                    <a:pt x="72509" y="216507"/>
                  </a:moveTo>
                  <a:lnTo>
                    <a:pt x="72509" y="213074"/>
                  </a:lnTo>
                  <a:lnTo>
                    <a:pt x="86321" y="213074"/>
                  </a:lnTo>
                  <a:lnTo>
                    <a:pt x="101487" y="217368"/>
                  </a:lnTo>
                  <a:lnTo>
                    <a:pt x="114417" y="226814"/>
                  </a:lnTo>
                  <a:lnTo>
                    <a:pt x="131427" y="236261"/>
                  </a:lnTo>
                  <a:lnTo>
                    <a:pt x="158830" y="240555"/>
                  </a:lnTo>
                  <a:lnTo>
                    <a:pt x="220977" y="240555"/>
                  </a:lnTo>
                  <a:lnTo>
                    <a:pt x="229027" y="238924"/>
                  </a:lnTo>
                  <a:lnTo>
                    <a:pt x="235605" y="234505"/>
                  </a:lnTo>
                  <a:lnTo>
                    <a:pt x="240047" y="227958"/>
                  </a:lnTo>
                  <a:lnTo>
                    <a:pt x="241689" y="219941"/>
                  </a:lnTo>
                  <a:lnTo>
                    <a:pt x="241778" y="214835"/>
                  </a:lnTo>
                  <a:lnTo>
                    <a:pt x="239805" y="209906"/>
                  </a:lnTo>
                  <a:lnTo>
                    <a:pt x="236215" y="206257"/>
                  </a:lnTo>
                  <a:lnTo>
                    <a:pt x="259001" y="180195"/>
                  </a:lnTo>
                  <a:lnTo>
                    <a:pt x="256913" y="175013"/>
                  </a:lnTo>
                  <a:lnTo>
                    <a:pt x="253120" y="171186"/>
                  </a:lnTo>
                  <a:lnTo>
                    <a:pt x="260610" y="167835"/>
                  </a:lnTo>
                  <a:lnTo>
                    <a:pt x="266057" y="162144"/>
                  </a:lnTo>
                  <a:lnTo>
                    <a:pt x="268959" y="154836"/>
                  </a:lnTo>
                  <a:lnTo>
                    <a:pt x="268816" y="146695"/>
                  </a:lnTo>
                  <a:lnTo>
                    <a:pt x="267925" y="142640"/>
                  </a:lnTo>
                  <a:lnTo>
                    <a:pt x="265824" y="138953"/>
                  </a:lnTo>
                  <a:lnTo>
                    <a:pt x="262807" y="136128"/>
                  </a:lnTo>
                  <a:lnTo>
                    <a:pt x="270916" y="133163"/>
                  </a:lnTo>
                  <a:lnTo>
                    <a:pt x="276326" y="125447"/>
                  </a:lnTo>
                  <a:lnTo>
                    <a:pt x="276212" y="116844"/>
                  </a:lnTo>
                  <a:lnTo>
                    <a:pt x="189903" y="96217"/>
                  </a:lnTo>
                  <a:lnTo>
                    <a:pt x="184353" y="96128"/>
                  </a:lnTo>
                  <a:lnTo>
                    <a:pt x="179821" y="91770"/>
                  </a:lnTo>
                  <a:lnTo>
                    <a:pt x="179541" y="86258"/>
                  </a:lnTo>
                  <a:lnTo>
                    <a:pt x="181300" y="80023"/>
                  </a:lnTo>
                  <a:lnTo>
                    <a:pt x="184837" y="68818"/>
                  </a:lnTo>
                  <a:lnTo>
                    <a:pt x="188316" y="49982"/>
                  </a:lnTo>
                  <a:lnTo>
                    <a:pt x="189903" y="20855"/>
                  </a:lnTo>
                  <a:lnTo>
                    <a:pt x="188494" y="13237"/>
                  </a:lnTo>
                  <a:lnTo>
                    <a:pt x="184542" y="6851"/>
                  </a:lnTo>
                  <a:lnTo>
                    <a:pt x="169179" y="0"/>
                  </a:lnTo>
                  <a:lnTo>
                    <a:pt x="161120" y="1619"/>
                  </a:lnTo>
                  <a:lnTo>
                    <a:pt x="154536" y="6035"/>
                  </a:lnTo>
                  <a:lnTo>
                    <a:pt x="150096" y="12587"/>
                  </a:lnTo>
                  <a:lnTo>
                    <a:pt x="148468" y="20614"/>
                  </a:lnTo>
                  <a:lnTo>
                    <a:pt x="141911" y="49611"/>
                  </a:lnTo>
                  <a:lnTo>
                    <a:pt x="107771" y="89480"/>
                  </a:lnTo>
                  <a:lnTo>
                    <a:pt x="84297" y="103097"/>
                  </a:lnTo>
                  <a:lnTo>
                    <a:pt x="79918" y="103097"/>
                  </a:lnTo>
                  <a:lnTo>
                    <a:pt x="72509" y="103097"/>
                  </a:lnTo>
                  <a:lnTo>
                    <a:pt x="72509" y="99663"/>
                  </a:lnTo>
                  <a:lnTo>
                    <a:pt x="72483" y="92074"/>
                  </a:lnTo>
                  <a:lnTo>
                    <a:pt x="66309" y="85928"/>
                  </a:lnTo>
                  <a:lnTo>
                    <a:pt x="58697" y="85916"/>
                  </a:lnTo>
                  <a:lnTo>
                    <a:pt x="0" y="85916"/>
                  </a:lnTo>
                  <a:lnTo>
                    <a:pt x="0" y="230242"/>
                  </a:lnTo>
                  <a:lnTo>
                    <a:pt x="58697" y="230242"/>
                  </a:lnTo>
                  <a:lnTo>
                    <a:pt x="66310" y="230229"/>
                  </a:lnTo>
                  <a:lnTo>
                    <a:pt x="72484" y="224084"/>
                  </a:lnTo>
                  <a:lnTo>
                    <a:pt x="72509" y="216507"/>
                  </a:lnTo>
                  <a:close/>
                </a:path>
              </a:pathLst>
            </a:custGeom>
            <a:ln w="4017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46" name="object 4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68436" y="1344312"/>
              <a:ext cx="266524" cy="230854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949637" y="5881835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104228" y="144353"/>
                  </a:moveTo>
                  <a:lnTo>
                    <a:pt x="88125" y="144353"/>
                  </a:lnTo>
                  <a:lnTo>
                    <a:pt x="92633" y="145578"/>
                  </a:lnTo>
                  <a:lnTo>
                    <a:pt x="96687" y="147970"/>
                  </a:lnTo>
                  <a:lnTo>
                    <a:pt x="132043" y="176316"/>
                  </a:lnTo>
                  <a:lnTo>
                    <a:pt x="155206" y="230981"/>
                  </a:lnTo>
                  <a:lnTo>
                    <a:pt x="156980" y="239394"/>
                  </a:lnTo>
                  <a:lnTo>
                    <a:pt x="161680" y="246239"/>
                  </a:lnTo>
                  <a:lnTo>
                    <a:pt x="168604" y="250824"/>
                  </a:lnTo>
                  <a:lnTo>
                    <a:pt x="177050" y="252456"/>
                  </a:lnTo>
                  <a:lnTo>
                    <a:pt x="185467" y="250682"/>
                  </a:lnTo>
                  <a:lnTo>
                    <a:pt x="192312" y="245984"/>
                  </a:lnTo>
                  <a:lnTo>
                    <a:pt x="192688" y="245417"/>
                  </a:lnTo>
                  <a:lnTo>
                    <a:pt x="168884" y="245417"/>
                  </a:lnTo>
                  <a:lnTo>
                    <a:pt x="162528" y="239062"/>
                  </a:lnTo>
                  <a:lnTo>
                    <a:pt x="162420" y="230981"/>
                  </a:lnTo>
                  <a:lnTo>
                    <a:pt x="155337" y="198474"/>
                  </a:lnTo>
                  <a:lnTo>
                    <a:pt x="138355" y="172584"/>
                  </a:lnTo>
                  <a:lnTo>
                    <a:pt x="117870" y="153569"/>
                  </a:lnTo>
                  <a:lnTo>
                    <a:pt x="104228" y="144353"/>
                  </a:lnTo>
                  <a:close/>
                </a:path>
                <a:path w="288925" h="252729">
                  <a:moveTo>
                    <a:pt x="246881" y="7213"/>
                  </a:moveTo>
                  <a:lnTo>
                    <a:pt x="231013" y="7213"/>
                  </a:lnTo>
                  <a:lnTo>
                    <a:pt x="239001" y="7278"/>
                  </a:lnTo>
                  <a:lnTo>
                    <a:pt x="245440" y="13771"/>
                  </a:lnTo>
                  <a:lnTo>
                    <a:pt x="245475" y="25261"/>
                  </a:lnTo>
                  <a:lnTo>
                    <a:pt x="244170" y="28559"/>
                  </a:lnTo>
                  <a:lnTo>
                    <a:pt x="238950" y="33878"/>
                  </a:lnTo>
                  <a:lnTo>
                    <a:pt x="239001" y="38453"/>
                  </a:lnTo>
                  <a:lnTo>
                    <a:pt x="243192" y="42560"/>
                  </a:lnTo>
                  <a:lnTo>
                    <a:pt x="245008" y="43304"/>
                  </a:lnTo>
                  <a:lnTo>
                    <a:pt x="257022" y="43353"/>
                  </a:lnTo>
                  <a:lnTo>
                    <a:pt x="263474" y="49828"/>
                  </a:lnTo>
                  <a:lnTo>
                    <a:pt x="263525" y="61560"/>
                  </a:lnTo>
                  <a:lnTo>
                    <a:pt x="262064" y="65172"/>
                  </a:lnTo>
                  <a:lnTo>
                    <a:pt x="256641" y="70683"/>
                  </a:lnTo>
                  <a:lnTo>
                    <a:pt x="256667" y="75252"/>
                  </a:lnTo>
                  <a:lnTo>
                    <a:pt x="260489" y="79013"/>
                  </a:lnTo>
                  <a:lnTo>
                    <a:pt x="261708" y="79677"/>
                  </a:lnTo>
                  <a:lnTo>
                    <a:pt x="270776" y="81647"/>
                  </a:lnTo>
                  <a:lnTo>
                    <a:pt x="275678" y="89277"/>
                  </a:lnTo>
                  <a:lnTo>
                    <a:pt x="273392" y="99863"/>
                  </a:lnTo>
                  <a:lnTo>
                    <a:pt x="271907" y="102458"/>
                  </a:lnTo>
                  <a:lnTo>
                    <a:pt x="266852" y="107171"/>
                  </a:lnTo>
                  <a:lnTo>
                    <a:pt x="266700" y="111735"/>
                  </a:lnTo>
                  <a:lnTo>
                    <a:pt x="270192" y="115496"/>
                  </a:lnTo>
                  <a:lnTo>
                    <a:pt x="271195" y="116140"/>
                  </a:lnTo>
                  <a:lnTo>
                    <a:pt x="277901" y="118541"/>
                  </a:lnTo>
                  <a:lnTo>
                    <a:pt x="281635" y="123918"/>
                  </a:lnTo>
                  <a:lnTo>
                    <a:pt x="281533" y="129901"/>
                  </a:lnTo>
                  <a:lnTo>
                    <a:pt x="281508" y="137859"/>
                  </a:lnTo>
                  <a:lnTo>
                    <a:pt x="275069" y="144308"/>
                  </a:lnTo>
                  <a:lnTo>
                    <a:pt x="267106" y="144363"/>
                  </a:lnTo>
                  <a:lnTo>
                    <a:pt x="198399" y="144363"/>
                  </a:lnTo>
                  <a:lnTo>
                    <a:pt x="188810" y="144551"/>
                  </a:lnTo>
                  <a:lnTo>
                    <a:pt x="181000" y="152107"/>
                  </a:lnTo>
                  <a:lnTo>
                    <a:pt x="180454" y="161940"/>
                  </a:lnTo>
                  <a:lnTo>
                    <a:pt x="180467" y="162455"/>
                  </a:lnTo>
                  <a:lnTo>
                    <a:pt x="180809" y="165407"/>
                  </a:lnTo>
                  <a:lnTo>
                    <a:pt x="181571" y="168290"/>
                  </a:lnTo>
                  <a:lnTo>
                    <a:pt x="182727" y="171023"/>
                  </a:lnTo>
                  <a:lnTo>
                    <a:pt x="185308" y="178823"/>
                  </a:lnTo>
                  <a:lnTo>
                    <a:pt x="188094" y="190488"/>
                  </a:lnTo>
                  <a:lnTo>
                    <a:pt x="190341" y="207192"/>
                  </a:lnTo>
                  <a:lnTo>
                    <a:pt x="191300" y="230108"/>
                  </a:lnTo>
                  <a:lnTo>
                    <a:pt x="191795" y="238065"/>
                  </a:lnTo>
                  <a:lnTo>
                    <a:pt x="185724" y="244906"/>
                  </a:lnTo>
                  <a:lnTo>
                    <a:pt x="177165" y="245417"/>
                  </a:lnTo>
                  <a:lnTo>
                    <a:pt x="192688" y="245417"/>
                  </a:lnTo>
                  <a:lnTo>
                    <a:pt x="196896" y="239062"/>
                  </a:lnTo>
                  <a:lnTo>
                    <a:pt x="198456" y="230981"/>
                  </a:lnTo>
                  <a:lnTo>
                    <a:pt x="198498" y="230108"/>
                  </a:lnTo>
                  <a:lnTo>
                    <a:pt x="196862" y="200073"/>
                  </a:lnTo>
                  <a:lnTo>
                    <a:pt x="193224" y="180321"/>
                  </a:lnTo>
                  <a:lnTo>
                    <a:pt x="189448" y="168290"/>
                  </a:lnTo>
                  <a:lnTo>
                    <a:pt x="187808" y="162455"/>
                  </a:lnTo>
                  <a:lnTo>
                    <a:pt x="187698" y="161940"/>
                  </a:lnTo>
                  <a:lnTo>
                    <a:pt x="187998" y="156254"/>
                  </a:lnTo>
                  <a:lnTo>
                    <a:pt x="192722" y="151681"/>
                  </a:lnTo>
                  <a:lnTo>
                    <a:pt x="198526" y="151582"/>
                  </a:lnTo>
                  <a:lnTo>
                    <a:pt x="267106" y="151582"/>
                  </a:lnTo>
                  <a:lnTo>
                    <a:pt x="275520" y="149860"/>
                  </a:lnTo>
                  <a:lnTo>
                    <a:pt x="282395" y="145217"/>
                  </a:lnTo>
                  <a:lnTo>
                    <a:pt x="287039" y="138342"/>
                  </a:lnTo>
                  <a:lnTo>
                    <a:pt x="288759" y="129927"/>
                  </a:lnTo>
                  <a:lnTo>
                    <a:pt x="288874" y="120888"/>
                  </a:lnTo>
                  <a:lnTo>
                    <a:pt x="283248" y="112782"/>
                  </a:lnTo>
                  <a:lnTo>
                    <a:pt x="274713" y="109721"/>
                  </a:lnTo>
                  <a:lnTo>
                    <a:pt x="279706" y="102707"/>
                  </a:lnTo>
                  <a:lnTo>
                    <a:pt x="281544" y="94656"/>
                  </a:lnTo>
                  <a:lnTo>
                    <a:pt x="280227" y="86502"/>
                  </a:lnTo>
                  <a:lnTo>
                    <a:pt x="275729" y="79226"/>
                  </a:lnTo>
                  <a:lnTo>
                    <a:pt x="272757" y="76051"/>
                  </a:lnTo>
                  <a:lnTo>
                    <a:pt x="268884" y="73849"/>
                  </a:lnTo>
                  <a:lnTo>
                    <a:pt x="264617" y="72901"/>
                  </a:lnTo>
                  <a:lnTo>
                    <a:pt x="268579" y="68823"/>
                  </a:lnTo>
                  <a:lnTo>
                    <a:pt x="270776" y="63385"/>
                  </a:lnTo>
                  <a:lnTo>
                    <a:pt x="270713" y="57740"/>
                  </a:lnTo>
                  <a:lnTo>
                    <a:pt x="268994" y="49322"/>
                  </a:lnTo>
                  <a:lnTo>
                    <a:pt x="264353" y="42446"/>
                  </a:lnTo>
                  <a:lnTo>
                    <a:pt x="257479" y="37804"/>
                  </a:lnTo>
                  <a:lnTo>
                    <a:pt x="249059" y="36085"/>
                  </a:lnTo>
                  <a:lnTo>
                    <a:pt x="246951" y="36085"/>
                  </a:lnTo>
                  <a:lnTo>
                    <a:pt x="250698" y="32181"/>
                  </a:lnTo>
                  <a:lnTo>
                    <a:pt x="252755" y="27007"/>
                  </a:lnTo>
                  <a:lnTo>
                    <a:pt x="252666" y="21649"/>
                  </a:lnTo>
                  <a:lnTo>
                    <a:pt x="250945" y="13231"/>
                  </a:lnTo>
                  <a:lnTo>
                    <a:pt x="246881" y="7213"/>
                  </a:lnTo>
                  <a:close/>
                </a:path>
                <a:path w="288925" h="252729">
                  <a:moveTo>
                    <a:pt x="61353" y="10825"/>
                  </a:moveTo>
                  <a:lnTo>
                    <a:pt x="0" y="10825"/>
                  </a:lnTo>
                  <a:lnTo>
                    <a:pt x="0" y="162406"/>
                  </a:lnTo>
                  <a:lnTo>
                    <a:pt x="61353" y="162406"/>
                  </a:lnTo>
                  <a:lnTo>
                    <a:pt x="69329" y="162382"/>
                  </a:lnTo>
                  <a:lnTo>
                    <a:pt x="75768" y="155931"/>
                  </a:lnTo>
                  <a:lnTo>
                    <a:pt x="75770" y="155187"/>
                  </a:lnTo>
                  <a:lnTo>
                    <a:pt x="7213" y="155187"/>
                  </a:lnTo>
                  <a:lnTo>
                    <a:pt x="7213" y="18042"/>
                  </a:lnTo>
                  <a:lnTo>
                    <a:pt x="75769" y="18042"/>
                  </a:lnTo>
                  <a:lnTo>
                    <a:pt x="75768" y="17293"/>
                  </a:lnTo>
                  <a:lnTo>
                    <a:pt x="69329" y="10844"/>
                  </a:lnTo>
                  <a:lnTo>
                    <a:pt x="61353" y="10825"/>
                  </a:lnTo>
                  <a:close/>
                </a:path>
                <a:path w="288925" h="252729">
                  <a:moveTo>
                    <a:pt x="75769" y="18042"/>
                  </a:moveTo>
                  <a:lnTo>
                    <a:pt x="61353" y="18042"/>
                  </a:lnTo>
                  <a:lnTo>
                    <a:pt x="65328" y="18073"/>
                  </a:lnTo>
                  <a:lnTo>
                    <a:pt x="68554" y="21282"/>
                  </a:lnTo>
                  <a:lnTo>
                    <a:pt x="68554" y="151933"/>
                  </a:lnTo>
                  <a:lnTo>
                    <a:pt x="65341" y="155158"/>
                  </a:lnTo>
                  <a:lnTo>
                    <a:pt x="61353" y="155187"/>
                  </a:lnTo>
                  <a:lnTo>
                    <a:pt x="75770" y="155187"/>
                  </a:lnTo>
                  <a:lnTo>
                    <a:pt x="75793" y="144363"/>
                  </a:lnTo>
                  <a:lnTo>
                    <a:pt x="104228" y="144353"/>
                  </a:lnTo>
                  <a:lnTo>
                    <a:pt x="100279" y="141685"/>
                  </a:lnTo>
                  <a:lnTo>
                    <a:pt x="95199" y="138708"/>
                  </a:lnTo>
                  <a:lnTo>
                    <a:pt x="89434" y="137144"/>
                  </a:lnTo>
                  <a:lnTo>
                    <a:pt x="75793" y="137144"/>
                  </a:lnTo>
                  <a:lnTo>
                    <a:pt x="75793" y="36085"/>
                  </a:lnTo>
                  <a:lnTo>
                    <a:pt x="90233" y="36085"/>
                  </a:lnTo>
                  <a:lnTo>
                    <a:pt x="99317" y="34989"/>
                  </a:lnTo>
                  <a:lnTo>
                    <a:pt x="106945" y="32115"/>
                  </a:lnTo>
                  <a:lnTo>
                    <a:pt x="112276" y="28868"/>
                  </a:lnTo>
                  <a:lnTo>
                    <a:pt x="75793" y="28868"/>
                  </a:lnTo>
                  <a:lnTo>
                    <a:pt x="75769" y="18042"/>
                  </a:lnTo>
                  <a:close/>
                </a:path>
                <a:path w="288925" h="252729">
                  <a:moveTo>
                    <a:pt x="89420" y="137140"/>
                  </a:moveTo>
                  <a:lnTo>
                    <a:pt x="83540" y="137144"/>
                  </a:lnTo>
                  <a:lnTo>
                    <a:pt x="89434" y="137144"/>
                  </a:lnTo>
                  <a:close/>
                </a:path>
                <a:path w="288925" h="252729">
                  <a:moveTo>
                    <a:pt x="231013" y="0"/>
                  </a:moveTo>
                  <a:lnTo>
                    <a:pt x="166039" y="0"/>
                  </a:lnTo>
                  <a:lnTo>
                    <a:pt x="137391" y="4510"/>
                  </a:lnTo>
                  <a:lnTo>
                    <a:pt x="119607" y="14434"/>
                  </a:lnTo>
                  <a:lnTo>
                    <a:pt x="106087" y="24357"/>
                  </a:lnTo>
                  <a:lnTo>
                    <a:pt x="90233" y="28868"/>
                  </a:lnTo>
                  <a:lnTo>
                    <a:pt x="112276" y="28868"/>
                  </a:lnTo>
                  <a:lnTo>
                    <a:pt x="113570" y="28080"/>
                  </a:lnTo>
                  <a:lnTo>
                    <a:pt x="119646" y="23505"/>
                  </a:lnTo>
                  <a:lnTo>
                    <a:pt x="127642" y="17587"/>
                  </a:lnTo>
                  <a:lnTo>
                    <a:pt x="137128" y="12362"/>
                  </a:lnTo>
                  <a:lnTo>
                    <a:pt x="149471" y="8635"/>
                  </a:lnTo>
                  <a:lnTo>
                    <a:pt x="166039" y="7213"/>
                  </a:lnTo>
                  <a:lnTo>
                    <a:pt x="246881" y="7213"/>
                  </a:lnTo>
                  <a:lnTo>
                    <a:pt x="246302" y="6356"/>
                  </a:lnTo>
                  <a:lnTo>
                    <a:pt x="239427" y="1715"/>
                  </a:lnTo>
                  <a:lnTo>
                    <a:pt x="2310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9949597" y="5881837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274743" y="109730"/>
                  </a:moveTo>
                  <a:lnTo>
                    <a:pt x="279704" y="102706"/>
                  </a:lnTo>
                  <a:lnTo>
                    <a:pt x="281539" y="94655"/>
                  </a:lnTo>
                  <a:lnTo>
                    <a:pt x="264633" y="72910"/>
                  </a:lnTo>
                  <a:lnTo>
                    <a:pt x="268583" y="68823"/>
                  </a:lnTo>
                  <a:lnTo>
                    <a:pt x="270767" y="63385"/>
                  </a:lnTo>
                  <a:lnTo>
                    <a:pt x="270716" y="57739"/>
                  </a:lnTo>
                  <a:lnTo>
                    <a:pt x="268996" y="49321"/>
                  </a:lnTo>
                  <a:lnTo>
                    <a:pt x="264352" y="42446"/>
                  </a:lnTo>
                  <a:lnTo>
                    <a:pt x="257476" y="37803"/>
                  </a:lnTo>
                  <a:lnTo>
                    <a:pt x="249061" y="36085"/>
                  </a:lnTo>
                  <a:lnTo>
                    <a:pt x="246979" y="36085"/>
                  </a:lnTo>
                  <a:lnTo>
                    <a:pt x="250700" y="32180"/>
                  </a:lnTo>
                  <a:lnTo>
                    <a:pt x="252757" y="27007"/>
                  </a:lnTo>
                  <a:lnTo>
                    <a:pt x="252668" y="21649"/>
                  </a:lnTo>
                  <a:lnTo>
                    <a:pt x="250948" y="13231"/>
                  </a:lnTo>
                  <a:lnTo>
                    <a:pt x="246304" y="6355"/>
                  </a:lnTo>
                  <a:lnTo>
                    <a:pt x="239428" y="1715"/>
                  </a:lnTo>
                  <a:lnTo>
                    <a:pt x="231014" y="0"/>
                  </a:lnTo>
                  <a:lnTo>
                    <a:pt x="166037" y="0"/>
                  </a:lnTo>
                  <a:lnTo>
                    <a:pt x="137394" y="4510"/>
                  </a:lnTo>
                  <a:lnTo>
                    <a:pt x="119612" y="14433"/>
                  </a:lnTo>
                  <a:lnTo>
                    <a:pt x="106093" y="24357"/>
                  </a:lnTo>
                  <a:lnTo>
                    <a:pt x="90238" y="28867"/>
                  </a:lnTo>
                  <a:lnTo>
                    <a:pt x="75798" y="28867"/>
                  </a:lnTo>
                  <a:lnTo>
                    <a:pt x="75798" y="25261"/>
                  </a:lnTo>
                  <a:lnTo>
                    <a:pt x="75772" y="17293"/>
                  </a:lnTo>
                  <a:lnTo>
                    <a:pt x="69320" y="10843"/>
                  </a:lnTo>
                  <a:lnTo>
                    <a:pt x="61357" y="10824"/>
                  </a:lnTo>
                  <a:lnTo>
                    <a:pt x="0" y="10824"/>
                  </a:lnTo>
                  <a:lnTo>
                    <a:pt x="0" y="162405"/>
                  </a:lnTo>
                  <a:lnTo>
                    <a:pt x="61357" y="162405"/>
                  </a:lnTo>
                  <a:lnTo>
                    <a:pt x="69321" y="162380"/>
                  </a:lnTo>
                  <a:lnTo>
                    <a:pt x="75773" y="155931"/>
                  </a:lnTo>
                  <a:lnTo>
                    <a:pt x="75798" y="147969"/>
                  </a:lnTo>
                  <a:lnTo>
                    <a:pt x="75798" y="144362"/>
                  </a:lnTo>
                  <a:lnTo>
                    <a:pt x="83545" y="144362"/>
                  </a:lnTo>
                  <a:lnTo>
                    <a:pt x="132040" y="176315"/>
                  </a:lnTo>
                  <a:lnTo>
                    <a:pt x="155203" y="230981"/>
                  </a:lnTo>
                  <a:lnTo>
                    <a:pt x="156977" y="239394"/>
                  </a:lnTo>
                  <a:lnTo>
                    <a:pt x="161677" y="246239"/>
                  </a:lnTo>
                  <a:lnTo>
                    <a:pt x="168602" y="250824"/>
                  </a:lnTo>
                  <a:lnTo>
                    <a:pt x="177049" y="252456"/>
                  </a:lnTo>
                  <a:lnTo>
                    <a:pt x="185466" y="250682"/>
                  </a:lnTo>
                  <a:lnTo>
                    <a:pt x="192312" y="245983"/>
                  </a:lnTo>
                  <a:lnTo>
                    <a:pt x="196895" y="239061"/>
                  </a:lnTo>
                  <a:lnTo>
                    <a:pt x="198526" y="230618"/>
                  </a:lnTo>
                  <a:lnTo>
                    <a:pt x="196863" y="200072"/>
                  </a:lnTo>
                  <a:lnTo>
                    <a:pt x="193228" y="180320"/>
                  </a:lnTo>
                  <a:lnTo>
                    <a:pt x="189533" y="168574"/>
                  </a:lnTo>
                  <a:lnTo>
                    <a:pt x="187692" y="162043"/>
                  </a:lnTo>
                  <a:lnTo>
                    <a:pt x="187996" y="156254"/>
                  </a:lnTo>
                  <a:lnTo>
                    <a:pt x="192734" y="151680"/>
                  </a:lnTo>
                  <a:lnTo>
                    <a:pt x="198525" y="151581"/>
                  </a:lnTo>
                  <a:lnTo>
                    <a:pt x="267110" y="151581"/>
                  </a:lnTo>
                  <a:lnTo>
                    <a:pt x="275524" y="149860"/>
                  </a:lnTo>
                  <a:lnTo>
                    <a:pt x="282400" y="145216"/>
                  </a:lnTo>
                  <a:lnTo>
                    <a:pt x="287044" y="138342"/>
                  </a:lnTo>
                  <a:lnTo>
                    <a:pt x="288764" y="129926"/>
                  </a:lnTo>
                  <a:lnTo>
                    <a:pt x="288879" y="120887"/>
                  </a:lnTo>
                  <a:lnTo>
                    <a:pt x="283252" y="112781"/>
                  </a:lnTo>
                  <a:lnTo>
                    <a:pt x="274743" y="109730"/>
                  </a:lnTo>
                  <a:close/>
                </a:path>
              </a:pathLst>
            </a:custGeom>
            <a:ln w="421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49" name="object 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54705" y="5886944"/>
              <a:ext cx="278623" cy="242415"/>
            </a:xfrm>
            <a:prstGeom prst="rect">
              <a:avLst/>
            </a:prstGeom>
          </p:spPr>
        </p:pic>
      </p:grp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3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1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</a:rPr>
              <a:pPr marL="38100" marR="0" lvl="0" indent="0" defTabSz="914400" eaLnBrk="1" fontAlgn="auto" latinLnBrk="0" hangingPunct="1">
                <a:lnSpc>
                  <a:spcPts val="13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1200" b="1" i="0" u="none" strike="noStrike" kern="0" cap="none" spc="-25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11521440" cy="6190615"/>
          </a:xfrm>
          <a:custGeom>
            <a:avLst/>
            <a:gdLst/>
            <a:ahLst/>
            <a:cxnLst/>
            <a:rect l="l" t="t" r="r" b="b"/>
            <a:pathLst>
              <a:path w="11521440" h="6190615">
                <a:moveTo>
                  <a:pt x="11521440" y="0"/>
                </a:moveTo>
                <a:lnTo>
                  <a:pt x="0" y="0"/>
                </a:lnTo>
                <a:lnTo>
                  <a:pt x="0" y="6190488"/>
                </a:lnTo>
                <a:lnTo>
                  <a:pt x="11521440" y="6190488"/>
                </a:lnTo>
                <a:lnTo>
                  <a:pt x="11521440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1549" y="741141"/>
            <a:ext cx="4589145" cy="3313429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2000" b="0" spc="-25" dirty="0">
                <a:solidFill>
                  <a:srgbClr val="FFFFFF"/>
                </a:solidFill>
                <a:latin typeface="Tw Cen MT"/>
                <a:cs typeface="Tw Cen MT"/>
              </a:rPr>
              <a:t>02</a:t>
            </a:r>
            <a:endParaRPr sz="12000">
              <a:latin typeface="Tw Cen MT"/>
              <a:cs typeface="Tw Cen MT"/>
            </a:endParaRPr>
          </a:p>
          <a:p>
            <a:pPr marL="137160" marR="5080">
              <a:lnSpc>
                <a:spcPct val="67100"/>
              </a:lnSpc>
              <a:spcBef>
                <a:spcPts val="2390"/>
              </a:spcBef>
            </a:pPr>
            <a:r>
              <a:rPr sz="5100" spc="-40" dirty="0">
                <a:solidFill>
                  <a:srgbClr val="FFFFFF"/>
                </a:solidFill>
              </a:rPr>
              <a:t>MICROSERVICES</a:t>
            </a:r>
            <a:r>
              <a:rPr sz="5100" b="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100" spc="-10" dirty="0">
                <a:solidFill>
                  <a:srgbClr val="FFFFFF"/>
                </a:solidFill>
              </a:rPr>
              <a:t>ARCHITECTURE</a:t>
            </a:r>
            <a:endParaRPr sz="51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5580" y="233174"/>
            <a:ext cx="5332475" cy="639317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6276" y="6076295"/>
            <a:ext cx="18732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25" dirty="0">
                <a:solidFill>
                  <a:srgbClr val="FFFFFF"/>
                </a:solidFill>
                <a:latin typeface="Tw Cen MT"/>
                <a:cs typeface="Tw Cen MT"/>
              </a:rPr>
              <a:t>11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0527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MOTIVATION</a:t>
            </a:r>
          </a:p>
        </p:txBody>
      </p:sp>
      <p:sp>
        <p:nvSpPr>
          <p:cNvPr id="3" name="object 3"/>
          <p:cNvSpPr/>
          <p:nvPr/>
        </p:nvSpPr>
        <p:spPr>
          <a:xfrm>
            <a:off x="658365" y="1463041"/>
            <a:ext cx="2620010" cy="4585970"/>
          </a:xfrm>
          <a:custGeom>
            <a:avLst/>
            <a:gdLst/>
            <a:ahLst/>
            <a:cxnLst/>
            <a:rect l="l" t="t" r="r" b="b"/>
            <a:pathLst>
              <a:path w="2620010" h="4585970">
                <a:moveTo>
                  <a:pt x="2619756" y="0"/>
                </a:moveTo>
                <a:lnTo>
                  <a:pt x="0" y="0"/>
                </a:lnTo>
                <a:lnTo>
                  <a:pt x="0" y="4585716"/>
                </a:lnTo>
                <a:lnTo>
                  <a:pt x="2619756" y="4585716"/>
                </a:lnTo>
                <a:lnTo>
                  <a:pt x="261975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8365" y="1463041"/>
            <a:ext cx="2620010" cy="4585970"/>
          </a:xfrm>
          <a:prstGeom prst="rect">
            <a:avLst/>
          </a:prstGeom>
          <a:ln w="6350">
            <a:solidFill>
              <a:srgbClr val="13349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ts val="2135"/>
              </a:lnSpc>
            </a:pP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Majestic</a:t>
            </a:r>
            <a:r>
              <a:rPr sz="1800" spc="3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6F6E6E"/>
                </a:solidFill>
                <a:latin typeface="Tw Cen MT"/>
                <a:cs typeface="Tw Cen MT"/>
              </a:rPr>
              <a:t>App</a:t>
            </a:r>
            <a:endParaRPr sz="1800" dirty="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80235" y="2586227"/>
            <a:ext cx="171450" cy="2685415"/>
          </a:xfrm>
          <a:custGeom>
            <a:avLst/>
            <a:gdLst/>
            <a:ahLst/>
            <a:cxnLst/>
            <a:rect l="l" t="t" r="r" b="b"/>
            <a:pathLst>
              <a:path w="171450" h="2685415">
                <a:moveTo>
                  <a:pt x="171450" y="2513584"/>
                </a:moveTo>
                <a:lnTo>
                  <a:pt x="114300" y="2513584"/>
                </a:lnTo>
                <a:lnTo>
                  <a:pt x="114300" y="1659636"/>
                </a:lnTo>
                <a:lnTo>
                  <a:pt x="57150" y="1659636"/>
                </a:lnTo>
                <a:lnTo>
                  <a:pt x="57150" y="2513584"/>
                </a:lnTo>
                <a:lnTo>
                  <a:pt x="0" y="2513584"/>
                </a:lnTo>
                <a:lnTo>
                  <a:pt x="85725" y="2685034"/>
                </a:lnTo>
                <a:lnTo>
                  <a:pt x="157162" y="2542159"/>
                </a:lnTo>
                <a:lnTo>
                  <a:pt x="171450" y="2513584"/>
                </a:lnTo>
                <a:close/>
              </a:path>
              <a:path w="171450" h="2685415">
                <a:moveTo>
                  <a:pt x="171450" y="938911"/>
                </a:moveTo>
                <a:lnTo>
                  <a:pt x="114300" y="938911"/>
                </a:lnTo>
                <a:lnTo>
                  <a:pt x="114300" y="0"/>
                </a:lnTo>
                <a:lnTo>
                  <a:pt x="57150" y="0"/>
                </a:lnTo>
                <a:lnTo>
                  <a:pt x="57150" y="938911"/>
                </a:lnTo>
                <a:lnTo>
                  <a:pt x="0" y="938911"/>
                </a:lnTo>
                <a:lnTo>
                  <a:pt x="85725" y="1110361"/>
                </a:lnTo>
                <a:lnTo>
                  <a:pt x="157162" y="967486"/>
                </a:lnTo>
                <a:lnTo>
                  <a:pt x="171450" y="938911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7967" y="2034412"/>
            <a:ext cx="2396490" cy="554990"/>
          </a:xfrm>
          <a:prstGeom prst="rect">
            <a:avLst/>
          </a:prstGeom>
          <a:solidFill>
            <a:srgbClr val="13349F"/>
          </a:solidFill>
        </p:spPr>
        <p:txBody>
          <a:bodyPr vert="horz" wrap="square" lIns="0" tIns="10922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860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FRONTEND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7967" y="3694048"/>
            <a:ext cx="2396490" cy="554990"/>
          </a:xfrm>
          <a:prstGeom prst="rect">
            <a:avLst/>
          </a:prstGeom>
          <a:solidFill>
            <a:srgbClr val="13349F"/>
          </a:solidFill>
        </p:spPr>
        <p:txBody>
          <a:bodyPr vert="horz" wrap="square" lIns="0" tIns="118110" rIns="0" bIns="0" rtlCol="0">
            <a:spAutoFit/>
          </a:bodyPr>
          <a:lstStyle/>
          <a:p>
            <a:pPr marL="672465">
              <a:lnSpc>
                <a:spcPct val="100000"/>
              </a:lnSpc>
              <a:spcBef>
                <a:spcPts val="930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BACKEND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7967" y="5283582"/>
            <a:ext cx="2396490" cy="554990"/>
          </a:xfrm>
          <a:prstGeom prst="rect">
            <a:avLst/>
          </a:prstGeom>
          <a:solidFill>
            <a:srgbClr val="13349F"/>
          </a:solidFill>
        </p:spPr>
        <p:txBody>
          <a:bodyPr vert="horz" wrap="square" lIns="0" tIns="109220" rIns="0" bIns="0" rtlCol="0">
            <a:spAutoFit/>
          </a:bodyPr>
          <a:lstStyle/>
          <a:p>
            <a:pPr marL="633095">
              <a:lnSpc>
                <a:spcPct val="100000"/>
              </a:lnSpc>
              <a:spcBef>
                <a:spcPts val="860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DATABASE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39896" y="1463041"/>
            <a:ext cx="3680460" cy="4585970"/>
          </a:xfrm>
          <a:custGeom>
            <a:avLst/>
            <a:gdLst/>
            <a:ahLst/>
            <a:cxnLst/>
            <a:rect l="l" t="t" r="r" b="b"/>
            <a:pathLst>
              <a:path w="3680459" h="4585970">
                <a:moveTo>
                  <a:pt x="3680460" y="0"/>
                </a:moveTo>
                <a:lnTo>
                  <a:pt x="0" y="0"/>
                </a:lnTo>
                <a:lnTo>
                  <a:pt x="0" y="4585716"/>
                </a:lnTo>
                <a:lnTo>
                  <a:pt x="3680460" y="4585716"/>
                </a:lnTo>
                <a:lnTo>
                  <a:pt x="368046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39896" y="1463041"/>
            <a:ext cx="3680460" cy="4585970"/>
          </a:xfrm>
          <a:prstGeom prst="rect">
            <a:avLst/>
          </a:prstGeom>
          <a:ln w="6350">
            <a:solidFill>
              <a:srgbClr val="13349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ts val="2135"/>
              </a:lnSpc>
            </a:pP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Majestic</a:t>
            </a:r>
            <a:r>
              <a:rPr sz="1800" spc="3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6F6E6E"/>
                </a:solidFill>
                <a:latin typeface="Tw Cen MT"/>
                <a:cs typeface="Tw Cen MT"/>
              </a:rPr>
              <a:t>App</a:t>
            </a:r>
            <a:endParaRPr sz="1800">
              <a:latin typeface="Tw Cen MT"/>
              <a:cs typeface="Tw Cen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42460" y="2797936"/>
            <a:ext cx="3270885" cy="2248535"/>
            <a:chOff x="3942460" y="2797936"/>
            <a:chExt cx="3270885" cy="2248535"/>
          </a:xfrm>
        </p:grpSpPr>
        <p:sp>
          <p:nvSpPr>
            <p:cNvPr id="12" name="object 12"/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42460" y="2797936"/>
            <a:ext cx="3270885" cy="2248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350"/>
              </a:lnSpc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BACKEND</a:t>
            </a:r>
            <a:endParaRPr sz="2000">
              <a:latin typeface="Tw Cen MT"/>
              <a:cs typeface="Tw Cen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6155" y="2866644"/>
            <a:ext cx="2619755" cy="217627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379848" y="2034412"/>
            <a:ext cx="2396490" cy="554990"/>
          </a:xfrm>
          <a:prstGeom prst="rect">
            <a:avLst/>
          </a:prstGeom>
          <a:solidFill>
            <a:srgbClr val="13349F"/>
          </a:solidFill>
        </p:spPr>
        <p:txBody>
          <a:bodyPr vert="horz" wrap="square" lIns="0" tIns="10922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860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FRONTEND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79848" y="5283582"/>
            <a:ext cx="2396490" cy="554990"/>
          </a:xfrm>
          <a:prstGeom prst="rect">
            <a:avLst/>
          </a:prstGeom>
          <a:solidFill>
            <a:srgbClr val="13349F"/>
          </a:solidFill>
        </p:spPr>
        <p:txBody>
          <a:bodyPr vert="horz" wrap="square" lIns="0" tIns="109220" rIns="0" bIns="0" rtlCol="0">
            <a:spAutoFit/>
          </a:bodyPr>
          <a:lstStyle/>
          <a:p>
            <a:pPr marL="633095">
              <a:lnSpc>
                <a:spcPct val="100000"/>
              </a:lnSpc>
              <a:spcBef>
                <a:spcPts val="860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DATABASE</a:t>
            </a:r>
            <a:endParaRPr sz="2000">
              <a:latin typeface="Tw Cen MT"/>
              <a:cs typeface="Tw Cen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492115" y="2586227"/>
            <a:ext cx="185420" cy="2684780"/>
            <a:chOff x="5492115" y="2586227"/>
            <a:chExt cx="185420" cy="268478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2115" y="2586227"/>
              <a:ext cx="171450" cy="2139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5831" y="5045960"/>
              <a:ext cx="171450" cy="22466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694800" y="1376933"/>
            <a:ext cx="3541395" cy="2846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8542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b="1" dirty="0">
                <a:solidFill>
                  <a:srgbClr val="13349F"/>
                </a:solidFill>
                <a:latin typeface="Tw Cen MT"/>
                <a:cs typeface="Tw Cen MT"/>
              </a:rPr>
              <a:t>Codebases</a:t>
            </a:r>
            <a:r>
              <a:rPr sz="20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3349F"/>
                </a:solidFill>
                <a:latin typeface="Tw Cen MT"/>
                <a:cs typeface="Tw Cen MT"/>
              </a:rPr>
              <a:t>grow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as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we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write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add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new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features.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b="1" dirty="0">
                <a:solidFill>
                  <a:srgbClr val="13349F"/>
                </a:solidFill>
                <a:latin typeface="Tw Cen MT"/>
                <a:cs typeface="Tw Cen MT"/>
              </a:rPr>
              <a:t>Tightly</a:t>
            </a:r>
            <a:r>
              <a:rPr sz="20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3349F"/>
                </a:solidFill>
                <a:latin typeface="Tw Cen MT"/>
                <a:cs typeface="Tw Cen MT"/>
              </a:rPr>
              <a:t>coupled</a:t>
            </a:r>
            <a:r>
              <a:rPr sz="20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Business</a:t>
            </a:r>
            <a:r>
              <a:rPr sz="20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logic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all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over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place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Fixing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bugs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adding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3349F"/>
                </a:solidFill>
                <a:latin typeface="Tw Cen MT"/>
                <a:cs typeface="Tw Cen MT"/>
              </a:rPr>
              <a:t>new</a:t>
            </a:r>
            <a:r>
              <a:rPr sz="20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features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becomes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more</a:t>
            </a:r>
            <a:r>
              <a:rPr sz="20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difficult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Big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Bang</a:t>
            </a:r>
            <a:r>
              <a:rPr sz="20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releases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Harder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for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understanding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45" y="55829"/>
            <a:ext cx="10565130" cy="878624"/>
          </a:xfrm>
          <a:prstGeom prst="rect">
            <a:avLst/>
          </a:prstGeom>
        </p:spPr>
        <p:txBody>
          <a:bodyPr vert="horz" wrap="square" lIns="0" tIns="260527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MOTIVATION</a:t>
            </a:r>
            <a:r>
              <a:rPr lang="en-US" spc="-60" dirty="0"/>
              <a:t> RESULT</a:t>
            </a:r>
            <a:endParaRPr spc="-60" dirty="0"/>
          </a:p>
        </p:txBody>
      </p:sp>
      <p:grpSp>
        <p:nvGrpSpPr>
          <p:cNvPr id="11" name="object 11"/>
          <p:cNvGrpSpPr/>
          <p:nvPr/>
        </p:nvGrpSpPr>
        <p:grpSpPr>
          <a:xfrm>
            <a:off x="807333" y="2286000"/>
            <a:ext cx="3270885" cy="3446271"/>
            <a:chOff x="3945635" y="2801111"/>
            <a:chExt cx="3264535" cy="2242185"/>
          </a:xfrm>
        </p:grpSpPr>
        <p:sp>
          <p:nvSpPr>
            <p:cNvPr id="12" name="object 12"/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704" y="2464173"/>
            <a:ext cx="2985767" cy="2480323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54259FF-1415-BB21-462E-40E123E1726C}"/>
              </a:ext>
            </a:extLst>
          </p:cNvPr>
          <p:cNvSpPr/>
          <p:nvPr/>
        </p:nvSpPr>
        <p:spPr>
          <a:xfrm>
            <a:off x="4660902" y="3546091"/>
            <a:ext cx="1169499" cy="702105"/>
          </a:xfrm>
          <a:prstGeom prst="rightArrow">
            <a:avLst/>
          </a:prstGeom>
          <a:solidFill>
            <a:srgbClr val="13349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object 11">
            <a:extLst>
              <a:ext uri="{FF2B5EF4-FFF2-40B4-BE49-F238E27FC236}">
                <a16:creationId xmlns:a16="http://schemas.microsoft.com/office/drawing/2014/main" id="{F458E347-7C6B-83B8-E1AE-68C40D744C29}"/>
              </a:ext>
            </a:extLst>
          </p:cNvPr>
          <p:cNvGrpSpPr/>
          <p:nvPr/>
        </p:nvGrpSpPr>
        <p:grpSpPr>
          <a:xfrm>
            <a:off x="7144217" y="2662494"/>
            <a:ext cx="1421412" cy="1166305"/>
            <a:chOff x="3945635" y="2801111"/>
            <a:chExt cx="3264535" cy="2242185"/>
          </a:xfrm>
        </p:grpSpPr>
        <p:sp>
          <p:nvSpPr>
            <p:cNvPr id="27" name="object 12">
              <a:extLst>
                <a:ext uri="{FF2B5EF4-FFF2-40B4-BE49-F238E27FC236}">
                  <a16:creationId xmlns:a16="http://schemas.microsoft.com/office/drawing/2014/main" id="{5E47D231-3BC8-A505-17D7-F4C731DEEF9E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3">
              <a:extLst>
                <a:ext uri="{FF2B5EF4-FFF2-40B4-BE49-F238E27FC236}">
                  <a16:creationId xmlns:a16="http://schemas.microsoft.com/office/drawing/2014/main" id="{0E61B4C2-49A2-86A4-D5A6-7DC64756966F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9" name="object 15">
            <a:extLst>
              <a:ext uri="{FF2B5EF4-FFF2-40B4-BE49-F238E27FC236}">
                <a16:creationId xmlns:a16="http://schemas.microsoft.com/office/drawing/2014/main" id="{FFE00DF6-54FE-4358-1E09-CD011D5BC4D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3805" y="2609599"/>
            <a:ext cx="1246937" cy="1128822"/>
          </a:xfrm>
          <a:prstGeom prst="rect">
            <a:avLst/>
          </a:prstGeom>
        </p:spPr>
      </p:pic>
      <p:sp>
        <p:nvSpPr>
          <p:cNvPr id="5" name="object 14">
            <a:extLst>
              <a:ext uri="{FF2B5EF4-FFF2-40B4-BE49-F238E27FC236}">
                <a16:creationId xmlns:a16="http://schemas.microsoft.com/office/drawing/2014/main" id="{3D34D81F-25AD-B1DD-A685-230F743D4F10}"/>
              </a:ext>
            </a:extLst>
          </p:cNvPr>
          <p:cNvSpPr txBox="1"/>
          <p:nvPr/>
        </p:nvSpPr>
        <p:spPr>
          <a:xfrm>
            <a:off x="768144" y="1533672"/>
            <a:ext cx="3270885" cy="322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350"/>
              </a:lnSpc>
            </a:pPr>
            <a:r>
              <a:rPr lang="en-US" sz="2800" b="1" spc="-10" dirty="0">
                <a:solidFill>
                  <a:srgbClr val="13349F"/>
                </a:solidFill>
                <a:latin typeface="Tw Cen MT"/>
                <a:cs typeface="Tw Cen MT"/>
              </a:rPr>
              <a:t>MONOLITH</a:t>
            </a:r>
            <a:endParaRPr sz="2800" dirty="0">
              <a:solidFill>
                <a:srgbClr val="13349F"/>
              </a:solidFill>
              <a:latin typeface="Tw Cen MT"/>
              <a:cs typeface="Tw Cen MT"/>
            </a:endParaRPr>
          </a:p>
        </p:txBody>
      </p:sp>
      <p:sp>
        <p:nvSpPr>
          <p:cNvPr id="6" name="object 14">
            <a:extLst>
              <a:ext uri="{FF2B5EF4-FFF2-40B4-BE49-F238E27FC236}">
                <a16:creationId xmlns:a16="http://schemas.microsoft.com/office/drawing/2014/main" id="{94503886-B54C-AF63-0D74-D794313824C8}"/>
              </a:ext>
            </a:extLst>
          </p:cNvPr>
          <p:cNvSpPr txBox="1"/>
          <p:nvPr/>
        </p:nvSpPr>
        <p:spPr>
          <a:xfrm>
            <a:off x="7213805" y="1533672"/>
            <a:ext cx="3270885" cy="322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350"/>
              </a:lnSpc>
            </a:pPr>
            <a:r>
              <a:rPr lang="en-US" sz="2800" b="1" spc="-10" dirty="0">
                <a:solidFill>
                  <a:srgbClr val="13349F"/>
                </a:solidFill>
                <a:latin typeface="Tw Cen MT"/>
                <a:cs typeface="Tw Cen MT"/>
              </a:rPr>
              <a:t>MICROSERVICES</a:t>
            </a:r>
            <a:endParaRPr sz="2800" dirty="0">
              <a:solidFill>
                <a:srgbClr val="13349F"/>
              </a:solidFill>
              <a:latin typeface="Tw Cen MT"/>
              <a:cs typeface="Tw Cen MT"/>
            </a:endParaRPr>
          </a:p>
        </p:txBody>
      </p:sp>
      <p:grpSp>
        <p:nvGrpSpPr>
          <p:cNvPr id="64" name="object 11">
            <a:extLst>
              <a:ext uri="{FF2B5EF4-FFF2-40B4-BE49-F238E27FC236}">
                <a16:creationId xmlns:a16="http://schemas.microsoft.com/office/drawing/2014/main" id="{73B35BA0-64F5-2713-F0B8-10A55C8149E7}"/>
              </a:ext>
            </a:extLst>
          </p:cNvPr>
          <p:cNvGrpSpPr/>
          <p:nvPr/>
        </p:nvGrpSpPr>
        <p:grpSpPr>
          <a:xfrm>
            <a:off x="8922012" y="2662494"/>
            <a:ext cx="1421412" cy="1166305"/>
            <a:chOff x="3945635" y="2801111"/>
            <a:chExt cx="3264535" cy="2242185"/>
          </a:xfrm>
        </p:grpSpPr>
        <p:sp>
          <p:nvSpPr>
            <p:cNvPr id="65" name="object 12">
              <a:extLst>
                <a:ext uri="{FF2B5EF4-FFF2-40B4-BE49-F238E27FC236}">
                  <a16:creationId xmlns:a16="http://schemas.microsoft.com/office/drawing/2014/main" id="{AE6E8CBF-97C7-087B-19A7-A91FFA2DDD0D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13">
              <a:extLst>
                <a:ext uri="{FF2B5EF4-FFF2-40B4-BE49-F238E27FC236}">
                  <a16:creationId xmlns:a16="http://schemas.microsoft.com/office/drawing/2014/main" id="{C351E3B3-2263-F865-B694-46DEF14D7EB1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7" name="object 15">
            <a:extLst>
              <a:ext uri="{FF2B5EF4-FFF2-40B4-BE49-F238E27FC236}">
                <a16:creationId xmlns:a16="http://schemas.microsoft.com/office/drawing/2014/main" id="{3258A08D-8C75-0CB2-47AA-2EEDA1DFB22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1600" y="2609599"/>
            <a:ext cx="1246937" cy="1128822"/>
          </a:xfrm>
          <a:prstGeom prst="rect">
            <a:avLst/>
          </a:prstGeom>
        </p:spPr>
      </p:pic>
      <p:grpSp>
        <p:nvGrpSpPr>
          <p:cNvPr id="68" name="object 11">
            <a:extLst>
              <a:ext uri="{FF2B5EF4-FFF2-40B4-BE49-F238E27FC236}">
                <a16:creationId xmlns:a16="http://schemas.microsoft.com/office/drawing/2014/main" id="{66DBD0D4-DBE1-2158-61A0-A6233B83AFFC}"/>
              </a:ext>
            </a:extLst>
          </p:cNvPr>
          <p:cNvGrpSpPr/>
          <p:nvPr/>
        </p:nvGrpSpPr>
        <p:grpSpPr>
          <a:xfrm>
            <a:off x="7982057" y="4170128"/>
            <a:ext cx="1421412" cy="1166305"/>
            <a:chOff x="3945635" y="2801111"/>
            <a:chExt cx="3264535" cy="2242185"/>
          </a:xfrm>
        </p:grpSpPr>
        <p:sp>
          <p:nvSpPr>
            <p:cNvPr id="69" name="object 12">
              <a:extLst>
                <a:ext uri="{FF2B5EF4-FFF2-40B4-BE49-F238E27FC236}">
                  <a16:creationId xmlns:a16="http://schemas.microsoft.com/office/drawing/2014/main" id="{A62EBF14-BE93-BEBB-ED38-056A67281A4B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13">
              <a:extLst>
                <a:ext uri="{FF2B5EF4-FFF2-40B4-BE49-F238E27FC236}">
                  <a16:creationId xmlns:a16="http://schemas.microsoft.com/office/drawing/2014/main" id="{0F20C3FC-A971-7B72-53F1-5F68A26B49F4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4" name="object 15">
            <a:extLst>
              <a:ext uri="{FF2B5EF4-FFF2-40B4-BE49-F238E27FC236}">
                <a16:creationId xmlns:a16="http://schemas.microsoft.com/office/drawing/2014/main" id="{1E3A44F4-6F5F-4D21-89A6-B9A704AA709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0649" y="4117233"/>
            <a:ext cx="1246937" cy="1128822"/>
          </a:xfrm>
          <a:prstGeom prst="rect">
            <a:avLst/>
          </a:prstGeom>
        </p:spPr>
      </p:pic>
      <p:grpSp>
        <p:nvGrpSpPr>
          <p:cNvPr id="77" name="object 11">
            <a:extLst>
              <a:ext uri="{FF2B5EF4-FFF2-40B4-BE49-F238E27FC236}">
                <a16:creationId xmlns:a16="http://schemas.microsoft.com/office/drawing/2014/main" id="{229839D8-2E1B-C881-34A3-8724EBD5EF6F}"/>
              </a:ext>
            </a:extLst>
          </p:cNvPr>
          <p:cNvGrpSpPr/>
          <p:nvPr/>
        </p:nvGrpSpPr>
        <p:grpSpPr>
          <a:xfrm>
            <a:off x="9704451" y="4170128"/>
            <a:ext cx="1421412" cy="1166305"/>
            <a:chOff x="3945635" y="2801111"/>
            <a:chExt cx="3264535" cy="2242185"/>
          </a:xfrm>
        </p:grpSpPr>
        <p:sp>
          <p:nvSpPr>
            <p:cNvPr id="78" name="object 12">
              <a:extLst>
                <a:ext uri="{FF2B5EF4-FFF2-40B4-BE49-F238E27FC236}">
                  <a16:creationId xmlns:a16="http://schemas.microsoft.com/office/drawing/2014/main" id="{8D430AD9-0E41-282A-4387-C80DAA4B43D6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13">
              <a:extLst>
                <a:ext uri="{FF2B5EF4-FFF2-40B4-BE49-F238E27FC236}">
                  <a16:creationId xmlns:a16="http://schemas.microsoft.com/office/drawing/2014/main" id="{BA7C2850-A1DB-D901-697D-7A463E8865C8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0" name="object 15">
            <a:extLst>
              <a:ext uri="{FF2B5EF4-FFF2-40B4-BE49-F238E27FC236}">
                <a16:creationId xmlns:a16="http://schemas.microsoft.com/office/drawing/2014/main" id="{5870429F-2485-FA33-545A-55CAA8B0761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74039" y="4117233"/>
            <a:ext cx="1246937" cy="1128822"/>
          </a:xfrm>
          <a:prstGeom prst="rect">
            <a:avLst/>
          </a:prstGeom>
        </p:spPr>
      </p:pic>
      <p:grpSp>
        <p:nvGrpSpPr>
          <p:cNvPr id="93" name="object 11">
            <a:extLst>
              <a:ext uri="{FF2B5EF4-FFF2-40B4-BE49-F238E27FC236}">
                <a16:creationId xmlns:a16="http://schemas.microsoft.com/office/drawing/2014/main" id="{64A488C9-B7F9-2B7A-70BE-333CA357857E}"/>
              </a:ext>
            </a:extLst>
          </p:cNvPr>
          <p:cNvGrpSpPr/>
          <p:nvPr/>
        </p:nvGrpSpPr>
        <p:grpSpPr>
          <a:xfrm>
            <a:off x="6268076" y="4171340"/>
            <a:ext cx="1421412" cy="1166305"/>
            <a:chOff x="3945635" y="2801111"/>
            <a:chExt cx="3264535" cy="2242185"/>
          </a:xfrm>
        </p:grpSpPr>
        <p:sp>
          <p:nvSpPr>
            <p:cNvPr id="94" name="object 12">
              <a:extLst>
                <a:ext uri="{FF2B5EF4-FFF2-40B4-BE49-F238E27FC236}">
                  <a16:creationId xmlns:a16="http://schemas.microsoft.com/office/drawing/2014/main" id="{648910FD-10F1-CCB9-F34D-4AC91FB918B9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13">
              <a:extLst>
                <a:ext uri="{FF2B5EF4-FFF2-40B4-BE49-F238E27FC236}">
                  <a16:creationId xmlns:a16="http://schemas.microsoft.com/office/drawing/2014/main" id="{BB65FF1A-4DCB-34D0-B6BC-509647AF2DF9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6" name="object 15">
            <a:extLst>
              <a:ext uri="{FF2B5EF4-FFF2-40B4-BE49-F238E27FC236}">
                <a16:creationId xmlns:a16="http://schemas.microsoft.com/office/drawing/2014/main" id="{EEC9DA58-A9E8-E80A-A003-54F54F00A97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7664" y="4118445"/>
            <a:ext cx="1246937" cy="1128822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3A7D9C60-8276-A1FB-2205-07018FAF23FD}"/>
              </a:ext>
            </a:extLst>
          </p:cNvPr>
          <p:cNvSpPr/>
          <p:nvPr/>
        </p:nvSpPr>
        <p:spPr>
          <a:xfrm rot="2056379">
            <a:off x="9534267" y="3995078"/>
            <a:ext cx="896983" cy="76200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5B48A25-063B-A39C-94B1-528D48DF03ED}"/>
              </a:ext>
            </a:extLst>
          </p:cNvPr>
          <p:cNvSpPr/>
          <p:nvPr/>
        </p:nvSpPr>
        <p:spPr>
          <a:xfrm rot="9992218">
            <a:off x="7416733" y="3961624"/>
            <a:ext cx="1834146" cy="74078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879F17B-824E-C738-828C-7840FE70611A}"/>
              </a:ext>
            </a:extLst>
          </p:cNvPr>
          <p:cNvSpPr/>
          <p:nvPr/>
        </p:nvSpPr>
        <p:spPr>
          <a:xfrm rot="8708518">
            <a:off x="6860175" y="3991955"/>
            <a:ext cx="896983" cy="76200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9E60379-A361-FAB3-AE7F-ED4EBCA99968}"/>
              </a:ext>
            </a:extLst>
          </p:cNvPr>
          <p:cNvSpPr/>
          <p:nvPr/>
        </p:nvSpPr>
        <p:spPr>
          <a:xfrm rot="2056379">
            <a:off x="7956062" y="3995099"/>
            <a:ext cx="896983" cy="76200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3515DD9-FF91-C325-A68E-375631AF9E11}"/>
              </a:ext>
            </a:extLst>
          </p:cNvPr>
          <p:cNvSpPr/>
          <p:nvPr/>
        </p:nvSpPr>
        <p:spPr>
          <a:xfrm rot="19613948">
            <a:off x="9259045" y="4724399"/>
            <a:ext cx="581947" cy="76201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FC8AF42-6DE6-96F1-C69D-357A9A92FF46}"/>
              </a:ext>
            </a:extLst>
          </p:cNvPr>
          <p:cNvSpPr/>
          <p:nvPr/>
        </p:nvSpPr>
        <p:spPr>
          <a:xfrm rot="2312941">
            <a:off x="7523528" y="4763729"/>
            <a:ext cx="581947" cy="76201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956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45" y="55829"/>
            <a:ext cx="10565130" cy="878624"/>
          </a:xfrm>
          <a:prstGeom prst="rect">
            <a:avLst/>
          </a:prstGeom>
        </p:spPr>
        <p:txBody>
          <a:bodyPr vert="horz" wrap="square" lIns="0" tIns="260527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lang="en-US" spc="-60" dirty="0"/>
              <a:t>FROM MONOLITH TO MICROSERVICES</a:t>
            </a:r>
            <a:endParaRPr spc="-6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2F518D-E027-8B20-A840-B834C52F6B31}"/>
              </a:ext>
            </a:extLst>
          </p:cNvPr>
          <p:cNvSpPr txBox="1"/>
          <p:nvPr/>
        </p:nvSpPr>
        <p:spPr>
          <a:xfrm>
            <a:off x="530127" y="1600200"/>
            <a:ext cx="41300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Not all monolithic architectures are large, unmanageable, and tightly coupled systems (“big ball of mud” or “spaghetti code”)</a:t>
            </a:r>
          </a:p>
          <a:p>
            <a:endParaRPr lang="en-US" b="0" i="0" dirty="0">
              <a:solidFill>
                <a:srgbClr val="13349F"/>
              </a:solidFill>
              <a:effectLst/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With thoughtful design, it is possible to create modular monoliths that are well-structured and maintainable</a:t>
            </a:r>
          </a:p>
          <a:p>
            <a:endParaRPr lang="en-US" b="0" i="0" dirty="0">
              <a:solidFill>
                <a:srgbClr val="13349F"/>
              </a:solidFill>
              <a:effectLst/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A well-defined, modular monolith can be easier to maintain, evolve, and </a:t>
            </a:r>
            <a:r>
              <a:rPr lang="en-US" dirty="0">
                <a:solidFill>
                  <a:srgbClr val="13349F"/>
                </a:solidFill>
                <a:latin typeface="Tw Cen MT" panose="020B0602020104020603" pitchFamily="34" charset="0"/>
              </a:rPr>
              <a:t>migrate to microservices</a:t>
            </a:r>
          </a:p>
        </p:txBody>
      </p:sp>
      <p:pic>
        <p:nvPicPr>
          <p:cNvPr id="110" name="Picture 109" descr="A diagram of a service&#10;&#10;Description automatically generated">
            <a:extLst>
              <a:ext uri="{FF2B5EF4-FFF2-40B4-BE49-F238E27FC236}">
                <a16:creationId xmlns:a16="http://schemas.microsoft.com/office/drawing/2014/main" id="{75D4BE7F-BA5F-320C-D2FD-E8BFF8021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214277"/>
            <a:ext cx="4473476" cy="442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49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733" y="1295400"/>
            <a:ext cx="6269990" cy="498700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670560" algn="l"/>
                <a:tab pos="949325" algn="l"/>
                <a:tab pos="1318260" algn="l"/>
                <a:tab pos="1990725" algn="l"/>
                <a:tab pos="2988945" algn="l"/>
                <a:tab pos="3403600" algn="l"/>
                <a:tab pos="4786630" algn="l"/>
                <a:tab pos="5401945" algn="l"/>
                <a:tab pos="5976620" algn="l"/>
              </a:tabLst>
            </a:pPr>
            <a:r>
              <a:rPr lang="en-US" spc="-10" dirty="0">
                <a:solidFill>
                  <a:srgbClr val="13349F"/>
                </a:solidFill>
                <a:latin typeface="Tw Cen MT"/>
                <a:cs typeface="Tw Cen MT"/>
              </a:rPr>
              <a:t>Characteristics of Microservices</a:t>
            </a:r>
            <a:endParaRPr lang="en-US" sz="1800" dirty="0">
              <a:latin typeface="Tw Cen MT"/>
              <a:cs typeface="Tw Cen MT"/>
            </a:endParaRPr>
          </a:p>
          <a:p>
            <a:pPr marL="469900" marR="6985" indent="-457200" algn="just">
              <a:lnSpc>
                <a:spcPct val="111100"/>
              </a:lnSpc>
              <a:spcBef>
                <a:spcPts val="1205"/>
              </a:spcBef>
              <a:buFont typeface="Arial"/>
              <a:buChar char="•"/>
              <a:tabLst>
                <a:tab pos="469900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Breaking down software into components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,</a:t>
            </a:r>
            <a:r>
              <a:rPr lang="en-US" sz="1800" spc="2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which are independently replaceable and upgradable</a:t>
            </a:r>
          </a:p>
          <a:p>
            <a:pPr marL="469900" marR="6985" indent="-457200" algn="l">
              <a:lnSpc>
                <a:spcPct val="111100"/>
              </a:lnSpc>
              <a:spcBef>
                <a:spcPts val="1205"/>
              </a:spcBef>
              <a:buFont typeface="Arial"/>
              <a:buChar char="•"/>
              <a:tabLst>
                <a:tab pos="469900" algn="l"/>
              </a:tabLst>
            </a:pP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r>
              <a:rPr lang="en-US" sz="1800" spc="1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lang="en-US" sz="1800" spc="1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sz="1800" spc="1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microservice</a:t>
            </a:r>
            <a:r>
              <a:rPr lang="en-US" sz="1800" spc="1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architecture</a:t>
            </a:r>
            <a:r>
              <a:rPr lang="en-US" sz="1800" spc="1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lang="en-US" sz="1800" spc="1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often</a:t>
            </a:r>
            <a:r>
              <a:rPr lang="en-US" sz="1800" spc="1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i="1" dirty="0">
                <a:solidFill>
                  <a:srgbClr val="13349F"/>
                </a:solidFill>
                <a:latin typeface="Tw Cen MT"/>
                <a:cs typeface="Tw Cen MT"/>
              </a:rPr>
              <a:t>processes</a:t>
            </a:r>
            <a:r>
              <a:rPr lang="en-US" sz="1800" spc="1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spc="-20" dirty="0">
                <a:solidFill>
                  <a:srgbClr val="13349F"/>
                </a:solidFill>
                <a:latin typeface="Tw Cen MT"/>
                <a:cs typeface="Tw Cen MT"/>
              </a:rPr>
              <a:t>that</a:t>
            </a:r>
            <a:r>
              <a:rPr lang="en-US" sz="18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communicate</a:t>
            </a:r>
            <a:r>
              <a:rPr lang="en-US" sz="1800" spc="32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over</a:t>
            </a:r>
            <a:r>
              <a:rPr lang="en-US" sz="1800" spc="32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sz="1800" spc="31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network</a:t>
            </a:r>
            <a:r>
              <a:rPr lang="en-US" sz="1800" spc="32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lang="en-US" sz="1800" spc="31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fulfill</a:t>
            </a:r>
            <a:r>
              <a:rPr lang="en-US" sz="1800" spc="33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sz="1800" spc="31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goal</a:t>
            </a:r>
            <a:r>
              <a:rPr lang="en-US" sz="1800" spc="32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using</a:t>
            </a:r>
            <a:r>
              <a:rPr lang="en-US" sz="18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technology-agnostic</a:t>
            </a:r>
            <a:r>
              <a:rPr lang="en-US" sz="18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protocols</a:t>
            </a:r>
            <a:r>
              <a:rPr lang="en-US" sz="1800" spc="-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(e.g.,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HTTP)</a:t>
            </a:r>
            <a:endParaRPr lang="en-US" sz="1800" dirty="0">
              <a:latin typeface="Tw Cen MT"/>
              <a:cs typeface="Tw Cen MT"/>
            </a:endParaRPr>
          </a:p>
          <a:p>
            <a:pPr marL="469265" indent="-456565" algn="just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</a:tabLst>
            </a:pP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Organization around</a:t>
            </a:r>
            <a:r>
              <a:rPr lang="en-US" sz="1800" spc="1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business</a:t>
            </a:r>
            <a:r>
              <a:rPr lang="en-US" sz="1800" spc="1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capabilities</a:t>
            </a:r>
            <a:endParaRPr lang="en-US" sz="1800" dirty="0">
              <a:latin typeface="Tw Cen MT"/>
              <a:cs typeface="Tw Cen MT"/>
            </a:endParaRPr>
          </a:p>
          <a:p>
            <a:pPr marL="469900" marR="5080" indent="-457200">
              <a:lnSpc>
                <a:spcPct val="111100"/>
              </a:lnSpc>
              <a:spcBef>
                <a:spcPts val="605"/>
              </a:spcBef>
              <a:buFont typeface="Arial"/>
              <a:buChar char="•"/>
              <a:tabLst>
                <a:tab pos="469900" algn="l"/>
                <a:tab pos="1416050" algn="l"/>
                <a:tab pos="1936114" algn="l"/>
                <a:tab pos="3301365" algn="l"/>
                <a:tab pos="3955415" algn="l"/>
                <a:tab pos="4965700" algn="l"/>
              </a:tabLst>
            </a:pP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25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implemented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using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different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programming</a:t>
            </a:r>
            <a:r>
              <a:rPr lang="en-US" sz="18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languages,</a:t>
            </a:r>
            <a:r>
              <a:rPr lang="en-US" sz="18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databases,</a:t>
            </a:r>
            <a:r>
              <a:rPr lang="en-US" sz="18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hardware,</a:t>
            </a:r>
            <a:r>
              <a:rPr lang="en-US" sz="18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lang="en-US" sz="18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software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environments</a:t>
            </a:r>
            <a:endParaRPr lang="en-US" sz="1800" dirty="0">
              <a:latin typeface="Tw Cen MT"/>
              <a:cs typeface="Tw Cen MT"/>
            </a:endParaRPr>
          </a:p>
          <a:p>
            <a:pPr marL="469900" marR="5715" indent="-457200">
              <a:lnSpc>
                <a:spcPct val="111200"/>
              </a:lnSpc>
              <a:spcBef>
                <a:spcPts val="600"/>
              </a:spcBef>
              <a:buFont typeface="Arial"/>
              <a:buChar char="•"/>
              <a:tabLst>
                <a:tab pos="469900" algn="l"/>
                <a:tab pos="1997075" algn="l"/>
                <a:tab pos="3228340" algn="l"/>
                <a:tab pos="3757295" algn="l"/>
                <a:tab pos="4732655" algn="l"/>
                <a:tab pos="5273675" algn="l"/>
              </a:tabLst>
            </a:pP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Independently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deployable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25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released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20" dirty="0">
                <a:solidFill>
                  <a:srgbClr val="13349F"/>
                </a:solidFill>
                <a:latin typeface="Tw Cen MT"/>
                <a:cs typeface="Tw Cen MT"/>
              </a:rPr>
              <a:t>with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automated</a:t>
            </a:r>
            <a:r>
              <a:rPr lang="en-US" sz="18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processes</a:t>
            </a:r>
          </a:p>
          <a:p>
            <a:pPr marL="469900" marR="5715" indent="-457200">
              <a:lnSpc>
                <a:spcPct val="111200"/>
              </a:lnSpc>
              <a:spcBef>
                <a:spcPts val="600"/>
              </a:spcBef>
              <a:buFont typeface="Arial"/>
              <a:buChar char="•"/>
              <a:tabLst>
                <a:tab pos="469900" algn="l"/>
                <a:tab pos="1997075" algn="l"/>
                <a:tab pos="3228340" algn="l"/>
                <a:tab pos="3757295" algn="l"/>
                <a:tab pos="4732655" algn="l"/>
                <a:tab pos="5273675" algn="l"/>
              </a:tabLst>
            </a:pP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Decentralized data </a:t>
            </a:r>
            <a:r>
              <a:rPr lang="en-US" spc="-10" dirty="0">
                <a:solidFill>
                  <a:srgbClr val="13349F"/>
                </a:solidFill>
                <a:latin typeface="Tw Cen MT"/>
                <a:cs typeface="Tw Cen MT"/>
              </a:rPr>
              <a:t>m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anagement: </a:t>
            </a: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Each service is responsible for its own data and persistence</a:t>
            </a:r>
            <a:endParaRPr lang="en-US"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  <a:p>
            <a:pPr marL="469900" marR="5715" indent="-457200">
              <a:lnSpc>
                <a:spcPct val="111200"/>
              </a:lnSpc>
              <a:spcBef>
                <a:spcPts val="600"/>
              </a:spcBef>
              <a:buFont typeface="Arial"/>
              <a:buChar char="•"/>
              <a:tabLst>
                <a:tab pos="469900" algn="l"/>
                <a:tab pos="1997075" algn="l"/>
                <a:tab pos="3228340" algn="l"/>
                <a:tab pos="3757295" algn="l"/>
                <a:tab pos="4732655" algn="l"/>
                <a:tab pos="5273675" algn="l"/>
              </a:tabLst>
            </a:pPr>
            <a:endParaRPr lang="en-US" sz="1800" dirty="0">
              <a:latin typeface="Tw Cen MT"/>
              <a:cs typeface="Tw Cen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745" y="55829"/>
            <a:ext cx="10565130" cy="1125820"/>
          </a:xfrm>
          <a:prstGeom prst="rect">
            <a:avLst/>
          </a:prstGeom>
        </p:spPr>
        <p:txBody>
          <a:bodyPr vert="horz" wrap="square" lIns="0" tIns="238632" rIns="0" bIns="0" rtlCol="0">
            <a:spAutoFit/>
          </a:bodyPr>
          <a:lstStyle/>
          <a:p>
            <a:pPr marL="12700">
              <a:lnSpc>
                <a:spcPts val="4415"/>
              </a:lnSpc>
              <a:spcBef>
                <a:spcPts val="95"/>
              </a:spcBef>
            </a:pPr>
            <a:r>
              <a:rPr spc="-20" dirty="0"/>
              <a:t>MICROSERVICES</a:t>
            </a:r>
            <a:r>
              <a:rPr lang="en-US" spc="-20" dirty="0"/>
              <a:t> - DEFINITION</a:t>
            </a:r>
            <a:endParaRPr spc="-10" dirty="0"/>
          </a:p>
          <a:p>
            <a:pPr marL="5273675">
              <a:lnSpc>
                <a:spcPts val="2495"/>
              </a:lnSpc>
            </a:pPr>
            <a:r>
              <a:rPr sz="2400" b="0" i="1" dirty="0">
                <a:latin typeface="Tw Cen MT"/>
                <a:cs typeface="Tw Cen MT"/>
              </a:rPr>
              <a:t>Small</a:t>
            </a:r>
            <a:r>
              <a:rPr sz="2400" b="0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and</a:t>
            </a:r>
            <a:r>
              <a:rPr sz="2400" b="0" spc="20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Focused</a:t>
            </a:r>
            <a:r>
              <a:rPr sz="2400" b="0" spc="-15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on</a:t>
            </a:r>
            <a:r>
              <a:rPr sz="2400" b="0" spc="10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Doing</a:t>
            </a:r>
            <a:r>
              <a:rPr sz="2400" b="0" spc="15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One</a:t>
            </a:r>
            <a:r>
              <a:rPr sz="2400" b="0" spc="10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Thing</a:t>
            </a:r>
            <a:r>
              <a:rPr sz="2400" b="0" spc="15" dirty="0">
                <a:latin typeface="Times New Roman"/>
                <a:cs typeface="Times New Roman"/>
              </a:rPr>
              <a:t> </a:t>
            </a:r>
            <a:r>
              <a:rPr sz="2400" b="0" i="1" spc="-20" dirty="0">
                <a:latin typeface="Tw Cen MT"/>
                <a:cs typeface="Tw Cen MT"/>
              </a:rPr>
              <a:t>Well</a:t>
            </a:r>
            <a:endParaRPr sz="2400" dirty="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9083" y="1952244"/>
            <a:ext cx="4491227" cy="294436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E218DB6A-774D-9487-E81F-E377A9AC46B6}"/>
              </a:ext>
            </a:extLst>
          </p:cNvPr>
          <p:cNvSpPr txBox="1"/>
          <p:nvPr/>
        </p:nvSpPr>
        <p:spPr>
          <a:xfrm>
            <a:off x="7848600" y="6383066"/>
            <a:ext cx="32766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6F6E6E"/>
                </a:solidFill>
                <a:latin typeface="Tw Cen MT"/>
                <a:cs typeface="Tw Cen MT"/>
              </a:rPr>
              <a:t>https://martinfowler.com/articles/microservices.html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263" y="55829"/>
            <a:ext cx="19919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BENEFITS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7317"/>
            <a:ext cx="25882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645" algn="l"/>
              </a:tabLst>
            </a:pPr>
            <a:r>
              <a:rPr sz="1200" b="1" spc="-25" dirty="0">
                <a:solidFill>
                  <a:srgbClr val="13349F"/>
                </a:solidFill>
                <a:latin typeface="Tw Cen MT"/>
                <a:cs typeface="Tw Cen MT"/>
              </a:rPr>
              <a:t>1</a:t>
            </a: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6</a:t>
            </a:r>
            <a:endParaRPr sz="1200" dirty="0">
              <a:latin typeface="Tw Cen MT"/>
              <a:cs typeface="Tw Cen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0265" y="1357883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3229" y="1565910"/>
            <a:ext cx="2600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2445" algn="l"/>
                <a:tab pos="1223645" algn="l"/>
                <a:tab pos="1680845" algn="l"/>
              </a:tabLst>
            </a:pP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This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makes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229" y="1785362"/>
            <a:ext cx="2601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easier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understand,</a:t>
            </a:r>
            <a:r>
              <a:rPr sz="1600" spc="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develop,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3229" y="2004514"/>
            <a:ext cx="2603500" cy="1223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ts val="1825"/>
              </a:lnSpc>
              <a:spcBef>
                <a:spcPts val="95"/>
              </a:spcBef>
            </a:pP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test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,</a:t>
            </a:r>
            <a:r>
              <a:rPr sz="1600" spc="114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600" spc="114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become</a:t>
            </a:r>
            <a:r>
              <a:rPr sz="1600" spc="1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more</a:t>
            </a:r>
            <a:r>
              <a:rPr sz="1600" spc="1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resilient</a:t>
            </a:r>
            <a:endParaRPr sz="1600">
              <a:latin typeface="Tw Cen MT"/>
              <a:cs typeface="Tw Cen MT"/>
            </a:endParaRPr>
          </a:p>
          <a:p>
            <a:pPr marL="12700" algn="just">
              <a:lnSpc>
                <a:spcPts val="1825"/>
              </a:lnSpc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architecture</a:t>
            </a:r>
            <a:r>
              <a:rPr sz="16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erosion.</a:t>
            </a:r>
            <a:endParaRPr sz="1600">
              <a:latin typeface="Tw Cen MT"/>
              <a:cs typeface="Tw Cen MT"/>
            </a:endParaRPr>
          </a:p>
          <a:p>
            <a:pPr marL="12700" marR="5080" algn="just">
              <a:lnSpc>
                <a:spcPts val="1730"/>
              </a:lnSpc>
              <a:spcBef>
                <a:spcPts val="62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This</a:t>
            </a:r>
            <a:r>
              <a:rPr sz="1600" spc="2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benefit</a:t>
            </a:r>
            <a:r>
              <a:rPr sz="1600" spc="2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600" spc="2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often</a:t>
            </a:r>
            <a:r>
              <a:rPr sz="1600" spc="2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argued</a:t>
            </a:r>
            <a:r>
              <a:rPr sz="1600" spc="2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comparison</a:t>
            </a:r>
            <a:r>
              <a:rPr sz="1600" spc="1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10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10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complexity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6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monolithic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architectures.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1104" y="786396"/>
            <a:ext cx="2924810" cy="808355"/>
            <a:chOff x="451104" y="786396"/>
            <a:chExt cx="2924810" cy="80835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104" y="786396"/>
              <a:ext cx="2924556" cy="73163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6987" y="786447"/>
              <a:ext cx="1732788" cy="80778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20265" y="900683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5" y="0"/>
                  </a:moveTo>
                  <a:lnTo>
                    <a:pt x="185257" y="0"/>
                  </a:lnTo>
                  <a:lnTo>
                    <a:pt x="126703" y="4961"/>
                  </a:lnTo>
                  <a:lnTo>
                    <a:pt x="75848" y="18779"/>
                  </a:lnTo>
                  <a:lnTo>
                    <a:pt x="35745" y="39858"/>
                  </a:lnTo>
                  <a:lnTo>
                    <a:pt x="9445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8" y="457200"/>
                  </a:lnTo>
                  <a:lnTo>
                    <a:pt x="2650238" y="97409"/>
                  </a:lnTo>
                  <a:lnTo>
                    <a:pt x="2614495" y="39858"/>
                  </a:lnTo>
                  <a:lnTo>
                    <a:pt x="2574389" y="18779"/>
                  </a:lnTo>
                  <a:lnTo>
                    <a:pt x="2523523" y="4961"/>
                  </a:lnTo>
                  <a:lnTo>
                    <a:pt x="2464945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55597" y="949197"/>
            <a:ext cx="11791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Modularity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45764" y="1380743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69640" y="1588135"/>
            <a:ext cx="2602230" cy="136652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28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Microservices</a:t>
            </a:r>
            <a:r>
              <a:rPr sz="1600" spc="3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sz="1600" spc="3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implemented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600" spc="2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deployed</a:t>
            </a:r>
            <a:r>
              <a:rPr sz="1600" spc="204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independently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600" spc="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each</a:t>
            </a:r>
            <a:r>
              <a:rPr sz="1600" spc="3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other</a:t>
            </a:r>
            <a:r>
              <a:rPr sz="1600" spc="3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(they</a:t>
            </a:r>
            <a:r>
              <a:rPr sz="16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run</a:t>
            </a:r>
            <a:r>
              <a:rPr sz="1600" spc="3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within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independent</a:t>
            </a:r>
            <a:r>
              <a:rPr sz="1600" spc="3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processes)</a:t>
            </a:r>
            <a:r>
              <a:rPr sz="1600" spc="3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6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13349F"/>
                </a:solidFill>
                <a:latin typeface="Tw Cen MT"/>
                <a:cs typeface="Tw Cen MT"/>
              </a:rPr>
              <a:t>they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600" spc="2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1600" spc="2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monitored</a:t>
            </a:r>
            <a:r>
              <a:rPr sz="1600" spc="2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600" spc="2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scaled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independently.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76600" y="807783"/>
            <a:ext cx="2924810" cy="808355"/>
            <a:chOff x="3276600" y="807783"/>
            <a:chExt cx="2924810" cy="80835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6600" y="809256"/>
              <a:ext cx="2924556" cy="73163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4487" y="807783"/>
              <a:ext cx="1670303" cy="80778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445764" y="923543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3" y="0"/>
                  </a:moveTo>
                  <a:lnTo>
                    <a:pt x="185293" y="0"/>
                  </a:lnTo>
                  <a:lnTo>
                    <a:pt x="126715" y="4961"/>
                  </a:lnTo>
                  <a:lnTo>
                    <a:pt x="75849" y="18779"/>
                  </a:lnTo>
                  <a:lnTo>
                    <a:pt x="35742" y="39858"/>
                  </a:lnTo>
                  <a:lnTo>
                    <a:pt x="9443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6" y="457200"/>
                  </a:lnTo>
                  <a:lnTo>
                    <a:pt x="2650236" y="97409"/>
                  </a:lnTo>
                  <a:lnTo>
                    <a:pt x="2614493" y="39858"/>
                  </a:lnTo>
                  <a:lnTo>
                    <a:pt x="2574386" y="18779"/>
                  </a:lnTo>
                  <a:lnTo>
                    <a:pt x="2523520" y="4961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212716" y="971550"/>
            <a:ext cx="11156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Scalability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272784" y="1357883"/>
            <a:ext cx="2649220" cy="1998345"/>
          </a:xfrm>
          <a:custGeom>
            <a:avLst/>
            <a:gdLst/>
            <a:ahLst/>
            <a:cxnLst/>
            <a:rect l="l" t="t" r="r" b="b"/>
            <a:pathLst>
              <a:path w="2649220" h="1998345">
                <a:moveTo>
                  <a:pt x="2648712" y="0"/>
                </a:moveTo>
                <a:lnTo>
                  <a:pt x="0" y="0"/>
                </a:lnTo>
                <a:lnTo>
                  <a:pt x="0" y="1997964"/>
                </a:lnTo>
                <a:lnTo>
                  <a:pt x="2648712" y="1997964"/>
                </a:lnTo>
                <a:lnTo>
                  <a:pt x="2648712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96405" y="1346454"/>
            <a:ext cx="2601595" cy="9271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algn="just">
              <a:lnSpc>
                <a:spcPts val="1730"/>
              </a:lnSpc>
              <a:spcBef>
                <a:spcPts val="310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Microservices</a:t>
            </a:r>
            <a:r>
              <a:rPr sz="1600" spc="1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sz="1600" spc="1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considered</a:t>
            </a:r>
            <a:r>
              <a:rPr sz="1600" spc="1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600" spc="-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viable</a:t>
            </a:r>
            <a:r>
              <a:rPr sz="1600" spc="4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means</a:t>
            </a:r>
            <a:r>
              <a:rPr sz="1600" spc="4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for</a:t>
            </a:r>
            <a:r>
              <a:rPr sz="1600" spc="4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modernizing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existing</a:t>
            </a:r>
            <a:r>
              <a:rPr sz="1600" spc="200" dirty="0">
                <a:solidFill>
                  <a:srgbClr val="13349F"/>
                </a:solidFill>
                <a:latin typeface="Times New Roman"/>
                <a:cs typeface="Times New Roman"/>
              </a:rPr>
              <a:t> 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monolithic</a:t>
            </a:r>
            <a:r>
              <a:rPr sz="1600" spc="204" dirty="0">
                <a:solidFill>
                  <a:srgbClr val="13349F"/>
                </a:solidFill>
                <a:latin typeface="Times New Roman"/>
                <a:cs typeface="Times New Roman"/>
              </a:rPr>
              <a:t>  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software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applications.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96405" y="2300735"/>
            <a:ext cx="2601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0225" algn="l"/>
                <a:tab pos="1362710" algn="l"/>
                <a:tab pos="1835150" algn="l"/>
              </a:tabLst>
            </a:pP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  <a:hlinkClick r:id="rId5"/>
              </a:rPr>
              <a:t>The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  <a:hlinkClick r:id="rId5"/>
              </a:rPr>
              <a:t>	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  <a:hlinkClick r:id="rId5"/>
              </a:rPr>
              <a:t>process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  <a:hlinkClick r:id="rId5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  <a:hlinkClick r:id="rId5"/>
              </a:rPr>
              <a:t>for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  <a:hlinkClick r:id="rId5"/>
              </a:rPr>
              <a:t>	</a:t>
            </a:r>
            <a:r>
              <a:rPr sz="1600" b="1" u="sng" spc="-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  <a:hlinkClick r:id="rId5"/>
              </a:rPr>
              <a:t>Software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96405" y="2520187"/>
            <a:ext cx="25996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42415" algn="l"/>
                <a:tab pos="2028825" algn="l"/>
              </a:tabLst>
            </a:pPr>
            <a:r>
              <a:rPr sz="1600" b="1" u="sng" spc="-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  <a:hlinkClick r:id="rId5"/>
              </a:rPr>
              <a:t>modernization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  <a:hlinkClick r:id="rId5"/>
              </a:rPr>
              <a:t>	</a:t>
            </a:r>
            <a:r>
              <a:rPr sz="1600" b="1" spc="-25" dirty="0">
                <a:solidFill>
                  <a:srgbClr val="13349F"/>
                </a:solidFill>
                <a:latin typeface="Tw Cen MT"/>
                <a:cs typeface="Tw Cen MT"/>
                <a:hlinkClick r:id="rId5"/>
              </a:rPr>
              <a:t>of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  <a:hlinkClick r:id="rId5"/>
              </a:rPr>
              <a:t>	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  <a:hlinkClick r:id="rId5"/>
              </a:rPr>
              <a:t>legacy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96399" y="2739645"/>
            <a:ext cx="2599690" cy="488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25"/>
              </a:lnSpc>
              <a:spcBef>
                <a:spcPts val="95"/>
              </a:spcBef>
            </a:pP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applications</a:t>
            </a:r>
            <a:r>
              <a:rPr sz="1600" spc="40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600" spc="40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done</a:t>
            </a:r>
            <a:r>
              <a:rPr sz="1600" spc="4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using</a:t>
            </a:r>
            <a:r>
              <a:rPr sz="1600" spc="40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an</a:t>
            </a:r>
            <a:endParaRPr sz="1600">
              <a:latin typeface="Tw Cen MT"/>
              <a:cs typeface="Tw Cen MT"/>
            </a:endParaRPr>
          </a:p>
          <a:p>
            <a:pPr marL="12700">
              <a:lnSpc>
                <a:spcPts val="1825"/>
              </a:lnSpc>
            </a:pP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incremental</a:t>
            </a:r>
            <a:r>
              <a:rPr sz="16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approach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103620" y="786396"/>
            <a:ext cx="2923540" cy="808355"/>
            <a:chOff x="6103620" y="786396"/>
            <a:chExt cx="2923540" cy="808355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3620" y="786396"/>
              <a:ext cx="2923031" cy="73163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01028" y="786447"/>
              <a:ext cx="1729740" cy="80778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272784" y="900683"/>
              <a:ext cx="2649220" cy="457200"/>
            </a:xfrm>
            <a:custGeom>
              <a:avLst/>
              <a:gdLst/>
              <a:ahLst/>
              <a:cxnLst/>
              <a:rect l="l" t="t" r="r" b="b"/>
              <a:pathLst>
                <a:path w="2649220" h="457200">
                  <a:moveTo>
                    <a:pt x="2463546" y="0"/>
                  </a:moveTo>
                  <a:lnTo>
                    <a:pt x="185166" y="0"/>
                  </a:lnTo>
                  <a:lnTo>
                    <a:pt x="126650" y="4961"/>
                  </a:lnTo>
                  <a:lnTo>
                    <a:pt x="75822" y="18779"/>
                  </a:lnTo>
                  <a:lnTo>
                    <a:pt x="35734" y="39858"/>
                  </a:lnTo>
                  <a:lnTo>
                    <a:pt x="9442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48712" y="457200"/>
                  </a:lnTo>
                  <a:lnTo>
                    <a:pt x="2648712" y="97409"/>
                  </a:lnTo>
                  <a:lnTo>
                    <a:pt x="2612977" y="39858"/>
                  </a:lnTo>
                  <a:lnTo>
                    <a:pt x="2572889" y="18779"/>
                  </a:lnTo>
                  <a:lnTo>
                    <a:pt x="2522061" y="4961"/>
                  </a:lnTo>
                  <a:lnTo>
                    <a:pt x="2463546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010145" y="949197"/>
            <a:ext cx="11747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Integration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098280" y="1330451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122787" y="1319275"/>
            <a:ext cx="2603500" cy="188150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715" algn="just">
              <a:lnSpc>
                <a:spcPts val="1730"/>
              </a:lnSpc>
              <a:spcBef>
                <a:spcPts val="310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We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600" spc="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decide</a:t>
            </a:r>
            <a:r>
              <a:rPr sz="1600" spc="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use</a:t>
            </a:r>
            <a:r>
              <a:rPr sz="1600" spc="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different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technologies</a:t>
            </a:r>
            <a:r>
              <a:rPr sz="16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inside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each</a:t>
            </a:r>
            <a:r>
              <a:rPr sz="16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13349F"/>
                </a:solidFill>
                <a:latin typeface="Tw Cen MT"/>
                <a:cs typeface="Tw Cen MT"/>
              </a:rPr>
              <a:t>one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.</a:t>
            </a:r>
            <a:endParaRPr sz="1600">
              <a:latin typeface="Tw Cen MT"/>
              <a:cs typeface="Tw Cen MT"/>
            </a:endParaRPr>
          </a:p>
          <a:p>
            <a:pPr marL="12700" marR="5080" algn="just">
              <a:lnSpc>
                <a:spcPct val="90000"/>
              </a:lnSpc>
              <a:spcBef>
                <a:spcPts val="57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This</a:t>
            </a:r>
            <a:r>
              <a:rPr sz="1600" spc="2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allows</a:t>
            </a:r>
            <a:r>
              <a:rPr sz="1600" spc="2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us</a:t>
            </a:r>
            <a:r>
              <a:rPr sz="1600" spc="2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2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pick</a:t>
            </a:r>
            <a:r>
              <a:rPr sz="1600" spc="2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2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right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tool</a:t>
            </a:r>
            <a:r>
              <a:rPr sz="16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for</a:t>
            </a:r>
            <a:r>
              <a:rPr sz="16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each</a:t>
            </a:r>
            <a:r>
              <a:rPr sz="1600" spc="3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job,</a:t>
            </a:r>
            <a:r>
              <a:rPr sz="1600" spc="3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rather</a:t>
            </a:r>
            <a:r>
              <a:rPr sz="16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than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having</a:t>
            </a:r>
            <a:r>
              <a:rPr sz="16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select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6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standardized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approach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that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often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ends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up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being</a:t>
            </a:r>
            <a:r>
              <a:rPr sz="1600" spc="220" dirty="0">
                <a:solidFill>
                  <a:srgbClr val="13349F"/>
                </a:solidFill>
                <a:latin typeface="Times New Roman"/>
                <a:cs typeface="Times New Roman"/>
              </a:rPr>
              <a:t> 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225" dirty="0">
                <a:solidFill>
                  <a:srgbClr val="13349F"/>
                </a:solidFill>
                <a:latin typeface="Times New Roman"/>
                <a:cs typeface="Times New Roman"/>
              </a:rPr>
              <a:t> 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lowest</a:t>
            </a:r>
            <a:r>
              <a:rPr sz="1600" spc="225" dirty="0">
                <a:solidFill>
                  <a:srgbClr val="13349F"/>
                </a:solidFill>
                <a:latin typeface="Times New Roman"/>
                <a:cs typeface="Times New Roman"/>
              </a:rPr>
              <a:t>  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common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denominator.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929116" y="758964"/>
            <a:ext cx="2924810" cy="779145"/>
            <a:chOff x="8929116" y="758964"/>
            <a:chExt cx="2924810" cy="779145"/>
          </a:xfrm>
        </p:grpSpPr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9116" y="758964"/>
              <a:ext cx="2924556" cy="73163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57944" y="783285"/>
              <a:ext cx="1865376" cy="75443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9098280" y="873251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3" y="0"/>
                  </a:moveTo>
                  <a:lnTo>
                    <a:pt x="185293" y="0"/>
                  </a:lnTo>
                  <a:lnTo>
                    <a:pt x="126715" y="4961"/>
                  </a:lnTo>
                  <a:lnTo>
                    <a:pt x="75849" y="18779"/>
                  </a:lnTo>
                  <a:lnTo>
                    <a:pt x="35742" y="39858"/>
                  </a:lnTo>
                  <a:lnTo>
                    <a:pt x="9443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6" y="457200"/>
                  </a:lnTo>
                  <a:lnTo>
                    <a:pt x="2650236" y="97409"/>
                  </a:lnTo>
                  <a:lnTo>
                    <a:pt x="2614493" y="39858"/>
                  </a:lnTo>
                  <a:lnTo>
                    <a:pt x="2574386" y="18779"/>
                  </a:lnTo>
                  <a:lnTo>
                    <a:pt x="2523520" y="4961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752838" y="940434"/>
            <a:ext cx="1344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Heterogeneity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73605" y="4050793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97176" y="4259326"/>
            <a:ext cx="2602230" cy="11468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algn="just">
              <a:lnSpc>
                <a:spcPts val="1730"/>
              </a:lnSpc>
              <a:spcBef>
                <a:spcPts val="310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If</a:t>
            </a:r>
            <a:r>
              <a:rPr sz="1600" spc="2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one</a:t>
            </a:r>
            <a:r>
              <a:rPr sz="1600" spc="1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component</a:t>
            </a:r>
            <a:r>
              <a:rPr sz="1600" spc="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600" spc="2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600" spc="19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system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fails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,</a:t>
            </a:r>
            <a:r>
              <a:rPr sz="1600" spc="4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but</a:t>
            </a:r>
            <a:r>
              <a:rPr sz="1600" spc="4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that</a:t>
            </a:r>
            <a:r>
              <a:rPr sz="1600" spc="4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failure</a:t>
            </a:r>
            <a:r>
              <a:rPr sz="1600" spc="45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doesn’t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cascade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,</a:t>
            </a:r>
            <a:r>
              <a:rPr sz="1600" spc="9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you</a:t>
            </a:r>
            <a:r>
              <a:rPr sz="1600" spc="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600" spc="9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isolate</a:t>
            </a:r>
            <a:r>
              <a:rPr sz="1600" spc="9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problem</a:t>
            </a:r>
            <a:r>
              <a:rPr sz="1600" spc="7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600" spc="8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9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rest</a:t>
            </a:r>
            <a:r>
              <a:rPr sz="1600" spc="8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600" spc="10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system</a:t>
            </a:r>
            <a:r>
              <a:rPr sz="16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6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carry</a:t>
            </a:r>
            <a:r>
              <a:rPr sz="16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working.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04444" y="3479304"/>
            <a:ext cx="2924810" cy="777240"/>
            <a:chOff x="504444" y="3479304"/>
            <a:chExt cx="2924810" cy="777240"/>
          </a:xfrm>
        </p:grpSpPr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444" y="3479304"/>
              <a:ext cx="2924556" cy="73163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9200" y="3502101"/>
              <a:ext cx="1493520" cy="75443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73605" y="3593591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5" y="0"/>
                  </a:moveTo>
                  <a:lnTo>
                    <a:pt x="185257" y="0"/>
                  </a:lnTo>
                  <a:lnTo>
                    <a:pt x="126703" y="4961"/>
                  </a:lnTo>
                  <a:lnTo>
                    <a:pt x="75848" y="18779"/>
                  </a:lnTo>
                  <a:lnTo>
                    <a:pt x="35745" y="39858"/>
                  </a:lnTo>
                  <a:lnTo>
                    <a:pt x="9445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8" y="457200"/>
                  </a:lnTo>
                  <a:lnTo>
                    <a:pt x="2650238" y="97409"/>
                  </a:lnTo>
                  <a:lnTo>
                    <a:pt x="2614495" y="39858"/>
                  </a:lnTo>
                  <a:lnTo>
                    <a:pt x="2574389" y="18779"/>
                  </a:lnTo>
                  <a:lnTo>
                    <a:pt x="2523523" y="4961"/>
                  </a:lnTo>
                  <a:lnTo>
                    <a:pt x="2464945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513077" y="3660775"/>
            <a:ext cx="970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Resilience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445764" y="4050793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469638" y="4040835"/>
            <a:ext cx="2602865" cy="182562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280"/>
              </a:spcBef>
            </a:pP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We</a:t>
            </a:r>
            <a:r>
              <a:rPr sz="1500" spc="8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500" spc="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make</a:t>
            </a:r>
            <a:r>
              <a:rPr sz="1500" spc="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500" spc="9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change</a:t>
            </a:r>
            <a:r>
              <a:rPr sz="1500" spc="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500" spc="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spc="-5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500" spc="-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single</a:t>
            </a:r>
            <a:r>
              <a:rPr sz="1500" spc="29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service</a:t>
            </a:r>
            <a:r>
              <a:rPr sz="1500" spc="3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500" spc="3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b="1" dirty="0">
                <a:solidFill>
                  <a:srgbClr val="13349F"/>
                </a:solidFill>
                <a:latin typeface="Tw Cen MT"/>
                <a:cs typeface="Tw Cen MT"/>
              </a:rPr>
              <a:t>deploy</a:t>
            </a:r>
            <a:r>
              <a:rPr sz="1500" spc="29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b="1" spc="-25" dirty="0">
                <a:solidFill>
                  <a:srgbClr val="13349F"/>
                </a:solidFill>
                <a:latin typeface="Tw Cen MT"/>
                <a:cs typeface="Tw Cen MT"/>
              </a:rPr>
              <a:t>it</a:t>
            </a:r>
            <a:r>
              <a:rPr sz="15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13349F"/>
                </a:solidFill>
                <a:latin typeface="Tw Cen MT"/>
                <a:cs typeface="Tw Cen MT"/>
              </a:rPr>
              <a:t>independently</a:t>
            </a:r>
            <a:r>
              <a:rPr sz="1500" spc="1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500" spc="2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500" spc="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rest</a:t>
            </a:r>
            <a:r>
              <a:rPr sz="1500" spc="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500" spc="2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spc="-25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5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system</a:t>
            </a:r>
            <a:r>
              <a:rPr sz="15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–</a:t>
            </a:r>
            <a:r>
              <a:rPr sz="1500" spc="-1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faster</a:t>
            </a:r>
            <a:r>
              <a:rPr sz="15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13349F"/>
                </a:solidFill>
                <a:latin typeface="Tw Cen MT"/>
                <a:cs typeface="Tw Cen MT"/>
              </a:rPr>
              <a:t>deployment.</a:t>
            </a:r>
            <a:endParaRPr sz="1500">
              <a:latin typeface="Tw Cen MT"/>
              <a:cs typeface="Tw Cen MT"/>
            </a:endParaRPr>
          </a:p>
          <a:p>
            <a:pPr marL="12700" marR="6350" algn="just">
              <a:lnSpc>
                <a:spcPct val="90000"/>
              </a:lnSpc>
              <a:spcBef>
                <a:spcPts val="59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If</a:t>
            </a:r>
            <a:r>
              <a:rPr sz="1600" spc="2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600" spc="1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problem</a:t>
            </a:r>
            <a:r>
              <a:rPr sz="1600" spc="1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does</a:t>
            </a:r>
            <a:r>
              <a:rPr sz="1600" spc="1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occur,</a:t>
            </a:r>
            <a:r>
              <a:rPr sz="1600" spc="1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it</a:t>
            </a:r>
            <a:r>
              <a:rPr sz="1600" spc="1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1600" spc="38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isolated</a:t>
            </a:r>
            <a:r>
              <a:rPr sz="1600" spc="38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quickly</a:t>
            </a:r>
            <a:r>
              <a:rPr sz="1600" spc="3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37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an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individual</a:t>
            </a:r>
            <a:r>
              <a:rPr sz="1600" spc="3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service,</a:t>
            </a:r>
            <a:r>
              <a:rPr sz="1600" spc="3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making</a:t>
            </a:r>
            <a:r>
              <a:rPr sz="1600" spc="3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fast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rollback</a:t>
            </a:r>
            <a:r>
              <a:rPr sz="16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easy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achieve.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276600" y="3479304"/>
            <a:ext cx="2924810" cy="777240"/>
            <a:chOff x="3276600" y="3479304"/>
            <a:chExt cx="2924810" cy="777240"/>
          </a:xfrm>
        </p:grpSpPr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6600" y="3479304"/>
              <a:ext cx="2924556" cy="73163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93819" y="3502101"/>
              <a:ext cx="1691640" cy="75443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445764" y="3593591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3" y="0"/>
                  </a:moveTo>
                  <a:lnTo>
                    <a:pt x="185293" y="0"/>
                  </a:lnTo>
                  <a:lnTo>
                    <a:pt x="126715" y="4961"/>
                  </a:lnTo>
                  <a:lnTo>
                    <a:pt x="75849" y="18779"/>
                  </a:lnTo>
                  <a:lnTo>
                    <a:pt x="35742" y="39858"/>
                  </a:lnTo>
                  <a:lnTo>
                    <a:pt x="9443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6" y="457200"/>
                  </a:lnTo>
                  <a:lnTo>
                    <a:pt x="2650236" y="97409"/>
                  </a:lnTo>
                  <a:lnTo>
                    <a:pt x="2614493" y="39858"/>
                  </a:lnTo>
                  <a:lnTo>
                    <a:pt x="2574386" y="18779"/>
                  </a:lnTo>
                  <a:lnTo>
                    <a:pt x="2523520" y="4961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186809" y="3660775"/>
            <a:ext cx="1169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Deployment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272784" y="4050793"/>
            <a:ext cx="2649220" cy="1998345"/>
          </a:xfrm>
          <a:custGeom>
            <a:avLst/>
            <a:gdLst/>
            <a:ahLst/>
            <a:cxnLst/>
            <a:rect l="l" t="t" r="r" b="b"/>
            <a:pathLst>
              <a:path w="2649220" h="1998345">
                <a:moveTo>
                  <a:pt x="2648712" y="0"/>
                </a:moveTo>
                <a:lnTo>
                  <a:pt x="0" y="0"/>
                </a:lnTo>
                <a:lnTo>
                  <a:pt x="0" y="1997964"/>
                </a:lnTo>
                <a:lnTo>
                  <a:pt x="2648712" y="1997964"/>
                </a:lnTo>
                <a:lnTo>
                  <a:pt x="2648712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296405" y="4039311"/>
            <a:ext cx="2601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19455" algn="l"/>
                <a:tab pos="1583690" algn="l"/>
                <a:tab pos="1965960" algn="l"/>
              </a:tabLst>
            </a:pP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Teams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working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25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smaller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296404" y="4259326"/>
            <a:ext cx="2602230" cy="7842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  <a:tabLst>
                <a:tab pos="1035050" algn="l"/>
                <a:tab pos="1531620" algn="l"/>
                <a:tab pos="1828800" algn="l"/>
                <a:tab pos="2182495" algn="l"/>
              </a:tabLst>
            </a:pP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codebases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tend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more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productive.</a:t>
            </a:r>
            <a:endParaRPr sz="16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Microservices</a:t>
            </a:r>
            <a:r>
              <a:rPr sz="1600" spc="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allow</a:t>
            </a:r>
            <a:r>
              <a:rPr sz="1600" spc="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us</a:t>
            </a:r>
            <a:r>
              <a:rPr sz="1600" spc="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better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296398" y="4993897"/>
            <a:ext cx="2604135" cy="92773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28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align</a:t>
            </a:r>
            <a:r>
              <a:rPr sz="1600" spc="13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our</a:t>
            </a:r>
            <a:r>
              <a:rPr sz="1600" spc="13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architecture</a:t>
            </a:r>
            <a:r>
              <a:rPr sz="1600" spc="13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13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our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organization</a:t>
            </a:r>
            <a:r>
              <a:rPr sz="1600" spc="2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by</a:t>
            </a:r>
            <a:r>
              <a:rPr sz="1600" spc="254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minimizing</a:t>
            </a:r>
            <a:r>
              <a:rPr sz="1600" spc="2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number</a:t>
            </a:r>
            <a:r>
              <a:rPr sz="1600" spc="3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600" spc="3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people</a:t>
            </a:r>
            <a:r>
              <a:rPr sz="1600" spc="3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working</a:t>
            </a:r>
            <a:r>
              <a:rPr sz="1600" spc="3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any</a:t>
            </a:r>
            <a:r>
              <a:rPr sz="1600" spc="-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codebase.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103620" y="3479304"/>
            <a:ext cx="2923540" cy="777240"/>
            <a:chOff x="6103620" y="3479304"/>
            <a:chExt cx="2923540" cy="777240"/>
          </a:xfrm>
        </p:grpSpPr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3620" y="3479304"/>
              <a:ext cx="2923031" cy="731634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40196" y="3502101"/>
              <a:ext cx="2851404" cy="75443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6272784" y="3593591"/>
              <a:ext cx="2649220" cy="457200"/>
            </a:xfrm>
            <a:custGeom>
              <a:avLst/>
              <a:gdLst/>
              <a:ahLst/>
              <a:cxnLst/>
              <a:rect l="l" t="t" r="r" b="b"/>
              <a:pathLst>
                <a:path w="2649220" h="457200">
                  <a:moveTo>
                    <a:pt x="2463546" y="0"/>
                  </a:moveTo>
                  <a:lnTo>
                    <a:pt x="185166" y="0"/>
                  </a:lnTo>
                  <a:lnTo>
                    <a:pt x="126650" y="4961"/>
                  </a:lnTo>
                  <a:lnTo>
                    <a:pt x="75822" y="18779"/>
                  </a:lnTo>
                  <a:lnTo>
                    <a:pt x="35734" y="39858"/>
                  </a:lnTo>
                  <a:lnTo>
                    <a:pt x="9442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48712" y="457200"/>
                  </a:lnTo>
                  <a:lnTo>
                    <a:pt x="2648712" y="97409"/>
                  </a:lnTo>
                  <a:lnTo>
                    <a:pt x="2612977" y="39858"/>
                  </a:lnTo>
                  <a:lnTo>
                    <a:pt x="2572889" y="18779"/>
                  </a:lnTo>
                  <a:lnTo>
                    <a:pt x="2522061" y="4961"/>
                  </a:lnTo>
                  <a:lnTo>
                    <a:pt x="2463546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434073" y="3660775"/>
            <a:ext cx="2329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w Cen MT"/>
                <a:cs typeface="Tw Cen MT"/>
              </a:rPr>
              <a:t>Distributed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development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098280" y="4050793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9122791" y="4335526"/>
            <a:ext cx="2601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4675" algn="l"/>
                <a:tab pos="1005840" algn="l"/>
                <a:tab pos="1962150" algn="l"/>
              </a:tabLst>
            </a:pP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With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our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individual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endParaRPr sz="1600" dirty="0">
              <a:latin typeface="Tw Cen MT"/>
              <a:cs typeface="Tw Cen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122791" y="4554983"/>
            <a:ext cx="2602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being</a:t>
            </a:r>
            <a:r>
              <a:rPr sz="1600" spc="2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small</a:t>
            </a:r>
            <a:r>
              <a:rPr sz="1600" spc="2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sz="1600" spc="2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size,</a:t>
            </a:r>
            <a:r>
              <a:rPr sz="1600" spc="2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2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cost</a:t>
            </a:r>
            <a:r>
              <a:rPr sz="1600" spc="2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endParaRPr sz="1600" dirty="0">
              <a:latin typeface="Tw Cen MT"/>
              <a:cs typeface="Tw Cen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122791" y="4774440"/>
            <a:ext cx="26028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72795" algn="l"/>
                <a:tab pos="1339215" algn="l"/>
                <a:tab pos="1862455" algn="l"/>
                <a:tab pos="2118360" algn="l"/>
              </a:tabLst>
            </a:pP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replace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20" dirty="0">
                <a:solidFill>
                  <a:srgbClr val="13349F"/>
                </a:solidFill>
                <a:latin typeface="Tw Cen MT"/>
                <a:cs typeface="Tw Cen MT"/>
              </a:rPr>
              <a:t>them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20" dirty="0">
                <a:solidFill>
                  <a:srgbClr val="13349F"/>
                </a:solidFill>
                <a:latin typeface="Tw Cen MT"/>
                <a:cs typeface="Tw Cen MT"/>
              </a:rPr>
              <a:t>with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5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better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122791" y="4993897"/>
            <a:ext cx="2603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10055" algn="l"/>
                <a:tab pos="2212975" algn="l"/>
              </a:tabLst>
            </a:pP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implementation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,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or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even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122795" y="5213050"/>
            <a:ext cx="2601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delete</a:t>
            </a:r>
            <a:r>
              <a:rPr sz="1600" spc="1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them</a:t>
            </a:r>
            <a:r>
              <a:rPr sz="1600" spc="1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altogether,</a:t>
            </a:r>
            <a:r>
              <a:rPr sz="1600" spc="1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600" spc="1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much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122791" y="5433164"/>
            <a:ext cx="14890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easier</a:t>
            </a:r>
            <a:r>
              <a:rPr sz="16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manage.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8929116" y="3479304"/>
            <a:ext cx="2924810" cy="777240"/>
            <a:chOff x="8929116" y="3479304"/>
            <a:chExt cx="2924810" cy="777240"/>
          </a:xfrm>
        </p:grpSpPr>
        <p:pic>
          <p:nvPicPr>
            <p:cNvPr id="68" name="object 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9116" y="3479304"/>
              <a:ext cx="2924556" cy="731634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47276" y="3502101"/>
              <a:ext cx="1888236" cy="754430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9098280" y="3593591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3" y="0"/>
                  </a:moveTo>
                  <a:lnTo>
                    <a:pt x="185293" y="0"/>
                  </a:lnTo>
                  <a:lnTo>
                    <a:pt x="126715" y="4961"/>
                  </a:lnTo>
                  <a:lnTo>
                    <a:pt x="75849" y="18779"/>
                  </a:lnTo>
                  <a:lnTo>
                    <a:pt x="35742" y="39858"/>
                  </a:lnTo>
                  <a:lnTo>
                    <a:pt x="9443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6" y="457200"/>
                  </a:lnTo>
                  <a:lnTo>
                    <a:pt x="2650236" y="97409"/>
                  </a:lnTo>
                  <a:lnTo>
                    <a:pt x="2614493" y="39858"/>
                  </a:lnTo>
                  <a:lnTo>
                    <a:pt x="2574386" y="18779"/>
                  </a:lnTo>
                  <a:lnTo>
                    <a:pt x="2523520" y="4961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9742169" y="3660775"/>
            <a:ext cx="1365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Replaceability</a:t>
            </a:r>
            <a:endParaRPr sz="1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337" y="1342466"/>
            <a:ext cx="625475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Communication</a:t>
            </a:r>
            <a:r>
              <a:rPr sz="2400" spc="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between</a:t>
            </a:r>
            <a:r>
              <a:rPr sz="24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r>
              <a:rPr sz="2400" spc="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24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2400" spc="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349F"/>
                </a:solidFill>
                <a:latin typeface="Tw Cen MT"/>
                <a:cs typeface="Tw Cen MT"/>
              </a:rPr>
              <a:t>complex</a:t>
            </a:r>
            <a:endParaRPr sz="24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More</a:t>
            </a:r>
            <a:r>
              <a:rPr sz="24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r>
              <a:rPr sz="24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equals</a:t>
            </a:r>
            <a:r>
              <a:rPr sz="24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more</a:t>
            </a:r>
            <a:r>
              <a:rPr sz="2400" spc="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349F"/>
                </a:solidFill>
                <a:latin typeface="Tw Cen MT"/>
                <a:cs typeface="Tw Cen MT"/>
              </a:rPr>
              <a:t>resources</a:t>
            </a:r>
            <a:endParaRPr sz="24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400" spc="-10" dirty="0">
                <a:solidFill>
                  <a:srgbClr val="13349F"/>
                </a:solidFill>
                <a:latin typeface="Tw Cen MT"/>
                <a:cs typeface="Tw Cen MT"/>
              </a:rPr>
              <a:t>Testing</a:t>
            </a:r>
            <a:endParaRPr sz="24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400" spc="-10" dirty="0">
                <a:solidFill>
                  <a:srgbClr val="13349F"/>
                </a:solidFill>
                <a:latin typeface="Tw Cen MT"/>
                <a:cs typeface="Tw Cen MT"/>
              </a:rPr>
              <a:t>Debugging</a:t>
            </a:r>
            <a:endParaRPr sz="24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Difficult</a:t>
            </a:r>
            <a:r>
              <a:rPr sz="24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2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manage</a:t>
            </a:r>
            <a:r>
              <a:rPr sz="2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many</a:t>
            </a:r>
            <a:r>
              <a:rPr sz="2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CRITICISM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spc="-10" dirty="0"/>
              <a:t>CONCERNS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8733" y="6354571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13349F"/>
                </a:solidFill>
                <a:latin typeface="Tw Cen MT"/>
                <a:cs typeface="Tw Cen MT"/>
              </a:rPr>
              <a:t>1</a:t>
            </a: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7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MICROSERVICE</a:t>
            </a:r>
            <a:r>
              <a:rPr b="0" spc="-155" dirty="0">
                <a:latin typeface="Times New Roman"/>
                <a:cs typeface="Times New Roman"/>
              </a:rPr>
              <a:t> </a:t>
            </a:r>
            <a:r>
              <a:rPr spc="-40" dirty="0"/>
              <a:t>PATTERNS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4571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13349F"/>
                </a:solidFill>
                <a:latin typeface="Tw Cen MT"/>
                <a:cs typeface="Tw Cen MT"/>
              </a:rPr>
              <a:t>1</a:t>
            </a: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8</a:t>
            </a:r>
            <a:endParaRPr sz="1200" dirty="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9441" y="1365503"/>
            <a:ext cx="8048340" cy="498347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2850" y="6444183"/>
            <a:ext cx="3130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6F6E6E"/>
                </a:solidFill>
                <a:latin typeface="Tw Cen MT"/>
                <a:cs typeface="Tw Cen MT"/>
              </a:rPr>
              <a:t>https://microservices.io/patterns/microservices.html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36538" y="2168143"/>
            <a:ext cx="4018279" cy="16023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20"/>
              </a:lnSpc>
              <a:spcBef>
                <a:spcPts val="95"/>
              </a:spcBef>
            </a:pP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Synchronous</a:t>
            </a:r>
            <a:r>
              <a:rPr sz="28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3349F"/>
                </a:solidFill>
                <a:latin typeface="Tw Cen MT"/>
                <a:cs typeface="Tw Cen MT"/>
              </a:rPr>
              <a:t>communication</a:t>
            </a:r>
            <a:endParaRPr sz="2800" dirty="0">
              <a:latin typeface="Tw Cen MT"/>
              <a:cs typeface="Tw Cen MT"/>
            </a:endParaRPr>
          </a:p>
          <a:p>
            <a:pPr marL="354965" indent="-342265">
              <a:lnSpc>
                <a:spcPts val="192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http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–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rest</a:t>
            </a:r>
            <a:endParaRPr lang="en-US" sz="2000" spc="-20" dirty="0">
              <a:solidFill>
                <a:srgbClr val="13349F"/>
              </a:solidFill>
              <a:latin typeface="Tw Cen MT"/>
              <a:cs typeface="Tw Cen MT"/>
            </a:endParaRPr>
          </a:p>
          <a:p>
            <a:pPr marL="354965" indent="-342265">
              <a:lnSpc>
                <a:spcPts val="1920"/>
              </a:lnSpc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Tw Cen MT"/>
              <a:cs typeface="Tw Cen MT"/>
            </a:endParaRPr>
          </a:p>
          <a:p>
            <a:pPr marL="12700">
              <a:lnSpc>
                <a:spcPts val="2880"/>
              </a:lnSpc>
            </a:pP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Asynchronous</a:t>
            </a:r>
            <a:r>
              <a:rPr sz="28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3349F"/>
                </a:solidFill>
                <a:latin typeface="Tw Cen MT"/>
                <a:cs typeface="Tw Cen MT"/>
              </a:rPr>
              <a:t>communication</a:t>
            </a:r>
            <a:endParaRPr sz="2800" dirty="0">
              <a:latin typeface="Tw Cen MT"/>
              <a:cs typeface="Tw Cen MT"/>
            </a:endParaRPr>
          </a:p>
          <a:p>
            <a:pPr marL="354965" indent="-342265">
              <a:lnSpc>
                <a:spcPts val="2365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messaging</a:t>
            </a:r>
            <a:endParaRPr sz="2000" dirty="0">
              <a:latin typeface="Tw Cen MT"/>
              <a:cs typeface="Tw Cen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843016" cy="68579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046" rIns="0" bIns="0" rtlCol="0">
            <a:spAutoFit/>
          </a:bodyPr>
          <a:lstStyle/>
          <a:p>
            <a:pPr marL="6010275" marR="5080">
              <a:lnSpc>
                <a:spcPct val="70000"/>
              </a:lnSpc>
              <a:spcBef>
                <a:spcPts val="1425"/>
              </a:spcBef>
            </a:pPr>
            <a:r>
              <a:rPr sz="3700" spc="-10" dirty="0"/>
              <a:t>SERVICE</a:t>
            </a:r>
            <a:r>
              <a:rPr sz="3700" b="0" spc="-10" dirty="0">
                <a:latin typeface="Times New Roman"/>
                <a:cs typeface="Times New Roman"/>
              </a:rPr>
              <a:t> </a:t>
            </a:r>
            <a:r>
              <a:rPr sz="3700" spc="-30" dirty="0"/>
              <a:t>COMMUNICATION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4087" y="6354573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13349F"/>
                </a:solidFill>
                <a:latin typeface="Tw Cen MT"/>
                <a:cs typeface="Tw Cen MT"/>
              </a:rPr>
              <a:t>1</a:t>
            </a: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9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11521440" cy="6190615"/>
          </a:xfrm>
          <a:custGeom>
            <a:avLst/>
            <a:gdLst/>
            <a:ahLst/>
            <a:cxnLst/>
            <a:rect l="l" t="t" r="r" b="b"/>
            <a:pathLst>
              <a:path w="11521440" h="6190615">
                <a:moveTo>
                  <a:pt x="11521440" y="0"/>
                </a:moveTo>
                <a:lnTo>
                  <a:pt x="0" y="0"/>
                </a:lnTo>
                <a:lnTo>
                  <a:pt x="0" y="6190488"/>
                </a:lnTo>
                <a:lnTo>
                  <a:pt x="11521440" y="6190488"/>
                </a:lnTo>
                <a:lnTo>
                  <a:pt x="11521440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6276" y="538429"/>
            <a:ext cx="1941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60" dirty="0">
                <a:solidFill>
                  <a:srgbClr val="FFFFFF"/>
                </a:solidFill>
                <a:latin typeface="Tw Cen MT"/>
                <a:cs typeface="Tw Cen MT"/>
              </a:rPr>
              <a:t>AGENDA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0876" y="6076295"/>
            <a:ext cx="17018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z="1200" b="1" spc="-50" dirty="0">
                <a:solidFill>
                  <a:srgbClr val="FFFFFF"/>
                </a:solidFill>
                <a:latin typeface="Tw Cen MT"/>
                <a:cs typeface="Tw Cen MT"/>
              </a:rPr>
              <a:t>2</a:t>
            </a:fld>
            <a:endParaRPr sz="1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6276" y="1297304"/>
            <a:ext cx="4881245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150" b="0" spc="-22" baseline="-1821" dirty="0">
                <a:solidFill>
                  <a:srgbClr val="0069B3"/>
                </a:solidFill>
                <a:latin typeface="Tw Cen MT"/>
                <a:cs typeface="Tw Cen MT"/>
              </a:rPr>
              <a:t>0</a:t>
            </a:r>
            <a:r>
              <a:rPr sz="9150" b="0" spc="-3307" baseline="-1821" dirty="0">
                <a:solidFill>
                  <a:srgbClr val="0069B3"/>
                </a:solidFill>
                <a:latin typeface="Tw Cen MT"/>
                <a:cs typeface="Tw Cen MT"/>
              </a:rPr>
              <a:t>1</a:t>
            </a:r>
            <a:r>
              <a:rPr sz="2800" b="0" spc="-10" dirty="0">
                <a:solidFill>
                  <a:srgbClr val="F4F4F4"/>
                </a:solidFill>
                <a:latin typeface="Tw Cen MT"/>
                <a:cs typeface="Tw Cen MT"/>
              </a:rPr>
              <a:t>C</a:t>
            </a:r>
            <a:r>
              <a:rPr sz="2800" b="0" spc="-5" dirty="0">
                <a:solidFill>
                  <a:srgbClr val="F4F4F4"/>
                </a:solidFill>
                <a:latin typeface="Tw Cen MT"/>
                <a:cs typeface="Tw Cen MT"/>
              </a:rPr>
              <a:t>o</a:t>
            </a:r>
            <a:r>
              <a:rPr sz="2800" b="0" spc="-10" dirty="0">
                <a:solidFill>
                  <a:srgbClr val="F4F4F4"/>
                </a:solidFill>
                <a:latin typeface="Tw Cen MT"/>
                <a:cs typeface="Tw Cen MT"/>
              </a:rPr>
              <a:t>m</a:t>
            </a:r>
            <a:r>
              <a:rPr sz="2800" b="0" spc="-25" dirty="0">
                <a:solidFill>
                  <a:srgbClr val="F4F4F4"/>
                </a:solidFill>
                <a:latin typeface="Tw Cen MT"/>
                <a:cs typeface="Tw Cen MT"/>
              </a:rPr>
              <a:t>m</a:t>
            </a:r>
            <a:r>
              <a:rPr sz="2800" b="0" spc="-10" dirty="0">
                <a:solidFill>
                  <a:srgbClr val="F4F4F4"/>
                </a:solidFill>
                <a:latin typeface="Tw Cen MT"/>
                <a:cs typeface="Tw Cen MT"/>
              </a:rPr>
              <a:t>on</a:t>
            </a:r>
            <a:r>
              <a:rPr sz="2800" b="0" spc="70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2800" b="0" dirty="0">
                <a:solidFill>
                  <a:srgbClr val="F4F4F4"/>
                </a:solidFill>
                <a:latin typeface="Tw Cen MT"/>
                <a:cs typeface="Tw Cen MT"/>
              </a:rPr>
              <a:t>software</a:t>
            </a:r>
            <a:r>
              <a:rPr sz="2800" b="0" spc="-7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2800" b="0" spc="-10" dirty="0">
                <a:solidFill>
                  <a:srgbClr val="F4F4F4"/>
                </a:solidFill>
                <a:latin typeface="Tw Cen MT"/>
                <a:cs typeface="Tw Cen MT"/>
              </a:rPr>
              <a:t>architecture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6276" y="2021204"/>
            <a:ext cx="5191760" cy="2571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801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pattern</a:t>
            </a:r>
            <a:endParaRPr sz="28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9150" spc="104" baseline="-1821" dirty="0">
                <a:solidFill>
                  <a:srgbClr val="0069B3"/>
                </a:solidFill>
                <a:latin typeface="Tw Cen MT"/>
                <a:cs typeface="Tw Cen MT"/>
              </a:rPr>
              <a:t>0</a:t>
            </a:r>
            <a:r>
              <a:rPr sz="9150" spc="-3179" baseline="-1821" dirty="0">
                <a:solidFill>
                  <a:srgbClr val="0069B3"/>
                </a:solidFill>
                <a:latin typeface="Tw Cen MT"/>
                <a:cs typeface="Tw Cen MT"/>
              </a:rPr>
              <a:t>3</a:t>
            </a:r>
            <a:r>
              <a:rPr sz="2800" spc="75" dirty="0">
                <a:solidFill>
                  <a:srgbClr val="F4F4F4"/>
                </a:solidFill>
                <a:latin typeface="Tw Cen MT"/>
                <a:cs typeface="Tw Cen MT"/>
              </a:rPr>
              <a:t>Liqui</a:t>
            </a:r>
            <a:r>
              <a:rPr sz="2800" spc="80" dirty="0">
                <a:solidFill>
                  <a:srgbClr val="F4F4F4"/>
                </a:solidFill>
                <a:latin typeface="Tw Cen MT"/>
                <a:cs typeface="Tw Cen MT"/>
              </a:rPr>
              <a:t>b</a:t>
            </a:r>
            <a:r>
              <a:rPr sz="2800" spc="75" dirty="0">
                <a:solidFill>
                  <a:srgbClr val="F4F4F4"/>
                </a:solidFill>
                <a:latin typeface="Tw Cen MT"/>
                <a:cs typeface="Tw Cen MT"/>
              </a:rPr>
              <a:t>a</a:t>
            </a:r>
            <a:r>
              <a:rPr sz="2800" spc="80" dirty="0">
                <a:solidFill>
                  <a:srgbClr val="F4F4F4"/>
                </a:solidFill>
                <a:latin typeface="Tw Cen MT"/>
                <a:cs typeface="Tw Cen MT"/>
              </a:rPr>
              <a:t>s</a:t>
            </a:r>
            <a:r>
              <a:rPr sz="2800" spc="75" dirty="0">
                <a:solidFill>
                  <a:srgbClr val="F4F4F4"/>
                </a:solidFill>
                <a:latin typeface="Tw Cen MT"/>
                <a:cs typeface="Tw Cen MT"/>
              </a:rPr>
              <a:t>e</a:t>
            </a:r>
            <a:endParaRPr sz="28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0800" spc="-37" baseline="-3472" dirty="0">
                <a:solidFill>
                  <a:srgbClr val="0069B3"/>
                </a:solidFill>
                <a:latin typeface="Tw Cen MT"/>
                <a:cs typeface="Tw Cen MT"/>
              </a:rPr>
              <a:t>0</a:t>
            </a:r>
            <a:r>
              <a:rPr sz="10800" spc="-4275" baseline="-3472" dirty="0">
                <a:solidFill>
                  <a:srgbClr val="0069B3"/>
                </a:solidFill>
                <a:latin typeface="Tw Cen MT"/>
                <a:cs typeface="Tw Cen MT"/>
              </a:rPr>
              <a:t>5</a:t>
            </a:r>
            <a:r>
              <a:rPr sz="1800" spc="-25" dirty="0">
                <a:solidFill>
                  <a:srgbClr val="F4F4F4"/>
                </a:solidFill>
                <a:latin typeface="Tw Cen MT"/>
                <a:cs typeface="Tw Cen MT"/>
              </a:rPr>
              <a:t>Spl</a:t>
            </a:r>
            <a:r>
              <a:rPr sz="1800" spc="-15" dirty="0">
                <a:solidFill>
                  <a:srgbClr val="F4F4F4"/>
                </a:solidFill>
                <a:latin typeface="Tw Cen MT"/>
                <a:cs typeface="Tw Cen MT"/>
              </a:rPr>
              <a:t>it</a:t>
            </a:r>
            <a:r>
              <a:rPr sz="1800" spc="-10" dirty="0">
                <a:solidFill>
                  <a:srgbClr val="F4F4F4"/>
                </a:solidFill>
                <a:latin typeface="Tw Cen MT"/>
                <a:cs typeface="Tw Cen MT"/>
              </a:rPr>
              <a:t>t</a:t>
            </a:r>
            <a:r>
              <a:rPr sz="1800" spc="-15" dirty="0">
                <a:solidFill>
                  <a:srgbClr val="F4F4F4"/>
                </a:solidFill>
                <a:latin typeface="Tw Cen MT"/>
                <a:cs typeface="Tw Cen MT"/>
              </a:rPr>
              <a:t>ing</a:t>
            </a:r>
            <a:r>
              <a:rPr sz="1800" spc="3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4F4F4"/>
                </a:solidFill>
                <a:latin typeface="Tw Cen MT"/>
                <a:cs typeface="Tw Cen MT"/>
              </a:rPr>
              <a:t>of</a:t>
            </a:r>
            <a:r>
              <a:rPr sz="1800" spc="9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4F4F4"/>
                </a:solidFill>
                <a:latin typeface="Tw Cen MT"/>
                <a:cs typeface="Tw Cen MT"/>
              </a:rPr>
              <a:t>monolithic</a:t>
            </a:r>
            <a:r>
              <a:rPr sz="1800" spc="4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4F4F4"/>
                </a:solidFill>
                <a:latin typeface="Tw Cen MT"/>
                <a:cs typeface="Tw Cen MT"/>
              </a:rPr>
              <a:t>application</a:t>
            </a:r>
            <a:r>
              <a:rPr sz="1800" spc="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4F4F4"/>
                </a:solidFill>
                <a:latin typeface="Tw Cen MT"/>
                <a:cs typeface="Tw Cen MT"/>
              </a:rPr>
              <a:t>to</a:t>
            </a:r>
            <a:r>
              <a:rPr sz="1800" spc="5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4F4F4"/>
                </a:solidFill>
                <a:latin typeface="Tw Cen MT"/>
                <a:cs typeface="Tw Cen MT"/>
              </a:rPr>
              <a:t>microservices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9952" y="1052220"/>
            <a:ext cx="4231640" cy="2373630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sz="9150" spc="-22" baseline="-1821" dirty="0">
                <a:solidFill>
                  <a:srgbClr val="0069B3"/>
                </a:solidFill>
                <a:latin typeface="Tw Cen MT"/>
                <a:cs typeface="Tw Cen MT"/>
              </a:rPr>
              <a:t>0</a:t>
            </a:r>
            <a:r>
              <a:rPr sz="9150" spc="-3307" baseline="-1821" dirty="0">
                <a:solidFill>
                  <a:srgbClr val="0069B3"/>
                </a:solidFill>
                <a:latin typeface="Tw Cen MT"/>
                <a:cs typeface="Tw Cen MT"/>
              </a:rPr>
              <a:t>2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Mic</a:t>
            </a:r>
            <a:r>
              <a:rPr sz="2800" spc="-65" dirty="0">
                <a:solidFill>
                  <a:srgbClr val="F4F4F4"/>
                </a:solidFill>
                <a:latin typeface="Tw Cen MT"/>
                <a:cs typeface="Tw Cen MT"/>
              </a:rPr>
              <a:t>r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o</a:t>
            </a:r>
            <a:r>
              <a:rPr sz="2800" spc="-5" dirty="0">
                <a:solidFill>
                  <a:srgbClr val="F4F4F4"/>
                </a:solidFill>
                <a:latin typeface="Tw Cen MT"/>
                <a:cs typeface="Tw Cen MT"/>
              </a:rPr>
              <a:t>s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e</a:t>
            </a:r>
            <a:r>
              <a:rPr sz="2800" spc="105" dirty="0">
                <a:solidFill>
                  <a:srgbClr val="F4F4F4"/>
                </a:solidFill>
                <a:latin typeface="Tw Cen MT"/>
                <a:cs typeface="Tw Cen MT"/>
              </a:rPr>
              <a:t>r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vic</a:t>
            </a:r>
            <a:r>
              <a:rPr sz="2800" spc="-5" dirty="0">
                <a:solidFill>
                  <a:srgbClr val="F4F4F4"/>
                </a:solidFill>
                <a:latin typeface="Tw Cen MT"/>
                <a:cs typeface="Tw Cen MT"/>
              </a:rPr>
              <a:t>e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s</a:t>
            </a:r>
            <a:r>
              <a:rPr sz="2800" spc="7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architecture</a:t>
            </a:r>
            <a:endParaRPr sz="28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9150" spc="-37" baseline="-1821" dirty="0">
                <a:solidFill>
                  <a:srgbClr val="0069B3"/>
                </a:solidFill>
                <a:latin typeface="Tw Cen MT"/>
                <a:cs typeface="Tw Cen MT"/>
              </a:rPr>
              <a:t>0</a:t>
            </a:r>
            <a:r>
              <a:rPr sz="9150" spc="-3322" baseline="-1821" dirty="0">
                <a:solidFill>
                  <a:srgbClr val="0069B3"/>
                </a:solidFill>
                <a:latin typeface="Tw Cen MT"/>
                <a:cs typeface="Tw Cen MT"/>
              </a:rPr>
              <a:t>4</a:t>
            </a:r>
            <a:r>
              <a:rPr sz="2800" spc="-20" dirty="0">
                <a:solidFill>
                  <a:srgbClr val="F4F4F4"/>
                </a:solidFill>
                <a:latin typeface="Tw Cen MT"/>
                <a:cs typeface="Tw Cen MT"/>
              </a:rPr>
              <a:t>D</a:t>
            </a:r>
            <a:r>
              <a:rPr sz="2800" spc="-15" dirty="0">
                <a:solidFill>
                  <a:srgbClr val="F4F4F4"/>
                </a:solidFill>
                <a:latin typeface="Tw Cen MT"/>
                <a:cs typeface="Tw Cen MT"/>
              </a:rPr>
              <a:t>o</a:t>
            </a:r>
            <a:r>
              <a:rPr sz="2800" spc="40" dirty="0">
                <a:solidFill>
                  <a:srgbClr val="F4F4F4"/>
                </a:solidFill>
                <a:latin typeface="Tw Cen MT"/>
                <a:cs typeface="Tw Cen MT"/>
              </a:rPr>
              <a:t>c</a:t>
            </a:r>
            <a:r>
              <a:rPr sz="2800" spc="-90" dirty="0">
                <a:solidFill>
                  <a:srgbClr val="F4F4F4"/>
                </a:solidFill>
                <a:latin typeface="Tw Cen MT"/>
                <a:cs typeface="Tw Cen MT"/>
              </a:rPr>
              <a:t>k</a:t>
            </a:r>
            <a:r>
              <a:rPr sz="2800" spc="-20" dirty="0">
                <a:solidFill>
                  <a:srgbClr val="F4F4F4"/>
                </a:solidFill>
                <a:latin typeface="Tw Cen MT"/>
                <a:cs typeface="Tw Cen MT"/>
              </a:rPr>
              <a:t>er</a:t>
            </a:r>
            <a:endParaRPr sz="2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276" y="517347"/>
            <a:ext cx="79946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REST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dirty="0"/>
              <a:t>(FEIGN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30" dirty="0"/>
              <a:t>CLIENT,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dirty="0"/>
              <a:t>REST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10" dirty="0"/>
              <a:t>TEMPLATE)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4571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20</a:t>
            </a:r>
            <a:endParaRPr sz="1200" dirty="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3181" y="3454382"/>
            <a:ext cx="7681265" cy="23139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7277" y="1509902"/>
            <a:ext cx="7649293" cy="155219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43065" y="6397853"/>
            <a:ext cx="4670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6F6E6E"/>
                </a:solidFill>
                <a:latin typeface="Tw Cen MT"/>
                <a:cs typeface="Tw Cen MT"/>
              </a:rPr>
              <a:t>https://docs.spring.io/spring-cloud-openfeign/docs/current/reference/html/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6276" y="1379346"/>
            <a:ext cx="4110354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Add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dependency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project</a:t>
            </a:r>
            <a:r>
              <a:rPr sz="1400" spc="-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pom.xml</a:t>
            </a:r>
            <a:endParaRPr sz="14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&lt;dependencies&gt;</a:t>
            </a:r>
            <a:endParaRPr sz="1400">
              <a:latin typeface="Tw Cen MT"/>
              <a:cs typeface="Tw Cen MT"/>
            </a:endParaRPr>
          </a:p>
          <a:p>
            <a:pPr marL="20891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&lt;dependency&gt;</a:t>
            </a:r>
            <a:endParaRPr sz="1400">
              <a:latin typeface="Tw Cen MT"/>
              <a:cs typeface="Tw Cen MT"/>
            </a:endParaRPr>
          </a:p>
          <a:p>
            <a:pPr marL="40576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&lt;groupId&gt;org.springframework.boot&lt;/groupId&gt;</a:t>
            </a:r>
            <a:endParaRPr sz="1400">
              <a:latin typeface="Tw Cen MT"/>
              <a:cs typeface="Tw Cen MT"/>
            </a:endParaRPr>
          </a:p>
          <a:p>
            <a:pPr marL="40576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&lt;artifactId&gt;spring-boot-starter-amqp&lt;/artifactId&gt;</a:t>
            </a:r>
            <a:endParaRPr sz="1400">
              <a:latin typeface="Tw Cen MT"/>
              <a:cs typeface="Tw Cen MT"/>
            </a:endParaRPr>
          </a:p>
          <a:p>
            <a:pPr marL="40576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&lt;version&gt;3.1.0&lt;/version&gt;</a:t>
            </a:r>
            <a:endParaRPr sz="1400">
              <a:latin typeface="Tw Cen MT"/>
              <a:cs typeface="Tw Cen MT"/>
            </a:endParaRPr>
          </a:p>
          <a:p>
            <a:pPr marL="20891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&lt;/dependency&gt;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&lt;/dependencies&gt;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276" y="3917947"/>
            <a:ext cx="4312285" cy="173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Create</a:t>
            </a:r>
            <a:r>
              <a:rPr sz="1400" u="sng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-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queue: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@Bean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public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Queue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myQueue()</a:t>
            </a:r>
            <a:r>
              <a:rPr sz="1400" spc="-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{</a:t>
            </a:r>
            <a:endParaRPr sz="1400">
              <a:latin typeface="Tw Cen MT"/>
              <a:cs typeface="Tw Cen MT"/>
            </a:endParaRPr>
          </a:p>
          <a:p>
            <a:pPr marL="208915">
              <a:lnSpc>
                <a:spcPct val="100000"/>
              </a:lnSpc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return</a:t>
            </a:r>
            <a:r>
              <a:rPr sz="14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new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Queue("myQueue",</a:t>
            </a:r>
            <a:r>
              <a:rPr sz="14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false);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}</a:t>
            </a:r>
            <a:endParaRPr sz="14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u="sng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Send</a:t>
            </a:r>
            <a:r>
              <a:rPr sz="1400" u="sng" spc="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-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message: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rabbitTemplate.convertAndSend("myQueue",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"Hello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world!");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6533" y="1438150"/>
            <a:ext cx="4957445" cy="2373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Add</a:t>
            </a:r>
            <a:r>
              <a:rPr sz="14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r>
              <a:rPr sz="14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properties</a:t>
            </a:r>
            <a:endParaRPr sz="1400">
              <a:latin typeface="Tw Cen MT"/>
              <a:cs typeface="Tw Cen MT"/>
            </a:endParaRPr>
          </a:p>
          <a:p>
            <a:pPr marL="299085" marR="2286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spring.rabbitmq.port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4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used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specify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port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which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client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should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connect,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defaults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5672.</a:t>
            </a:r>
            <a:endParaRPr sz="1400">
              <a:latin typeface="Tw Cen MT"/>
              <a:cs typeface="Tw Cen MT"/>
            </a:endParaRPr>
          </a:p>
          <a:p>
            <a:pPr marL="299085" marR="567055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spring.rabbitmq.username</a:t>
            </a:r>
            <a:r>
              <a:rPr sz="1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400" spc="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used</a:t>
            </a:r>
            <a:r>
              <a:rPr sz="14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specify</a:t>
            </a:r>
            <a:r>
              <a:rPr sz="1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(optional)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username.</a:t>
            </a:r>
            <a:endParaRPr sz="1400">
              <a:latin typeface="Tw Cen MT"/>
              <a:cs typeface="Tw Cen MT"/>
            </a:endParaRPr>
          </a:p>
          <a:p>
            <a:pPr marL="299085" marR="56515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spring.rabbitmq.password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used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specify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(optional)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password.</a:t>
            </a:r>
            <a:endParaRPr sz="1400">
              <a:latin typeface="Tw Cen MT"/>
              <a:cs typeface="Tw Cen MT"/>
            </a:endParaRPr>
          </a:p>
          <a:p>
            <a:pPr marL="299085" marR="201295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spring.rabbitmq.host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used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specify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host,</a:t>
            </a:r>
            <a:r>
              <a:rPr sz="1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defaults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localhost.</a:t>
            </a:r>
            <a:endParaRPr sz="1400">
              <a:latin typeface="Tw Cen MT"/>
              <a:cs typeface="Tw Cen MT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spring.rabbitmq.virtualHost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400" spc="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used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specify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(optional)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virtual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host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which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client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should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connect.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36533" y="3978908"/>
            <a:ext cx="1344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Consume</a:t>
            </a:r>
            <a:r>
              <a:rPr sz="1400" u="sng" spc="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-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message: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6538" y="4527930"/>
            <a:ext cx="430593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0114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@RabbitListener(queues</a:t>
            </a:r>
            <a:r>
              <a:rPr sz="1400" spc="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=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"myQueue")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public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void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listen(String</a:t>
            </a:r>
            <a:r>
              <a:rPr sz="14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in)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{</a:t>
            </a:r>
            <a:endParaRPr sz="1400">
              <a:latin typeface="Tw Cen MT"/>
              <a:cs typeface="Tw Cen MT"/>
            </a:endParaRPr>
          </a:p>
          <a:p>
            <a:pPr marL="20891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System.out.println("Message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read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from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myQueue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:</a:t>
            </a:r>
            <a:r>
              <a:rPr sz="14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"</a:t>
            </a:r>
            <a:r>
              <a:rPr sz="14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+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in);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}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MESSAGING</a:t>
            </a:r>
            <a:r>
              <a:rPr b="0" spc="-70" dirty="0">
                <a:latin typeface="Times New Roman"/>
                <a:cs typeface="Times New Roman"/>
              </a:rPr>
              <a:t> </a:t>
            </a:r>
            <a:r>
              <a:rPr spc="-10" dirty="0"/>
              <a:t>(RABBITMQ)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38734" y="6354571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21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5353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ARCHITECTURE</a:t>
            </a:r>
            <a:r>
              <a:rPr b="0" spc="-150" dirty="0">
                <a:latin typeface="Times New Roman"/>
                <a:cs typeface="Times New Roman"/>
              </a:rPr>
              <a:t> </a:t>
            </a:r>
            <a:r>
              <a:rPr spc="-25" dirty="0"/>
              <a:t>DOCUMENTATION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4571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22</a:t>
            </a:r>
            <a:endParaRPr sz="12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52966" y="6397853"/>
            <a:ext cx="17227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6F6E6E"/>
                </a:solidFill>
                <a:latin typeface="Tw Cen MT"/>
                <a:cs typeface="Tw Cen MT"/>
              </a:rPr>
              <a:t>https://arc42.org/overview</a:t>
            </a:r>
            <a:endParaRPr sz="1200" dirty="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224" y="864110"/>
            <a:ext cx="11643358" cy="512978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7137400" cy="6190615"/>
          </a:xfrm>
          <a:custGeom>
            <a:avLst/>
            <a:gdLst/>
            <a:ahLst/>
            <a:cxnLst/>
            <a:rect l="l" t="t" r="r" b="b"/>
            <a:pathLst>
              <a:path w="7137400" h="6190615">
                <a:moveTo>
                  <a:pt x="0" y="6190488"/>
                </a:moveTo>
                <a:lnTo>
                  <a:pt x="7136892" y="6190488"/>
                </a:lnTo>
                <a:lnTo>
                  <a:pt x="7136892" y="0"/>
                </a:lnTo>
                <a:lnTo>
                  <a:pt x="0" y="0"/>
                </a:lnTo>
                <a:lnTo>
                  <a:pt x="0" y="6190488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2776" y="4495622"/>
            <a:ext cx="2924175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b="1" spc="-10" dirty="0">
                <a:solidFill>
                  <a:srgbClr val="FFFFFF"/>
                </a:solidFill>
                <a:latin typeface="Tw Cen MT"/>
                <a:cs typeface="Tw Cen MT"/>
              </a:rPr>
              <a:t>LIQUIBASE</a:t>
            </a:r>
            <a:endParaRPr sz="51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776" y="1491487"/>
            <a:ext cx="170815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spc="-25" dirty="0">
                <a:solidFill>
                  <a:srgbClr val="FFFFFF"/>
                </a:solidFill>
                <a:latin typeface="Tw Cen MT"/>
                <a:cs typeface="Tw Cen MT"/>
              </a:rPr>
              <a:t>03</a:t>
            </a:r>
            <a:endParaRPr sz="12000">
              <a:latin typeface="Tw Cen MT"/>
              <a:cs typeface="Tw Cen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68996" y="329054"/>
            <a:ext cx="4408170" cy="6200140"/>
            <a:chOff x="7468996" y="329054"/>
            <a:chExt cx="4408170" cy="6200140"/>
          </a:xfrm>
        </p:grpSpPr>
        <p:sp>
          <p:nvSpPr>
            <p:cNvPr id="6" name="object 6"/>
            <p:cNvSpPr/>
            <p:nvPr/>
          </p:nvSpPr>
          <p:spPr>
            <a:xfrm>
              <a:off x="7472171" y="332229"/>
              <a:ext cx="4401820" cy="6193790"/>
            </a:xfrm>
            <a:custGeom>
              <a:avLst/>
              <a:gdLst/>
              <a:ahLst/>
              <a:cxnLst/>
              <a:rect l="l" t="t" r="r" b="b"/>
              <a:pathLst>
                <a:path w="4401820" h="6193790">
                  <a:moveTo>
                    <a:pt x="4401312" y="0"/>
                  </a:moveTo>
                  <a:lnTo>
                    <a:pt x="0" y="0"/>
                  </a:lnTo>
                  <a:lnTo>
                    <a:pt x="0" y="6193536"/>
                  </a:lnTo>
                  <a:lnTo>
                    <a:pt x="4401312" y="6193536"/>
                  </a:lnTo>
                  <a:lnTo>
                    <a:pt x="44013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72171" y="332229"/>
              <a:ext cx="4401820" cy="6193790"/>
            </a:xfrm>
            <a:custGeom>
              <a:avLst/>
              <a:gdLst/>
              <a:ahLst/>
              <a:cxnLst/>
              <a:rect l="l" t="t" r="r" b="b"/>
              <a:pathLst>
                <a:path w="4401820" h="6193790">
                  <a:moveTo>
                    <a:pt x="0" y="6193536"/>
                  </a:moveTo>
                  <a:lnTo>
                    <a:pt x="4401312" y="6193536"/>
                  </a:lnTo>
                  <a:lnTo>
                    <a:pt x="4401312" y="0"/>
                  </a:lnTo>
                  <a:lnTo>
                    <a:pt x="0" y="0"/>
                  </a:lnTo>
                  <a:lnTo>
                    <a:pt x="0" y="619353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5427" y="2072639"/>
              <a:ext cx="4114799" cy="271271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610601" y="2067813"/>
              <a:ext cx="4124325" cy="2722245"/>
            </a:xfrm>
            <a:custGeom>
              <a:avLst/>
              <a:gdLst/>
              <a:ahLst/>
              <a:cxnLst/>
              <a:rect l="l" t="t" r="r" b="b"/>
              <a:pathLst>
                <a:path w="4124325" h="2722245">
                  <a:moveTo>
                    <a:pt x="0" y="2722245"/>
                  </a:moveTo>
                  <a:lnTo>
                    <a:pt x="4124325" y="2722245"/>
                  </a:lnTo>
                  <a:lnTo>
                    <a:pt x="4124325" y="0"/>
                  </a:lnTo>
                  <a:lnTo>
                    <a:pt x="0" y="0"/>
                  </a:lnTo>
                  <a:lnTo>
                    <a:pt x="0" y="272224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6276" y="6076296"/>
            <a:ext cx="1873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25" dirty="0">
                <a:solidFill>
                  <a:srgbClr val="FFFFFF"/>
                </a:solidFill>
                <a:latin typeface="Tw Cen MT"/>
                <a:cs typeface="Tw Cen MT"/>
              </a:rPr>
              <a:t>2</a:t>
            </a:r>
            <a:r>
              <a:rPr lang="en-US" sz="1200" b="1" spc="-25" dirty="0">
                <a:solidFill>
                  <a:srgbClr val="FFFFFF"/>
                </a:solidFill>
                <a:latin typeface="Tw Cen MT"/>
                <a:cs typeface="Tw Cen MT"/>
              </a:rPr>
              <a:t>3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276" y="517347"/>
            <a:ext cx="2295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LIQUIBASE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38733" y="1484122"/>
            <a:ext cx="11271250" cy="34361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ts val="252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200" dirty="0">
                <a:solidFill>
                  <a:srgbClr val="004F9E"/>
                </a:solidFill>
                <a:latin typeface="Tw Cen MT"/>
                <a:cs typeface="Tw Cen MT"/>
              </a:rPr>
              <a:t>And o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pen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source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solution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managing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revisions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200" spc="7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2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database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schema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scripts</a:t>
            </a:r>
            <a:endParaRPr sz="2200" dirty="0">
              <a:latin typeface="Tw Cen MT"/>
              <a:cs typeface="Tw Cen MT"/>
            </a:endParaRPr>
          </a:p>
          <a:p>
            <a:pPr marL="355600" marR="5080" indent="-342900">
              <a:lnSpc>
                <a:spcPts val="2400"/>
              </a:lnSpc>
              <a:spcBef>
                <a:spcPts val="16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Works</a:t>
            </a:r>
            <a:r>
              <a:rPr sz="22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across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different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types</a:t>
            </a:r>
            <a:r>
              <a:rPr sz="22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200" spc="6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SQL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databases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2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support</a:t>
            </a:r>
            <a:r>
              <a:rPr lang="en-US" sz="2200" dirty="0">
                <a:solidFill>
                  <a:srgbClr val="004F9E"/>
                </a:solidFill>
                <a:latin typeface="Tw Cen MT"/>
                <a:cs typeface="Tw Cen MT"/>
              </a:rPr>
              <a:t>s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different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file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formats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defining</a:t>
            </a:r>
            <a:r>
              <a:rPr sz="22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004F9E"/>
                </a:solidFill>
                <a:latin typeface="Tw Cen MT"/>
                <a:cs typeface="Tw Cen MT"/>
              </a:rPr>
              <a:t>DB</a:t>
            </a:r>
            <a:r>
              <a:rPr sz="22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structure</a:t>
            </a:r>
            <a:endParaRPr sz="2200" dirty="0">
              <a:latin typeface="Tw Cen MT"/>
              <a:cs typeface="Tw Cen MT"/>
            </a:endParaRPr>
          </a:p>
          <a:p>
            <a:pPr marL="355600" indent="-342900">
              <a:lnSpc>
                <a:spcPts val="2240"/>
              </a:lnSpc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2200" spc="-35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2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don’t</a:t>
            </a:r>
            <a:r>
              <a:rPr sz="22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need</a:t>
            </a:r>
            <a:r>
              <a:rPr sz="22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2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remember</a:t>
            </a:r>
            <a:r>
              <a:rPr sz="22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2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scripts</a:t>
            </a:r>
            <a:r>
              <a:rPr sz="2200" spc="-1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was</a:t>
            </a:r>
            <a:r>
              <a:rPr sz="22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executed</a:t>
            </a:r>
            <a:r>
              <a:rPr sz="22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at</a:t>
            </a:r>
            <a:r>
              <a:rPr sz="22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2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spc="-20" dirty="0">
                <a:solidFill>
                  <a:srgbClr val="004F9E"/>
                </a:solidFill>
                <a:latin typeface="Tw Cen MT"/>
                <a:cs typeface="Tw Cen MT"/>
              </a:rPr>
              <a:t>time</a:t>
            </a:r>
            <a:r>
              <a:rPr lang="en-US" sz="2200" spc="-20" dirty="0">
                <a:solidFill>
                  <a:srgbClr val="004F9E"/>
                </a:solidFill>
                <a:latin typeface="Tw Cen MT"/>
                <a:cs typeface="Tw Cen MT"/>
              </a:rPr>
              <a:t>.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Liquibase</a:t>
            </a:r>
            <a:r>
              <a:rPr sz="22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doing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004F9E"/>
                </a:solidFill>
                <a:latin typeface="Tw Cen MT"/>
                <a:cs typeface="Tw Cen MT"/>
              </a:rPr>
              <a:t>this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this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out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200" spc="6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004F9E"/>
                </a:solidFill>
                <a:latin typeface="Tw Cen MT"/>
                <a:cs typeface="Tw Cen MT"/>
              </a:rPr>
              <a:t>box</a:t>
            </a:r>
            <a:endParaRPr sz="2200" dirty="0">
              <a:latin typeface="Tw Cen MT"/>
              <a:cs typeface="Tw Cen MT"/>
            </a:endParaRPr>
          </a:p>
          <a:p>
            <a:pPr marL="354965" indent="-342265">
              <a:lnSpc>
                <a:spcPts val="2400"/>
              </a:lnSpc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Trackin</a:t>
            </a:r>
            <a:r>
              <a:rPr lang="en-US" sz="2200" dirty="0">
                <a:solidFill>
                  <a:srgbClr val="004F9E"/>
                </a:solidFill>
                <a:latin typeface="Tw Cen MT"/>
                <a:cs typeface="Tw Cen MT"/>
              </a:rPr>
              <a:t>g the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changes</a:t>
            </a:r>
            <a:r>
              <a:rPr sz="2200" spc="6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using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its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own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tables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schema</a:t>
            </a:r>
            <a:r>
              <a:rPr sz="22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ensure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consistency</a:t>
            </a:r>
            <a:r>
              <a:rPr sz="2200" spc="6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avoid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corruption</a:t>
            </a:r>
            <a:r>
              <a:rPr sz="22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004F9E"/>
                </a:solidFill>
                <a:latin typeface="Tw Cen MT"/>
                <a:cs typeface="Tw Cen MT"/>
              </a:rPr>
              <a:t>due</a:t>
            </a:r>
            <a:r>
              <a:rPr lang="en-US" sz="22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incorrectly</a:t>
            </a:r>
            <a:r>
              <a:rPr sz="22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altered</a:t>
            </a:r>
            <a:r>
              <a:rPr sz="22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changelogs</a:t>
            </a:r>
            <a:endParaRPr sz="2200" dirty="0">
              <a:latin typeface="Tw Cen MT"/>
              <a:cs typeface="Tw Cen MT"/>
            </a:endParaRPr>
          </a:p>
          <a:p>
            <a:pPr marL="355600" marR="223520" indent="-342900">
              <a:lnSpc>
                <a:spcPts val="2400"/>
              </a:lnSpc>
              <a:spcBef>
                <a:spcPts val="160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While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it's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running</a:t>
            </a:r>
            <a:r>
              <a:rPr sz="22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updates,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puts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"lock"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lang="en-US" sz="2200" dirty="0">
                <a:solidFill>
                  <a:srgbClr val="004F9E"/>
                </a:solidFill>
                <a:latin typeface="Tw Cen MT"/>
                <a:cs typeface="Tw Cen MT"/>
              </a:rPr>
              <a:t> the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database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so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there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2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no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possibility</a:t>
            </a:r>
            <a:r>
              <a:rPr sz="22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by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accident</a:t>
            </a:r>
            <a:r>
              <a:rPr sz="22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two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changelogs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are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concurrently.</a:t>
            </a:r>
            <a:endParaRPr lang="en-US" sz="2200" spc="-10" dirty="0">
              <a:solidFill>
                <a:srgbClr val="004F9E"/>
              </a:solidFill>
              <a:latin typeface="Tw Cen MT"/>
              <a:cs typeface="Tw Cen MT"/>
            </a:endParaRPr>
          </a:p>
          <a:p>
            <a:pPr marL="355600" marR="223520" indent="-342900">
              <a:lnSpc>
                <a:spcPts val="2400"/>
              </a:lnSpc>
              <a:spcBef>
                <a:spcPts val="160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200">
                <a:solidFill>
                  <a:srgbClr val="004F9E"/>
                </a:solidFill>
                <a:latin typeface="Tw Cen MT"/>
                <a:cs typeface="Tw Cen MT"/>
              </a:rPr>
              <a:t>One of the</a:t>
            </a:r>
            <a:r>
              <a:rPr lang="en-US" sz="2200" spc="5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lang="en-US" sz="2200">
                <a:solidFill>
                  <a:srgbClr val="004F9E"/>
                </a:solidFill>
                <a:latin typeface="Tw Cen MT"/>
                <a:cs typeface="Tw Cen MT"/>
              </a:rPr>
              <a:t>most</a:t>
            </a:r>
            <a:r>
              <a:rPr lang="en-US" sz="2200" spc="1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lang="en-US" sz="2200">
                <a:solidFill>
                  <a:srgbClr val="004F9E"/>
                </a:solidFill>
                <a:latin typeface="Tw Cen MT"/>
                <a:cs typeface="Tw Cen MT"/>
              </a:rPr>
              <a:t>attractive</a:t>
            </a:r>
            <a:r>
              <a:rPr lang="en-US" sz="2200" spc="5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lang="en-US" sz="2200">
                <a:solidFill>
                  <a:srgbClr val="004F9E"/>
                </a:solidFill>
                <a:latin typeface="Tw Cen MT"/>
                <a:cs typeface="Tw Cen MT"/>
              </a:rPr>
              <a:t>feature</a:t>
            </a:r>
            <a:r>
              <a:rPr lang="en-US" sz="2200" spc="1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lang="en-US" sz="220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lang="en-US" sz="2200" spc="75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lang="en-US" sz="2200">
                <a:solidFill>
                  <a:srgbClr val="004F9E"/>
                </a:solidFill>
                <a:latin typeface="Tw Cen MT"/>
                <a:cs typeface="Tw Cen MT"/>
              </a:rPr>
              <a:t>Liquibase</a:t>
            </a:r>
            <a:r>
              <a:rPr lang="en-US" sz="2200" spc="35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lang="en-US" sz="220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lang="en-US" sz="2200" spc="3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lang="en-US" sz="2200">
                <a:solidFill>
                  <a:srgbClr val="004F9E"/>
                </a:solidFill>
                <a:latin typeface="Tw Cen MT"/>
                <a:cs typeface="Tw Cen MT"/>
              </a:rPr>
              <a:t>its</a:t>
            </a:r>
            <a:r>
              <a:rPr lang="en-US" sz="2200" spc="2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lang="en-US" sz="2200">
                <a:solidFill>
                  <a:srgbClr val="004F9E"/>
                </a:solidFill>
                <a:latin typeface="Tw Cen MT"/>
                <a:cs typeface="Tw Cen MT"/>
              </a:rPr>
              <a:t>ability</a:t>
            </a:r>
            <a:r>
              <a:rPr lang="en-US" sz="2200" spc="25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lang="en-US" sz="220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lang="en-US" sz="2200" spc="1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lang="en-US" sz="2200">
                <a:solidFill>
                  <a:srgbClr val="004F9E"/>
                </a:solidFill>
                <a:latin typeface="Tw Cen MT"/>
                <a:cs typeface="Tw Cen MT"/>
              </a:rPr>
              <a:t>roll</a:t>
            </a:r>
            <a:r>
              <a:rPr lang="en-US" sz="2200" spc="3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lang="en-US" sz="2200">
                <a:solidFill>
                  <a:srgbClr val="004F9E"/>
                </a:solidFill>
                <a:latin typeface="Tw Cen MT"/>
                <a:cs typeface="Tw Cen MT"/>
              </a:rPr>
              <a:t>changes</a:t>
            </a:r>
            <a:r>
              <a:rPr lang="en-US" sz="2200" spc="35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lang="en-US" sz="2200">
                <a:solidFill>
                  <a:srgbClr val="004F9E"/>
                </a:solidFill>
                <a:latin typeface="Tw Cen MT"/>
                <a:cs typeface="Tw Cen MT"/>
              </a:rPr>
              <a:t>back</a:t>
            </a:r>
            <a:r>
              <a:rPr lang="en-US" sz="2200" spc="2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lang="en-US" sz="220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lang="en-US" sz="2200" spc="5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lang="en-US" sz="2200" spc="-10">
                <a:solidFill>
                  <a:srgbClr val="004F9E"/>
                </a:solidFill>
                <a:latin typeface="Tw Cen MT"/>
                <a:cs typeface="Tw Cen MT"/>
              </a:rPr>
              <a:t>forward</a:t>
            </a:r>
            <a:r>
              <a:rPr lang="en-US" sz="2200" spc="15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lang="en-US" sz="220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lang="en-US" sz="2200" spc="2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lang="en-US" sz="2200" spc="-50">
                <a:solidFill>
                  <a:srgbClr val="004F9E"/>
                </a:solidFill>
                <a:latin typeface="Tw Cen MT"/>
                <a:cs typeface="Tw Cen MT"/>
              </a:rPr>
              <a:t>a </a:t>
            </a:r>
            <a:r>
              <a:rPr lang="en-US" sz="2200">
                <a:solidFill>
                  <a:srgbClr val="004F9E"/>
                </a:solidFill>
                <a:latin typeface="Tw Cen MT"/>
                <a:cs typeface="Tw Cen MT"/>
              </a:rPr>
              <a:t>specific</a:t>
            </a:r>
            <a:r>
              <a:rPr lang="en-US" sz="2200" spc="35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lang="en-US" sz="2200" spc="-10">
                <a:solidFill>
                  <a:srgbClr val="004F9E"/>
                </a:solidFill>
                <a:latin typeface="Tw Cen MT"/>
                <a:cs typeface="Tw Cen MT"/>
              </a:rPr>
              <a:t>point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4" y="1517141"/>
            <a:ext cx="8498840" cy="30604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Changelogs</a:t>
            </a:r>
            <a:r>
              <a:rPr sz="22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written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using</a:t>
            </a:r>
            <a:r>
              <a:rPr sz="2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domain-specific</a:t>
            </a:r>
            <a:r>
              <a:rPr sz="22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languages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It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22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22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written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sz="22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JSON,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YAML,</a:t>
            </a:r>
            <a:r>
              <a:rPr sz="22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XML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or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one</a:t>
            </a:r>
            <a:r>
              <a:rPr sz="22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22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22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few</a:t>
            </a:r>
            <a:r>
              <a:rPr sz="22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other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supported</a:t>
            </a:r>
            <a:r>
              <a:rPr sz="22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formats.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Consist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2200" spc="9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22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series</a:t>
            </a:r>
            <a:r>
              <a:rPr sz="2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2200" spc="1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changesets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Changeset</a:t>
            </a:r>
            <a:r>
              <a:rPr sz="2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represent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s</a:t>
            </a:r>
            <a:r>
              <a:rPr sz="2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22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single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change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2200" spc="25" dirty="0">
                <a:solidFill>
                  <a:srgbClr val="13349F"/>
                </a:solidFill>
                <a:latin typeface="Tw Cen MT"/>
                <a:cs typeface="Times New Roman"/>
              </a:rPr>
              <a:t>on the</a:t>
            </a:r>
            <a:r>
              <a:rPr sz="22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database</a:t>
            </a:r>
            <a:r>
              <a:rPr lang="en-US" sz="2200" spc="-10" dirty="0">
                <a:solidFill>
                  <a:srgbClr val="13349F"/>
                </a:solidFill>
                <a:latin typeface="Tw Cen MT"/>
                <a:cs typeface="Tw Cen MT"/>
              </a:rPr>
              <a:t>:</a:t>
            </a:r>
            <a:endParaRPr sz="2200" dirty="0">
              <a:latin typeface="Tw Cen MT"/>
              <a:cs typeface="Tw Cen MT"/>
            </a:endParaRPr>
          </a:p>
          <a:p>
            <a:pPr marL="650875" lvl="1" indent="-457200">
              <a:lnSpc>
                <a:spcPct val="100000"/>
              </a:lnSpc>
              <a:buSzPct val="80000"/>
              <a:buFont typeface="Arial"/>
              <a:buChar char="•"/>
              <a:tabLst>
                <a:tab pos="65087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Creating</a:t>
            </a:r>
            <a:r>
              <a:rPr lang="en-US" sz="2200" dirty="0">
                <a:solidFill>
                  <a:srgbClr val="004F9E"/>
                </a:solidFill>
                <a:latin typeface="Tw Cen MT"/>
                <a:cs typeface="Tw Cen MT"/>
              </a:rPr>
              <a:t> a</a:t>
            </a:r>
            <a:r>
              <a:rPr lang="en-US"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table</a:t>
            </a:r>
            <a:endParaRPr sz="2200" dirty="0">
              <a:latin typeface="Tw Cen MT"/>
              <a:cs typeface="Tw Cen MT"/>
            </a:endParaRPr>
          </a:p>
          <a:p>
            <a:pPr marL="650875" lvl="1" indent="-457200">
              <a:lnSpc>
                <a:spcPct val="100000"/>
              </a:lnSpc>
              <a:buSzPct val="80000"/>
              <a:buFont typeface="Arial"/>
              <a:buChar char="•"/>
              <a:tabLst>
                <a:tab pos="65087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2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column</a:t>
            </a:r>
            <a:endParaRPr sz="2200" dirty="0">
              <a:latin typeface="Tw Cen MT"/>
              <a:cs typeface="Tw Cen MT"/>
            </a:endParaRPr>
          </a:p>
          <a:p>
            <a:pPr marL="650875" lvl="1" indent="-457200">
              <a:lnSpc>
                <a:spcPct val="100000"/>
              </a:lnSpc>
              <a:buSzPct val="80000"/>
              <a:buFont typeface="Arial"/>
              <a:buChar char="•"/>
              <a:tabLst>
                <a:tab pos="65087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an</a:t>
            </a:r>
            <a:r>
              <a:rPr sz="22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index</a:t>
            </a:r>
            <a:endParaRPr sz="2200" dirty="0">
              <a:latin typeface="Tw Cen MT"/>
              <a:cs typeface="Tw Cen MT"/>
            </a:endParaRPr>
          </a:p>
          <a:p>
            <a:pPr marL="650875" lvl="1" indent="-457200">
              <a:lnSpc>
                <a:spcPct val="100000"/>
              </a:lnSpc>
              <a:buSzPct val="80000"/>
              <a:buFont typeface="Arial"/>
              <a:buChar char="•"/>
              <a:tabLst>
                <a:tab pos="65087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Some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SQL</a:t>
            </a:r>
            <a:r>
              <a:rPr sz="22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statements</a:t>
            </a:r>
            <a:endParaRPr sz="22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CHANGELOGS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69" y="1517141"/>
            <a:ext cx="6855459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&lt;databaseChangeLog</a:t>
            </a:r>
            <a:endParaRPr sz="2000">
              <a:latin typeface="Tw Cen MT"/>
              <a:cs typeface="Tw Cen MT"/>
            </a:endParaRPr>
          </a:p>
          <a:p>
            <a:pPr marL="571500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xmlns=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http://www.liquibase.org/xml/ns/dbchangelog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”….&gt;</a:t>
            </a:r>
            <a:endParaRPr sz="2000">
              <a:latin typeface="Tw Cen MT"/>
              <a:cs typeface="Tw Cen MT"/>
            </a:endParaRPr>
          </a:p>
          <a:p>
            <a:pPr marL="291465">
              <a:lnSpc>
                <a:spcPct val="100000"/>
              </a:lnSpc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&lt;changeSet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author=”Code9User"</a:t>
            </a:r>
            <a:r>
              <a:rPr sz="2000" spc="-7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id="createTable"&gt;</a:t>
            </a:r>
            <a:endParaRPr sz="2000">
              <a:latin typeface="Tw Cen MT"/>
              <a:cs typeface="Tw Cen MT"/>
            </a:endParaRPr>
          </a:p>
          <a:p>
            <a:pPr marL="571500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&lt;createTable</a:t>
            </a:r>
            <a:r>
              <a:rPr sz="2000" spc="-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tableName="app_user"&gt;</a:t>
            </a:r>
            <a:endParaRPr sz="2000">
              <a:latin typeface="Tw Cen MT"/>
              <a:cs typeface="Tw Cen MT"/>
            </a:endParaRPr>
          </a:p>
          <a:p>
            <a:pPr marL="850265">
              <a:lnSpc>
                <a:spcPct val="100000"/>
              </a:lnSpc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&lt;column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autoIncrement="true"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name="id"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type="BIGINT"&gt;</a:t>
            </a:r>
            <a:endParaRPr sz="2000">
              <a:latin typeface="Tw Cen MT"/>
              <a:cs typeface="Tw Cen MT"/>
            </a:endParaRPr>
          </a:p>
          <a:p>
            <a:pPr marL="1129665">
              <a:lnSpc>
                <a:spcPct val="100000"/>
              </a:lnSpc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&lt;constraints</a:t>
            </a:r>
            <a:r>
              <a:rPr sz="20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primaryKey="true"/&gt;</a:t>
            </a:r>
            <a:endParaRPr sz="2000">
              <a:latin typeface="Tw Cen MT"/>
              <a:cs typeface="Tw Cen MT"/>
            </a:endParaRPr>
          </a:p>
          <a:p>
            <a:pPr marL="850265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&lt;/column&gt;</a:t>
            </a:r>
            <a:endParaRPr sz="2000">
              <a:latin typeface="Tw Cen MT"/>
              <a:cs typeface="Tw Cen MT"/>
            </a:endParaRPr>
          </a:p>
          <a:p>
            <a:pPr marL="850265">
              <a:lnSpc>
                <a:spcPct val="100000"/>
              </a:lnSpc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&lt;column</a:t>
            </a:r>
            <a:r>
              <a:rPr sz="20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name="email"</a:t>
            </a:r>
            <a:r>
              <a:rPr sz="20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type="VARCHAR(255)"&gt;</a:t>
            </a:r>
            <a:endParaRPr sz="2000">
              <a:latin typeface="Tw Cen MT"/>
              <a:cs typeface="Tw Cen MT"/>
            </a:endParaRPr>
          </a:p>
          <a:p>
            <a:pPr marL="1129665">
              <a:lnSpc>
                <a:spcPct val="100000"/>
              </a:lnSpc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&lt;constraints</a:t>
            </a:r>
            <a:r>
              <a:rPr sz="2000" spc="-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nullable="false"/&gt;</a:t>
            </a:r>
            <a:endParaRPr sz="2000">
              <a:latin typeface="Tw Cen MT"/>
              <a:cs typeface="Tw Cen MT"/>
            </a:endParaRPr>
          </a:p>
          <a:p>
            <a:pPr marL="850265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&lt;/column&gt;</a:t>
            </a:r>
            <a:endParaRPr sz="2000">
              <a:latin typeface="Tw Cen MT"/>
              <a:cs typeface="Tw Cen MT"/>
            </a:endParaRPr>
          </a:p>
          <a:p>
            <a:pPr marL="850265">
              <a:lnSpc>
                <a:spcPct val="100000"/>
              </a:lnSpc>
              <a:spcBef>
                <a:spcPts val="5"/>
              </a:spcBef>
            </a:pPr>
            <a:r>
              <a:rPr sz="2000" spc="-25" dirty="0">
                <a:solidFill>
                  <a:srgbClr val="13349F"/>
                </a:solidFill>
                <a:latin typeface="Tw Cen MT"/>
                <a:cs typeface="Tw Cen MT"/>
              </a:rPr>
              <a:t>….</a:t>
            </a:r>
            <a:endParaRPr sz="2000">
              <a:latin typeface="Tw Cen MT"/>
              <a:cs typeface="Tw Cen MT"/>
            </a:endParaRPr>
          </a:p>
          <a:p>
            <a:pPr marL="571500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&lt;/createTable&gt;</a:t>
            </a:r>
            <a:endParaRPr sz="2000">
              <a:latin typeface="Tw Cen MT"/>
              <a:cs typeface="Tw Cen MT"/>
            </a:endParaRPr>
          </a:p>
          <a:p>
            <a:pPr marL="291465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&lt;/changeSet&gt;</a:t>
            </a:r>
            <a:endParaRPr sz="20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&lt;/databaseChangeLog&gt;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5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CHANGELOGS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13349F"/>
                </a:solidFill>
              </a:rPr>
              <a:t>&lt;databaseChangeLog</a:t>
            </a:r>
          </a:p>
          <a:p>
            <a:pPr marL="570865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xmlns=</a:t>
            </a:r>
            <a:r>
              <a:rPr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hlinkClick r:id="rId2"/>
              </a:rPr>
              <a:t>http://www.liquibase.org/xml/ns/dbchangelog</a:t>
            </a:r>
            <a:r>
              <a:rPr spc="-10" dirty="0">
                <a:solidFill>
                  <a:srgbClr val="13349F"/>
                </a:solidFill>
              </a:rPr>
              <a:t>”….&gt;</a:t>
            </a:r>
          </a:p>
          <a:p>
            <a:pPr marL="29083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&lt;changeSet</a:t>
            </a:r>
            <a:r>
              <a:rPr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author=”Code9User"</a:t>
            </a:r>
            <a:r>
              <a:rPr spc="-75" dirty="0">
                <a:solidFill>
                  <a:srgbClr val="13349F"/>
                </a:solidFill>
              </a:rPr>
              <a:t> </a:t>
            </a:r>
            <a:r>
              <a:rPr spc="-10" dirty="0">
                <a:solidFill>
                  <a:srgbClr val="13349F"/>
                </a:solidFill>
              </a:rPr>
              <a:t>id="createTable"&gt;</a:t>
            </a:r>
          </a:p>
          <a:p>
            <a:pPr marL="570865">
              <a:lnSpc>
                <a:spcPct val="100000"/>
              </a:lnSpc>
            </a:pPr>
            <a:r>
              <a:rPr spc="-50" dirty="0">
                <a:solidFill>
                  <a:srgbClr val="13349F"/>
                </a:solidFill>
              </a:rPr>
              <a:t>…</a:t>
            </a:r>
          </a:p>
          <a:p>
            <a:pPr marL="290830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&lt;/changeSet&gt;</a:t>
            </a:r>
          </a:p>
          <a:p>
            <a:pPr marL="29083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&lt;changeSet</a:t>
            </a:r>
            <a:r>
              <a:rPr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author=”Code9User"</a:t>
            </a:r>
            <a:r>
              <a:rPr spc="-70" dirty="0">
                <a:solidFill>
                  <a:srgbClr val="13349F"/>
                </a:solidFill>
              </a:rPr>
              <a:t> </a:t>
            </a:r>
            <a:r>
              <a:rPr spc="-10" dirty="0">
                <a:solidFill>
                  <a:srgbClr val="13349F"/>
                </a:solidFill>
              </a:rPr>
              <a:t>id=”populateData"&gt;</a:t>
            </a:r>
          </a:p>
          <a:p>
            <a:pPr marL="570865">
              <a:lnSpc>
                <a:spcPct val="100000"/>
              </a:lnSpc>
            </a:pPr>
            <a:r>
              <a:rPr spc="-50" dirty="0">
                <a:solidFill>
                  <a:srgbClr val="13349F"/>
                </a:solidFill>
              </a:rPr>
              <a:t>…</a:t>
            </a:r>
          </a:p>
          <a:p>
            <a:pPr marL="290830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&lt;/changeSet&gt;</a:t>
            </a:r>
          </a:p>
          <a:p>
            <a:pPr marL="29083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&lt;changeSet</a:t>
            </a:r>
            <a:r>
              <a:rPr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author=”Code9User"</a:t>
            </a:r>
            <a:r>
              <a:rPr spc="-75" dirty="0">
                <a:solidFill>
                  <a:srgbClr val="13349F"/>
                </a:solidFill>
              </a:rPr>
              <a:t> </a:t>
            </a:r>
            <a:r>
              <a:rPr spc="-10" dirty="0">
                <a:solidFill>
                  <a:srgbClr val="13349F"/>
                </a:solidFill>
              </a:rPr>
              <a:t>id=”addIndexToUserTable"&gt;</a:t>
            </a:r>
          </a:p>
          <a:p>
            <a:pPr marL="570865">
              <a:lnSpc>
                <a:spcPct val="100000"/>
              </a:lnSpc>
            </a:pPr>
            <a:r>
              <a:rPr spc="-50" dirty="0">
                <a:solidFill>
                  <a:srgbClr val="13349F"/>
                </a:solidFill>
              </a:rPr>
              <a:t>…</a:t>
            </a:r>
          </a:p>
          <a:p>
            <a:pPr marL="290830">
              <a:lnSpc>
                <a:spcPct val="100000"/>
              </a:lnSpc>
              <a:spcBef>
                <a:spcPts val="5"/>
              </a:spcBef>
            </a:pPr>
            <a:r>
              <a:rPr spc="-10" dirty="0">
                <a:solidFill>
                  <a:srgbClr val="13349F"/>
                </a:solidFill>
              </a:rPr>
              <a:t>&lt;/changeSet&gt;</a:t>
            </a:r>
          </a:p>
          <a:p>
            <a:pPr marL="360680">
              <a:lnSpc>
                <a:spcPct val="100000"/>
              </a:lnSpc>
            </a:pPr>
            <a:r>
              <a:rPr spc="-25" dirty="0">
                <a:solidFill>
                  <a:srgbClr val="13349F"/>
                </a:solidFill>
              </a:rPr>
              <a:t>….</a:t>
            </a:r>
          </a:p>
          <a:p>
            <a:pPr marL="12065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&lt;/databaseChangeLog&gt;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1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CHANGELOGS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13349F"/>
                </a:solidFill>
              </a:rPr>
              <a:t>&lt;databaseChangeLog</a:t>
            </a:r>
          </a:p>
          <a:p>
            <a:pPr marL="570865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xmlns=</a:t>
            </a:r>
            <a:r>
              <a:rPr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hlinkClick r:id="rId2"/>
              </a:rPr>
              <a:t>http://www.liquibase.org/xml/ns/dbchangelog</a:t>
            </a:r>
            <a:r>
              <a:rPr spc="-10" dirty="0">
                <a:solidFill>
                  <a:srgbClr val="13349F"/>
                </a:solidFill>
              </a:rPr>
              <a:t>”….&gt;</a:t>
            </a:r>
          </a:p>
          <a:p>
            <a:pPr marL="444500">
              <a:lnSpc>
                <a:spcPct val="100000"/>
              </a:lnSpc>
            </a:pPr>
            <a:r>
              <a:rPr dirty="0"/>
              <a:t>&lt;include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file="com/levi9/code9/db/changelog/createTable.xml”&gt;</a:t>
            </a:r>
          </a:p>
          <a:p>
            <a:pPr marL="444500">
              <a:lnSpc>
                <a:spcPct val="100000"/>
              </a:lnSpc>
            </a:pPr>
            <a:r>
              <a:rPr dirty="0"/>
              <a:t>&lt;include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file="com/levi9/code9/db/changelog/populateData.xml”&gt;</a:t>
            </a:r>
          </a:p>
          <a:p>
            <a:pPr marL="444500">
              <a:lnSpc>
                <a:spcPct val="100000"/>
              </a:lnSpc>
            </a:pPr>
            <a:r>
              <a:rPr dirty="0"/>
              <a:t>&lt;include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/>
              <a:t>file="com/levi9/code9/db/changelog/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addIndexToUserTable.xml”&gt;</a:t>
            </a:r>
          </a:p>
          <a:p>
            <a:pPr marL="374650">
              <a:lnSpc>
                <a:spcPct val="100000"/>
              </a:lnSpc>
            </a:pPr>
            <a:r>
              <a:rPr spc="-50" dirty="0"/>
              <a:t>…</a:t>
            </a:r>
          </a:p>
          <a:p>
            <a:pPr marL="12065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&lt;/databaseChangeLog&gt;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CHANGELOGS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13349F"/>
                </a:solidFill>
              </a:rPr>
              <a:t>&lt;databaseChangeLog</a:t>
            </a:r>
          </a:p>
          <a:p>
            <a:pPr marL="549275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xmlns=</a:t>
            </a:r>
            <a:r>
              <a:rPr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hlinkClick r:id="rId2"/>
              </a:rPr>
              <a:t>http://www.liquibase.org/xml/ns/dbchangelog</a:t>
            </a:r>
            <a:r>
              <a:rPr spc="-10" dirty="0">
                <a:solidFill>
                  <a:srgbClr val="13349F"/>
                </a:solidFill>
              </a:rPr>
              <a:t>”….&gt;</a:t>
            </a:r>
          </a:p>
          <a:p>
            <a:pPr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&lt;changeSet</a:t>
            </a:r>
            <a:r>
              <a:rPr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id="addColumn"</a:t>
            </a:r>
            <a:r>
              <a:rPr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3349F"/>
                </a:solidFill>
              </a:rPr>
              <a:t>author="liquibase"&gt;</a:t>
            </a:r>
          </a:p>
          <a:p>
            <a:pPr marL="35306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&lt;preConditions</a:t>
            </a:r>
            <a:r>
              <a:rPr spc="-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onError="MARK_RAN"</a:t>
            </a:r>
            <a:r>
              <a:rPr spc="-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3349F"/>
                </a:solidFill>
              </a:rPr>
              <a:t>onFail="MARK_RAN"&gt;</a:t>
            </a:r>
          </a:p>
          <a:p>
            <a:pPr marL="67310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&lt;tableExists</a:t>
            </a:r>
            <a:r>
              <a:rPr spc="-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tableName="person"</a:t>
            </a:r>
            <a:r>
              <a:rPr spc="-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13349F"/>
                </a:solidFill>
              </a:rPr>
              <a:t>/&gt;</a:t>
            </a:r>
          </a:p>
          <a:p>
            <a:pPr marL="673100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&lt;not&gt;</a:t>
            </a:r>
          </a:p>
          <a:p>
            <a:pPr marL="88138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&lt;columnExists</a:t>
            </a:r>
            <a:r>
              <a:rPr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columnName="score"</a:t>
            </a:r>
            <a:r>
              <a:rPr spc="-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tableName="person"</a:t>
            </a:r>
            <a:r>
              <a:rPr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13349F"/>
                </a:solidFill>
              </a:rPr>
              <a:t>/&gt;</a:t>
            </a:r>
          </a:p>
          <a:p>
            <a:pPr marL="673100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&lt;/not&gt;</a:t>
            </a:r>
          </a:p>
          <a:p>
            <a:pPr marL="361950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&lt;/preConditions&gt;</a:t>
            </a:r>
          </a:p>
          <a:p>
            <a:pPr marL="189865">
              <a:lnSpc>
                <a:spcPct val="100000"/>
              </a:lnSpc>
            </a:pPr>
            <a:r>
              <a:rPr spc="-25" dirty="0">
                <a:solidFill>
                  <a:srgbClr val="13349F"/>
                </a:solidFill>
              </a:rPr>
              <a:t>...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pc="-10" dirty="0">
                <a:solidFill>
                  <a:srgbClr val="13349F"/>
                </a:solidFill>
              </a:rPr>
              <a:t>&lt;/databaseChangeLog&gt;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1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PRECONDITIONS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11521440" cy="6190615"/>
          </a:xfrm>
          <a:custGeom>
            <a:avLst/>
            <a:gdLst/>
            <a:ahLst/>
            <a:cxnLst/>
            <a:rect l="l" t="t" r="r" b="b"/>
            <a:pathLst>
              <a:path w="11521440" h="6190615">
                <a:moveTo>
                  <a:pt x="11521440" y="0"/>
                </a:moveTo>
                <a:lnTo>
                  <a:pt x="0" y="0"/>
                </a:lnTo>
                <a:lnTo>
                  <a:pt x="0" y="6190488"/>
                </a:lnTo>
                <a:lnTo>
                  <a:pt x="11521440" y="6190488"/>
                </a:lnTo>
                <a:lnTo>
                  <a:pt x="11521440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2776" y="2802458"/>
            <a:ext cx="4182745" cy="2366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115"/>
              </a:lnSpc>
              <a:spcBef>
                <a:spcPts val="100"/>
              </a:spcBef>
            </a:pPr>
            <a:r>
              <a:rPr sz="5100" b="1" spc="-10" dirty="0">
                <a:solidFill>
                  <a:srgbClr val="FFFFFF"/>
                </a:solidFill>
                <a:latin typeface="Tw Cen MT"/>
                <a:cs typeface="Tw Cen MT"/>
              </a:rPr>
              <a:t>COMMON</a:t>
            </a:r>
            <a:endParaRPr sz="5100">
              <a:latin typeface="Tw Cen MT"/>
              <a:cs typeface="Tw Cen MT"/>
            </a:endParaRPr>
          </a:p>
          <a:p>
            <a:pPr marL="12700">
              <a:lnSpc>
                <a:spcPts val="4105"/>
              </a:lnSpc>
            </a:pPr>
            <a:r>
              <a:rPr sz="5100" b="1" spc="-10" dirty="0">
                <a:solidFill>
                  <a:srgbClr val="FFFFFF"/>
                </a:solidFill>
                <a:latin typeface="Tw Cen MT"/>
                <a:cs typeface="Tw Cen MT"/>
              </a:rPr>
              <a:t>SOFTWARE</a:t>
            </a:r>
            <a:endParaRPr sz="5100">
              <a:latin typeface="Tw Cen MT"/>
              <a:cs typeface="Tw Cen MT"/>
            </a:endParaRPr>
          </a:p>
          <a:p>
            <a:pPr marL="12700" marR="5080">
              <a:lnSpc>
                <a:spcPct val="66900"/>
              </a:lnSpc>
              <a:spcBef>
                <a:spcPts val="1019"/>
              </a:spcBef>
            </a:pPr>
            <a:r>
              <a:rPr sz="5100" b="1" spc="-30" dirty="0">
                <a:solidFill>
                  <a:srgbClr val="FFFFFF"/>
                </a:solidFill>
                <a:latin typeface="Tw Cen MT"/>
                <a:cs typeface="Tw Cen MT"/>
              </a:rPr>
              <a:t>ARCHITECTURE</a:t>
            </a:r>
            <a:r>
              <a:rPr sz="5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100" b="1" spc="-10" dirty="0">
                <a:solidFill>
                  <a:srgbClr val="FFFFFF"/>
                </a:solidFill>
                <a:latin typeface="Tw Cen MT"/>
                <a:cs typeface="Tw Cen MT"/>
              </a:rPr>
              <a:t>PATTERNS</a:t>
            </a:r>
            <a:endParaRPr sz="51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71549" y="852933"/>
            <a:ext cx="170815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0" spc="-25" dirty="0">
                <a:solidFill>
                  <a:srgbClr val="FFFFFF"/>
                </a:solidFill>
                <a:latin typeface="Tw Cen MT"/>
                <a:cs typeface="Tw Cen MT"/>
              </a:rPr>
              <a:t>01</a:t>
            </a:r>
            <a:endParaRPr sz="1200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1735" y="324611"/>
            <a:ext cx="4821935" cy="621487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0876" y="6076295"/>
            <a:ext cx="17018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z="1200" b="1" spc="-50" dirty="0">
                <a:solidFill>
                  <a:srgbClr val="FFFFFF"/>
                </a:solidFill>
                <a:latin typeface="Tw Cen MT"/>
                <a:cs typeface="Tw Cen MT"/>
              </a:rPr>
              <a:t>3</a:t>
            </a:fld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980" y="1231137"/>
            <a:ext cx="9667240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ts val="288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</a:tabLst>
            </a:pP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First</a:t>
            </a:r>
            <a:r>
              <a:rPr sz="28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time</a:t>
            </a:r>
            <a:r>
              <a:rPr sz="28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when</a:t>
            </a:r>
            <a:r>
              <a:rPr sz="28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liquibase</a:t>
            </a:r>
            <a:r>
              <a:rPr sz="2800" spc="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28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run,</a:t>
            </a:r>
            <a:r>
              <a:rPr sz="28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two</a:t>
            </a:r>
            <a:r>
              <a:rPr sz="28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tables</a:t>
            </a:r>
            <a:r>
              <a:rPr sz="28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sz="28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created</a:t>
            </a:r>
            <a:r>
              <a:rPr sz="28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sz="28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3349F"/>
                </a:solidFill>
                <a:latin typeface="Tw Cen MT"/>
                <a:cs typeface="Tw Cen MT"/>
              </a:rPr>
              <a:t>schema</a:t>
            </a:r>
            <a:endParaRPr sz="2800">
              <a:latin typeface="Tw Cen MT"/>
              <a:cs typeface="Tw Cen MT"/>
            </a:endParaRPr>
          </a:p>
          <a:p>
            <a:pPr marL="469265" indent="-456565">
              <a:lnSpc>
                <a:spcPts val="2400"/>
              </a:lnSpc>
              <a:buFont typeface="Arial"/>
              <a:buChar char="•"/>
              <a:tabLst>
                <a:tab pos="469265" algn="l"/>
              </a:tabLst>
            </a:pPr>
            <a:r>
              <a:rPr sz="2800" spc="-10" dirty="0">
                <a:solidFill>
                  <a:srgbClr val="13349F"/>
                </a:solidFill>
                <a:latin typeface="Tw Cen MT"/>
                <a:cs typeface="Tw Cen MT"/>
              </a:rPr>
              <a:t>DATABASECHANGELOG</a:t>
            </a:r>
            <a:endParaRPr sz="2800">
              <a:latin typeface="Tw Cen MT"/>
              <a:cs typeface="Tw Cen MT"/>
            </a:endParaRPr>
          </a:p>
          <a:p>
            <a:pPr marL="469265" indent="-456565">
              <a:lnSpc>
                <a:spcPts val="2880"/>
              </a:lnSpc>
              <a:buFont typeface="Arial"/>
              <a:buChar char="•"/>
              <a:tabLst>
                <a:tab pos="469265" algn="l"/>
              </a:tabLst>
            </a:pPr>
            <a:r>
              <a:rPr sz="2800" spc="-10" dirty="0">
                <a:solidFill>
                  <a:srgbClr val="13349F"/>
                </a:solidFill>
                <a:latin typeface="Tw Cen MT"/>
                <a:cs typeface="Tw Cen MT"/>
              </a:rPr>
              <a:t>DATABASECHANGELOGLOCK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6276" y="517346"/>
            <a:ext cx="5295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HOW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dirty="0"/>
              <a:t>LIQUIBASE</a:t>
            </a: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spc="-10" dirty="0"/>
              <a:t>WORKS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945" y="3036822"/>
            <a:ext cx="10441940" cy="2364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-------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4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tabLst>
                <a:tab pos="1025525" algn="l"/>
                <a:tab pos="1315085" algn="l"/>
                <a:tab pos="2137410" algn="l"/>
                <a:tab pos="3480435" algn="l"/>
                <a:tab pos="5942965" algn="l"/>
                <a:tab pos="10316845" algn="l"/>
              </a:tabLst>
            </a:pPr>
            <a:r>
              <a:rPr sz="1400" spc="-25" dirty="0">
                <a:solidFill>
                  <a:srgbClr val="13349F"/>
                </a:solidFill>
                <a:latin typeface="Tw Cen MT"/>
                <a:cs typeface="Tw Cen MT"/>
              </a:rPr>
              <a:t>|Id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author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4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filename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dateexecuted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orderexecuted|</a:t>
            </a:r>
            <a:r>
              <a:rPr sz="14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exectype</a:t>
            </a:r>
            <a:r>
              <a:rPr sz="1400" spc="3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md5sum</a:t>
            </a:r>
            <a:r>
              <a:rPr sz="1400" spc="3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description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+-------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-+-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+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tabLst>
                <a:tab pos="2179320" algn="l"/>
                <a:tab pos="6413500" algn="l"/>
                <a:tab pos="7053580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|createTable</a:t>
            </a:r>
            <a:r>
              <a:rPr sz="14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Code9User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createTable.xml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2021-05-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24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09:17:05.270418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1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EXECUTED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8:aa1….|</a:t>
            </a:r>
            <a:r>
              <a:rPr sz="1400" spc="-3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Creation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400" spc="2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tables</a:t>
            </a:r>
            <a:r>
              <a:rPr sz="1400" spc="33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-------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4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endParaRPr sz="14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-------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tabLst>
                <a:tab pos="975360" algn="l"/>
                <a:tab pos="1266825" algn="l"/>
                <a:tab pos="2086610" algn="l"/>
                <a:tab pos="3321050" algn="l"/>
              </a:tabLst>
            </a:pPr>
            <a:r>
              <a:rPr sz="1400" spc="-25" dirty="0">
                <a:solidFill>
                  <a:srgbClr val="13349F"/>
                </a:solidFill>
                <a:latin typeface="Tw Cen MT"/>
                <a:cs typeface="Tw Cen MT"/>
              </a:rPr>
              <a:t>|Id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locked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4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lockgranted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lockedby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+-------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+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tabLst>
                <a:tab pos="975360" algn="l"/>
                <a:tab pos="2086610" algn="l"/>
                <a:tab pos="3296920" algn="l"/>
                <a:tab pos="4166870" algn="l"/>
              </a:tabLst>
            </a:pPr>
            <a:r>
              <a:rPr sz="1400" spc="-25" dirty="0">
                <a:solidFill>
                  <a:srgbClr val="13349F"/>
                </a:solidFill>
                <a:latin typeface="Tw Cen MT"/>
                <a:cs typeface="Tw Cen MT"/>
              </a:rPr>
              <a:t>|1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false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null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null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-------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endParaRPr sz="1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919" y="1458213"/>
            <a:ext cx="10616565" cy="33990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Add</a:t>
            </a:r>
            <a:r>
              <a:rPr sz="2000" spc="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 err="1">
                <a:solidFill>
                  <a:srgbClr val="13349F"/>
                </a:solidFill>
                <a:latin typeface="Tw Cen MT"/>
                <a:cs typeface="Tw Cen MT"/>
              </a:rPr>
              <a:t>liquibase</a:t>
            </a:r>
            <a:r>
              <a:rPr sz="20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s a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dependency</a:t>
            </a:r>
            <a:r>
              <a:rPr sz="20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(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https://www.baeldung.com/liquibase-</a:t>
            </a:r>
            <a:r>
              <a:rPr sz="20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refactor-</a:t>
            </a:r>
            <a:r>
              <a:rPr sz="20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schema-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of-</a:t>
            </a:r>
            <a:r>
              <a:rPr sz="20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java-app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)</a:t>
            </a:r>
            <a:endParaRPr sz="2000" dirty="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Creat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e the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changeset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(inside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2000" spc="10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changelogs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or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not,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it</a:t>
            </a:r>
            <a:r>
              <a:rPr sz="20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up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developer)</a:t>
            </a:r>
            <a:endParaRPr sz="2000" dirty="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n the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configuration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f the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set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path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changelog</a:t>
            </a:r>
            <a:r>
              <a:rPr sz="20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file</a:t>
            </a:r>
            <a:endParaRPr sz="2000" dirty="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Perform</a:t>
            </a:r>
            <a:r>
              <a:rPr sz="20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corresponding</a:t>
            </a:r>
            <a:r>
              <a:rPr sz="20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sz="20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r>
              <a:rPr sz="20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endParaRPr sz="2000" dirty="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Clr>
                <a:srgbClr val="004F9E"/>
              </a:buClr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E.g.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create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model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which</a:t>
            </a:r>
            <a:r>
              <a:rPr sz="20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will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do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mapping</a:t>
            </a:r>
            <a:r>
              <a:rPr sz="20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Java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endParaRPr sz="2000" dirty="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Tes</a:t>
            </a:r>
            <a:r>
              <a:rPr lang="en-US" sz="2000">
                <a:solidFill>
                  <a:srgbClr val="13349F"/>
                </a:solidFill>
                <a:latin typeface="Tw Cen MT"/>
                <a:cs typeface="Tw Cen MT"/>
              </a:rPr>
              <a:t>t the </a:t>
            </a:r>
            <a:r>
              <a:rPr sz="200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r>
              <a:rPr sz="2000" spc="-2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together</a:t>
            </a:r>
            <a:r>
              <a:rPr sz="20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with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database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endParaRPr sz="2000" dirty="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When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everything</a:t>
            </a:r>
            <a:r>
              <a:rPr sz="20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working</a:t>
            </a:r>
            <a:r>
              <a:rPr sz="20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correctly,</a:t>
            </a:r>
            <a:r>
              <a:rPr sz="20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commi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t the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start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with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deploying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both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scripts</a:t>
            </a:r>
            <a:r>
              <a:rPr sz="20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endParaRPr sz="2000" dirty="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Clr>
                <a:srgbClr val="004F9E"/>
              </a:buClr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Advice:</a:t>
            </a:r>
            <a:endParaRPr sz="2000" dirty="0">
              <a:latin typeface="Tw Cen MT"/>
              <a:cs typeface="Tw Cen MT"/>
            </a:endParaRPr>
          </a:p>
          <a:p>
            <a:pPr marL="718185" lvl="2" indent="-342900">
              <a:lnSpc>
                <a:spcPct val="100000"/>
              </a:lnSpc>
              <a:spcBef>
                <a:spcPts val="5"/>
              </a:spcBef>
              <a:buClr>
                <a:srgbClr val="0069B3"/>
              </a:buClr>
              <a:buSzPct val="80000"/>
              <a:buFont typeface="Arial"/>
              <a:buChar char="•"/>
              <a:tabLst>
                <a:tab pos="71818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sure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that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liquibase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will</a:t>
            </a:r>
            <a:r>
              <a:rPr sz="20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applied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before</a:t>
            </a:r>
            <a:r>
              <a:rPr sz="20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codebase</a:t>
            </a:r>
            <a:endParaRPr sz="2000" dirty="0">
              <a:latin typeface="Tw Cen MT"/>
              <a:cs typeface="Tw Cen MT"/>
            </a:endParaRPr>
          </a:p>
          <a:p>
            <a:pPr marL="718185" lvl="2" indent="-342900">
              <a:lnSpc>
                <a:spcPct val="100000"/>
              </a:lnSpc>
              <a:buClr>
                <a:srgbClr val="0069B3"/>
              </a:buClr>
              <a:buSzPct val="80000"/>
              <a:buFont typeface="Arial"/>
              <a:buChar char="•"/>
              <a:tabLst>
                <a:tab pos="71818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Don’t</a:t>
            </a:r>
            <a:r>
              <a:rPr sz="2000" spc="-4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</a:t>
            </a:r>
            <a:r>
              <a:rPr sz="2000" spc="-3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already</a:t>
            </a:r>
            <a:r>
              <a:rPr sz="2000" spc="-5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applied</a:t>
            </a:r>
            <a:r>
              <a:rPr sz="2000" spc="-6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liquibase</a:t>
            </a:r>
            <a:r>
              <a:rPr sz="2000" spc="-6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file</a:t>
            </a:r>
            <a:endParaRPr sz="20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STEPS</a:t>
            </a:r>
            <a:r>
              <a:rPr b="0" spc="-50" dirty="0">
                <a:latin typeface="Times New Roman"/>
                <a:cs typeface="Times New Roman"/>
              </a:rPr>
              <a:t> </a:t>
            </a:r>
            <a:r>
              <a:rPr dirty="0"/>
              <a:t>FOR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dirty="0"/>
              <a:t>RUNNING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spc="-10" dirty="0"/>
              <a:t>LIQUIBASE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4" y="1517141"/>
            <a:ext cx="8310245" cy="20447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Easy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trackin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g of the</a:t>
            </a:r>
            <a:r>
              <a:rPr sz="22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22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database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Allo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ws</a:t>
            </a:r>
            <a:r>
              <a:rPr sz="22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having</a:t>
            </a:r>
            <a:r>
              <a:rPr sz="22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different</a:t>
            </a:r>
            <a:r>
              <a:rPr sz="22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focus</a:t>
            </a:r>
            <a:r>
              <a:rPr sz="2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development</a:t>
            </a:r>
            <a:r>
              <a:rPr sz="22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22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different</a:t>
            </a:r>
            <a:r>
              <a:rPr sz="22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focus</a:t>
            </a:r>
            <a:r>
              <a:rPr sz="22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database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Same</a:t>
            </a:r>
            <a:r>
              <a:rPr sz="22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data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state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22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22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applied</a:t>
            </a:r>
            <a:r>
              <a:rPr sz="22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easily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n a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different</a:t>
            </a:r>
            <a:r>
              <a:rPr sz="22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machine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spc="-30" dirty="0">
                <a:solidFill>
                  <a:srgbClr val="13349F"/>
                </a:solidFill>
                <a:latin typeface="Tw Cen MT"/>
                <a:cs typeface="Tw Cen MT"/>
              </a:rPr>
              <a:t>You</a:t>
            </a:r>
            <a:r>
              <a:rPr sz="2200" spc="-3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can’t</a:t>
            </a:r>
            <a:r>
              <a:rPr sz="2200" spc="-2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delet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e a</a:t>
            </a:r>
            <a:r>
              <a:rPr sz="2200" spc="-5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script</a:t>
            </a:r>
            <a:r>
              <a:rPr sz="2200" spc="-4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whic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h some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other</a:t>
            </a:r>
            <a:r>
              <a:rPr sz="2200" spc="-4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developer</a:t>
            </a:r>
            <a:r>
              <a:rPr sz="2200" spc="-5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has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written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A rollback can be easily applied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22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some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2200" spc="1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previous</a:t>
            </a:r>
            <a:r>
              <a:rPr sz="22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version</a:t>
            </a:r>
            <a:endParaRPr sz="22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1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MOTIVATION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dirty="0"/>
              <a:t>FOR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dirty="0"/>
              <a:t>USING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-10" dirty="0"/>
              <a:t>LIQUIBASE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5221605" cy="6190615"/>
          </a:xfrm>
          <a:custGeom>
            <a:avLst/>
            <a:gdLst/>
            <a:ahLst/>
            <a:cxnLst/>
            <a:rect l="l" t="t" r="r" b="b"/>
            <a:pathLst>
              <a:path w="5221605" h="6190615">
                <a:moveTo>
                  <a:pt x="0" y="6190488"/>
                </a:moveTo>
                <a:lnTo>
                  <a:pt x="5221224" y="6190488"/>
                </a:lnTo>
                <a:lnTo>
                  <a:pt x="5221224" y="0"/>
                </a:lnTo>
                <a:lnTo>
                  <a:pt x="0" y="0"/>
                </a:lnTo>
                <a:lnTo>
                  <a:pt x="0" y="6190488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2776" y="4495622"/>
            <a:ext cx="2393950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b="1" spc="-10" dirty="0">
                <a:solidFill>
                  <a:srgbClr val="FFFFFF"/>
                </a:solidFill>
                <a:latin typeface="Tw Cen MT"/>
                <a:cs typeface="Tw Cen MT"/>
              </a:rPr>
              <a:t>DOCKER</a:t>
            </a:r>
            <a:endParaRPr sz="51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0" spc="-25" dirty="0">
                <a:solidFill>
                  <a:srgbClr val="FFFFFF"/>
                </a:solidFill>
                <a:latin typeface="Tw Cen MT"/>
                <a:cs typeface="Tw Cen MT"/>
              </a:rPr>
              <a:t>04</a:t>
            </a:r>
            <a:endParaRPr sz="1200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6504" y="825175"/>
            <a:ext cx="6298840" cy="52076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46276" y="6076296"/>
            <a:ext cx="1873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25" dirty="0">
                <a:solidFill>
                  <a:srgbClr val="FFFFFF"/>
                </a:solidFill>
                <a:latin typeface="Tw Cen MT"/>
                <a:cs typeface="Tw Cen MT"/>
              </a:rPr>
              <a:t>3</a:t>
            </a:r>
            <a:r>
              <a:rPr lang="en-US" sz="1200" b="1" spc="-25" dirty="0">
                <a:solidFill>
                  <a:srgbClr val="FFFFFF"/>
                </a:solidFill>
                <a:latin typeface="Tw Cen MT"/>
                <a:cs typeface="Tw Cen MT"/>
              </a:rPr>
              <a:t>3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spc="-10" dirty="0"/>
              <a:t>DOCKER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46276" y="1517141"/>
            <a:ext cx="893064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know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famous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phrase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works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my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004F9E"/>
                </a:solidFill>
                <a:latin typeface="Tw Cen MT"/>
                <a:cs typeface="Tw Cen MT"/>
              </a:rPr>
              <a:t>machine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?</a:t>
            </a:r>
            <a:endParaRPr sz="20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excuse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anymore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locally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same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(or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almost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same)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environment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will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production</a:t>
            </a:r>
            <a:endParaRPr sz="2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6276" y="1517141"/>
            <a:ext cx="892302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computer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program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performs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operating-system-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level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virtualization,</a:t>
            </a:r>
            <a:endParaRPr sz="2000">
              <a:latin typeface="Tw Cen MT"/>
              <a:cs typeface="Tw Cen MT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also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known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“containerization”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Tool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make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easier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build,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deploy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applications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using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containers</a:t>
            </a:r>
            <a:endParaRPr sz="2000">
              <a:latin typeface="Tw Cen MT"/>
              <a:cs typeface="Tw Cen MT"/>
            </a:endParaRPr>
          </a:p>
          <a:p>
            <a:pPr marL="355600" marR="15621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package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things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our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needs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like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such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libraries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other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dependencies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ship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single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package.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this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way,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our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any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have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same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behaviour.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spc="-10" dirty="0"/>
              <a:t>DOCKER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276" y="517347"/>
            <a:ext cx="6561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78655" algn="l"/>
              </a:tabLst>
            </a:pPr>
            <a:r>
              <a:rPr dirty="0"/>
              <a:t>DOCKER</a:t>
            </a:r>
            <a:r>
              <a:rPr spc="-70" dirty="0"/>
              <a:t> </a:t>
            </a:r>
            <a:r>
              <a:rPr dirty="0"/>
              <a:t>≠</a:t>
            </a:r>
            <a:r>
              <a:rPr spc="-90" dirty="0"/>
              <a:t> </a:t>
            </a:r>
            <a:r>
              <a:rPr spc="-10" dirty="0"/>
              <a:t>VIRTUAL</a:t>
            </a:r>
            <a:r>
              <a:rPr dirty="0"/>
              <a:t>	</a:t>
            </a:r>
            <a:r>
              <a:rPr spc="-25" dirty="0"/>
              <a:t>MACHINE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214" y="1342389"/>
            <a:ext cx="885698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not</a:t>
            </a:r>
            <a:r>
              <a:rPr sz="20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virtual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</a:t>
            </a:r>
            <a:r>
              <a:rPr sz="20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(VM)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unlike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virtual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machine,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does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require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include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separate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operating</a:t>
            </a:r>
            <a:r>
              <a:rPr sz="2000" spc="-7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system.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Instead,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relies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kernel’s</a:t>
            </a:r>
            <a:r>
              <a:rPr sz="20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functionality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uses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resource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isolation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CPU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memory,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separate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namespaces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isolate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application’s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view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operating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system.</a:t>
            </a:r>
            <a:endParaRPr sz="2000">
              <a:latin typeface="Tw Cen MT"/>
              <a:cs typeface="Tw Cen MT"/>
            </a:endParaRPr>
          </a:p>
          <a:p>
            <a:pPr marL="355600" marR="31305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simpler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virtual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using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we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avoid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overhead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8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starting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maintaining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VMs</a:t>
            </a:r>
            <a:endParaRPr sz="20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2417" y="3853190"/>
            <a:ext cx="4294186" cy="233433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Images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Franklin Gothic Book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blueprints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0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our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form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basis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0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containers.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Containers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Created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actual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application.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dirty="0"/>
              <a:t>Docker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Daemon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background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service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running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host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manages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building,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running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endParaRPr sz="2000">
              <a:latin typeface="Tw Cen MT"/>
              <a:cs typeface="Tw Cen MT"/>
            </a:endParaRPr>
          </a:p>
          <a:p>
            <a:pPr marL="536575">
              <a:lnSpc>
                <a:spcPct val="100000"/>
              </a:lnSpc>
            </a:pPr>
            <a:r>
              <a:rPr dirty="0"/>
              <a:t>distributing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Docker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containers</a:t>
            </a: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dirty="0"/>
              <a:t>Docker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Client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line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tool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user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interact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daemon,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issuing</a:t>
            </a:r>
            <a:endParaRPr sz="2000">
              <a:latin typeface="Tw Cen MT"/>
              <a:cs typeface="Tw Cen MT"/>
            </a:endParaRPr>
          </a:p>
          <a:p>
            <a:pPr marL="536575">
              <a:lnSpc>
                <a:spcPct val="100000"/>
              </a:lnSpc>
            </a:pPr>
            <a:r>
              <a:rPr dirty="0"/>
              <a:t>commands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managing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0" dirty="0"/>
              <a:t>containers</a:t>
            </a: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Docker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25" dirty="0"/>
              <a:t>Hub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registry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”Directory”</a:t>
            </a:r>
            <a:r>
              <a:rPr sz="20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available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DOCKER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spc="-10" dirty="0"/>
              <a:t>TERMINOLOGY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699675" y="1517141"/>
            <a:ext cx="4763924" cy="2506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1800" b="1" spc="-10" dirty="0">
                <a:latin typeface="Tw Cen MT" panose="020B0602020104020603" pitchFamily="34" charset="0"/>
              </a:rPr>
              <a:t>Creating a container</a:t>
            </a:r>
            <a:endParaRPr sz="1800" b="1" spc="-10" dirty="0">
              <a:latin typeface="Tw Cen MT" panose="020B0602020104020603" pitchFamily="34" charset="0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Franklin Gothic Book"/>
              <a:buChar char="•"/>
              <a:tabLst>
                <a:tab pos="536575" algn="l"/>
              </a:tabLst>
            </a:pPr>
            <a:r>
              <a:rPr lang="en-US" dirty="0">
                <a:solidFill>
                  <a:srgbClr val="004F9E"/>
                </a:solidFill>
                <a:latin typeface="Tw Cen MT" panose="020B0602020104020603" pitchFamily="34" charset="0"/>
                <a:cs typeface="Tw Cen MT"/>
              </a:rPr>
              <a:t>Client sends a request to create a container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Franklin Gothic Book"/>
              <a:buChar char="•"/>
              <a:tabLst>
                <a:tab pos="536575" algn="l"/>
              </a:tabLst>
            </a:pPr>
            <a:r>
              <a:rPr lang="en-US" dirty="0">
                <a:solidFill>
                  <a:srgbClr val="004F9E"/>
                </a:solidFill>
                <a:latin typeface="Tw Cen MT" panose="020B0602020104020603" pitchFamily="34" charset="0"/>
                <a:cs typeface="Tw Cen MT"/>
              </a:rPr>
              <a:t>Docker daemon receives the request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Franklin Gothic Book"/>
              <a:buChar char="•"/>
              <a:tabLst>
                <a:tab pos="536575" algn="l"/>
              </a:tabLst>
            </a:pPr>
            <a:r>
              <a:rPr lang="en-US" dirty="0">
                <a:solidFill>
                  <a:srgbClr val="004F9E"/>
                </a:solidFill>
                <a:latin typeface="Tw Cen MT" panose="020B0602020104020603" pitchFamily="34" charset="0"/>
                <a:cs typeface="Tw Cen MT"/>
              </a:rPr>
              <a:t>Deamon instructs </a:t>
            </a:r>
            <a:r>
              <a:rPr lang="en-US" b="1" dirty="0" err="1">
                <a:solidFill>
                  <a:srgbClr val="004F9E"/>
                </a:solidFill>
                <a:latin typeface="Tw Cen MT" panose="020B0602020104020603" pitchFamily="34" charset="0"/>
                <a:cs typeface="Tw Cen MT"/>
              </a:rPr>
              <a:t>containerd</a:t>
            </a:r>
            <a:r>
              <a:rPr lang="en-US" dirty="0">
                <a:solidFill>
                  <a:srgbClr val="004F9E"/>
                </a:solidFill>
                <a:latin typeface="Tw Cen MT" panose="020B0602020104020603" pitchFamily="34" charset="0"/>
                <a:cs typeface="Tw Cen MT"/>
              </a:rPr>
              <a:t> to pull the image from Docker Hub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Franklin Gothic Book"/>
              <a:buChar char="•"/>
              <a:tabLst>
                <a:tab pos="536575" algn="l"/>
              </a:tabLst>
            </a:pPr>
            <a:r>
              <a:rPr lang="en-US" dirty="0">
                <a:solidFill>
                  <a:srgbClr val="004F9E"/>
                </a:solidFill>
                <a:latin typeface="Tw Cen MT" panose="020B0602020104020603" pitchFamily="34" charset="0"/>
                <a:cs typeface="Tw Cen MT"/>
              </a:rPr>
              <a:t>Image is passed to </a:t>
            </a:r>
            <a:r>
              <a:rPr lang="en-US" b="1" dirty="0" err="1">
                <a:solidFill>
                  <a:srgbClr val="004F9E"/>
                </a:solidFill>
                <a:latin typeface="Tw Cen MT" panose="020B0602020104020603" pitchFamily="34" charset="0"/>
                <a:cs typeface="Tw Cen MT"/>
              </a:rPr>
              <a:t>runc</a:t>
            </a:r>
            <a:endParaRPr lang="en-US" b="1" dirty="0">
              <a:solidFill>
                <a:srgbClr val="004F9E"/>
              </a:solidFill>
              <a:latin typeface="Tw Cen MT" panose="020B0602020104020603" pitchFamily="34" charset="0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Franklin Gothic Book"/>
              <a:buChar char="•"/>
              <a:tabLst>
                <a:tab pos="536575" algn="l"/>
              </a:tabLst>
            </a:pPr>
            <a:r>
              <a:rPr lang="en-US" b="1" dirty="0" err="1">
                <a:solidFill>
                  <a:srgbClr val="004F9E"/>
                </a:solidFill>
                <a:latin typeface="Tw Cen MT" panose="020B0602020104020603" pitchFamily="34" charset="0"/>
                <a:cs typeface="Tw Cen MT"/>
              </a:rPr>
              <a:t>runc</a:t>
            </a:r>
            <a:r>
              <a:rPr lang="en-US" dirty="0">
                <a:solidFill>
                  <a:srgbClr val="004F9E"/>
                </a:solidFill>
                <a:latin typeface="Tw Cen MT" panose="020B0602020104020603" pitchFamily="34" charset="0"/>
                <a:cs typeface="Tw Cen MT"/>
              </a:rPr>
              <a:t> creates the container and then its process ends</a:t>
            </a:r>
          </a:p>
          <a:p>
            <a:pPr marL="193675" lvl="1">
              <a:lnSpc>
                <a:spcPct val="100000"/>
              </a:lnSpc>
              <a:buSzPct val="80000"/>
              <a:tabLst>
                <a:tab pos="536575" algn="l"/>
              </a:tabLst>
            </a:pPr>
            <a:endParaRPr lang="en-US" dirty="0">
              <a:solidFill>
                <a:srgbClr val="004F9E"/>
              </a:solidFill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745" y="55829"/>
            <a:ext cx="10565130" cy="1093760"/>
          </a:xfrm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DOCKER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lang="en-US" spc="-10" dirty="0"/>
              <a:t>ARCHITECTURE</a:t>
            </a:r>
            <a:endParaRPr spc="-1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962C835-CA83-C670-71DD-53E4F38C7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93" y="1321938"/>
            <a:ext cx="5586985" cy="3152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3407E7-D0DD-B273-A55D-93F5ECCEAC56}"/>
              </a:ext>
            </a:extLst>
          </p:cNvPr>
          <p:cNvSpPr txBox="1"/>
          <p:nvPr/>
        </p:nvSpPr>
        <p:spPr>
          <a:xfrm>
            <a:off x="564158" y="3908398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1800" b="1" spc="-10" dirty="0">
                <a:solidFill>
                  <a:srgbClr val="13349F"/>
                </a:solidFill>
                <a:latin typeface="Tw Cen MT" panose="020B0602020104020603" pitchFamily="34" charset="0"/>
              </a:rPr>
              <a:t>Running </a:t>
            </a:r>
            <a:r>
              <a:rPr lang="en-US" b="1" spc="-10" dirty="0">
                <a:solidFill>
                  <a:srgbClr val="13349F"/>
                </a:solidFill>
                <a:latin typeface="Tw Cen MT" panose="020B0602020104020603" pitchFamily="34" charset="0"/>
              </a:rPr>
              <a:t>the</a:t>
            </a:r>
            <a:r>
              <a:rPr lang="en-US" sz="1800" b="1" spc="-10" dirty="0">
                <a:solidFill>
                  <a:srgbClr val="13349F"/>
                </a:solidFill>
                <a:latin typeface="Tw Cen MT" panose="020B0602020104020603" pitchFamily="34" charset="0"/>
              </a:rPr>
              <a:t> container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Franklin Gothic Book"/>
              <a:buChar char="•"/>
              <a:tabLst>
                <a:tab pos="536575" algn="l"/>
              </a:tabLst>
            </a:pPr>
            <a:r>
              <a:rPr lang="en-US" dirty="0">
                <a:solidFill>
                  <a:srgbClr val="004F9E"/>
                </a:solidFill>
                <a:latin typeface="Tw Cen MT" panose="020B0602020104020603" pitchFamily="34" charset="0"/>
                <a:cs typeface="Tw Cen MT"/>
              </a:rPr>
              <a:t>The new process called </a:t>
            </a:r>
            <a:r>
              <a:rPr lang="en-US" b="1" dirty="0">
                <a:solidFill>
                  <a:srgbClr val="004F9E"/>
                </a:solidFill>
                <a:latin typeface="Tw Cen MT" panose="020B0602020104020603" pitchFamily="34" charset="0"/>
                <a:cs typeface="Tw Cen MT"/>
              </a:rPr>
              <a:t>shim</a:t>
            </a:r>
            <a:r>
              <a:rPr lang="en-US" dirty="0">
                <a:solidFill>
                  <a:srgbClr val="004F9E"/>
                </a:solidFill>
                <a:latin typeface="Tw Cen MT" panose="020B0602020104020603" pitchFamily="34" charset="0"/>
                <a:cs typeface="Tw Cen MT"/>
              </a:rPr>
              <a:t> takes over the running container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Franklin Gothic Book"/>
              <a:buChar char="•"/>
              <a:tabLst>
                <a:tab pos="536575" algn="l"/>
              </a:tabLst>
            </a:pPr>
            <a:r>
              <a:rPr lang="en-US" dirty="0">
                <a:solidFill>
                  <a:srgbClr val="004F9E"/>
                </a:solidFill>
                <a:latin typeface="Tw Cen MT" panose="020B0602020104020603" pitchFamily="34" charset="0"/>
                <a:cs typeface="Tw Cen MT"/>
              </a:rPr>
              <a:t>Running container is separated from </a:t>
            </a:r>
            <a:r>
              <a:rPr lang="en-US" b="1" dirty="0">
                <a:solidFill>
                  <a:srgbClr val="004F9E"/>
                </a:solidFill>
                <a:latin typeface="Tw Cen MT" panose="020B0602020104020603" pitchFamily="34" charset="0"/>
                <a:cs typeface="Tw Cen MT"/>
              </a:rPr>
              <a:t>Docker Daemon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Franklin Gothic Book"/>
              <a:buChar char="•"/>
              <a:tabLst>
                <a:tab pos="536575" algn="l"/>
              </a:tabLst>
            </a:pPr>
            <a:r>
              <a:rPr lang="en-US" dirty="0">
                <a:solidFill>
                  <a:srgbClr val="004F9E"/>
                </a:solidFill>
                <a:latin typeface="Tw Cen MT" panose="020B0602020104020603" pitchFamily="34" charset="0"/>
                <a:cs typeface="Tw Cen MT"/>
              </a:rPr>
              <a:t>This process repeats for each new container</a:t>
            </a:r>
          </a:p>
        </p:txBody>
      </p:sp>
    </p:spTree>
    <p:extLst>
      <p:ext uri="{BB962C8B-B14F-4D97-AF65-F5344CB8AC3E}">
        <p14:creationId xmlns:p14="http://schemas.microsoft.com/office/powerpoint/2010/main" val="26422196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DOCKERFILE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07263" y="1342389"/>
            <a:ext cx="892429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Text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file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list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client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calls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while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an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Simple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way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automate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creation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process.</a:t>
            </a:r>
            <a:endParaRPr sz="2000">
              <a:latin typeface="Tw Cen MT"/>
              <a:cs typeface="Tw Cen MT"/>
            </a:endParaRPr>
          </a:p>
          <a:p>
            <a:pPr marL="355600" marR="64706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written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Dockerfile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almost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identical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their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equivalent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Linux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commands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built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build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build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–t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004F9E"/>
                </a:solidFill>
                <a:latin typeface="Tw Cen MT"/>
                <a:cs typeface="Tw Cen MT"/>
              </a:rPr>
              <a:t>image-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name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50" dirty="0">
                <a:solidFill>
                  <a:srgbClr val="004F9E"/>
                </a:solidFill>
                <a:latin typeface="Tw Cen MT"/>
                <a:cs typeface="Tw Cen MT"/>
              </a:rPr>
              <a:t>.</a:t>
            </a:r>
            <a:endParaRPr sz="2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8264" rIns="0" bIns="0" rtlCol="0">
            <a:spAutoFit/>
          </a:bodyPr>
          <a:lstStyle/>
          <a:p>
            <a:pPr marL="453390">
              <a:lnSpc>
                <a:spcPct val="100000"/>
              </a:lnSpc>
              <a:spcBef>
                <a:spcPts val="95"/>
              </a:spcBef>
            </a:pPr>
            <a:r>
              <a:rPr dirty="0"/>
              <a:t>DEFINING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dirty="0"/>
              <a:t>SOFTWARE</a:t>
            </a:r>
            <a:r>
              <a:rPr b="0" spc="-85" dirty="0">
                <a:latin typeface="Times New Roman"/>
                <a:cs typeface="Times New Roman"/>
              </a:rPr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4571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13349F"/>
                </a:solidFill>
                <a:latin typeface="Tw Cen MT"/>
                <a:cs typeface="Tw Cen MT"/>
              </a:rPr>
              <a:t>4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8882" y="6446925"/>
            <a:ext cx="58731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Fundamentals</a:t>
            </a:r>
            <a:r>
              <a:rPr sz="1200" spc="-1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of</a:t>
            </a:r>
            <a:r>
              <a:rPr sz="1200" spc="4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Software</a:t>
            </a:r>
            <a:r>
              <a:rPr sz="12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Architecture:</a:t>
            </a:r>
            <a:r>
              <a:rPr sz="12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An</a:t>
            </a:r>
            <a:r>
              <a:rPr sz="12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Engineering</a:t>
            </a:r>
            <a:r>
              <a:rPr sz="120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Approach,</a:t>
            </a:r>
            <a:r>
              <a:rPr sz="1200" spc="3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Neal</a:t>
            </a:r>
            <a:r>
              <a:rPr sz="1200" spc="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Ford</a:t>
            </a:r>
            <a:r>
              <a:rPr sz="1200" spc="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and</a:t>
            </a:r>
            <a:r>
              <a:rPr sz="1200" spc="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Mark</a:t>
            </a:r>
            <a:r>
              <a:rPr sz="1200" spc="2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F6E6E"/>
                </a:solidFill>
                <a:latin typeface="Tw Cen MT"/>
                <a:cs typeface="Tw Cen MT"/>
              </a:rPr>
              <a:t>Richards</a:t>
            </a:r>
            <a:endParaRPr sz="1200" dirty="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6692" y="3750564"/>
            <a:ext cx="3950207" cy="26913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7287" y="965931"/>
            <a:ext cx="3917255" cy="26614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97278" y="965683"/>
            <a:ext cx="3859316" cy="265385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92230" y="3779029"/>
            <a:ext cx="3868393" cy="262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0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DOCKERFILE</a:t>
            </a:r>
            <a:r>
              <a:rPr b="0" spc="-160" dirty="0">
                <a:latin typeface="Times New Roman"/>
                <a:cs typeface="Times New Roman"/>
              </a:rPr>
              <a:t> </a:t>
            </a:r>
            <a:r>
              <a:rPr spc="-10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263" y="1342389"/>
            <a:ext cx="8973820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6573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–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specifies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base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(an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official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customer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image)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upon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new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will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built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–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executes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inside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during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build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process: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installing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packages,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configuring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software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setting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up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dependencies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within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COPY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–</a:t>
            </a:r>
            <a:r>
              <a:rPr sz="2000" spc="-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copies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files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directories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host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into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image.</a:t>
            </a:r>
            <a:endParaRPr sz="2000">
              <a:latin typeface="Tw Cen MT"/>
              <a:cs typeface="Tw Cen MT"/>
            </a:endParaRPr>
          </a:p>
          <a:p>
            <a:pPr marL="620395" lvl="1" indent="-264795">
              <a:lnSpc>
                <a:spcPct val="100000"/>
              </a:lnSpc>
              <a:buAutoNum type="arabicPeriod"/>
              <a:tabLst>
                <a:tab pos="62039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argument: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source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path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(on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host)</a:t>
            </a:r>
            <a:endParaRPr sz="2000">
              <a:latin typeface="Tw Cen MT"/>
              <a:cs typeface="Tw Cen MT"/>
            </a:endParaRPr>
          </a:p>
          <a:p>
            <a:pPr marL="625475" lvl="1" indent="-264160">
              <a:lnSpc>
                <a:spcPct val="100000"/>
              </a:lnSpc>
              <a:buAutoNum type="arabicPeriod"/>
              <a:tabLst>
                <a:tab pos="6254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argument: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destination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path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(in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image)</a:t>
            </a:r>
            <a:endParaRPr sz="2000">
              <a:latin typeface="Tw Cen MT"/>
              <a:cs typeface="Tw Cen MT"/>
            </a:endParaRPr>
          </a:p>
          <a:p>
            <a:pPr marL="355600" marR="21209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CMD/ENTRYPOINT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–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specifies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default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executed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-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created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image.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Difference: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CMD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overridden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runtime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by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providing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arguments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'docker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run',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case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ENTRYPOINT.</a:t>
            </a:r>
            <a:endParaRPr sz="20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34" y="4466844"/>
            <a:ext cx="8622789" cy="189890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STARTING</a:t>
            </a:r>
            <a:r>
              <a:rPr b="0" spc="-240" dirty="0">
                <a:latin typeface="Times New Roman"/>
                <a:cs typeface="Times New Roman"/>
              </a:rPr>
              <a:t> </a:t>
            </a:r>
            <a:r>
              <a:rPr spc="-25" dirty="0"/>
              <a:t>CONTAINER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07263" y="1342389"/>
            <a:ext cx="941641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created,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via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004F9E"/>
                </a:solidFill>
                <a:latin typeface="Tw Cen MT"/>
                <a:cs typeface="Tw Cen MT"/>
              </a:rPr>
              <a:t>name-of-image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14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stuff</a:t>
            </a:r>
            <a:r>
              <a:rPr sz="2000" spc="10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commonly</a:t>
            </a:r>
            <a:r>
              <a:rPr sz="20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port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mapping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access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-p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flag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doing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port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mapping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-p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3000:3000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Mapping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between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1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host’s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port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3000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-1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1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container’s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port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3000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ps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ls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showing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active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containers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seeing</a:t>
            </a:r>
            <a:r>
              <a:rPr sz="2000" spc="-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environment</a:t>
            </a:r>
            <a:r>
              <a:rPr sz="2000" spc="-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ls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268" y="4366188"/>
            <a:ext cx="2603500" cy="9398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root@user:</a:t>
            </a:r>
            <a:r>
              <a:rPr sz="1400" spc="-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$</a:t>
            </a:r>
            <a:r>
              <a:rPr sz="14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14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spc="-25" dirty="0">
                <a:solidFill>
                  <a:srgbClr val="004F9E"/>
                </a:solidFill>
                <a:latin typeface="Tw Cen MT"/>
                <a:cs typeface="Tw Cen MT"/>
              </a:rPr>
              <a:t>ps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337945" algn="l"/>
              </a:tabLst>
            </a:pP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1400" spc="-6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spc="-25" dirty="0">
                <a:solidFill>
                  <a:srgbClr val="004F9E"/>
                </a:solidFill>
                <a:latin typeface="Tw Cen MT"/>
                <a:cs typeface="Tw Cen MT"/>
              </a:rPr>
              <a:t>ID</a:t>
            </a:r>
            <a:r>
              <a:rPr sz="14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332230" algn="l"/>
              </a:tabLst>
            </a:pP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780464b51916</a:t>
            </a:r>
            <a:r>
              <a:rPr sz="14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my_docker_image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9843" y="4669747"/>
            <a:ext cx="1851025" cy="6362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1031875" algn="l"/>
              </a:tabLst>
            </a:pP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NAMES</a:t>
            </a:r>
            <a:r>
              <a:rPr sz="14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CREATED</a:t>
            </a:r>
            <a:endParaRPr sz="1400">
              <a:latin typeface="Tw Cen MT"/>
              <a:cs typeface="Tw Cen MT"/>
            </a:endParaRPr>
          </a:p>
          <a:p>
            <a:pPr marL="40005">
              <a:lnSpc>
                <a:spcPct val="100000"/>
              </a:lnSpc>
              <a:spcBef>
                <a:spcPts val="720"/>
              </a:spcBef>
            </a:pP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my</a:t>
            </a:r>
            <a:r>
              <a:rPr sz="14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1400" spc="36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1</a:t>
            </a:r>
            <a:r>
              <a:rPr sz="14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hours</a:t>
            </a:r>
            <a:r>
              <a:rPr sz="14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spc="-25" dirty="0">
                <a:solidFill>
                  <a:srgbClr val="004F9E"/>
                </a:solidFill>
                <a:latin typeface="Tw Cen MT"/>
                <a:cs typeface="Tw Cen MT"/>
              </a:rPr>
              <a:t>ago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9287" y="4669747"/>
            <a:ext cx="4097020" cy="6362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825"/>
              </a:spcBef>
              <a:tabLst>
                <a:tab pos="1170305" algn="l"/>
              </a:tabLst>
            </a:pP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STATUS</a:t>
            </a:r>
            <a:r>
              <a:rPr sz="14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400" i="1" spc="-20" dirty="0">
                <a:solidFill>
                  <a:srgbClr val="004F9E"/>
                </a:solidFill>
                <a:latin typeface="Tw Cen MT"/>
                <a:cs typeface="Tw Cen MT"/>
              </a:rPr>
              <a:t>PORTS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051560" algn="l"/>
              </a:tabLst>
            </a:pP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Up</a:t>
            </a:r>
            <a:r>
              <a:rPr sz="14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9</a:t>
            </a:r>
            <a:r>
              <a:rPr sz="14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minutes</a:t>
            </a:r>
            <a:r>
              <a:rPr sz="14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0.0.0.0:8080-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&gt;8080,</a:t>
            </a:r>
            <a:r>
              <a:rPr sz="14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:::8080-&gt;8080/tcp</a:t>
            </a:r>
            <a:endParaRPr sz="1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PUSHING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dirty="0"/>
              <a:t>DOCKER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spc="-10" dirty="0"/>
              <a:t>IMAGES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263" y="1342389"/>
            <a:ext cx="10551795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3622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repositories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share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team,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customers,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community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at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large.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pushed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through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push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command.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single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repository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hold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many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(stored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tags)</a:t>
            </a:r>
            <a:endParaRPr sz="2000">
              <a:latin typeface="Tw Cen MT"/>
              <a:cs typeface="Tw Cen MT"/>
            </a:endParaRPr>
          </a:p>
          <a:p>
            <a:pPr marL="355600" marR="80073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push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must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first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name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local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using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username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repository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name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through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web.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Steps: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spcBef>
                <a:spcPts val="5"/>
              </a:spcBef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build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-t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&lt;hub-user&gt;/&lt;repo-name&gt;[:&lt;tag&gt;]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push</a:t>
            </a:r>
            <a:r>
              <a:rPr sz="20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&lt;hub-user&gt;/&lt;repo-name&gt;:&lt;tag&gt;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then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uploaded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available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by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teammates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and/or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community.</a:t>
            </a:r>
            <a:endParaRPr sz="20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8055" y="4600955"/>
            <a:ext cx="3191255" cy="177088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DOCKER</a:t>
            </a:r>
            <a:r>
              <a:rPr b="0" spc="-60" dirty="0">
                <a:latin typeface="Times New Roman"/>
                <a:cs typeface="Times New Roman"/>
              </a:rPr>
              <a:t> </a:t>
            </a:r>
            <a:r>
              <a:rPr spc="-10" dirty="0"/>
              <a:t>COMPOSE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07263" y="1342389"/>
            <a:ext cx="9689465" cy="4966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Tool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defining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running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multi-container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applications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Usage</a:t>
            </a:r>
            <a:r>
              <a:rPr sz="2000" spc="-7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YAML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file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allowing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configure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application’s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services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single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command,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start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services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YAML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configuration</a:t>
            </a:r>
            <a:endParaRPr sz="2000">
              <a:latin typeface="Tw Cen MT"/>
              <a:cs typeface="Tw Cen MT"/>
            </a:endParaRPr>
          </a:p>
          <a:p>
            <a:pPr marL="354965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b="1" i="1" spc="-25" dirty="0">
                <a:solidFill>
                  <a:srgbClr val="004F9E"/>
                </a:solidFill>
                <a:latin typeface="Tw Cen MT"/>
                <a:cs typeface="Tw Cen MT"/>
              </a:rPr>
              <a:t>docker-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compose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up</a:t>
            </a:r>
            <a:r>
              <a:rPr sz="20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folder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where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file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stored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25" dirty="0">
                <a:solidFill>
                  <a:srgbClr val="004F9E"/>
                </a:solidFill>
                <a:latin typeface="Tw Cen MT"/>
                <a:cs typeface="Tw Cen MT"/>
              </a:rPr>
              <a:t>docker-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compose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–f</a:t>
            </a:r>
            <a:r>
              <a:rPr sz="2000" spc="2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file.yml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up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some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specific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file</a:t>
            </a:r>
            <a:endParaRPr sz="2000">
              <a:latin typeface="Tw Cen MT"/>
              <a:cs typeface="Tw Cen MT"/>
            </a:endParaRPr>
          </a:p>
          <a:p>
            <a:pPr marL="2786380">
              <a:lnSpc>
                <a:spcPct val="100000"/>
              </a:lnSpc>
              <a:spcBef>
                <a:spcPts val="10"/>
              </a:spcBef>
            </a:pP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version:</a:t>
            </a:r>
            <a:r>
              <a:rPr sz="1600" spc="-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"3.2"</a:t>
            </a:r>
            <a:endParaRPr sz="1600">
              <a:latin typeface="Tw Cen MT"/>
              <a:cs typeface="Tw Cen MT"/>
            </a:endParaRPr>
          </a:p>
          <a:p>
            <a:pPr marL="2786380">
              <a:lnSpc>
                <a:spcPct val="100000"/>
              </a:lnSpc>
              <a:spcBef>
                <a:spcPts val="5"/>
              </a:spcBef>
            </a:pP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services:</a:t>
            </a:r>
            <a:endParaRPr sz="1600">
              <a:latin typeface="Tw Cen MT"/>
              <a:cs typeface="Tw Cen MT"/>
            </a:endParaRPr>
          </a:p>
          <a:p>
            <a:pPr marL="2898140">
              <a:lnSpc>
                <a:spcPct val="100000"/>
              </a:lnSpc>
            </a:pP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rabbitmq:</a:t>
            </a:r>
            <a:endParaRPr sz="1600">
              <a:latin typeface="Tw Cen MT"/>
              <a:cs typeface="Tw Cen MT"/>
            </a:endParaRPr>
          </a:p>
          <a:p>
            <a:pPr marL="3009265" marR="3601720">
              <a:lnSpc>
                <a:spcPct val="100000"/>
              </a:lnSpc>
            </a:pP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image:</a:t>
            </a:r>
            <a:r>
              <a:rPr sz="16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rabbitmq:3-management-alpine</a:t>
            </a:r>
            <a:r>
              <a:rPr sz="16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restart:</a:t>
            </a:r>
            <a:r>
              <a:rPr sz="1600" spc="-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always</a:t>
            </a:r>
            <a:endParaRPr sz="1600">
              <a:latin typeface="Tw Cen MT"/>
              <a:cs typeface="Tw Cen MT"/>
            </a:endParaRPr>
          </a:p>
          <a:p>
            <a:pPr marL="3009265" marR="4540250">
              <a:lnSpc>
                <a:spcPct val="100000"/>
              </a:lnSpc>
            </a:pP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container_name:</a:t>
            </a:r>
            <a:r>
              <a:rPr sz="1600" spc="-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'rabbitmq'</a:t>
            </a:r>
            <a:r>
              <a:rPr sz="16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ports:</a:t>
            </a:r>
            <a:endParaRPr sz="1600">
              <a:latin typeface="Tw Cen MT"/>
              <a:cs typeface="Tw Cen MT"/>
            </a:endParaRPr>
          </a:p>
          <a:p>
            <a:pPr marL="3231515">
              <a:lnSpc>
                <a:spcPct val="100000"/>
              </a:lnSpc>
            </a:pP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-</a:t>
            </a:r>
            <a:r>
              <a:rPr sz="16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5672:5672</a:t>
            </a:r>
            <a:endParaRPr sz="1600">
              <a:latin typeface="Tw Cen MT"/>
              <a:cs typeface="Tw Cen MT"/>
            </a:endParaRPr>
          </a:p>
          <a:p>
            <a:pPr marL="3231515">
              <a:lnSpc>
                <a:spcPct val="100000"/>
              </a:lnSpc>
            </a:pP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-</a:t>
            </a:r>
            <a:r>
              <a:rPr sz="16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15672:15672</a:t>
            </a:r>
            <a:endParaRPr sz="1600">
              <a:latin typeface="Tw Cen MT"/>
              <a:cs typeface="Tw Cen MT"/>
            </a:endParaRPr>
          </a:p>
          <a:p>
            <a:pPr marL="2952750">
              <a:lnSpc>
                <a:spcPct val="100000"/>
              </a:lnSpc>
            </a:pPr>
            <a:r>
              <a:rPr sz="1600" spc="-25" dirty="0">
                <a:solidFill>
                  <a:srgbClr val="004F9E"/>
                </a:solidFill>
                <a:latin typeface="Tw Cen MT"/>
                <a:cs typeface="Tw Cen MT"/>
              </a:rPr>
              <a:t>db:</a:t>
            </a:r>
            <a:endParaRPr sz="1600">
              <a:latin typeface="Tw Cen MT"/>
              <a:cs typeface="Tw Cen MT"/>
            </a:endParaRPr>
          </a:p>
          <a:p>
            <a:pPr marL="3063875">
              <a:lnSpc>
                <a:spcPct val="100000"/>
              </a:lnSpc>
            </a:pPr>
            <a:r>
              <a:rPr sz="1600" dirty="0">
                <a:solidFill>
                  <a:srgbClr val="004F9E"/>
                </a:solidFill>
                <a:latin typeface="Tw Cen MT"/>
                <a:cs typeface="Tw Cen MT"/>
              </a:rPr>
              <a:t>image:</a:t>
            </a:r>
            <a:r>
              <a:rPr sz="16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4F9E"/>
                </a:solidFill>
                <a:latin typeface="Tw Cen MT"/>
                <a:cs typeface="Tw Cen MT"/>
              </a:rPr>
              <a:t>postgres:latest</a:t>
            </a:r>
            <a:endParaRPr sz="1600">
              <a:latin typeface="Tw Cen MT"/>
              <a:cs typeface="Tw Cen MT"/>
            </a:endParaRPr>
          </a:p>
          <a:p>
            <a:pPr marL="3063875">
              <a:lnSpc>
                <a:spcPct val="100000"/>
              </a:lnSpc>
            </a:pPr>
            <a:r>
              <a:rPr sz="1600" spc="-10" dirty="0">
                <a:solidFill>
                  <a:srgbClr val="004F9E"/>
                </a:solidFill>
                <a:latin typeface="Tw Cen MT"/>
                <a:cs typeface="Tw Cen MT"/>
              </a:rPr>
              <a:t>environment:</a:t>
            </a:r>
            <a:endParaRPr sz="1600">
              <a:latin typeface="Tw Cen MT"/>
              <a:cs typeface="Tw Cen MT"/>
            </a:endParaRPr>
          </a:p>
          <a:p>
            <a:pPr marL="334264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004F9E"/>
                </a:solidFill>
                <a:latin typeface="Tw Cen MT"/>
                <a:cs typeface="Tw Cen MT"/>
              </a:rPr>
              <a:t>POSTGRES_USER:</a:t>
            </a:r>
            <a:r>
              <a:rPr sz="16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004F9E"/>
                </a:solidFill>
                <a:latin typeface="Tw Cen MT"/>
                <a:cs typeface="Tw Cen MT"/>
              </a:rPr>
              <a:t>user</a:t>
            </a:r>
            <a:endParaRPr sz="1600">
              <a:latin typeface="Tw Cen MT"/>
              <a:cs typeface="Tw Cen MT"/>
            </a:endParaRPr>
          </a:p>
          <a:p>
            <a:pPr marL="3342640">
              <a:lnSpc>
                <a:spcPct val="100000"/>
              </a:lnSpc>
            </a:pPr>
            <a:r>
              <a:rPr sz="1600" spc="-20" dirty="0">
                <a:solidFill>
                  <a:srgbClr val="004F9E"/>
                </a:solidFill>
                <a:latin typeface="Tw Cen MT"/>
                <a:cs typeface="Tw Cen MT"/>
              </a:rPr>
              <a:t>POSTGRES_PASSWORD:</a:t>
            </a:r>
            <a:r>
              <a:rPr sz="16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4F9E"/>
                </a:solidFill>
                <a:latin typeface="Tw Cen MT"/>
                <a:cs typeface="Tw Cen MT"/>
              </a:rPr>
              <a:t>password</a:t>
            </a:r>
            <a:endParaRPr sz="16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SCALING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38733" y="1514601"/>
            <a:ext cx="1109345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demand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soaring</a:t>
            </a:r>
            <a:r>
              <a:rPr sz="2000" spc="-7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recognize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need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expand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app’s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accessibility,</a:t>
            </a:r>
            <a:endParaRPr sz="2000">
              <a:latin typeface="Tw Cen MT"/>
              <a:cs typeface="Tw Cen MT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power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presence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need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some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type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heart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difference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approach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computing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resources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infrastructure.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Two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main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types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7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are: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Vertical</a:t>
            </a:r>
            <a:r>
              <a:rPr sz="2000" spc="-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endParaRPr sz="2000">
              <a:latin typeface="Tw Cen MT"/>
              <a:cs typeface="Tw Cen MT"/>
            </a:endParaRPr>
          </a:p>
          <a:p>
            <a:pPr marL="718185" lvl="2" indent="-342900">
              <a:lnSpc>
                <a:spcPct val="100000"/>
              </a:lnSpc>
              <a:buClr>
                <a:srgbClr val="0069B3"/>
              </a:buClr>
              <a:buSzPct val="80000"/>
              <a:buFont typeface="Arial"/>
              <a:buChar char="•"/>
              <a:tabLst>
                <a:tab pos="71818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vertical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(a.k.a.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“scaling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up”),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you’re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more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power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existing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machine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Horizontal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endParaRPr sz="2000">
              <a:latin typeface="Tw Cen MT"/>
              <a:cs typeface="Tw Cen MT"/>
            </a:endParaRPr>
          </a:p>
          <a:p>
            <a:pPr marL="342265" marR="140970" lvl="2" indent="-342265" algn="r">
              <a:lnSpc>
                <a:spcPct val="100000"/>
              </a:lnSpc>
              <a:buClr>
                <a:srgbClr val="0069B3"/>
              </a:buClr>
              <a:buSzPct val="80000"/>
              <a:buFont typeface="Arial"/>
              <a:buChar char="•"/>
              <a:tabLst>
                <a:tab pos="3422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horizontal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(a.k.a.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“scaling</a:t>
            </a:r>
            <a:r>
              <a:rPr sz="20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out”),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get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additional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resources</a:t>
            </a:r>
            <a:r>
              <a:rPr sz="2000" spc="-7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into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system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by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endParaRPr sz="2000">
              <a:latin typeface="Tw Cen MT"/>
              <a:cs typeface="Tw Cen MT"/>
            </a:endParaRPr>
          </a:p>
          <a:p>
            <a:pPr marR="131445" algn="r">
              <a:lnSpc>
                <a:spcPct val="100000"/>
              </a:lnSpc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more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network,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sharing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processing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memory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workload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across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multiple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devices.</a:t>
            </a:r>
            <a:endParaRPr sz="2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4703" y="1342389"/>
            <a:ext cx="990219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Vertical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refers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more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resources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(CPU/RAM/DISK)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(database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still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remains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one)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demand.</a:t>
            </a:r>
            <a:endParaRPr sz="2000">
              <a:latin typeface="Tw Cen MT"/>
              <a:cs typeface="Tw Cen MT"/>
            </a:endParaRPr>
          </a:p>
          <a:p>
            <a:pPr marL="355600" marR="40195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Commonly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products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middle-range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well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small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middle-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sized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companies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Means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upgrade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hardware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VERTICAL</a:t>
            </a:r>
            <a:r>
              <a:rPr b="0" spc="-150" dirty="0">
                <a:latin typeface="Times New Roman"/>
                <a:cs typeface="Times New Roman"/>
              </a:rPr>
              <a:t> </a:t>
            </a:r>
            <a:r>
              <a:rPr spc="-10" dirty="0"/>
              <a:t>SCALING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3689" y="3204077"/>
            <a:ext cx="1641189" cy="276293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4703" y="1342389"/>
            <a:ext cx="1027366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85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Horizontal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must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technology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–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whenever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high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availability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0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(server)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services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are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required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Involves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more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processing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units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physical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server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database.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involves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growing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number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8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nodes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cluster,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reducing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responsibilities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each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member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node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by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spreading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key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space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wider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providing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additional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end-points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client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connections</a:t>
            </a:r>
            <a:endParaRPr sz="2000">
              <a:latin typeface="Tw Cen MT"/>
              <a:cs typeface="Tw Cen MT"/>
            </a:endParaRPr>
          </a:p>
          <a:p>
            <a:pPr marL="355600" marR="69659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Horizontal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has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been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historically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much</a:t>
            </a:r>
            <a:r>
              <a:rPr sz="20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more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high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level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computing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services.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HORIZONTAL</a:t>
            </a:r>
            <a:r>
              <a:rPr b="0" spc="-175" dirty="0">
                <a:latin typeface="Times New Roman"/>
                <a:cs typeface="Times New Roman"/>
              </a:rPr>
              <a:t> </a:t>
            </a:r>
            <a:r>
              <a:rPr spc="-10" dirty="0"/>
              <a:t>SCALING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5232" y="3689603"/>
            <a:ext cx="3231414" cy="26350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DOCKER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spc="-10" dirty="0"/>
              <a:t>AUTOSCALING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919" y="1342389"/>
            <a:ext cx="1064133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Concept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autoscaling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done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via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Swarm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via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Kubernetes,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some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Cloud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provider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Since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Swarm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much</a:t>
            </a:r>
            <a:r>
              <a:rPr sz="20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anymore,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place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came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Kubernetes</a:t>
            </a:r>
            <a:endParaRPr sz="2000">
              <a:latin typeface="Tw Cen MT"/>
              <a:cs typeface="Tw Cen MT"/>
            </a:endParaRPr>
          </a:p>
          <a:p>
            <a:pPr marL="354965" marR="16637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understanding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8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Kubernetes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need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know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his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concepts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(more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about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Kubernetes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https://kubernetes.io/docs/tutorials</a:t>
            </a:r>
            <a:r>
              <a:rPr sz="2000" u="sng" spc="-10" dirty="0">
                <a:solidFill>
                  <a:srgbClr val="004F9E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/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)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Kubernetes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make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configuration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autoscaling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need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done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e.g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target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CPU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utilization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came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50%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new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instance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e.g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what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will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min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what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will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max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count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replicas</a:t>
            </a:r>
            <a:endParaRPr sz="20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79264" y="3738371"/>
            <a:ext cx="2633471" cy="263347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11521440" cy="6190615"/>
          </a:xfrm>
          <a:custGeom>
            <a:avLst/>
            <a:gdLst/>
            <a:ahLst/>
            <a:cxnLst/>
            <a:rect l="l" t="t" r="r" b="b"/>
            <a:pathLst>
              <a:path w="11521440" h="6190615">
                <a:moveTo>
                  <a:pt x="11521440" y="0"/>
                </a:moveTo>
                <a:lnTo>
                  <a:pt x="0" y="0"/>
                </a:lnTo>
                <a:lnTo>
                  <a:pt x="0" y="6190488"/>
                </a:lnTo>
                <a:lnTo>
                  <a:pt x="11521440" y="6190488"/>
                </a:lnTo>
                <a:lnTo>
                  <a:pt x="11521440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79600"/>
              </a:lnSpc>
              <a:spcBef>
                <a:spcPts val="1150"/>
              </a:spcBef>
            </a:pPr>
            <a:r>
              <a:rPr sz="4300" b="1" dirty="0">
                <a:solidFill>
                  <a:srgbClr val="FFFFFF"/>
                </a:solidFill>
                <a:latin typeface="Tw Cen MT"/>
                <a:cs typeface="Tw Cen MT"/>
              </a:rPr>
              <a:t>SPLIT</a:t>
            </a:r>
            <a:r>
              <a:rPr sz="43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b="1" dirty="0">
                <a:solidFill>
                  <a:srgbClr val="FFFFFF"/>
                </a:solidFill>
                <a:latin typeface="Tw Cen MT"/>
                <a:cs typeface="Tw Cen MT"/>
              </a:rPr>
              <a:t>OF</a:t>
            </a:r>
            <a:r>
              <a:rPr sz="43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b="1" spc="-10" dirty="0">
                <a:solidFill>
                  <a:srgbClr val="FFFFFF"/>
                </a:solidFill>
                <a:latin typeface="Tw Cen MT"/>
                <a:cs typeface="Tw Cen MT"/>
              </a:rPr>
              <a:t>MONOLITHIC</a:t>
            </a:r>
            <a:r>
              <a:rPr sz="43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b="1" spc="-20" dirty="0">
                <a:solidFill>
                  <a:srgbClr val="FFFFFF"/>
                </a:solidFill>
                <a:latin typeface="Tw Cen MT"/>
                <a:cs typeface="Tw Cen MT"/>
              </a:rPr>
              <a:t>APPLICATION</a:t>
            </a:r>
            <a:r>
              <a:rPr sz="4300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b="1" spc="-25" dirty="0">
                <a:solidFill>
                  <a:srgbClr val="FFFFFF"/>
                </a:solidFill>
                <a:latin typeface="Tw Cen MT"/>
                <a:cs typeface="Tw Cen MT"/>
              </a:rPr>
              <a:t>TO</a:t>
            </a:r>
            <a:r>
              <a:rPr sz="43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b="1" spc="-10" dirty="0">
                <a:solidFill>
                  <a:srgbClr val="FFFFFF"/>
                </a:solidFill>
                <a:latin typeface="Tw Cen MT"/>
                <a:cs typeface="Tw Cen MT"/>
              </a:rPr>
              <a:t>MICROSERVICES</a:t>
            </a:r>
            <a:endParaRPr sz="43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0" spc="-25" dirty="0">
                <a:solidFill>
                  <a:srgbClr val="FFFFFF"/>
                </a:solidFill>
                <a:latin typeface="Tw Cen MT"/>
                <a:cs typeface="Tw Cen MT"/>
              </a:rPr>
              <a:t>05</a:t>
            </a:r>
            <a:endParaRPr sz="1200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6807" y="329184"/>
            <a:ext cx="4642103" cy="621182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46276" y="6076296"/>
            <a:ext cx="18732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25" dirty="0">
                <a:solidFill>
                  <a:srgbClr val="FFFFFF"/>
                </a:solidFill>
                <a:latin typeface="Tw Cen MT"/>
                <a:cs typeface="Tw Cen MT"/>
              </a:rPr>
              <a:t>49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BC7E-EFCC-E718-1B9E-4101284F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44" y="55829"/>
            <a:ext cx="11015055" cy="1846659"/>
          </a:xfrm>
        </p:spPr>
        <p:txBody>
          <a:bodyPr/>
          <a:lstStyle/>
          <a:p>
            <a:r>
              <a:rPr lang="en-US" dirty="0"/>
              <a:t>SPLITTING OF THE MONOLITHIC APPLICATION INTO MICROSERVICES – PRACTICAL ASSIGNMENT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01637-C44F-AA2F-37C7-50ADE936E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27" y="1447800"/>
            <a:ext cx="6533266" cy="482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57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6276" y="1648085"/>
            <a:ext cx="4447540" cy="4318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defTabSz="914400" eaLnBrk="1" fontAlgn="auto" latinLnBrk="0" hangingPunct="1">
              <a:lnSpc>
                <a:spcPts val="2880"/>
              </a:lnSpc>
              <a:spcBef>
                <a:spcPts val="95"/>
              </a:spcBef>
              <a:spcAft>
                <a:spcPts val="0"/>
              </a:spcAft>
              <a:buClrTx/>
              <a:buSzTx/>
              <a:tabLst>
                <a:tab pos="469265" algn="l"/>
              </a:tabLst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Monolithic</a:t>
            </a:r>
          </a:p>
          <a:p>
            <a:pPr marL="469265" marR="0" lvl="0" indent="-456565" defTabSz="914400" eaLnBrk="1" fontAlgn="auto" latinLnBrk="0" hangingPunct="1"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69265" algn="l"/>
              </a:tabLst>
              <a:defRPr/>
            </a:pP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Layered</a:t>
            </a:r>
            <a:r>
              <a:rPr kumimoji="0" sz="2600" b="0" i="0" u="none" strike="noStrike" kern="0" cap="none" spc="-5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(n-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tier)</a:t>
            </a:r>
            <a:r>
              <a:rPr kumimoji="0" sz="2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-1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marR="0" lvl="0" indent="-456565" defTabSz="914400" eaLnBrk="1" fontAlgn="auto" latinLnBrk="0" hangingPunct="1"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69265" algn="l"/>
              </a:tabLst>
              <a:defRPr/>
            </a:pPr>
            <a:r>
              <a:rPr lang="en-US" sz="2600" spc="-10" dirty="0">
                <a:solidFill>
                  <a:srgbClr val="13349F"/>
                </a:solidFill>
                <a:latin typeface="Tw Cen MT" panose="020B0602020104020603" pitchFamily="34" charset="0"/>
                <a:cs typeface="Tw Cen MT"/>
              </a:rPr>
              <a:t>Modular monolith </a:t>
            </a:r>
            <a:endParaRPr kumimoji="0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marR="0" lvl="0" indent="-456565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69265" algn="l"/>
              </a:tabLst>
              <a:defRPr/>
            </a:pP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Microkernel</a:t>
            </a:r>
            <a:r>
              <a:rPr kumimoji="0" sz="2600" b="0" i="0" u="none" strike="noStrike" kern="0" cap="none" spc="-114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-1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12700" marR="0" lvl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469265" algn="l"/>
              </a:tabLst>
              <a:defRPr/>
            </a:pPr>
            <a:endParaRPr kumimoji="0" lang="en-US" sz="2600" b="0" i="0" u="none" strike="noStrike" kern="0" cap="none" spc="-1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12700" marR="0" lvl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469265" algn="l"/>
              </a:tabLst>
              <a:defRPr/>
            </a:pPr>
            <a:r>
              <a:rPr lang="en-US" sz="2600" b="1" spc="-10" dirty="0">
                <a:solidFill>
                  <a:srgbClr val="13349F"/>
                </a:solidFill>
                <a:latin typeface="Tw Cen MT" panose="020B0602020104020603" pitchFamily="34" charset="0"/>
                <a:cs typeface="Tw Cen MT"/>
              </a:rPr>
              <a:t>Distributed</a:t>
            </a:r>
            <a:endParaRPr kumimoji="0" lang="en-US" sz="2600" b="1" i="0" u="none" strike="noStrike" kern="0" cap="none" spc="-1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lvl="3" indent="-456565">
              <a:buFont typeface="Arial"/>
              <a:buChar char="•"/>
              <a:tabLst>
                <a:tab pos="469265" algn="l"/>
              </a:tabLst>
            </a:pPr>
            <a:r>
              <a:rPr kumimoji="0" lang="en-US" sz="2600" b="0" i="0" u="none" strike="noStrike" kern="0" cap="none" spc="-3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Event-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driven</a:t>
            </a:r>
            <a:r>
              <a:rPr kumimoji="0" lang="en-US" sz="2600" b="0" i="0" u="none" strike="noStrike" kern="0" cap="none" spc="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lang="en-US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lvl="3" indent="-456565">
              <a:buFont typeface="Arial"/>
              <a:buChar char="•"/>
              <a:tabLst>
                <a:tab pos="469265" algn="l"/>
              </a:tabLst>
            </a:pPr>
            <a:r>
              <a:rPr kumimoji="0" lang="en-US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Space-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based</a:t>
            </a:r>
            <a:r>
              <a:rPr kumimoji="0" lang="en-US" sz="2600" b="0" i="0" u="none" strike="noStrike" kern="0" cap="none" spc="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lang="en-US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lvl="3" indent="-456565">
              <a:buFont typeface="Arial"/>
              <a:buChar char="•"/>
              <a:tabLst>
                <a:tab pos="469265" algn="l"/>
              </a:tabLst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Microservices</a:t>
            </a:r>
            <a:r>
              <a:rPr kumimoji="0" lang="en-US" sz="2600" b="0" i="0" u="none" strike="noStrike" kern="0" cap="none" spc="-1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lang="en-US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lvl="3" indent="-456565">
              <a:buFont typeface="Arial"/>
              <a:buChar char="•"/>
              <a:tabLst>
                <a:tab pos="469265" algn="l"/>
              </a:tabLst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Service-oriented architecture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lvl="3" indent="-456565">
              <a:buFont typeface="Arial"/>
              <a:buChar char="•"/>
              <a:tabLst>
                <a:tab pos="469265" algn="l"/>
              </a:tabLst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Service-based</a:t>
            </a:r>
            <a:r>
              <a:rPr kumimoji="0" lang="en-US" sz="2600" b="0" i="0" u="none" strike="noStrike" kern="0" cap="none" spc="4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lang="en-US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8984" y="0"/>
            <a:ext cx="5843015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6276" y="350900"/>
            <a:ext cx="5176520" cy="98361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1425"/>
              </a:spcBef>
            </a:pPr>
            <a:r>
              <a:rPr sz="3700" dirty="0"/>
              <a:t>COMMON</a:t>
            </a:r>
            <a:r>
              <a:rPr sz="3700" b="0" spc="-90" dirty="0">
                <a:latin typeface="Times New Roman"/>
                <a:cs typeface="Times New Roman"/>
              </a:rPr>
              <a:t> </a:t>
            </a:r>
            <a:r>
              <a:rPr sz="3700" spc="-10" dirty="0"/>
              <a:t>SOFTWARE</a:t>
            </a:r>
            <a:r>
              <a:rPr sz="3700" b="0" spc="-10" dirty="0">
                <a:latin typeface="Times New Roman"/>
                <a:cs typeface="Times New Roman"/>
              </a:rPr>
              <a:t> </a:t>
            </a:r>
            <a:r>
              <a:rPr sz="3700" spc="-10" dirty="0"/>
              <a:t>ARCHITECTURE</a:t>
            </a:r>
            <a:r>
              <a:rPr sz="3700" b="0" spc="-210" dirty="0">
                <a:latin typeface="Times New Roman"/>
                <a:cs typeface="Times New Roman"/>
              </a:rPr>
              <a:t> </a:t>
            </a:r>
            <a:r>
              <a:rPr sz="3700" spc="-50" dirty="0"/>
              <a:t>PATTERNS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733" y="6354573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-5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5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ECC7F-8228-F89F-0F1E-39CEC02CC2C4}"/>
              </a:ext>
            </a:extLst>
          </p:cNvPr>
          <p:cNvSpPr txBox="1"/>
          <p:nvPr/>
        </p:nvSpPr>
        <p:spPr>
          <a:xfrm>
            <a:off x="505970" y="6317159"/>
            <a:ext cx="58430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Fundamentals</a:t>
            </a:r>
            <a:r>
              <a:rPr kumimoji="0" lang="en-US" sz="1100" b="0" i="0" u="none" strike="noStrike" kern="0" cap="none" spc="-1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of</a:t>
            </a:r>
            <a:r>
              <a:rPr kumimoji="0" lang="en-US" sz="1100" b="0" i="0" u="none" strike="noStrike" kern="0" cap="none" spc="4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Software</a:t>
            </a:r>
            <a:r>
              <a:rPr kumimoji="0" lang="en-US" sz="1100" b="0" i="0" u="none" strike="noStrike" kern="0" cap="none" spc="2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Architecture:</a:t>
            </a:r>
            <a:r>
              <a:rPr kumimoji="0" lang="en-US" sz="1100" b="0" i="0" u="none" strike="noStrike" kern="0" cap="none" spc="2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An</a:t>
            </a:r>
            <a:r>
              <a:rPr kumimoji="0" lang="en-US" sz="1100" b="0" i="0" u="none" strike="noStrike" kern="0" cap="none" spc="2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Engineering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Approach,</a:t>
            </a:r>
            <a:r>
              <a:rPr kumimoji="0" lang="en-US" sz="1100" b="0" i="0" u="none" strike="noStrike" kern="0" cap="none" spc="3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Neal</a:t>
            </a:r>
            <a:r>
              <a:rPr kumimoji="0" lang="en-US" sz="1100" b="0" i="0" u="none" strike="noStrike" kern="0" cap="none" spc="5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Ford</a:t>
            </a:r>
            <a:r>
              <a:rPr kumimoji="0" lang="en-US" sz="1100" b="0" i="0" u="none" strike="noStrike" kern="0" cap="none" spc="5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and</a:t>
            </a:r>
            <a:r>
              <a:rPr kumimoji="0" lang="en-US" sz="1100" b="0" i="0" u="none" strike="noStrike" kern="0" cap="none" spc="5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Mark</a:t>
            </a:r>
            <a:r>
              <a:rPr kumimoji="0" lang="en-US" sz="1100" b="0" i="0" u="none" strike="noStrike" kern="0" cap="none" spc="25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-1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Richards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43450" y="2626105"/>
            <a:ext cx="1937385" cy="587375"/>
            <a:chOff x="4743450" y="2626105"/>
            <a:chExt cx="1937385" cy="587375"/>
          </a:xfrm>
        </p:grpSpPr>
        <p:sp>
          <p:nvSpPr>
            <p:cNvPr id="3" name="object 3"/>
            <p:cNvSpPr/>
            <p:nvPr/>
          </p:nvSpPr>
          <p:spPr>
            <a:xfrm>
              <a:off x="4754880" y="2637535"/>
              <a:ext cx="1914525" cy="564515"/>
            </a:xfrm>
            <a:custGeom>
              <a:avLst/>
              <a:gdLst/>
              <a:ahLst/>
              <a:cxnLst/>
              <a:rect l="l" t="t" r="r" b="b"/>
              <a:pathLst>
                <a:path w="1914525" h="564514">
                  <a:moveTo>
                    <a:pt x="1653921" y="352552"/>
                  </a:moveTo>
                  <a:lnTo>
                    <a:pt x="1616583" y="368300"/>
                  </a:lnTo>
                  <a:lnTo>
                    <a:pt x="1600962" y="406146"/>
                  </a:lnTo>
                  <a:lnTo>
                    <a:pt x="1601936" y="416621"/>
                  </a:lnTo>
                  <a:lnTo>
                    <a:pt x="1624524" y="450044"/>
                  </a:lnTo>
                  <a:lnTo>
                    <a:pt x="1653921" y="458724"/>
                  </a:lnTo>
                  <a:lnTo>
                    <a:pt x="1664567" y="457751"/>
                  </a:lnTo>
                  <a:lnTo>
                    <a:pt x="1698621" y="435238"/>
                  </a:lnTo>
                  <a:lnTo>
                    <a:pt x="1707515" y="406146"/>
                  </a:lnTo>
                  <a:lnTo>
                    <a:pt x="1706518" y="395499"/>
                  </a:lnTo>
                  <a:lnTo>
                    <a:pt x="1683478" y="361392"/>
                  </a:lnTo>
                  <a:lnTo>
                    <a:pt x="1653921" y="352552"/>
                  </a:lnTo>
                  <a:close/>
                </a:path>
                <a:path w="1914525" h="564514">
                  <a:moveTo>
                    <a:pt x="672211" y="30099"/>
                  </a:moveTo>
                  <a:lnTo>
                    <a:pt x="629634" y="37623"/>
                  </a:lnTo>
                  <a:lnTo>
                    <a:pt x="593725" y="60198"/>
                  </a:lnTo>
                  <a:lnTo>
                    <a:pt x="569261" y="93122"/>
                  </a:lnTo>
                  <a:lnTo>
                    <a:pt x="561086" y="131572"/>
                  </a:lnTo>
                  <a:lnTo>
                    <a:pt x="563657" y="156217"/>
                  </a:lnTo>
                  <a:lnTo>
                    <a:pt x="571373" y="181006"/>
                  </a:lnTo>
                  <a:lnTo>
                    <a:pt x="584231" y="205938"/>
                  </a:lnTo>
                  <a:lnTo>
                    <a:pt x="602234" y="231013"/>
                  </a:lnTo>
                  <a:lnTo>
                    <a:pt x="561395" y="256464"/>
                  </a:lnTo>
                  <a:lnTo>
                    <a:pt x="532225" y="284988"/>
                  </a:lnTo>
                  <a:lnTo>
                    <a:pt x="514723" y="316559"/>
                  </a:lnTo>
                  <a:lnTo>
                    <a:pt x="508889" y="351155"/>
                  </a:lnTo>
                  <a:lnTo>
                    <a:pt x="509940" y="366795"/>
                  </a:lnTo>
                  <a:lnTo>
                    <a:pt x="525907" y="410337"/>
                  </a:lnTo>
                  <a:lnTo>
                    <a:pt x="558536" y="442412"/>
                  </a:lnTo>
                  <a:lnTo>
                    <a:pt x="601535" y="457835"/>
                  </a:lnTo>
                  <a:lnTo>
                    <a:pt x="629793" y="460756"/>
                  </a:lnTo>
                  <a:lnTo>
                    <a:pt x="641889" y="460162"/>
                  </a:lnTo>
                  <a:lnTo>
                    <a:pt x="690157" y="445406"/>
                  </a:lnTo>
                  <a:lnTo>
                    <a:pt x="727114" y="425836"/>
                  </a:lnTo>
                  <a:lnTo>
                    <a:pt x="750951" y="412242"/>
                  </a:lnTo>
                  <a:lnTo>
                    <a:pt x="859419" y="412242"/>
                  </a:lnTo>
                  <a:lnTo>
                    <a:pt x="834891" y="383413"/>
                  </a:lnTo>
                  <a:lnTo>
                    <a:pt x="644779" y="383413"/>
                  </a:lnTo>
                  <a:lnTo>
                    <a:pt x="637494" y="382726"/>
                  </a:lnTo>
                  <a:lnTo>
                    <a:pt x="608258" y="354687"/>
                  </a:lnTo>
                  <a:lnTo>
                    <a:pt x="607568" y="347853"/>
                  </a:lnTo>
                  <a:lnTo>
                    <a:pt x="609852" y="333089"/>
                  </a:lnTo>
                  <a:lnTo>
                    <a:pt x="616696" y="317944"/>
                  </a:lnTo>
                  <a:lnTo>
                    <a:pt x="628088" y="302418"/>
                  </a:lnTo>
                  <a:lnTo>
                    <a:pt x="644017" y="286512"/>
                  </a:lnTo>
                  <a:lnTo>
                    <a:pt x="750918" y="286512"/>
                  </a:lnTo>
                  <a:lnTo>
                    <a:pt x="709930" y="237871"/>
                  </a:lnTo>
                  <a:lnTo>
                    <a:pt x="744952" y="207635"/>
                  </a:lnTo>
                  <a:lnTo>
                    <a:pt x="763807" y="187833"/>
                  </a:lnTo>
                  <a:lnTo>
                    <a:pt x="668655" y="187833"/>
                  </a:lnTo>
                  <a:lnTo>
                    <a:pt x="656320" y="169902"/>
                  </a:lnTo>
                  <a:lnTo>
                    <a:pt x="647509" y="154209"/>
                  </a:lnTo>
                  <a:lnTo>
                    <a:pt x="642223" y="140755"/>
                  </a:lnTo>
                  <a:lnTo>
                    <a:pt x="640461" y="129540"/>
                  </a:lnTo>
                  <a:lnTo>
                    <a:pt x="641058" y="121707"/>
                  </a:lnTo>
                  <a:lnTo>
                    <a:pt x="667686" y="92721"/>
                  </a:lnTo>
                  <a:lnTo>
                    <a:pt x="674878" y="92075"/>
                  </a:lnTo>
                  <a:lnTo>
                    <a:pt x="777360" y="92075"/>
                  </a:lnTo>
                  <a:lnTo>
                    <a:pt x="752983" y="59309"/>
                  </a:lnTo>
                  <a:lnTo>
                    <a:pt x="716502" y="37417"/>
                  </a:lnTo>
                  <a:lnTo>
                    <a:pt x="695332" y="31930"/>
                  </a:lnTo>
                  <a:lnTo>
                    <a:pt x="672211" y="30099"/>
                  </a:lnTo>
                  <a:close/>
                </a:path>
                <a:path w="1914525" h="564514">
                  <a:moveTo>
                    <a:pt x="859419" y="412242"/>
                  </a:moveTo>
                  <a:lnTo>
                    <a:pt x="750951" y="412242"/>
                  </a:lnTo>
                  <a:lnTo>
                    <a:pt x="787400" y="454025"/>
                  </a:lnTo>
                  <a:lnTo>
                    <a:pt x="894969" y="454025"/>
                  </a:lnTo>
                  <a:lnTo>
                    <a:pt x="859419" y="412242"/>
                  </a:lnTo>
                  <a:close/>
                </a:path>
                <a:path w="1914525" h="564514">
                  <a:moveTo>
                    <a:pt x="750918" y="286512"/>
                  </a:moveTo>
                  <a:lnTo>
                    <a:pt x="644017" y="286512"/>
                  </a:lnTo>
                  <a:lnTo>
                    <a:pt x="647495" y="290137"/>
                  </a:lnTo>
                  <a:lnTo>
                    <a:pt x="651462" y="294560"/>
                  </a:lnTo>
                  <a:lnTo>
                    <a:pt x="655929" y="299817"/>
                  </a:lnTo>
                  <a:lnTo>
                    <a:pt x="668020" y="314706"/>
                  </a:lnTo>
                  <a:lnTo>
                    <a:pt x="672211" y="319659"/>
                  </a:lnTo>
                  <a:lnTo>
                    <a:pt x="673608" y="321056"/>
                  </a:lnTo>
                  <a:lnTo>
                    <a:pt x="704469" y="357251"/>
                  </a:lnTo>
                  <a:lnTo>
                    <a:pt x="686534" y="368679"/>
                  </a:lnTo>
                  <a:lnTo>
                    <a:pt x="670623" y="376856"/>
                  </a:lnTo>
                  <a:lnTo>
                    <a:pt x="656713" y="381771"/>
                  </a:lnTo>
                  <a:lnTo>
                    <a:pt x="644779" y="383413"/>
                  </a:lnTo>
                  <a:lnTo>
                    <a:pt x="834891" y="383413"/>
                  </a:lnTo>
                  <a:lnTo>
                    <a:pt x="814578" y="359537"/>
                  </a:lnTo>
                  <a:lnTo>
                    <a:pt x="817772" y="357941"/>
                  </a:lnTo>
                  <a:lnTo>
                    <a:pt x="822991" y="353726"/>
                  </a:lnTo>
                  <a:lnTo>
                    <a:pt x="855329" y="320897"/>
                  </a:lnTo>
                  <a:lnTo>
                    <a:pt x="861441" y="314071"/>
                  </a:lnTo>
                  <a:lnTo>
                    <a:pt x="856380" y="308102"/>
                  </a:lnTo>
                  <a:lnTo>
                    <a:pt x="769112" y="308102"/>
                  </a:lnTo>
                  <a:lnTo>
                    <a:pt x="750918" y="286512"/>
                  </a:lnTo>
                  <a:close/>
                </a:path>
                <a:path w="1914525" h="564514">
                  <a:moveTo>
                    <a:pt x="816864" y="261493"/>
                  </a:moveTo>
                  <a:lnTo>
                    <a:pt x="769112" y="308102"/>
                  </a:lnTo>
                  <a:lnTo>
                    <a:pt x="856380" y="308102"/>
                  </a:lnTo>
                  <a:lnTo>
                    <a:pt x="816864" y="261493"/>
                  </a:lnTo>
                  <a:close/>
                </a:path>
                <a:path w="1914525" h="564514">
                  <a:moveTo>
                    <a:pt x="777360" y="92075"/>
                  </a:moveTo>
                  <a:lnTo>
                    <a:pt x="674878" y="92075"/>
                  </a:lnTo>
                  <a:lnTo>
                    <a:pt x="682549" y="92672"/>
                  </a:lnTo>
                  <a:lnTo>
                    <a:pt x="689387" y="94472"/>
                  </a:lnTo>
                  <a:lnTo>
                    <a:pt x="710438" y="127508"/>
                  </a:lnTo>
                  <a:lnTo>
                    <a:pt x="707820" y="141720"/>
                  </a:lnTo>
                  <a:lnTo>
                    <a:pt x="699976" y="156527"/>
                  </a:lnTo>
                  <a:lnTo>
                    <a:pt x="686917" y="171906"/>
                  </a:lnTo>
                  <a:lnTo>
                    <a:pt x="668655" y="187833"/>
                  </a:lnTo>
                  <a:lnTo>
                    <a:pt x="763807" y="187833"/>
                  </a:lnTo>
                  <a:lnTo>
                    <a:pt x="770118" y="180272"/>
                  </a:lnTo>
                  <a:lnTo>
                    <a:pt x="778652" y="165004"/>
                  </a:lnTo>
                  <a:lnTo>
                    <a:pt x="783782" y="148736"/>
                  </a:lnTo>
                  <a:lnTo>
                    <a:pt x="785495" y="131445"/>
                  </a:lnTo>
                  <a:lnTo>
                    <a:pt x="783451" y="110869"/>
                  </a:lnTo>
                  <a:lnTo>
                    <a:pt x="777360" y="92075"/>
                  </a:lnTo>
                  <a:close/>
                </a:path>
                <a:path w="1914525" h="564514">
                  <a:moveTo>
                    <a:pt x="1653286" y="177038"/>
                  </a:moveTo>
                  <a:lnTo>
                    <a:pt x="1615440" y="192786"/>
                  </a:lnTo>
                  <a:lnTo>
                    <a:pt x="1599692" y="230378"/>
                  </a:lnTo>
                  <a:lnTo>
                    <a:pt x="1600670" y="241000"/>
                  </a:lnTo>
                  <a:lnTo>
                    <a:pt x="1623675" y="274583"/>
                  </a:lnTo>
                  <a:lnTo>
                    <a:pt x="1653286" y="283210"/>
                  </a:lnTo>
                  <a:lnTo>
                    <a:pt x="1663930" y="282255"/>
                  </a:lnTo>
                  <a:lnTo>
                    <a:pt x="1697912" y="259720"/>
                  </a:lnTo>
                  <a:lnTo>
                    <a:pt x="1706753" y="230378"/>
                  </a:lnTo>
                  <a:lnTo>
                    <a:pt x="1705774" y="219825"/>
                  </a:lnTo>
                  <a:lnTo>
                    <a:pt x="1682789" y="185931"/>
                  </a:lnTo>
                  <a:lnTo>
                    <a:pt x="1653286" y="177038"/>
                  </a:lnTo>
                  <a:close/>
                </a:path>
                <a:path w="1914525" h="564514">
                  <a:moveTo>
                    <a:pt x="1182243" y="14351"/>
                  </a:moveTo>
                  <a:lnTo>
                    <a:pt x="1108837" y="14351"/>
                  </a:lnTo>
                  <a:lnTo>
                    <a:pt x="932815" y="454025"/>
                  </a:lnTo>
                  <a:lnTo>
                    <a:pt x="1027684" y="454025"/>
                  </a:lnTo>
                  <a:lnTo>
                    <a:pt x="1062101" y="367665"/>
                  </a:lnTo>
                  <a:lnTo>
                    <a:pt x="1326242" y="367665"/>
                  </a:lnTo>
                  <a:lnTo>
                    <a:pt x="1293736" y="287909"/>
                  </a:lnTo>
                  <a:lnTo>
                    <a:pt x="1093851" y="287909"/>
                  </a:lnTo>
                  <a:lnTo>
                    <a:pt x="1145540" y="158369"/>
                  </a:lnTo>
                  <a:lnTo>
                    <a:pt x="1240940" y="158369"/>
                  </a:lnTo>
                  <a:lnTo>
                    <a:pt x="1182243" y="14351"/>
                  </a:lnTo>
                  <a:close/>
                </a:path>
                <a:path w="1914525" h="564514">
                  <a:moveTo>
                    <a:pt x="1326242" y="367665"/>
                  </a:moveTo>
                  <a:lnTo>
                    <a:pt x="1230884" y="367665"/>
                  </a:lnTo>
                  <a:lnTo>
                    <a:pt x="1266063" y="454025"/>
                  </a:lnTo>
                  <a:lnTo>
                    <a:pt x="1361440" y="454025"/>
                  </a:lnTo>
                  <a:lnTo>
                    <a:pt x="1326242" y="367665"/>
                  </a:lnTo>
                  <a:close/>
                </a:path>
                <a:path w="1914525" h="564514">
                  <a:moveTo>
                    <a:pt x="1240940" y="158369"/>
                  </a:moveTo>
                  <a:lnTo>
                    <a:pt x="1145540" y="158369"/>
                  </a:lnTo>
                  <a:lnTo>
                    <a:pt x="1198372" y="287909"/>
                  </a:lnTo>
                  <a:lnTo>
                    <a:pt x="1293736" y="287909"/>
                  </a:lnTo>
                  <a:lnTo>
                    <a:pt x="1240940" y="158369"/>
                  </a:lnTo>
                  <a:close/>
                </a:path>
                <a:path w="1914525" h="564514">
                  <a:moveTo>
                    <a:pt x="418557" y="438404"/>
                  </a:moveTo>
                  <a:lnTo>
                    <a:pt x="321691" y="438404"/>
                  </a:lnTo>
                  <a:lnTo>
                    <a:pt x="370967" y="497967"/>
                  </a:lnTo>
                  <a:lnTo>
                    <a:pt x="434975" y="457327"/>
                  </a:lnTo>
                  <a:lnTo>
                    <a:pt x="418557" y="438404"/>
                  </a:lnTo>
                  <a:close/>
                </a:path>
                <a:path w="1914525" h="564514">
                  <a:moveTo>
                    <a:pt x="221742" y="9017"/>
                  </a:moveTo>
                  <a:lnTo>
                    <a:pt x="174115" y="13231"/>
                  </a:lnTo>
                  <a:lnTo>
                    <a:pt x="131429" y="25876"/>
                  </a:lnTo>
                  <a:lnTo>
                    <a:pt x="93672" y="46950"/>
                  </a:lnTo>
                  <a:lnTo>
                    <a:pt x="60833" y="76454"/>
                  </a:lnTo>
                  <a:lnTo>
                    <a:pt x="34236" y="111194"/>
                  </a:lnTo>
                  <a:lnTo>
                    <a:pt x="15224" y="147970"/>
                  </a:lnTo>
                  <a:lnTo>
                    <a:pt x="3808" y="186771"/>
                  </a:lnTo>
                  <a:lnTo>
                    <a:pt x="0" y="227584"/>
                  </a:lnTo>
                  <a:lnTo>
                    <a:pt x="3905" y="276046"/>
                  </a:lnTo>
                  <a:lnTo>
                    <a:pt x="15621" y="319913"/>
                  </a:lnTo>
                  <a:lnTo>
                    <a:pt x="35147" y="359207"/>
                  </a:lnTo>
                  <a:lnTo>
                    <a:pt x="62484" y="393954"/>
                  </a:lnTo>
                  <a:lnTo>
                    <a:pt x="95841" y="422290"/>
                  </a:lnTo>
                  <a:lnTo>
                    <a:pt x="133604" y="442531"/>
                  </a:lnTo>
                  <a:lnTo>
                    <a:pt x="175748" y="454675"/>
                  </a:lnTo>
                  <a:lnTo>
                    <a:pt x="222250" y="458724"/>
                  </a:lnTo>
                  <a:lnTo>
                    <a:pt x="244895" y="457459"/>
                  </a:lnTo>
                  <a:lnTo>
                    <a:pt x="269017" y="453659"/>
                  </a:lnTo>
                  <a:lnTo>
                    <a:pt x="294616" y="447311"/>
                  </a:lnTo>
                  <a:lnTo>
                    <a:pt x="321691" y="438404"/>
                  </a:lnTo>
                  <a:lnTo>
                    <a:pt x="418557" y="438404"/>
                  </a:lnTo>
                  <a:lnTo>
                    <a:pt x="380873" y="394970"/>
                  </a:lnTo>
                  <a:lnTo>
                    <a:pt x="400343" y="369951"/>
                  </a:lnTo>
                  <a:lnTo>
                    <a:pt x="215138" y="369951"/>
                  </a:lnTo>
                  <a:lnTo>
                    <a:pt x="169338" y="360219"/>
                  </a:lnTo>
                  <a:lnTo>
                    <a:pt x="132207" y="330962"/>
                  </a:lnTo>
                  <a:lnTo>
                    <a:pt x="107632" y="286670"/>
                  </a:lnTo>
                  <a:lnTo>
                    <a:pt x="99441" y="231521"/>
                  </a:lnTo>
                  <a:lnTo>
                    <a:pt x="101582" y="203088"/>
                  </a:lnTo>
                  <a:lnTo>
                    <a:pt x="118675" y="154511"/>
                  </a:lnTo>
                  <a:lnTo>
                    <a:pt x="151911" y="117883"/>
                  </a:lnTo>
                  <a:lnTo>
                    <a:pt x="196004" y="99111"/>
                  </a:lnTo>
                  <a:lnTo>
                    <a:pt x="221742" y="96774"/>
                  </a:lnTo>
                  <a:lnTo>
                    <a:pt x="398980" y="96774"/>
                  </a:lnTo>
                  <a:lnTo>
                    <a:pt x="379603" y="73279"/>
                  </a:lnTo>
                  <a:lnTo>
                    <a:pt x="345668" y="45128"/>
                  </a:lnTo>
                  <a:lnTo>
                    <a:pt x="308054" y="25050"/>
                  </a:lnTo>
                  <a:lnTo>
                    <a:pt x="266749" y="13021"/>
                  </a:lnTo>
                  <a:lnTo>
                    <a:pt x="221742" y="9017"/>
                  </a:lnTo>
                  <a:close/>
                </a:path>
                <a:path w="1914525" h="564514">
                  <a:moveTo>
                    <a:pt x="275590" y="270510"/>
                  </a:moveTo>
                  <a:lnTo>
                    <a:pt x="213360" y="311023"/>
                  </a:lnTo>
                  <a:lnTo>
                    <a:pt x="259715" y="366014"/>
                  </a:lnTo>
                  <a:lnTo>
                    <a:pt x="247231" y="367754"/>
                  </a:lnTo>
                  <a:lnTo>
                    <a:pt x="235664" y="368982"/>
                  </a:lnTo>
                  <a:lnTo>
                    <a:pt x="224978" y="369710"/>
                  </a:lnTo>
                  <a:lnTo>
                    <a:pt x="215138" y="369951"/>
                  </a:lnTo>
                  <a:lnTo>
                    <a:pt x="400343" y="369951"/>
                  </a:lnTo>
                  <a:lnTo>
                    <a:pt x="408376" y="359628"/>
                  </a:lnTo>
                  <a:lnTo>
                    <a:pt x="428005" y="320675"/>
                  </a:lnTo>
                  <a:lnTo>
                    <a:pt x="318389" y="320675"/>
                  </a:lnTo>
                  <a:lnTo>
                    <a:pt x="275590" y="270510"/>
                  </a:lnTo>
                  <a:close/>
                </a:path>
                <a:path w="1914525" h="564514">
                  <a:moveTo>
                    <a:pt x="398980" y="96774"/>
                  </a:moveTo>
                  <a:lnTo>
                    <a:pt x="221742" y="96774"/>
                  </a:lnTo>
                  <a:lnTo>
                    <a:pt x="248100" y="99133"/>
                  </a:lnTo>
                  <a:lnTo>
                    <a:pt x="271732" y="106219"/>
                  </a:lnTo>
                  <a:lnTo>
                    <a:pt x="310769" y="134620"/>
                  </a:lnTo>
                  <a:lnTo>
                    <a:pt x="335915" y="179006"/>
                  </a:lnTo>
                  <a:lnTo>
                    <a:pt x="344297" y="236347"/>
                  </a:lnTo>
                  <a:lnTo>
                    <a:pt x="342677" y="262471"/>
                  </a:lnTo>
                  <a:lnTo>
                    <a:pt x="337820" y="285226"/>
                  </a:lnTo>
                  <a:lnTo>
                    <a:pt x="329723" y="304623"/>
                  </a:lnTo>
                  <a:lnTo>
                    <a:pt x="318389" y="320675"/>
                  </a:lnTo>
                  <a:lnTo>
                    <a:pt x="428005" y="320675"/>
                  </a:lnTo>
                  <a:lnTo>
                    <a:pt x="439808" y="277991"/>
                  </a:lnTo>
                  <a:lnTo>
                    <a:pt x="443738" y="231648"/>
                  </a:lnTo>
                  <a:lnTo>
                    <a:pt x="439717" y="186453"/>
                  </a:lnTo>
                  <a:lnTo>
                    <a:pt x="427672" y="144986"/>
                  </a:lnTo>
                  <a:lnTo>
                    <a:pt x="407626" y="107257"/>
                  </a:lnTo>
                  <a:lnTo>
                    <a:pt x="398980" y="96774"/>
                  </a:lnTo>
                  <a:close/>
                </a:path>
                <a:path w="1914525" h="564514">
                  <a:moveTo>
                    <a:pt x="1817751" y="0"/>
                  </a:moveTo>
                  <a:lnTo>
                    <a:pt x="1768602" y="41148"/>
                  </a:lnTo>
                  <a:lnTo>
                    <a:pt x="1797405" y="84429"/>
                  </a:lnTo>
                  <a:lnTo>
                    <a:pt x="1819808" y="130149"/>
                  </a:lnTo>
                  <a:lnTo>
                    <a:pt x="1835810" y="178308"/>
                  </a:lnTo>
                  <a:lnTo>
                    <a:pt x="1845411" y="228904"/>
                  </a:lnTo>
                  <a:lnTo>
                    <a:pt x="1848612" y="281940"/>
                  </a:lnTo>
                  <a:lnTo>
                    <a:pt x="1845411" y="335035"/>
                  </a:lnTo>
                  <a:lnTo>
                    <a:pt x="1835783" y="385736"/>
                  </a:lnTo>
                  <a:lnTo>
                    <a:pt x="1819808" y="433794"/>
                  </a:lnTo>
                  <a:lnTo>
                    <a:pt x="1797405" y="479446"/>
                  </a:lnTo>
                  <a:lnTo>
                    <a:pt x="1768602" y="522605"/>
                  </a:lnTo>
                  <a:lnTo>
                    <a:pt x="1819148" y="564515"/>
                  </a:lnTo>
                  <a:lnTo>
                    <a:pt x="1848305" y="523621"/>
                  </a:lnTo>
                  <a:lnTo>
                    <a:pt x="1872154" y="480191"/>
                  </a:lnTo>
                  <a:lnTo>
                    <a:pt x="1890696" y="434228"/>
                  </a:lnTo>
                  <a:lnTo>
                    <a:pt x="1903949" y="385655"/>
                  </a:lnTo>
                  <a:lnTo>
                    <a:pt x="1911878" y="334718"/>
                  </a:lnTo>
                  <a:lnTo>
                    <a:pt x="1914525" y="281178"/>
                  </a:lnTo>
                  <a:lnTo>
                    <a:pt x="1913116" y="245223"/>
                  </a:lnTo>
                  <a:lnTo>
                    <a:pt x="1901773" y="172503"/>
                  </a:lnTo>
                  <a:lnTo>
                    <a:pt x="1878651" y="99566"/>
                  </a:lnTo>
                  <a:lnTo>
                    <a:pt x="1861915" y="64881"/>
                  </a:lnTo>
                  <a:lnTo>
                    <a:pt x="1841607" y="31696"/>
                  </a:lnTo>
                  <a:lnTo>
                    <a:pt x="18177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4412" y="2978657"/>
              <a:ext cx="129413" cy="1290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3141" y="2803143"/>
              <a:ext cx="129921" cy="1290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1018" y="2912617"/>
              <a:ext cx="119761" cy="119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854321" y="2734309"/>
              <a:ext cx="1099185" cy="273685"/>
            </a:xfrm>
            <a:custGeom>
              <a:avLst/>
              <a:gdLst/>
              <a:ahLst/>
              <a:cxnLst/>
              <a:rect l="l" t="t" r="r" b="b"/>
              <a:pathLst>
                <a:path w="1099185" h="273685">
                  <a:moveTo>
                    <a:pt x="1046099" y="61595"/>
                  </a:moveTo>
                  <a:lnTo>
                    <a:pt x="994410" y="191135"/>
                  </a:lnTo>
                  <a:lnTo>
                    <a:pt x="1098931" y="191135"/>
                  </a:lnTo>
                  <a:lnTo>
                    <a:pt x="1046099" y="61595"/>
                  </a:lnTo>
                  <a:close/>
                </a:path>
                <a:path w="1099185" h="273685">
                  <a:moveTo>
                    <a:pt x="122301" y="0"/>
                  </a:moveTo>
                  <a:lnTo>
                    <a:pt x="73279" y="9366"/>
                  </a:lnTo>
                  <a:lnTo>
                    <a:pt x="34163" y="37592"/>
                  </a:lnTo>
                  <a:lnTo>
                    <a:pt x="8556" y="80645"/>
                  </a:lnTo>
                  <a:lnTo>
                    <a:pt x="0" y="134747"/>
                  </a:lnTo>
                  <a:lnTo>
                    <a:pt x="2047" y="163679"/>
                  </a:lnTo>
                  <a:lnTo>
                    <a:pt x="18430" y="213399"/>
                  </a:lnTo>
                  <a:lnTo>
                    <a:pt x="50242" y="251263"/>
                  </a:lnTo>
                  <a:lnTo>
                    <a:pt x="91719" y="270746"/>
                  </a:lnTo>
                  <a:lnTo>
                    <a:pt x="115697" y="273177"/>
                  </a:lnTo>
                  <a:lnTo>
                    <a:pt x="125537" y="272936"/>
                  </a:lnTo>
                  <a:lnTo>
                    <a:pt x="136223" y="272208"/>
                  </a:lnTo>
                  <a:lnTo>
                    <a:pt x="147790" y="270980"/>
                  </a:lnTo>
                  <a:lnTo>
                    <a:pt x="160274" y="269240"/>
                  </a:lnTo>
                  <a:lnTo>
                    <a:pt x="113919" y="214249"/>
                  </a:lnTo>
                  <a:lnTo>
                    <a:pt x="176149" y="173736"/>
                  </a:lnTo>
                  <a:lnTo>
                    <a:pt x="218948" y="223901"/>
                  </a:lnTo>
                  <a:lnTo>
                    <a:pt x="230282" y="207849"/>
                  </a:lnTo>
                  <a:lnTo>
                    <a:pt x="238379" y="188452"/>
                  </a:lnTo>
                  <a:lnTo>
                    <a:pt x="243236" y="165697"/>
                  </a:lnTo>
                  <a:lnTo>
                    <a:pt x="244856" y="139573"/>
                  </a:lnTo>
                  <a:lnTo>
                    <a:pt x="242760" y="109283"/>
                  </a:lnTo>
                  <a:lnTo>
                    <a:pt x="225996" y="58420"/>
                  </a:lnTo>
                  <a:lnTo>
                    <a:pt x="193184" y="21270"/>
                  </a:lnTo>
                  <a:lnTo>
                    <a:pt x="148659" y="2359"/>
                  </a:lnTo>
                  <a:lnTo>
                    <a:pt x="122301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83911" y="2718180"/>
              <a:ext cx="92837" cy="11861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54880" y="2637535"/>
              <a:ext cx="1914525" cy="564515"/>
            </a:xfrm>
            <a:custGeom>
              <a:avLst/>
              <a:gdLst/>
              <a:ahLst/>
              <a:cxnLst/>
              <a:rect l="l" t="t" r="r" b="b"/>
              <a:pathLst>
                <a:path w="1914525" h="564514">
                  <a:moveTo>
                    <a:pt x="672211" y="30099"/>
                  </a:moveTo>
                  <a:lnTo>
                    <a:pt x="716502" y="37417"/>
                  </a:lnTo>
                  <a:lnTo>
                    <a:pt x="752983" y="59309"/>
                  </a:lnTo>
                  <a:lnTo>
                    <a:pt x="777335" y="91995"/>
                  </a:lnTo>
                  <a:lnTo>
                    <a:pt x="785495" y="131445"/>
                  </a:lnTo>
                  <a:lnTo>
                    <a:pt x="783782" y="148736"/>
                  </a:lnTo>
                  <a:lnTo>
                    <a:pt x="758190" y="194564"/>
                  </a:lnTo>
                  <a:lnTo>
                    <a:pt x="720810" y="229300"/>
                  </a:lnTo>
                  <a:lnTo>
                    <a:pt x="709930" y="237871"/>
                  </a:lnTo>
                  <a:lnTo>
                    <a:pt x="769112" y="308102"/>
                  </a:lnTo>
                  <a:lnTo>
                    <a:pt x="816864" y="261493"/>
                  </a:lnTo>
                  <a:lnTo>
                    <a:pt x="861441" y="314071"/>
                  </a:lnTo>
                  <a:lnTo>
                    <a:pt x="859581" y="316257"/>
                  </a:lnTo>
                  <a:lnTo>
                    <a:pt x="830258" y="346892"/>
                  </a:lnTo>
                  <a:lnTo>
                    <a:pt x="814578" y="359537"/>
                  </a:lnTo>
                  <a:lnTo>
                    <a:pt x="894969" y="454025"/>
                  </a:lnTo>
                  <a:lnTo>
                    <a:pt x="787400" y="454025"/>
                  </a:lnTo>
                  <a:lnTo>
                    <a:pt x="750951" y="412242"/>
                  </a:lnTo>
                  <a:lnTo>
                    <a:pt x="727114" y="425836"/>
                  </a:lnTo>
                  <a:lnTo>
                    <a:pt x="690157" y="445406"/>
                  </a:lnTo>
                  <a:lnTo>
                    <a:pt x="653796" y="458390"/>
                  </a:lnTo>
                  <a:lnTo>
                    <a:pt x="629793" y="460756"/>
                  </a:lnTo>
                  <a:lnTo>
                    <a:pt x="615771" y="460021"/>
                  </a:lnTo>
                  <a:lnTo>
                    <a:pt x="572516" y="449199"/>
                  </a:lnTo>
                  <a:lnTo>
                    <a:pt x="535243" y="422981"/>
                  </a:lnTo>
                  <a:lnTo>
                    <a:pt x="513111" y="381889"/>
                  </a:lnTo>
                  <a:lnTo>
                    <a:pt x="508889" y="351155"/>
                  </a:lnTo>
                  <a:lnTo>
                    <a:pt x="514723" y="316559"/>
                  </a:lnTo>
                  <a:lnTo>
                    <a:pt x="532225" y="284988"/>
                  </a:lnTo>
                  <a:lnTo>
                    <a:pt x="561395" y="256464"/>
                  </a:lnTo>
                  <a:lnTo>
                    <a:pt x="602234" y="231013"/>
                  </a:lnTo>
                  <a:lnTo>
                    <a:pt x="584231" y="205938"/>
                  </a:lnTo>
                  <a:lnTo>
                    <a:pt x="571373" y="181006"/>
                  </a:lnTo>
                  <a:lnTo>
                    <a:pt x="563657" y="156217"/>
                  </a:lnTo>
                  <a:lnTo>
                    <a:pt x="561086" y="131572"/>
                  </a:lnTo>
                  <a:lnTo>
                    <a:pt x="563131" y="111668"/>
                  </a:lnTo>
                  <a:lnTo>
                    <a:pt x="579463" y="75957"/>
                  </a:lnTo>
                  <a:lnTo>
                    <a:pt x="610846" y="47029"/>
                  </a:lnTo>
                  <a:lnTo>
                    <a:pt x="650089" y="31980"/>
                  </a:lnTo>
                  <a:lnTo>
                    <a:pt x="672211" y="30099"/>
                  </a:lnTo>
                  <a:close/>
                </a:path>
                <a:path w="1914525" h="564514">
                  <a:moveTo>
                    <a:pt x="1108837" y="14351"/>
                  </a:moveTo>
                  <a:lnTo>
                    <a:pt x="1182243" y="14351"/>
                  </a:lnTo>
                  <a:lnTo>
                    <a:pt x="1361440" y="454025"/>
                  </a:lnTo>
                  <a:lnTo>
                    <a:pt x="1266063" y="454025"/>
                  </a:lnTo>
                  <a:lnTo>
                    <a:pt x="1230884" y="367665"/>
                  </a:lnTo>
                  <a:lnTo>
                    <a:pt x="1062101" y="367665"/>
                  </a:lnTo>
                  <a:lnTo>
                    <a:pt x="1027684" y="454025"/>
                  </a:lnTo>
                  <a:lnTo>
                    <a:pt x="932815" y="454025"/>
                  </a:lnTo>
                  <a:lnTo>
                    <a:pt x="1108837" y="14351"/>
                  </a:lnTo>
                  <a:close/>
                </a:path>
                <a:path w="1914525" h="564514">
                  <a:moveTo>
                    <a:pt x="221742" y="9017"/>
                  </a:moveTo>
                  <a:lnTo>
                    <a:pt x="266749" y="13021"/>
                  </a:lnTo>
                  <a:lnTo>
                    <a:pt x="308054" y="25050"/>
                  </a:lnTo>
                  <a:lnTo>
                    <a:pt x="345668" y="45128"/>
                  </a:lnTo>
                  <a:lnTo>
                    <a:pt x="379603" y="73279"/>
                  </a:lnTo>
                  <a:lnTo>
                    <a:pt x="407626" y="107257"/>
                  </a:lnTo>
                  <a:lnTo>
                    <a:pt x="427672" y="144986"/>
                  </a:lnTo>
                  <a:lnTo>
                    <a:pt x="439717" y="186453"/>
                  </a:lnTo>
                  <a:lnTo>
                    <a:pt x="443738" y="231648"/>
                  </a:lnTo>
                  <a:lnTo>
                    <a:pt x="439808" y="277991"/>
                  </a:lnTo>
                  <a:lnTo>
                    <a:pt x="428021" y="320643"/>
                  </a:lnTo>
                  <a:lnTo>
                    <a:pt x="408376" y="359628"/>
                  </a:lnTo>
                  <a:lnTo>
                    <a:pt x="380873" y="394970"/>
                  </a:lnTo>
                  <a:lnTo>
                    <a:pt x="434975" y="457327"/>
                  </a:lnTo>
                  <a:lnTo>
                    <a:pt x="370967" y="497967"/>
                  </a:lnTo>
                  <a:lnTo>
                    <a:pt x="321691" y="438404"/>
                  </a:lnTo>
                  <a:lnTo>
                    <a:pt x="294616" y="447311"/>
                  </a:lnTo>
                  <a:lnTo>
                    <a:pt x="269017" y="453659"/>
                  </a:lnTo>
                  <a:lnTo>
                    <a:pt x="244895" y="457459"/>
                  </a:lnTo>
                  <a:lnTo>
                    <a:pt x="222250" y="458724"/>
                  </a:lnTo>
                  <a:lnTo>
                    <a:pt x="175748" y="454675"/>
                  </a:lnTo>
                  <a:lnTo>
                    <a:pt x="133604" y="442531"/>
                  </a:lnTo>
                  <a:lnTo>
                    <a:pt x="95841" y="422290"/>
                  </a:lnTo>
                  <a:lnTo>
                    <a:pt x="62484" y="393954"/>
                  </a:lnTo>
                  <a:lnTo>
                    <a:pt x="35147" y="359207"/>
                  </a:lnTo>
                  <a:lnTo>
                    <a:pt x="15621" y="319913"/>
                  </a:lnTo>
                  <a:lnTo>
                    <a:pt x="3905" y="276046"/>
                  </a:lnTo>
                  <a:lnTo>
                    <a:pt x="0" y="227584"/>
                  </a:lnTo>
                  <a:lnTo>
                    <a:pt x="3808" y="186771"/>
                  </a:lnTo>
                  <a:lnTo>
                    <a:pt x="15224" y="147970"/>
                  </a:lnTo>
                  <a:lnTo>
                    <a:pt x="34236" y="111194"/>
                  </a:lnTo>
                  <a:lnTo>
                    <a:pt x="60833" y="76454"/>
                  </a:lnTo>
                  <a:lnTo>
                    <a:pt x="93672" y="46950"/>
                  </a:lnTo>
                  <a:lnTo>
                    <a:pt x="131429" y="25876"/>
                  </a:lnTo>
                  <a:lnTo>
                    <a:pt x="174115" y="13231"/>
                  </a:lnTo>
                  <a:lnTo>
                    <a:pt x="221742" y="9017"/>
                  </a:lnTo>
                  <a:close/>
                </a:path>
                <a:path w="1914525" h="564514">
                  <a:moveTo>
                    <a:pt x="1817751" y="0"/>
                  </a:moveTo>
                  <a:lnTo>
                    <a:pt x="1841607" y="31696"/>
                  </a:lnTo>
                  <a:lnTo>
                    <a:pt x="1861915" y="64881"/>
                  </a:lnTo>
                  <a:lnTo>
                    <a:pt x="1878651" y="99566"/>
                  </a:lnTo>
                  <a:lnTo>
                    <a:pt x="1891792" y="135763"/>
                  </a:lnTo>
                  <a:lnTo>
                    <a:pt x="1908873" y="208994"/>
                  </a:lnTo>
                  <a:lnTo>
                    <a:pt x="1914525" y="281178"/>
                  </a:lnTo>
                  <a:lnTo>
                    <a:pt x="1911878" y="334718"/>
                  </a:lnTo>
                  <a:lnTo>
                    <a:pt x="1903936" y="385736"/>
                  </a:lnTo>
                  <a:lnTo>
                    <a:pt x="1890696" y="434228"/>
                  </a:lnTo>
                  <a:lnTo>
                    <a:pt x="1872154" y="480191"/>
                  </a:lnTo>
                  <a:lnTo>
                    <a:pt x="1848305" y="523621"/>
                  </a:lnTo>
                  <a:lnTo>
                    <a:pt x="1819148" y="564515"/>
                  </a:lnTo>
                  <a:lnTo>
                    <a:pt x="1768602" y="522605"/>
                  </a:lnTo>
                  <a:lnTo>
                    <a:pt x="1797405" y="479446"/>
                  </a:lnTo>
                  <a:lnTo>
                    <a:pt x="1819808" y="433794"/>
                  </a:lnTo>
                  <a:lnTo>
                    <a:pt x="1835810" y="385655"/>
                  </a:lnTo>
                  <a:lnTo>
                    <a:pt x="1845411" y="335035"/>
                  </a:lnTo>
                  <a:lnTo>
                    <a:pt x="1848612" y="281940"/>
                  </a:lnTo>
                  <a:lnTo>
                    <a:pt x="1845411" y="228904"/>
                  </a:lnTo>
                  <a:lnTo>
                    <a:pt x="1835810" y="178308"/>
                  </a:lnTo>
                  <a:lnTo>
                    <a:pt x="1819808" y="130149"/>
                  </a:lnTo>
                  <a:lnTo>
                    <a:pt x="1797405" y="84429"/>
                  </a:lnTo>
                  <a:lnTo>
                    <a:pt x="1768602" y="41148"/>
                  </a:lnTo>
                  <a:lnTo>
                    <a:pt x="1817751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6276" y="6076295"/>
            <a:ext cx="18732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25" dirty="0">
                <a:solidFill>
                  <a:srgbClr val="FFFFFF"/>
                </a:solidFill>
                <a:latin typeface="Tw Cen MT"/>
                <a:cs typeface="Tw Cen MT"/>
              </a:rPr>
              <a:t>54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16365" y="866489"/>
            <a:ext cx="3751579" cy="2061462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PROS:</a:t>
            </a:r>
            <a:endParaRPr sz="20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Inexpensive architecture, suitable for projects with budget and time constraints</a:t>
            </a: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Familiar and easy to implement</a:t>
            </a: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Effective when most changes are technical-based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9472" y="232031"/>
            <a:ext cx="7205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LAYERED</a:t>
            </a:r>
            <a:r>
              <a:rPr b="0" spc="-60" dirty="0">
                <a:latin typeface="Times New Roman"/>
                <a:cs typeface="Times New Roman"/>
              </a:rPr>
              <a:t> </a:t>
            </a:r>
            <a:r>
              <a:rPr spc="-10" dirty="0"/>
              <a:t>(N-</a:t>
            </a:r>
            <a:r>
              <a:rPr dirty="0"/>
              <a:t>TIER)</a:t>
            </a:r>
            <a:r>
              <a:rPr b="0" spc="-85" dirty="0">
                <a:latin typeface="Times New Roman"/>
                <a:cs typeface="Times New Roman"/>
              </a:rPr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58257" y="3063885"/>
            <a:ext cx="5897880" cy="32425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just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lang="en-US" sz="2000" b="1" dirty="0">
                <a:solidFill>
                  <a:srgbClr val="13349F"/>
                </a:solidFill>
                <a:latin typeface="Tw Cen MT"/>
                <a:cs typeface="Tw Cen MT"/>
              </a:rPr>
              <a:t>CONS:</a:t>
            </a:r>
          </a:p>
          <a:p>
            <a:pPr marL="299085" marR="5080" indent="-28702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Layer</a:t>
            </a:r>
            <a:r>
              <a:rPr sz="1700" spc="2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isolation,</a:t>
            </a:r>
            <a:r>
              <a:rPr sz="1700" spc="2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which</a:t>
            </a:r>
            <a:r>
              <a:rPr sz="1700" spc="2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700" spc="2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an</a:t>
            </a:r>
            <a:r>
              <a:rPr sz="1700" spc="22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important</a:t>
            </a:r>
            <a:r>
              <a:rPr sz="1700" spc="22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goal</a:t>
            </a:r>
            <a:r>
              <a:rPr sz="1700" spc="2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for</a:t>
            </a:r>
            <a:r>
              <a:rPr sz="1700" spc="22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700" spc="2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architecture,</a:t>
            </a:r>
            <a:r>
              <a:rPr sz="17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700" spc="2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also</a:t>
            </a:r>
            <a:r>
              <a:rPr sz="1700" spc="2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make</a:t>
            </a:r>
            <a:r>
              <a:rPr sz="1700" spc="254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it</a:t>
            </a:r>
            <a:r>
              <a:rPr sz="1700" spc="254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hard</a:t>
            </a:r>
            <a:r>
              <a:rPr sz="1700" spc="2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700" spc="2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understand</a:t>
            </a:r>
            <a:r>
              <a:rPr sz="1700" spc="2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700" spc="2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architecture</a:t>
            </a:r>
            <a:r>
              <a:rPr sz="1700" spc="2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without</a:t>
            </a:r>
            <a:r>
              <a:rPr sz="17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understanding</a:t>
            </a:r>
            <a:r>
              <a:rPr sz="1700" spc="-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every</a:t>
            </a:r>
            <a:r>
              <a:rPr sz="17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module.</a:t>
            </a:r>
            <a:endParaRPr sz="1700" dirty="0">
              <a:latin typeface="Tw Cen MT"/>
              <a:cs typeface="Tw Cen MT"/>
            </a:endParaRPr>
          </a:p>
          <a:p>
            <a:pPr marL="299085" marR="5715" indent="-287020" algn="just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Inefficient when most changes are domain-based, as changes must be applied across all layers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.</a:t>
            </a:r>
            <a:endParaRPr sz="1700" dirty="0">
              <a:latin typeface="Tw Cen MT"/>
              <a:cs typeface="Tw Cen MT"/>
            </a:endParaRPr>
          </a:p>
          <a:p>
            <a:pPr marL="299085" marR="5715" indent="-287020" algn="just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Coders</a:t>
            </a:r>
            <a:r>
              <a:rPr sz="1700" spc="1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700" spc="10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skip</a:t>
            </a:r>
            <a:r>
              <a:rPr sz="1700" spc="11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past</a:t>
            </a:r>
            <a:r>
              <a:rPr sz="1700" spc="11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layers</a:t>
            </a:r>
            <a:r>
              <a:rPr sz="1700" spc="11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700" spc="11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create</a:t>
            </a:r>
            <a:r>
              <a:rPr sz="1700" spc="10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tight</a:t>
            </a:r>
            <a:r>
              <a:rPr sz="1700" spc="11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coupling</a:t>
            </a:r>
            <a:r>
              <a:rPr sz="1700" spc="1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spc="-25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7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produce</a:t>
            </a:r>
            <a:r>
              <a:rPr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7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logical</a:t>
            </a:r>
            <a:r>
              <a:rPr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mess</a:t>
            </a:r>
            <a:r>
              <a:rPr sz="17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full</a:t>
            </a:r>
            <a:r>
              <a:rPr sz="17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700" spc="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complex</a:t>
            </a:r>
            <a:r>
              <a:rPr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interdependencies.</a:t>
            </a:r>
            <a:endParaRPr sz="1700" dirty="0">
              <a:latin typeface="Tw Cen MT"/>
              <a:cs typeface="Tw Cen MT"/>
            </a:endParaRPr>
          </a:p>
          <a:p>
            <a:pPr marL="299085" marR="6985" indent="-287020" algn="just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Monolithic</a:t>
            </a:r>
            <a:r>
              <a:rPr sz="1700" spc="3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deployment</a:t>
            </a:r>
            <a:r>
              <a:rPr lang="en-US" sz="1700" b="1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700" spc="3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small</a:t>
            </a:r>
            <a:r>
              <a:rPr sz="17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sz="17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7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require</a:t>
            </a:r>
            <a:r>
              <a:rPr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complete</a:t>
            </a:r>
            <a:r>
              <a:rPr sz="17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redeployment</a:t>
            </a:r>
            <a:r>
              <a:rPr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7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endParaRPr lang="en-US" sz="1700" spc="-10" dirty="0">
              <a:solidFill>
                <a:srgbClr val="13349F"/>
              </a:solidFill>
              <a:latin typeface="Tw Cen MT"/>
              <a:cs typeface="Tw Cen MT"/>
            </a:endParaRPr>
          </a:p>
          <a:p>
            <a:pPr marL="299085" marR="6985" indent="-287020" algn="just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Slow time to market</a:t>
            </a:r>
            <a:endParaRPr sz="1700" dirty="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5863" y="4777485"/>
            <a:ext cx="3495675" cy="10720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Single deployment unit</a:t>
            </a:r>
          </a:p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Organized</a:t>
            </a:r>
            <a:r>
              <a:rPr sz="17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into</a:t>
            </a:r>
            <a:r>
              <a:rPr sz="17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horizontal</a:t>
            </a:r>
            <a:r>
              <a:rPr sz="17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layers</a:t>
            </a:r>
            <a:endParaRPr lang="en-US" sz="1700" spc="-10" dirty="0">
              <a:solidFill>
                <a:srgbClr val="13349F"/>
              </a:solidFill>
              <a:latin typeface="Tw Cen MT"/>
              <a:cs typeface="Tw Cen MT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Each</a:t>
            </a:r>
            <a:r>
              <a:rPr lang="en-US"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layer</a:t>
            </a:r>
            <a:r>
              <a:rPr lang="en-US"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performing</a:t>
            </a:r>
            <a:r>
              <a:rPr lang="en-US"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specific</a:t>
            </a:r>
            <a:r>
              <a:rPr lang="en-US" sz="17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spc="-20" dirty="0">
                <a:solidFill>
                  <a:srgbClr val="13349F"/>
                </a:solidFill>
                <a:latin typeface="Tw Cen MT"/>
                <a:cs typeface="Tw Cen MT"/>
              </a:rPr>
              <a:t>role</a:t>
            </a:r>
            <a:r>
              <a:rPr lang="en-US" sz="17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within</a:t>
            </a:r>
            <a:r>
              <a:rPr lang="en-US"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lang="en-US"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8728" y="6376526"/>
            <a:ext cx="10668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50" dirty="0">
                <a:solidFill>
                  <a:srgbClr val="13349F"/>
                </a:solidFill>
                <a:latin typeface="Tw Cen MT"/>
                <a:cs typeface="Tw Cen MT"/>
              </a:rPr>
              <a:t>6</a:t>
            </a:r>
            <a:endParaRPr sz="1200">
              <a:latin typeface="Tw Cen MT"/>
              <a:cs typeface="Tw Cen MT"/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7BCC1240-08D4-6ACF-EF65-0AB0E51A5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72" y="1039130"/>
            <a:ext cx="4436622" cy="34049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5268" y="1118557"/>
            <a:ext cx="3751579" cy="195374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PROS:</a:t>
            </a:r>
            <a:endParaRPr sz="20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pc="-10" dirty="0">
                <a:solidFill>
                  <a:srgbClr val="13349F"/>
                </a:solidFill>
                <a:latin typeface="Tw Cen MT"/>
                <a:cs typeface="Tw Cen MT"/>
              </a:rPr>
              <a:t>Inexpensive architecture, suitable for projects with budget and time constraints</a:t>
            </a:r>
          </a:p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pc="-10" dirty="0">
                <a:solidFill>
                  <a:srgbClr val="13349F"/>
                </a:solidFill>
                <a:latin typeface="Tw Cen MT"/>
                <a:cs typeface="Tw Cen MT"/>
              </a:rPr>
              <a:t>Effective when most changes are domain-based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9472" y="232031"/>
            <a:ext cx="7205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45" dirty="0"/>
              <a:t>MODULAR MONOLITH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516365" y="3276600"/>
            <a:ext cx="5897880" cy="2311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just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lang="en-US" sz="2000" b="1" dirty="0">
                <a:solidFill>
                  <a:srgbClr val="13349F"/>
                </a:solidFill>
                <a:latin typeface="Tw Cen MT"/>
                <a:cs typeface="Tw Cen MT"/>
              </a:rPr>
              <a:t>CONS:</a:t>
            </a:r>
            <a:endParaRPr lang="en-US" sz="1700" dirty="0">
              <a:solidFill>
                <a:srgbClr val="13349F"/>
              </a:solidFill>
              <a:latin typeface="Tw Cen MT"/>
              <a:cs typeface="Tw Cen MT"/>
            </a:endParaRPr>
          </a:p>
          <a:p>
            <a:pPr marL="299085" marR="5080" indent="-287020" algn="just"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Poor fit for systems requiring high elasticity, scalability, or fault tolerance</a:t>
            </a:r>
          </a:p>
          <a:p>
            <a:pPr marL="299085" marR="5080" indent="-287020" algn="just"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Challenging if most changes are technical in nature(e.g., frequent UI or database changes)</a:t>
            </a:r>
            <a:endParaRPr lang="en-US" spc="215" dirty="0">
              <a:solidFill>
                <a:srgbClr val="13349F"/>
              </a:solidFill>
              <a:latin typeface="Times New Roman"/>
              <a:cs typeface="Times New Roman"/>
            </a:endParaRPr>
          </a:p>
          <a:p>
            <a:pPr marL="299085" marR="5080" indent="-287020" algn="just"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Monolithic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deployment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small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require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complete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redeployment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application </a:t>
            </a:r>
          </a:p>
          <a:p>
            <a:pPr marL="299085" marR="5080" indent="-287020" algn="just"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Slow time to market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5863" y="4777485"/>
            <a:ext cx="3495675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Single deployment unit</a:t>
            </a:r>
          </a:p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Functionality is grouped by domain areas, e.g., inventory management, payment and billing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8728" y="6376526"/>
            <a:ext cx="10668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lang="en-US" sz="1200" b="1" spc="-50" dirty="0">
                <a:solidFill>
                  <a:srgbClr val="13349F"/>
                </a:solidFill>
                <a:latin typeface="Tw Cen MT"/>
                <a:cs typeface="Tw Cen MT"/>
              </a:rPr>
              <a:t>7</a:t>
            </a:r>
            <a:endParaRPr sz="1200" dirty="0">
              <a:latin typeface="Tw Cen MT"/>
              <a:cs typeface="Tw Cen MT"/>
            </a:endParaRPr>
          </a:p>
        </p:txBody>
      </p:sp>
      <p:pic>
        <p:nvPicPr>
          <p:cNvPr id="8" name="Picture 7" descr="A diagram of components&#10;&#10;Description automatically generated">
            <a:extLst>
              <a:ext uri="{FF2B5EF4-FFF2-40B4-BE49-F238E27FC236}">
                <a16:creationId xmlns:a16="http://schemas.microsoft.com/office/drawing/2014/main" id="{52AEFDB7-06FD-5415-BF74-9291915A6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96" y="1169524"/>
            <a:ext cx="4553313" cy="340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4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094" y="368630"/>
            <a:ext cx="6625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EVENT-</a:t>
            </a:r>
            <a:r>
              <a:rPr dirty="0"/>
              <a:t>DRIVEN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8733" y="635457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0" dirty="0">
                <a:solidFill>
                  <a:srgbClr val="13349F"/>
                </a:solidFill>
                <a:latin typeface="Tw Cen MT"/>
                <a:cs typeface="Tw Cen MT"/>
              </a:rPr>
              <a:t>8</a:t>
            </a:r>
            <a:endParaRPr sz="1200" dirty="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919" y="4527210"/>
            <a:ext cx="5210175" cy="187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11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Asynchronous and parallel processing</a:t>
            </a:r>
          </a:p>
          <a:p>
            <a:pPr marL="469265" marR="5080" indent="-457200">
              <a:lnSpc>
                <a:spcPct val="1111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System responds to events rather than direct requests</a:t>
            </a:r>
          </a:p>
          <a:p>
            <a:pPr marL="469265" marR="5080" indent="-457200">
              <a:lnSpc>
                <a:spcPct val="1111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</a:tabLst>
            </a:pPr>
            <a:r>
              <a:rPr sz="1800" dirty="0">
                <a:solidFill>
                  <a:srgbClr val="13349F"/>
                </a:solidFill>
                <a:latin typeface="Tw Cen MT"/>
                <a:cs typeface="Tw Cen MT"/>
              </a:rPr>
              <a:t>Two</a:t>
            </a:r>
            <a:r>
              <a:rPr sz="1800" spc="-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3349F"/>
                </a:solidFill>
                <a:latin typeface="Tw Cen MT"/>
                <a:cs typeface="Tw Cen MT"/>
              </a:rPr>
              <a:t>general</a:t>
            </a:r>
            <a:r>
              <a:rPr sz="1800" spc="-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3349F"/>
                </a:solidFill>
                <a:latin typeface="Tw Cen MT"/>
                <a:cs typeface="Tw Cen MT"/>
              </a:rPr>
              <a:t>categories:</a:t>
            </a:r>
            <a:endParaRPr sz="1800" dirty="0">
              <a:latin typeface="Tw Cen MT"/>
              <a:cs typeface="Tw Cen MT"/>
            </a:endParaRPr>
          </a:p>
          <a:p>
            <a:pPr marL="613410" lvl="1" indent="-14351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13410" algn="l"/>
              </a:tabLst>
            </a:pP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Mediator</a:t>
            </a:r>
            <a:r>
              <a:rPr sz="18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-</a:t>
            </a:r>
            <a:r>
              <a:rPr sz="1800" spc="5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orchestrate</a:t>
            </a:r>
            <a:r>
              <a:rPr sz="1800" spc="1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with</a:t>
            </a:r>
            <a:r>
              <a:rPr sz="1800" spc="4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a</a:t>
            </a:r>
            <a:r>
              <a:rPr sz="1800" spc="5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central</a:t>
            </a:r>
            <a:r>
              <a:rPr sz="18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6F6E6E"/>
                </a:solidFill>
                <a:latin typeface="Tw Cen MT"/>
                <a:cs typeface="Tw Cen MT"/>
              </a:rPr>
              <a:t>mediator</a:t>
            </a:r>
            <a:endParaRPr sz="1800" dirty="0">
              <a:latin typeface="Tw Cen MT"/>
              <a:cs typeface="Tw Cen MT"/>
            </a:endParaRPr>
          </a:p>
          <a:p>
            <a:pPr marL="613410" lvl="1" indent="-14351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13410" algn="l"/>
              </a:tabLst>
            </a:pP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Broker</a:t>
            </a:r>
            <a:r>
              <a:rPr sz="1800" spc="1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topology</a:t>
            </a:r>
            <a:r>
              <a:rPr sz="180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-</a:t>
            </a:r>
            <a:r>
              <a:rPr sz="1800" spc="2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chain</a:t>
            </a:r>
            <a:r>
              <a:rPr sz="1800" spc="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simple</a:t>
            </a:r>
            <a:r>
              <a:rPr sz="18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6F6E6E"/>
                </a:solidFill>
                <a:latin typeface="Tw Cen MT"/>
                <a:cs typeface="Tw Cen MT"/>
              </a:rPr>
              <a:t>events</a:t>
            </a:r>
            <a:endParaRPr sz="1800" dirty="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08596" y="1254838"/>
            <a:ext cx="5664199" cy="2148024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PROS:</a:t>
            </a:r>
            <a:endParaRPr sz="2000" dirty="0">
              <a:latin typeface="Tw Cen MT"/>
              <a:cs typeface="Tw Cen MT"/>
            </a:endParaRPr>
          </a:p>
          <a:p>
            <a:pPr marL="299085" indent="-286385" algn="l">
              <a:spcBef>
                <a:spcPts val="62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Ideal for systems requiring high performance due to asynchronous processing and parallel execution</a:t>
            </a:r>
            <a:endParaRPr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Excellent for scalable and elastic systems</a:t>
            </a: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Fault tolerance</a:t>
            </a:r>
            <a:endParaRPr sz="18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Effective for domains where events trigger multiple subsequent actions</a:t>
            </a:r>
            <a:endParaRPr sz="1800"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0865" y="3455139"/>
            <a:ext cx="5664200" cy="2031838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CONS:</a:t>
            </a:r>
            <a:endParaRPr sz="2000" dirty="0">
              <a:latin typeface="Tw Cen MT"/>
              <a:cs typeface="Tw Cen MT"/>
            </a:endParaRPr>
          </a:p>
          <a:p>
            <a:pPr marL="352425" marR="6350" indent="-339725" algn="just">
              <a:lnSpc>
                <a:spcPct val="108000"/>
              </a:lnSpc>
              <a:spcBef>
                <a:spcPts val="40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Event-driven systems can be complex to design, implement, and test</a:t>
            </a:r>
          </a:p>
          <a:p>
            <a:pPr marL="352425" marR="6350" indent="-339725" algn="just">
              <a:lnSpc>
                <a:spcPct val="108000"/>
              </a:lnSpc>
              <a:spcBef>
                <a:spcPts val="40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Difficult to ensure tight control over the ordering of events</a:t>
            </a:r>
          </a:p>
          <a:p>
            <a:pPr marL="352425" marR="6350" indent="-339725" algn="just">
              <a:lnSpc>
                <a:spcPct val="108000"/>
              </a:lnSpc>
              <a:spcBef>
                <a:spcPts val="40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If most processing needs to be synchronous event-driven architecture may not be the best fit</a:t>
            </a:r>
            <a:endParaRPr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</p:txBody>
      </p:sp>
      <p:pic>
        <p:nvPicPr>
          <p:cNvPr id="11" name="Picture 10" descr="A screen shot of a diagram&#10;&#10;Description automatically generated">
            <a:extLst>
              <a:ext uri="{FF2B5EF4-FFF2-40B4-BE49-F238E27FC236}">
                <a16:creationId xmlns:a16="http://schemas.microsoft.com/office/drawing/2014/main" id="{DBE8C295-ABBD-D5BB-9AE4-D48378F9D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71600"/>
            <a:ext cx="4888196" cy="29361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250" y="314705"/>
            <a:ext cx="673415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SERVICE-BASED</a:t>
            </a:r>
            <a:r>
              <a:rPr lang="en-US" b="0" spc="-215" dirty="0">
                <a:latin typeface="Times New Roman"/>
                <a:cs typeface="Times New Roman"/>
              </a:rPr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457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0" dirty="0">
                <a:solidFill>
                  <a:srgbClr val="13349F"/>
                </a:solidFill>
                <a:latin typeface="Tw Cen MT"/>
                <a:cs typeface="Tw Cen MT"/>
              </a:rPr>
              <a:t>9</a:t>
            </a:r>
            <a:endParaRPr sz="1200" dirty="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7428" y="1100661"/>
            <a:ext cx="5398771" cy="187102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PROS:</a:t>
            </a:r>
            <a:endParaRPr sz="20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99085" algn="l"/>
              </a:tabLst>
            </a:pPr>
            <a:r>
              <a:rPr sz="1800" spc="-10" dirty="0">
                <a:solidFill>
                  <a:srgbClr val="13349F"/>
                </a:solidFill>
                <a:latin typeface="Tw Cen MT"/>
                <a:cs typeface="Tw Cen MT"/>
              </a:rPr>
              <a:t>Agility</a:t>
            </a:r>
            <a:endParaRPr sz="18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spc="-10" dirty="0">
                <a:solidFill>
                  <a:srgbClr val="13349F"/>
                </a:solidFill>
                <a:latin typeface="Tw Cen MT"/>
                <a:cs typeface="Tw Cen MT"/>
              </a:rPr>
              <a:t>D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eployment</a:t>
            </a:r>
            <a:endParaRPr lang="en-US" sz="18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Testability</a:t>
            </a:r>
            <a:endParaRPr lang="en-US" sz="18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sz="17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Can handle systems with a monolithic database that is difficult to break apart</a:t>
            </a:r>
            <a:endParaRPr sz="1700"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84573" y="2959109"/>
            <a:ext cx="5345427" cy="1947969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CONS:</a:t>
            </a:r>
            <a:endParaRPr sz="2000" dirty="0">
              <a:latin typeface="Tw Cen MT"/>
              <a:cs typeface="Tw Cen MT"/>
            </a:endParaRPr>
          </a:p>
          <a:p>
            <a:pPr marL="297815" marR="5715" indent="-285750" algn="just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Slower response to immediate high loads compared to microservices</a:t>
            </a:r>
          </a:p>
          <a:p>
            <a:pPr marL="297815" marR="5715" indent="-285750" algn="just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Inefficient for systems with high semantic coupling between domains due to excessive inter-service communication</a:t>
            </a:r>
            <a:endParaRPr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7237" y="4933015"/>
            <a:ext cx="4820997" cy="1239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715" indent="-287020" algn="just">
              <a:lnSpc>
                <a:spcPct val="1177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Independent domains deployed as separate units of software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.</a:t>
            </a:r>
            <a:endParaRPr lang="en-US" sz="1700" spc="-10" dirty="0">
              <a:solidFill>
                <a:srgbClr val="13349F"/>
              </a:solidFill>
              <a:latin typeface="Tw Cen MT"/>
              <a:cs typeface="Tw Cen MT"/>
            </a:endParaRPr>
          </a:p>
          <a:p>
            <a:pPr marL="299085" marR="5715" indent="-287020" algn="just">
              <a:lnSpc>
                <a:spcPct val="1177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Services can share a single database, making this suitable for systems with monolithic databases</a:t>
            </a:r>
          </a:p>
        </p:txBody>
      </p:sp>
      <p:pic>
        <p:nvPicPr>
          <p:cNvPr id="7" name="Picture 6" descr="A diagram of a user interface&#10;&#10;Description automatically generated">
            <a:extLst>
              <a:ext uri="{FF2B5EF4-FFF2-40B4-BE49-F238E27FC236}">
                <a16:creationId xmlns:a16="http://schemas.microsoft.com/office/drawing/2014/main" id="{63955708-3286-CEE0-5F80-8F42A1620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1" y="1302312"/>
            <a:ext cx="4728991" cy="33458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1668</TotalTime>
  <Words>3536</Words>
  <Application>Microsoft Macintosh PowerPoint</Application>
  <PresentationFormat>Widescreen</PresentationFormat>
  <Paragraphs>490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Franklin Gothic Book</vt:lpstr>
      <vt:lpstr>Times New Roman</vt:lpstr>
      <vt:lpstr>Tw Cen MT</vt:lpstr>
      <vt:lpstr>Office Theme</vt:lpstr>
      <vt:lpstr>PowerPoint Presentation</vt:lpstr>
      <vt:lpstr>01Common software architecture</vt:lpstr>
      <vt:lpstr>01</vt:lpstr>
      <vt:lpstr>DEFINING SOFTWARE ARCHITECTURE</vt:lpstr>
      <vt:lpstr>COMMON SOFTWARE ARCHITECTURE PATTERNS</vt:lpstr>
      <vt:lpstr>LAYERED (N-TIER) ARCHITECTURE</vt:lpstr>
      <vt:lpstr>MODULAR MONOLITH</vt:lpstr>
      <vt:lpstr>EVENT-DRIVEN ARCHITECTURE</vt:lpstr>
      <vt:lpstr>SERVICE-BASED ARCHITECTURE</vt:lpstr>
      <vt:lpstr>MODULAR MONOLITH ARCHITECTURE</vt:lpstr>
      <vt:lpstr>02 MICROSERVICES ARCHITECTURE</vt:lpstr>
      <vt:lpstr>MOTIVATION</vt:lpstr>
      <vt:lpstr>MOTIVATION RESULT</vt:lpstr>
      <vt:lpstr>FROM MONOLITH TO MICROSERVICES</vt:lpstr>
      <vt:lpstr>MICROSERVICES - DEFINITION Small and Focused on Doing One Thing Well</vt:lpstr>
      <vt:lpstr>BENEFITS</vt:lpstr>
      <vt:lpstr>CRITICISM AND CONCERNS</vt:lpstr>
      <vt:lpstr>MICROSERVICE PATTERNS</vt:lpstr>
      <vt:lpstr>SERVICE COMMUNICATION</vt:lpstr>
      <vt:lpstr>REST (FEIGN CLIENT, REST TEMPLATE)</vt:lpstr>
      <vt:lpstr>MESSAGING (RABBITMQ)</vt:lpstr>
      <vt:lpstr>ARCHITECTURE DOCUMENTATION</vt:lpstr>
      <vt:lpstr>PowerPoint Presentation</vt:lpstr>
      <vt:lpstr>LIQUIBASE</vt:lpstr>
      <vt:lpstr>CHANGELOGS</vt:lpstr>
      <vt:lpstr>CHANGELOGS</vt:lpstr>
      <vt:lpstr>CHANGELOGS</vt:lpstr>
      <vt:lpstr>CHANGELOGS</vt:lpstr>
      <vt:lpstr>PRECONDITIONS</vt:lpstr>
      <vt:lpstr>HOW LIQUIBASE WORKS</vt:lpstr>
      <vt:lpstr>STEPS FOR RUNNING LIQUIBASE</vt:lpstr>
      <vt:lpstr>MOTIVATION FOR USING LIQUIBASE</vt:lpstr>
      <vt:lpstr>04</vt:lpstr>
      <vt:lpstr>INTRODUCTION TO DOCKER</vt:lpstr>
      <vt:lpstr>INTRODUCTION TO DOCKER</vt:lpstr>
      <vt:lpstr>DOCKER ≠ VIRTUAL MACHINE</vt:lpstr>
      <vt:lpstr>DOCKER TERMINOLOGY</vt:lpstr>
      <vt:lpstr>DOCKER ARCHITECTURE</vt:lpstr>
      <vt:lpstr>DOCKERFILE</vt:lpstr>
      <vt:lpstr>DOCKERFILE INSTRUCTIONS</vt:lpstr>
      <vt:lpstr>STARTING CONTAINER</vt:lpstr>
      <vt:lpstr>PUSHING DOCKER IMAGES</vt:lpstr>
      <vt:lpstr>DOCKER COMPOSE</vt:lpstr>
      <vt:lpstr>SCALING</vt:lpstr>
      <vt:lpstr>VERTICAL SCALING</vt:lpstr>
      <vt:lpstr>HORIZONTAL SCALING</vt:lpstr>
      <vt:lpstr>DOCKER AUTOSCALING</vt:lpstr>
      <vt:lpstr>05</vt:lpstr>
      <vt:lpstr>SPLITTING OF THE MONOLITHIC APPLICATION INTO MICROSERVICES – PRACTICAL ASSIGNMENT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and Maven</dc:title>
  <dc:creator>Sara Krasic</dc:creator>
  <cp:lastModifiedBy>Ervin Capar</cp:lastModifiedBy>
  <cp:revision>32</cp:revision>
  <dcterms:created xsi:type="dcterms:W3CDTF">2024-05-14T12:49:37Z</dcterms:created>
  <dcterms:modified xsi:type="dcterms:W3CDTF">2024-05-24T08:16:39Z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2024-05-14T00:00:00Z</vt:filetime>
  </property>
  <property fmtid="{D5CDD505-2E9C-101B-9397-08002B2CF9AE}" pid="5" name="Producer">
    <vt:lpwstr>GPL Ghostscript 9.20</vt:lpwstr>
  </property>
</Properties>
</file>