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49.xml.rels" ContentType="application/vnd.openxmlformats-package.relationships+xml"/>
  <Override PartName="/ppt/notesSlides/_rels/notesSlide3.xml.rels" ContentType="application/vnd.openxmlformats-package.relationships+xml"/>
  <Override PartName="/ppt/notesSlides/_rels/notesSlide55.xml.rels" ContentType="application/vnd.openxmlformats-package.relationships+xml"/>
  <Override PartName="/ppt/notesSlides/_rels/notesSlide43.xml.rels" ContentType="application/vnd.openxmlformats-package.relationships+xml"/>
  <Override PartName="/ppt/notesSlides/_rels/notesSlide12.xml.rels" ContentType="application/vnd.openxmlformats-package.relationships+xml"/>
  <Override PartName="/ppt/notesSlides/_rels/notesSlide57.xml.rels" ContentType="application/vnd.openxmlformats-package.relationships+xml"/>
  <Override PartName="/ppt/notesSlides/notesSlide3.xml" ContentType="application/vnd.openxmlformats-officedocument.presentationml.notesSlide+xml"/>
  <Override PartName="/ppt/notesSlides/notesSlide57.xml" ContentType="application/vnd.openxmlformats-officedocument.presentationml.notesSlide+xml"/>
  <Override PartName="/ppt/notesSlides/notesSlide12.xml" ContentType="application/vnd.openxmlformats-officedocument.presentationml.notesSlide+xml"/>
  <Override PartName="/ppt/notesSlides/notesSlide43.xml" ContentType="application/vnd.openxmlformats-officedocument.presentationml.notesSlide+xml"/>
  <Override PartName="/ppt/notesSlides/notesSlide55.xml" ContentType="application/vnd.openxmlformats-officedocument.presentationml.notesSlide+xml"/>
  <Override PartName="/ppt/notesSlides/notesSlide49.xml" ContentType="application/vnd.openxmlformats-officedocument.presentationml.notesSlid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9.png" ContentType="image/png"/>
  <Override PartName="/ppt/media/image11.jpeg" ContentType="image/jpeg"/>
  <Override PartName="/ppt/media/image8.png" ContentType="image/png"/>
  <Override PartName="/ppt/media/image14.jpeg" ContentType="image/jpeg"/>
  <Override PartName="/ppt/media/image7.png" ContentType="image/png"/>
  <Override PartName="/ppt/media/image1.jpeg" ContentType="image/jpeg"/>
  <Override PartName="/ppt/media/image12.jpeg" ContentType="image/jpeg"/>
  <Override PartName="/ppt/media/image6.png" ContentType="image/png"/>
  <Override PartName="/ppt/media/image29.png" ContentType="image/png"/>
  <Override PartName="/ppt/media/image13.jpeg" ContentType="image/jpeg"/>
  <Override PartName="/ppt/media/image23.png" ContentType="image/png"/>
  <Override PartName="/ppt/media/image4.png" ContentType="image/png"/>
  <Override PartName="/ppt/media/image27.png" ContentType="image/png"/>
  <Override PartName="/ppt/media/image3.jpeg" ContentType="image/jpeg"/>
  <Override PartName="/ppt/media/image2.png" ContentType="image/png"/>
  <Override PartName="/ppt/media/image25.png" ContentType="image/png"/>
  <Override PartName="/ppt/media/image26.png" ContentType="image/png"/>
  <Override PartName="/ppt/media/image24.png" ContentType="image/png"/>
  <Override PartName="/ppt/media/image22.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5.jpeg" ContentType="image/jpeg"/>
  <Override PartName="/ppt/media/image17.png" ContentType="image/png"/>
  <Override PartName="/ppt/media/image16.png" ContentType="image/png"/>
  <Override PartName="/ppt/media/image5.png" ContentType="image/png"/>
  <Override PartName="/ppt/media/image2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63" Type="http://schemas.openxmlformats.org/officeDocument/2006/relationships/slide" Target="slides/slide52.xml"/><Relationship Id="rId64" Type="http://schemas.openxmlformats.org/officeDocument/2006/relationships/slide" Target="slides/slide53.xml"/><Relationship Id="rId65" Type="http://schemas.openxmlformats.org/officeDocument/2006/relationships/slide" Target="slides/slide54.xml"/><Relationship Id="rId66" Type="http://schemas.openxmlformats.org/officeDocument/2006/relationships/slide" Target="slides/slide55.xml"/><Relationship Id="rId67" Type="http://schemas.openxmlformats.org/officeDocument/2006/relationships/slide" Target="slides/slide56.xml"/><Relationship Id="rId68" Type="http://schemas.openxmlformats.org/officeDocument/2006/relationships/slide" Target="slides/slide57.xml"/><Relationship Id="rId69" Type="http://schemas.openxmlformats.org/officeDocument/2006/relationships/slide" Target="slides/slide58.xml"/><Relationship Id="rId70" Type="http://schemas.openxmlformats.org/officeDocument/2006/relationships/slide" Target="slides/slide59.xml"/><Relationship Id="rId71" Type="http://schemas.openxmlformats.org/officeDocument/2006/relationships/slide" Target="slides/slide60.xml"/><Relationship Id="rId72" Type="http://schemas.openxmlformats.org/officeDocument/2006/relationships/slide" Target="slides/slide61.xml"/><Relationship Id="rId73" Type="http://schemas.openxmlformats.org/officeDocument/2006/relationships/slide" Target="slides/slide62.xml"/><Relationship Id="rId74" Type="http://schemas.openxmlformats.org/officeDocument/2006/relationships/slide" Target="slides/slide63.xml"/><Relationship Id="rId75" Type="http://schemas.openxmlformats.org/officeDocument/2006/relationships/slide" Target="slides/slide64.xml"/><Relationship Id="rId76" Type="http://schemas.openxmlformats.org/officeDocument/2006/relationships/slide" Target="slides/slide65.xml"/><Relationship Id="rId77" Type="http://schemas.openxmlformats.org/officeDocument/2006/relationships/slide" Target="slides/slide66.xml"/><Relationship Id="rId78" Type="http://schemas.openxmlformats.org/officeDocument/2006/relationships/slide" Target="slides/slide67.xml"/><Relationship Id="rId79" Type="http://schemas.openxmlformats.org/officeDocument/2006/relationships/slide" Target="slides/slide68.xml"/><Relationship Id="rId80" Type="http://schemas.openxmlformats.org/officeDocument/2006/relationships/slide" Target="slides/slide69.xml"/><Relationship Id="rId81" Type="http://schemas.openxmlformats.org/officeDocument/2006/relationships/slide" Target="slides/slide70.xml"/><Relationship Id="rId82" Type="http://schemas.openxmlformats.org/officeDocument/2006/relationships/slide" Target="slides/slide71.xml"/><Relationship Id="rId83" Type="http://schemas.openxmlformats.org/officeDocument/2006/relationships/slide" Target="slides/slide72.xml"/><Relationship Id="rId84" Type="http://schemas.openxmlformats.org/officeDocument/2006/relationships/slide" Target="slides/slide73.xml"/><Relationship Id="rId85" Type="http://schemas.openxmlformats.org/officeDocument/2006/relationships/slide" Target="slides/slide74.xml"/><Relationship Id="rId86" Type="http://schemas.openxmlformats.org/officeDocument/2006/relationships/slide" Target="slides/slide75.xml"/><Relationship Id="rId87" Type="http://schemas.openxmlformats.org/officeDocument/2006/relationships/slide" Target="slides/slide76.xml"/><Relationship Id="rId88" Type="http://schemas.openxmlformats.org/officeDocument/2006/relationships/slide" Target="slides/slide77.xml"/><Relationship Id="rId89" Type="http://schemas.openxmlformats.org/officeDocument/2006/relationships/slide" Target="slides/slide78.xml"/><Relationship Id="rId90" Type="http://schemas.openxmlformats.org/officeDocument/2006/relationships/slide" Target="slides/slide79.xml"/><Relationship Id="rId91" Type="http://schemas.openxmlformats.org/officeDocument/2006/relationships/slide" Target="slides/slide80.xml"/><Relationship Id="rId9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4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2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2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2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2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4DE31B5-2F04-45BA-BFC3-023D8F7C492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sldImg"/>
          </p:nvPr>
        </p:nvSpPr>
        <p:spPr>
          <a:xfrm>
            <a:off x="685800" y="681120"/>
            <a:ext cx="5485680" cy="3085560"/>
          </a:xfrm>
          <a:prstGeom prst="rect">
            <a:avLst/>
          </a:prstGeom>
          <a:ln w="0">
            <a:noFill/>
          </a:ln>
        </p:spPr>
      </p:sp>
      <p:sp>
        <p:nvSpPr>
          <p:cNvPr id="733" name="PlaceHolder 2"/>
          <p:cNvSpPr>
            <a:spLocks noGrp="1"/>
          </p:cNvSpPr>
          <p:nvPr>
            <p:ph type="body"/>
          </p:nvPr>
        </p:nvSpPr>
        <p:spPr>
          <a:xfrm>
            <a:off x="685800" y="3938760"/>
            <a:ext cx="5484960" cy="4745160"/>
          </a:xfrm>
          <a:prstGeom prst="rect">
            <a:avLst/>
          </a:prstGeom>
          <a:noFill/>
          <a:ln w="0">
            <a:noFill/>
          </a:ln>
        </p:spPr>
        <p:txBody>
          <a:bodyPr lIns="0" rIns="0" tIns="0" bIns="0" anchor="t">
            <a:noAutofit/>
          </a:bodyPr>
          <a:p>
            <a:endParaRPr b="0" lang="en-US" sz="2000" spc="-1" strike="noStrike">
              <a:latin typeface="Arial"/>
            </a:endParaRPr>
          </a:p>
        </p:txBody>
      </p:sp>
      <p:sp>
        <p:nvSpPr>
          <p:cNvPr id="734" name="CustomShape 3"/>
          <p:cNvSpPr/>
          <p:nvPr/>
        </p:nvSpPr>
        <p:spPr>
          <a:xfrm>
            <a:off x="5778000" y="8856720"/>
            <a:ext cx="1078560" cy="25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64EB2FE2-A54D-4201-8487-995F16CC14A9}" type="slidenum">
              <a:rPr b="0" lang="en-US" sz="1000" spc="-1" strike="noStrike">
                <a:solidFill>
                  <a:srgbClr val="000000"/>
                </a:solidFill>
                <a:latin typeface="Arial"/>
                <a:ea typeface="+mn-ea"/>
              </a:rPr>
              <a:t>&lt;number&gt;</a:t>
            </a:fld>
            <a:endParaRPr b="0" lang="en-US" sz="1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685800" y="681120"/>
            <a:ext cx="5485680" cy="3085560"/>
          </a:xfrm>
          <a:prstGeom prst="rect">
            <a:avLst/>
          </a:prstGeom>
          <a:ln w="0">
            <a:noFill/>
          </a:ln>
        </p:spPr>
      </p:sp>
      <p:sp>
        <p:nvSpPr>
          <p:cNvPr id="730" name="PlaceHolder 2"/>
          <p:cNvSpPr>
            <a:spLocks noGrp="1"/>
          </p:cNvSpPr>
          <p:nvPr>
            <p:ph type="body"/>
          </p:nvPr>
        </p:nvSpPr>
        <p:spPr>
          <a:xfrm>
            <a:off x="685800" y="3938760"/>
            <a:ext cx="5484960" cy="4745160"/>
          </a:xfrm>
          <a:prstGeom prst="rect">
            <a:avLst/>
          </a:prstGeom>
          <a:noFill/>
          <a:ln w="0">
            <a:noFill/>
          </a:ln>
        </p:spPr>
        <p:txBody>
          <a:bodyPr lIns="0" rIns="0" tIns="0" bIns="0" anchor="t">
            <a:noAutofit/>
          </a:bodyPr>
          <a:p>
            <a:endParaRPr b="0" lang="en-US" sz="2000" spc="-1" strike="noStrike">
              <a:latin typeface="Arial"/>
            </a:endParaRPr>
          </a:p>
        </p:txBody>
      </p:sp>
      <p:sp>
        <p:nvSpPr>
          <p:cNvPr id="731" name="CustomShape 3"/>
          <p:cNvSpPr/>
          <p:nvPr/>
        </p:nvSpPr>
        <p:spPr>
          <a:xfrm>
            <a:off x="5778000" y="8856720"/>
            <a:ext cx="1078560" cy="25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A2E0F6D0-80B6-430B-98EB-534C88D61631}" type="slidenum">
              <a:rPr b="0" lang="en-US" sz="1000" spc="-1" strike="noStrike">
                <a:solidFill>
                  <a:srgbClr val="000000"/>
                </a:solidFill>
                <a:latin typeface="Arial"/>
                <a:ea typeface="+mn-ea"/>
              </a:rPr>
              <a:t>&lt;number&gt;</a:t>
            </a:fld>
            <a:endParaRPr b="0" lang="en-US" sz="1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sldImg"/>
          </p:nvPr>
        </p:nvSpPr>
        <p:spPr>
          <a:xfrm>
            <a:off x="685800" y="681120"/>
            <a:ext cx="5485680" cy="3085560"/>
          </a:xfrm>
          <a:prstGeom prst="rect">
            <a:avLst/>
          </a:prstGeom>
          <a:ln w="0">
            <a:noFill/>
          </a:ln>
        </p:spPr>
      </p:sp>
      <p:sp>
        <p:nvSpPr>
          <p:cNvPr id="736" name="PlaceHolder 2"/>
          <p:cNvSpPr>
            <a:spLocks noGrp="1"/>
          </p:cNvSpPr>
          <p:nvPr>
            <p:ph type="body"/>
          </p:nvPr>
        </p:nvSpPr>
        <p:spPr>
          <a:xfrm>
            <a:off x="685800" y="3938760"/>
            <a:ext cx="5484960" cy="4745160"/>
          </a:xfrm>
          <a:prstGeom prst="rect">
            <a:avLst/>
          </a:prstGeom>
          <a:noFill/>
          <a:ln w="0">
            <a:noFill/>
          </a:ln>
        </p:spPr>
        <p:txBody>
          <a:bodyPr lIns="0" rIns="0" tIns="0" bIns="0" anchor="t">
            <a:noAutofit/>
          </a:bodyPr>
          <a:p>
            <a:endParaRPr b="0" lang="en-US" sz="2000" spc="-1" strike="noStrike">
              <a:latin typeface="Arial"/>
            </a:endParaRPr>
          </a:p>
        </p:txBody>
      </p:sp>
      <p:sp>
        <p:nvSpPr>
          <p:cNvPr id="737" name="CustomShape 3"/>
          <p:cNvSpPr/>
          <p:nvPr/>
        </p:nvSpPr>
        <p:spPr>
          <a:xfrm>
            <a:off x="5778000" y="8856720"/>
            <a:ext cx="1078560" cy="25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B508686F-4E47-4EE8-8F4A-843E96DFA682}" type="slidenum">
              <a:rPr b="0" lang="en-US" sz="1000" spc="-1" strike="noStrike">
                <a:solidFill>
                  <a:srgbClr val="000000"/>
                </a:solidFill>
                <a:latin typeface="Arial"/>
                <a:ea typeface="+mn-ea"/>
              </a:rPr>
              <a:t>&lt;number&gt;</a:t>
            </a:fld>
            <a:endParaRPr b="0" lang="en-US" sz="10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sldImg"/>
          </p:nvPr>
        </p:nvSpPr>
        <p:spPr>
          <a:xfrm>
            <a:off x="685800" y="681120"/>
            <a:ext cx="5485680" cy="3085560"/>
          </a:xfrm>
          <a:prstGeom prst="rect">
            <a:avLst/>
          </a:prstGeom>
          <a:ln w="0">
            <a:noFill/>
          </a:ln>
        </p:spPr>
      </p:sp>
      <p:sp>
        <p:nvSpPr>
          <p:cNvPr id="739" name="PlaceHolder 2"/>
          <p:cNvSpPr>
            <a:spLocks noGrp="1"/>
          </p:cNvSpPr>
          <p:nvPr>
            <p:ph type="body"/>
          </p:nvPr>
        </p:nvSpPr>
        <p:spPr>
          <a:xfrm>
            <a:off x="685800" y="3938760"/>
            <a:ext cx="5484960" cy="4745160"/>
          </a:xfrm>
          <a:prstGeom prst="rect">
            <a:avLst/>
          </a:prstGeom>
          <a:noFill/>
          <a:ln w="0">
            <a:noFill/>
          </a:ln>
        </p:spPr>
        <p:txBody>
          <a:bodyPr lIns="0" rIns="0" tIns="0" bIns="0" anchor="t">
            <a:noAutofit/>
          </a:bodyPr>
          <a:p>
            <a:endParaRPr b="0" lang="en-US" sz="2000" spc="-1" strike="noStrike">
              <a:latin typeface="Arial"/>
            </a:endParaRPr>
          </a:p>
        </p:txBody>
      </p:sp>
      <p:sp>
        <p:nvSpPr>
          <p:cNvPr id="740" name="CustomShape 3"/>
          <p:cNvSpPr/>
          <p:nvPr/>
        </p:nvSpPr>
        <p:spPr>
          <a:xfrm>
            <a:off x="5778000" y="8856720"/>
            <a:ext cx="1078560" cy="25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4BDF6773-AEF2-454F-91F1-2AC022F7D838}" type="slidenum">
              <a:rPr b="0" lang="en-US" sz="1000" spc="-1" strike="noStrike">
                <a:solidFill>
                  <a:srgbClr val="000000"/>
                </a:solidFill>
                <a:latin typeface="Arial"/>
                <a:ea typeface="+mn-ea"/>
              </a:rPr>
              <a:t>&lt;number&gt;</a:t>
            </a:fld>
            <a:endParaRPr b="0" lang="en-US" sz="10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sldImg"/>
          </p:nvPr>
        </p:nvSpPr>
        <p:spPr>
          <a:xfrm>
            <a:off x="685800" y="681120"/>
            <a:ext cx="5485680" cy="3085560"/>
          </a:xfrm>
          <a:prstGeom prst="rect">
            <a:avLst/>
          </a:prstGeom>
          <a:ln w="0">
            <a:noFill/>
          </a:ln>
        </p:spPr>
      </p:sp>
      <p:sp>
        <p:nvSpPr>
          <p:cNvPr id="742" name="PlaceHolder 2"/>
          <p:cNvSpPr>
            <a:spLocks noGrp="1"/>
          </p:cNvSpPr>
          <p:nvPr>
            <p:ph type="body"/>
          </p:nvPr>
        </p:nvSpPr>
        <p:spPr>
          <a:xfrm>
            <a:off x="685800" y="3938760"/>
            <a:ext cx="5484960" cy="4745160"/>
          </a:xfrm>
          <a:prstGeom prst="rect">
            <a:avLst/>
          </a:prstGeom>
          <a:noFill/>
          <a:ln w="0">
            <a:noFill/>
          </a:ln>
        </p:spPr>
        <p:txBody>
          <a:bodyPr lIns="0" rIns="0" tIns="0" bIns="0" anchor="t">
            <a:noAutofit/>
          </a:bodyPr>
          <a:p>
            <a:endParaRPr b="0" lang="en-US" sz="2000" spc="-1" strike="noStrike">
              <a:latin typeface="Arial"/>
            </a:endParaRPr>
          </a:p>
        </p:txBody>
      </p:sp>
      <p:sp>
        <p:nvSpPr>
          <p:cNvPr id="743" name="CustomShape 3"/>
          <p:cNvSpPr/>
          <p:nvPr/>
        </p:nvSpPr>
        <p:spPr>
          <a:xfrm>
            <a:off x="5778000" y="8856720"/>
            <a:ext cx="1078560" cy="25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E67B0DCF-B835-4E51-8016-754DB1F41132}" type="slidenum">
              <a:rPr b="0" lang="en-US" sz="1000" spc="-1" strike="noStrike">
                <a:solidFill>
                  <a:srgbClr val="000000"/>
                </a:solidFill>
                <a:latin typeface="Arial"/>
                <a:ea typeface="+mn-ea"/>
              </a:rPr>
              <a:t>&lt;number&gt;</a:t>
            </a:fld>
            <a:endParaRPr b="0" lang="en-US" sz="10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sldImg"/>
          </p:nvPr>
        </p:nvSpPr>
        <p:spPr>
          <a:xfrm>
            <a:off x="685800" y="681120"/>
            <a:ext cx="5485680" cy="3085560"/>
          </a:xfrm>
          <a:prstGeom prst="rect">
            <a:avLst/>
          </a:prstGeom>
          <a:ln w="0">
            <a:noFill/>
          </a:ln>
        </p:spPr>
      </p:sp>
      <p:sp>
        <p:nvSpPr>
          <p:cNvPr id="745" name="PlaceHolder 2"/>
          <p:cNvSpPr>
            <a:spLocks noGrp="1"/>
          </p:cNvSpPr>
          <p:nvPr>
            <p:ph type="body"/>
          </p:nvPr>
        </p:nvSpPr>
        <p:spPr>
          <a:xfrm>
            <a:off x="685800" y="3938760"/>
            <a:ext cx="5484960" cy="4745160"/>
          </a:xfrm>
          <a:prstGeom prst="rect">
            <a:avLst/>
          </a:prstGeom>
          <a:noFill/>
          <a:ln w="0">
            <a:noFill/>
          </a:ln>
        </p:spPr>
        <p:txBody>
          <a:bodyPr lIns="0" rIns="0" tIns="0" bIns="0" anchor="t">
            <a:noAutofit/>
          </a:bodyPr>
          <a:p>
            <a:endParaRPr b="0" lang="en-US" sz="2000" spc="-1" strike="noStrike">
              <a:latin typeface="Arial"/>
            </a:endParaRPr>
          </a:p>
        </p:txBody>
      </p:sp>
      <p:sp>
        <p:nvSpPr>
          <p:cNvPr id="746" name="CustomShape 3"/>
          <p:cNvSpPr/>
          <p:nvPr/>
        </p:nvSpPr>
        <p:spPr>
          <a:xfrm>
            <a:off x="5778000" y="8856720"/>
            <a:ext cx="1078560" cy="25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EC751093-924C-4BB5-A90D-435EDA25CD8E}" type="slidenum">
              <a:rPr b="0" lang="en-US" sz="1000" spc="-1" strike="noStrike">
                <a:solidFill>
                  <a:srgbClr val="000000"/>
                </a:solidFill>
                <a:latin typeface="Arial"/>
                <a:ea typeface="+mn-ea"/>
              </a:rPr>
              <a:t>&lt;number&gt;</a:t>
            </a:fld>
            <a:endParaRPr b="0" lang="en-US"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9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0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0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1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9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9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19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0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0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0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0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0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2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
        <p:nvSpPr>
          <p:cNvPr id="3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flipH="1">
            <a:off x="-3689280" y="0"/>
            <a:ext cx="19631520" cy="6852600"/>
          </a:xfrm>
          <a:prstGeom prst="rect">
            <a:avLst/>
          </a:prstGeom>
          <a:noFill/>
          <a:ln w="0">
            <a:noFill/>
          </a:ln>
        </p:spPr>
        <p:style>
          <a:lnRef idx="0"/>
          <a:fillRef idx="0"/>
          <a:effectRef idx="0"/>
          <a:fontRef idx="minor"/>
        </p:style>
      </p:sp>
      <p:sp>
        <p:nvSpPr>
          <p:cNvPr id="1" name="CustomShape 2" hidden="1"/>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11231640" y="6250320"/>
            <a:ext cx="300240" cy="361800"/>
            <a:chOff x="11231640" y="6250320"/>
            <a:chExt cx="300240" cy="361800"/>
          </a:xfrm>
        </p:grpSpPr>
        <p:sp>
          <p:nvSpPr>
            <p:cNvPr id="3"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4"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5" name="CustomShape 6"/>
          <p:cNvSpPr/>
          <p:nvPr/>
        </p:nvSpPr>
        <p:spPr>
          <a:xfrm flipH="1">
            <a:off x="-3689280" y="0"/>
            <a:ext cx="19631520" cy="6958800"/>
          </a:xfrm>
          <a:prstGeom prst="rect">
            <a:avLst/>
          </a:prstGeom>
          <a:noFill/>
          <a:ln w="0">
            <a:noFill/>
          </a:ln>
        </p:spPr>
        <p:style>
          <a:lnRef idx="0"/>
          <a:fillRef idx="0"/>
          <a:effectRef idx="0"/>
          <a:fontRef idx="minor"/>
        </p:style>
      </p:sp>
      <p:sp>
        <p:nvSpPr>
          <p:cNvPr id="6" name="CustomShape 7"/>
          <p:cNvSpPr/>
          <p:nvPr/>
        </p:nvSpPr>
        <p:spPr>
          <a:xfrm>
            <a:off x="334800" y="333360"/>
            <a:ext cx="11520720" cy="618984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994320" y="1309680"/>
            <a:ext cx="2974320" cy="1255320"/>
            <a:chOff x="994320" y="1309680"/>
            <a:chExt cx="2974320" cy="1255320"/>
          </a:xfrm>
        </p:grpSpPr>
        <p:sp>
          <p:nvSpPr>
            <p:cNvPr id="8" name="CustomShape 9"/>
            <p:cNvSpPr/>
            <p:nvPr/>
          </p:nvSpPr>
          <p:spPr>
            <a:xfrm>
              <a:off x="994320" y="1309680"/>
              <a:ext cx="1004040" cy="1215000"/>
            </a:xfrm>
            <a:custGeom>
              <a:avLst/>
              <a:gdLst/>
              <a:ahLst/>
              <a:rect l="l" t="t"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bg1"/>
            </a:solidFill>
            <a:ln w="0">
              <a:noFill/>
            </a:ln>
          </p:spPr>
          <p:style>
            <a:lnRef idx="0"/>
            <a:fillRef idx="0"/>
            <a:effectRef idx="0"/>
            <a:fontRef idx="minor"/>
          </p:style>
        </p:sp>
        <p:sp>
          <p:nvSpPr>
            <p:cNvPr id="9" name="CustomShape 10"/>
            <p:cNvSpPr/>
            <p:nvPr/>
          </p:nvSpPr>
          <p:spPr>
            <a:xfrm>
              <a:off x="1365480" y="1653480"/>
              <a:ext cx="261720" cy="264240"/>
            </a:xfrm>
            <a:prstGeom prst="ellipse">
              <a:avLst/>
            </a:prstGeom>
            <a:solidFill>
              <a:schemeClr val="bg1"/>
            </a:solidFill>
            <a:ln w="0">
              <a:noFill/>
            </a:ln>
          </p:spPr>
          <p:style>
            <a:lnRef idx="0"/>
            <a:fillRef idx="0"/>
            <a:effectRef idx="0"/>
            <a:fontRef idx="minor"/>
          </p:style>
        </p:sp>
        <p:sp>
          <p:nvSpPr>
            <p:cNvPr id="10" name="CustomShape 11"/>
            <p:cNvSpPr/>
            <p:nvPr/>
          </p:nvSpPr>
          <p:spPr>
            <a:xfrm>
              <a:off x="2210760" y="1469880"/>
              <a:ext cx="99360" cy="398160"/>
            </a:xfrm>
            <a:prstGeom prst="rect">
              <a:avLst/>
            </a:prstGeom>
            <a:solidFill>
              <a:schemeClr val="bg1"/>
            </a:solidFill>
            <a:ln w="0">
              <a:noFill/>
            </a:ln>
          </p:spPr>
          <p:style>
            <a:lnRef idx="0"/>
            <a:fillRef idx="0"/>
            <a:effectRef idx="0"/>
            <a:fontRef idx="minor"/>
          </p:style>
        </p:sp>
        <p:sp>
          <p:nvSpPr>
            <p:cNvPr id="11" name="CustomShape 12"/>
            <p:cNvSpPr/>
            <p:nvPr/>
          </p:nvSpPr>
          <p:spPr>
            <a:xfrm>
              <a:off x="2361240" y="1546920"/>
              <a:ext cx="330480" cy="330480"/>
            </a:xfrm>
            <a:custGeom>
              <a:avLst/>
              <a:gdLst/>
              <a:ahLst/>
              <a:rect l="l" t="t"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bg1"/>
            </a:solidFill>
            <a:ln w="0">
              <a:noFill/>
            </a:ln>
          </p:spPr>
          <p:style>
            <a:lnRef idx="0"/>
            <a:fillRef idx="0"/>
            <a:effectRef idx="0"/>
            <a:fontRef idx="minor"/>
          </p:style>
        </p:sp>
        <p:sp>
          <p:nvSpPr>
            <p:cNvPr id="12" name="CustomShape 13"/>
            <p:cNvSpPr/>
            <p:nvPr/>
          </p:nvSpPr>
          <p:spPr>
            <a:xfrm>
              <a:off x="2705040" y="1558800"/>
              <a:ext cx="374400" cy="309240"/>
            </a:xfrm>
            <a:custGeom>
              <a:avLst/>
              <a:gdLst/>
              <a:ahLst/>
              <a:rect l="l" t="t"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bg1"/>
            </a:solidFill>
            <a:ln w="0">
              <a:noFill/>
            </a:ln>
          </p:spPr>
          <p:style>
            <a:lnRef idx="0"/>
            <a:fillRef idx="0"/>
            <a:effectRef idx="0"/>
            <a:fontRef idx="minor"/>
          </p:style>
        </p:sp>
        <p:sp>
          <p:nvSpPr>
            <p:cNvPr id="13" name="CustomShape 14"/>
            <p:cNvSpPr/>
            <p:nvPr/>
          </p:nvSpPr>
          <p:spPr>
            <a:xfrm>
              <a:off x="3114000" y="1558800"/>
              <a:ext cx="98280" cy="309240"/>
            </a:xfrm>
            <a:custGeom>
              <a:avLst/>
              <a:gdLst/>
              <a:ahLst/>
              <a:rect l="l" t="t"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bg1"/>
            </a:solidFill>
            <a:ln w="0">
              <a:noFill/>
            </a:ln>
          </p:spPr>
          <p:style>
            <a:lnRef idx="0"/>
            <a:fillRef idx="0"/>
            <a:effectRef idx="0"/>
            <a:fontRef idx="minor"/>
          </p:style>
        </p:sp>
        <p:sp>
          <p:nvSpPr>
            <p:cNvPr id="14" name="CustomShape 15"/>
            <p:cNvSpPr/>
            <p:nvPr/>
          </p:nvSpPr>
          <p:spPr>
            <a:xfrm>
              <a:off x="2208240" y="1940400"/>
              <a:ext cx="312840" cy="316440"/>
            </a:xfrm>
            <a:custGeom>
              <a:avLst/>
              <a:gdLst/>
              <a:ahLst/>
              <a:rect l="l" t="t"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bg1"/>
            </a:solidFill>
            <a:ln w="0">
              <a:noFill/>
            </a:ln>
          </p:spPr>
          <p:style>
            <a:lnRef idx="0"/>
            <a:fillRef idx="0"/>
            <a:effectRef idx="0"/>
            <a:fontRef idx="minor"/>
          </p:style>
        </p:sp>
        <p:sp>
          <p:nvSpPr>
            <p:cNvPr id="15" name="CustomShape 16"/>
            <p:cNvSpPr/>
            <p:nvPr/>
          </p:nvSpPr>
          <p:spPr>
            <a:xfrm>
              <a:off x="2593800" y="1947600"/>
              <a:ext cx="98280" cy="309240"/>
            </a:xfrm>
            <a:custGeom>
              <a:avLst/>
              <a:gdLst/>
              <a:ahLst/>
              <a:rect l="l" t="t"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bg1"/>
            </a:solidFill>
            <a:ln w="0">
              <a:noFill/>
            </a:ln>
          </p:spPr>
          <p:style>
            <a:lnRef idx="0"/>
            <a:fillRef idx="0"/>
            <a:effectRef idx="0"/>
            <a:fontRef idx="minor"/>
          </p:style>
        </p:sp>
        <p:sp>
          <p:nvSpPr>
            <p:cNvPr id="16" name="CustomShape 17"/>
            <p:cNvSpPr/>
            <p:nvPr/>
          </p:nvSpPr>
          <p:spPr>
            <a:xfrm>
              <a:off x="2765520" y="1940400"/>
              <a:ext cx="311400" cy="316440"/>
            </a:xfrm>
            <a:custGeom>
              <a:avLst/>
              <a:gdLst/>
              <a:ahLst/>
              <a:rect l="l" t="t"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bg1"/>
            </a:solidFill>
            <a:ln w="0">
              <a:noFill/>
            </a:ln>
          </p:spPr>
          <p:style>
            <a:lnRef idx="0"/>
            <a:fillRef idx="0"/>
            <a:effectRef idx="0"/>
            <a:fontRef idx="minor"/>
          </p:style>
        </p:sp>
        <p:sp>
          <p:nvSpPr>
            <p:cNvPr id="17" name="CustomShape 18"/>
            <p:cNvSpPr/>
            <p:nvPr/>
          </p:nvSpPr>
          <p:spPr>
            <a:xfrm>
              <a:off x="3128400" y="1937880"/>
              <a:ext cx="329400" cy="328320"/>
            </a:xfrm>
            <a:custGeom>
              <a:avLst/>
              <a:gdLst/>
              <a:ahLst/>
              <a:rect l="l" t="t"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bg1"/>
            </a:solidFill>
            <a:ln w="0">
              <a:noFill/>
            </a:ln>
          </p:spPr>
          <p:style>
            <a:lnRef idx="0"/>
            <a:fillRef idx="0"/>
            <a:effectRef idx="0"/>
            <a:fontRef idx="minor"/>
          </p:style>
        </p:sp>
        <p:sp>
          <p:nvSpPr>
            <p:cNvPr id="18" name="CustomShape 19"/>
            <p:cNvSpPr/>
            <p:nvPr/>
          </p:nvSpPr>
          <p:spPr>
            <a:xfrm>
              <a:off x="2212920" y="2389680"/>
              <a:ext cx="108720" cy="135000"/>
            </a:xfrm>
            <a:custGeom>
              <a:avLst/>
              <a:gdLst/>
              <a:ahLst/>
              <a:rect l="l" t="t"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chemeClr val="bg1"/>
            </a:solidFill>
            <a:ln w="0">
              <a:noFill/>
            </a:ln>
          </p:spPr>
          <p:style>
            <a:lnRef idx="0"/>
            <a:fillRef idx="0"/>
            <a:effectRef idx="0"/>
            <a:fontRef idx="minor"/>
          </p:style>
        </p:sp>
        <p:sp>
          <p:nvSpPr>
            <p:cNvPr id="19" name="CustomShape 20"/>
            <p:cNvSpPr/>
            <p:nvPr/>
          </p:nvSpPr>
          <p:spPr>
            <a:xfrm>
              <a:off x="2313720" y="2422800"/>
              <a:ext cx="86400" cy="104040"/>
            </a:xfrm>
            <a:custGeom>
              <a:avLst/>
              <a:gdLst/>
              <a:ahLst/>
              <a:rect l="l" t="t"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chemeClr val="bg1"/>
            </a:solidFill>
            <a:ln w="0">
              <a:noFill/>
            </a:ln>
          </p:spPr>
          <p:style>
            <a:lnRef idx="0"/>
            <a:fillRef idx="0"/>
            <a:effectRef idx="0"/>
            <a:fontRef idx="minor"/>
          </p:style>
        </p:sp>
        <p:sp>
          <p:nvSpPr>
            <p:cNvPr id="20" name="CustomShape 21"/>
            <p:cNvSpPr/>
            <p:nvPr/>
          </p:nvSpPr>
          <p:spPr>
            <a:xfrm>
              <a:off x="2418120" y="2422800"/>
              <a:ext cx="83880" cy="104040"/>
            </a:xfrm>
            <a:custGeom>
              <a:avLst/>
              <a:gdLst/>
              <a:ahLst/>
              <a:rect l="l" t="t"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chemeClr val="bg1"/>
            </a:solidFill>
            <a:ln w="0">
              <a:noFill/>
            </a:ln>
          </p:spPr>
          <p:style>
            <a:lnRef idx="0"/>
            <a:fillRef idx="0"/>
            <a:effectRef idx="0"/>
            <a:fontRef idx="minor"/>
          </p:style>
        </p:sp>
        <p:sp>
          <p:nvSpPr>
            <p:cNvPr id="21" name="CustomShape 22"/>
            <p:cNvSpPr/>
            <p:nvPr/>
          </p:nvSpPr>
          <p:spPr>
            <a:xfrm>
              <a:off x="2522520" y="2389680"/>
              <a:ext cx="79200" cy="135000"/>
            </a:xfrm>
            <a:custGeom>
              <a:avLst/>
              <a:gdLst/>
              <a:ahLst/>
              <a:rect l="l" t="t"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chemeClr val="bg1"/>
            </a:solidFill>
            <a:ln w="0">
              <a:noFill/>
            </a:ln>
          </p:spPr>
          <p:style>
            <a:lnRef idx="0"/>
            <a:fillRef idx="0"/>
            <a:effectRef idx="0"/>
            <a:fontRef idx="minor"/>
          </p:style>
        </p:sp>
        <p:sp>
          <p:nvSpPr>
            <p:cNvPr id="22" name="CustomShape 23"/>
            <p:cNvSpPr/>
            <p:nvPr/>
          </p:nvSpPr>
          <p:spPr>
            <a:xfrm>
              <a:off x="2629080" y="2422800"/>
              <a:ext cx="79200" cy="101880"/>
            </a:xfrm>
            <a:custGeom>
              <a:avLst/>
              <a:gdLst/>
              <a:ahLst/>
              <a:rect l="l" t="t"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chemeClr val="bg1"/>
            </a:solidFill>
            <a:ln w="0">
              <a:noFill/>
            </a:ln>
          </p:spPr>
          <p:style>
            <a:lnRef idx="0"/>
            <a:fillRef idx="0"/>
            <a:effectRef idx="0"/>
            <a:fontRef idx="minor"/>
          </p:style>
        </p:sp>
        <p:sp>
          <p:nvSpPr>
            <p:cNvPr id="23" name="CustomShape 24"/>
            <p:cNvSpPr/>
            <p:nvPr/>
          </p:nvSpPr>
          <p:spPr>
            <a:xfrm>
              <a:off x="2728800" y="2422800"/>
              <a:ext cx="90000" cy="104040"/>
            </a:xfrm>
            <a:custGeom>
              <a:avLst/>
              <a:gdLst/>
              <a:ahLst/>
              <a:rect l="l" t="t"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chemeClr val="bg1"/>
            </a:solidFill>
            <a:ln w="0">
              <a:noFill/>
            </a:ln>
          </p:spPr>
          <p:style>
            <a:lnRef idx="0"/>
            <a:fillRef idx="0"/>
            <a:effectRef idx="0"/>
            <a:fontRef idx="minor"/>
          </p:style>
        </p:sp>
        <p:sp>
          <p:nvSpPr>
            <p:cNvPr id="24" name="CustomShape 25"/>
            <p:cNvSpPr/>
            <p:nvPr/>
          </p:nvSpPr>
          <p:spPr>
            <a:xfrm>
              <a:off x="2843640" y="2389680"/>
              <a:ext cx="15120" cy="135000"/>
            </a:xfrm>
            <a:prstGeom prst="rect">
              <a:avLst/>
            </a:prstGeom>
            <a:solidFill>
              <a:schemeClr val="bg1"/>
            </a:solidFill>
            <a:ln w="0">
              <a:noFill/>
            </a:ln>
          </p:spPr>
          <p:style>
            <a:lnRef idx="0"/>
            <a:fillRef idx="0"/>
            <a:effectRef idx="0"/>
            <a:fontRef idx="minor"/>
          </p:style>
        </p:sp>
        <p:sp>
          <p:nvSpPr>
            <p:cNvPr id="25" name="CustomShape 26"/>
            <p:cNvSpPr/>
            <p:nvPr/>
          </p:nvSpPr>
          <p:spPr>
            <a:xfrm>
              <a:off x="2879280" y="2422800"/>
              <a:ext cx="91080" cy="104040"/>
            </a:xfrm>
            <a:custGeom>
              <a:avLst/>
              <a:gdLst/>
              <a:ahLst/>
              <a:rect l="l" t="t"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chemeClr val="bg1"/>
            </a:solidFill>
            <a:ln w="0">
              <a:noFill/>
            </a:ln>
          </p:spPr>
          <p:style>
            <a:lnRef idx="0"/>
            <a:fillRef idx="0"/>
            <a:effectRef idx="0"/>
            <a:fontRef idx="minor"/>
          </p:style>
        </p:sp>
        <p:sp>
          <p:nvSpPr>
            <p:cNvPr id="26" name="CustomShape 27"/>
            <p:cNvSpPr/>
            <p:nvPr/>
          </p:nvSpPr>
          <p:spPr>
            <a:xfrm>
              <a:off x="2986200" y="2425320"/>
              <a:ext cx="86400" cy="139680"/>
            </a:xfrm>
            <a:custGeom>
              <a:avLst/>
              <a:gdLst/>
              <a:ahLst/>
              <a:rect l="l" t="t"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chemeClr val="bg1"/>
            </a:solidFill>
            <a:ln w="0">
              <a:noFill/>
            </a:ln>
          </p:spPr>
          <p:style>
            <a:lnRef idx="0"/>
            <a:fillRef idx="0"/>
            <a:effectRef idx="0"/>
            <a:fontRef idx="minor"/>
          </p:style>
        </p:sp>
        <p:sp>
          <p:nvSpPr>
            <p:cNvPr id="27" name="CustomShape 28"/>
            <p:cNvSpPr/>
            <p:nvPr/>
          </p:nvSpPr>
          <p:spPr>
            <a:xfrm>
              <a:off x="3090240" y="2425320"/>
              <a:ext cx="88560" cy="139680"/>
            </a:xfrm>
            <a:custGeom>
              <a:avLst/>
              <a:gdLst/>
              <a:ahLst/>
              <a:rect l="l" t="t"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chemeClr val="bg1"/>
            </a:solidFill>
            <a:ln w="0">
              <a:noFill/>
            </a:ln>
          </p:spPr>
          <p:style>
            <a:lnRef idx="0"/>
            <a:fillRef idx="0"/>
            <a:effectRef idx="0"/>
            <a:fontRef idx="minor"/>
          </p:style>
        </p:sp>
        <p:sp>
          <p:nvSpPr>
            <p:cNvPr id="28" name="CustomShape 29"/>
            <p:cNvSpPr/>
            <p:nvPr/>
          </p:nvSpPr>
          <p:spPr>
            <a:xfrm>
              <a:off x="3247920" y="2385000"/>
              <a:ext cx="105120" cy="144360"/>
            </a:xfrm>
            <a:custGeom>
              <a:avLst/>
              <a:gdLst/>
              <a:ahLst/>
              <a:rect l="l" t="t"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chemeClr val="bg1"/>
            </a:solidFill>
            <a:ln w="0">
              <a:noFill/>
            </a:ln>
          </p:spPr>
          <p:style>
            <a:lnRef idx="0"/>
            <a:fillRef idx="0"/>
            <a:effectRef idx="0"/>
            <a:fontRef idx="minor"/>
          </p:style>
        </p:sp>
        <p:sp>
          <p:nvSpPr>
            <p:cNvPr id="29" name="CustomShape 30"/>
            <p:cNvSpPr/>
            <p:nvPr/>
          </p:nvSpPr>
          <p:spPr>
            <a:xfrm>
              <a:off x="3373920" y="2422800"/>
              <a:ext cx="88560" cy="104040"/>
            </a:xfrm>
            <a:custGeom>
              <a:avLst/>
              <a:gdLst/>
              <a:ahLst/>
              <a:rect l="l" t="t"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chemeClr val="bg1"/>
            </a:solidFill>
            <a:ln w="0">
              <a:noFill/>
            </a:ln>
          </p:spPr>
          <p:style>
            <a:lnRef idx="0"/>
            <a:fillRef idx="0"/>
            <a:effectRef idx="0"/>
            <a:fontRef idx="minor"/>
          </p:style>
        </p:sp>
        <p:sp>
          <p:nvSpPr>
            <p:cNvPr id="30" name="CustomShape 31"/>
            <p:cNvSpPr/>
            <p:nvPr/>
          </p:nvSpPr>
          <p:spPr>
            <a:xfrm>
              <a:off x="3487680" y="2422800"/>
              <a:ext cx="46080" cy="101880"/>
            </a:xfrm>
            <a:custGeom>
              <a:avLst/>
              <a:gdLst/>
              <a:ahLst/>
              <a:rect l="l" t="t"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chemeClr val="bg1"/>
            </a:solidFill>
            <a:ln w="0">
              <a:noFill/>
            </a:ln>
          </p:spPr>
          <p:style>
            <a:lnRef idx="0"/>
            <a:fillRef idx="0"/>
            <a:effectRef idx="0"/>
            <a:fontRef idx="minor"/>
          </p:style>
        </p:sp>
        <p:sp>
          <p:nvSpPr>
            <p:cNvPr id="31" name="CustomShape 32"/>
            <p:cNvSpPr/>
            <p:nvPr/>
          </p:nvSpPr>
          <p:spPr>
            <a:xfrm>
              <a:off x="3539880" y="2425320"/>
              <a:ext cx="88560" cy="99360"/>
            </a:xfrm>
            <a:custGeom>
              <a:avLst/>
              <a:gdLst/>
              <a:ahLst/>
              <a:rect l="l" t="t" r="r" b="b"/>
              <a:pathLst>
                <a:path w="76" h="85">
                  <a:moveTo>
                    <a:pt x="16" y="0"/>
                  </a:moveTo>
                  <a:lnTo>
                    <a:pt x="38" y="69"/>
                  </a:lnTo>
                  <a:lnTo>
                    <a:pt x="62" y="0"/>
                  </a:lnTo>
                  <a:lnTo>
                    <a:pt x="76" y="0"/>
                  </a:lnTo>
                  <a:lnTo>
                    <a:pt x="46" y="85"/>
                  </a:lnTo>
                  <a:lnTo>
                    <a:pt x="30" y="85"/>
                  </a:lnTo>
                  <a:lnTo>
                    <a:pt x="0" y="0"/>
                  </a:lnTo>
                  <a:lnTo>
                    <a:pt x="16" y="0"/>
                  </a:lnTo>
                  <a:close/>
                </a:path>
              </a:pathLst>
            </a:custGeom>
            <a:solidFill>
              <a:schemeClr val="bg1"/>
            </a:solidFill>
            <a:ln w="0">
              <a:noFill/>
            </a:ln>
          </p:spPr>
          <p:style>
            <a:lnRef idx="0"/>
            <a:fillRef idx="0"/>
            <a:effectRef idx="0"/>
            <a:fontRef idx="minor"/>
          </p:style>
        </p:sp>
        <p:sp>
          <p:nvSpPr>
            <p:cNvPr id="32" name="CustomShape 33"/>
            <p:cNvSpPr/>
            <p:nvPr/>
          </p:nvSpPr>
          <p:spPr>
            <a:xfrm>
              <a:off x="3646440" y="2389680"/>
              <a:ext cx="15120" cy="135000"/>
            </a:xfrm>
            <a:custGeom>
              <a:avLst/>
              <a:gdLst/>
              <a:ahLst/>
              <a:rect l="l" t="t"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chemeClr val="bg1"/>
            </a:solidFill>
            <a:ln w="0">
              <a:noFill/>
            </a:ln>
          </p:spPr>
          <p:style>
            <a:lnRef idx="0"/>
            <a:fillRef idx="0"/>
            <a:effectRef idx="0"/>
            <a:fontRef idx="minor"/>
          </p:style>
        </p:sp>
        <p:sp>
          <p:nvSpPr>
            <p:cNvPr id="33" name="CustomShape 34"/>
            <p:cNvSpPr/>
            <p:nvPr/>
          </p:nvSpPr>
          <p:spPr>
            <a:xfrm>
              <a:off x="3684240" y="2422800"/>
              <a:ext cx="82800" cy="104040"/>
            </a:xfrm>
            <a:custGeom>
              <a:avLst/>
              <a:gdLst/>
              <a:ahLst/>
              <a:rect l="l" t="t"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chemeClr val="bg1"/>
            </a:solidFill>
            <a:ln w="0">
              <a:noFill/>
            </a:ln>
          </p:spPr>
          <p:style>
            <a:lnRef idx="0"/>
            <a:fillRef idx="0"/>
            <a:effectRef idx="0"/>
            <a:fontRef idx="minor"/>
          </p:style>
        </p:sp>
        <p:sp>
          <p:nvSpPr>
            <p:cNvPr id="34" name="CustomShape 35"/>
            <p:cNvSpPr/>
            <p:nvPr/>
          </p:nvSpPr>
          <p:spPr>
            <a:xfrm>
              <a:off x="3782880" y="2422800"/>
              <a:ext cx="88560" cy="104040"/>
            </a:xfrm>
            <a:custGeom>
              <a:avLst/>
              <a:gdLst/>
              <a:ahLst/>
              <a:rect l="l" t="t"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chemeClr val="bg1"/>
            </a:solidFill>
            <a:ln w="0">
              <a:noFill/>
            </a:ln>
          </p:spPr>
          <p:style>
            <a:lnRef idx="0"/>
            <a:fillRef idx="0"/>
            <a:effectRef idx="0"/>
            <a:fontRef idx="minor"/>
          </p:style>
        </p:sp>
        <p:sp>
          <p:nvSpPr>
            <p:cNvPr id="35" name="CustomShape 36"/>
            <p:cNvSpPr/>
            <p:nvPr/>
          </p:nvSpPr>
          <p:spPr>
            <a:xfrm>
              <a:off x="3889440" y="2422800"/>
              <a:ext cx="79200" cy="104040"/>
            </a:xfrm>
            <a:custGeom>
              <a:avLst/>
              <a:gdLst/>
              <a:ahLst/>
              <a:rect l="l" t="t"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chemeClr val="bg1"/>
            </a:solidFill>
            <a:ln w="0">
              <a:noFill/>
            </a:ln>
          </p:spPr>
          <p:style>
            <a:lnRef idx="0"/>
            <a:fillRef idx="0"/>
            <a:effectRef idx="0"/>
            <a:fontRef idx="minor"/>
          </p:style>
        </p:sp>
      </p:grpSp>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CustomShape 1" hidden="1"/>
          <p:cNvSpPr/>
          <p:nvPr/>
        </p:nvSpPr>
        <p:spPr>
          <a:xfrm flipH="1">
            <a:off x="-3689280" y="0"/>
            <a:ext cx="19631520" cy="6852600"/>
          </a:xfrm>
          <a:prstGeom prst="rect">
            <a:avLst/>
          </a:prstGeom>
          <a:noFill/>
          <a:ln w="0">
            <a:noFill/>
          </a:ln>
        </p:spPr>
        <p:style>
          <a:lnRef idx="0"/>
          <a:fillRef idx="0"/>
          <a:effectRef idx="0"/>
          <a:fontRef idx="minor"/>
        </p:style>
      </p:sp>
      <p:sp>
        <p:nvSpPr>
          <p:cNvPr id="75" name="CustomShape 2" hidden="1"/>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76" name="Group 3"/>
          <p:cNvGrpSpPr/>
          <p:nvPr/>
        </p:nvGrpSpPr>
        <p:grpSpPr>
          <a:xfrm>
            <a:off x="11231640" y="6250320"/>
            <a:ext cx="300240" cy="361800"/>
            <a:chOff x="11231640" y="6250320"/>
            <a:chExt cx="300240" cy="361800"/>
          </a:xfrm>
        </p:grpSpPr>
        <p:sp>
          <p:nvSpPr>
            <p:cNvPr id="77"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78"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79" name="CustomShape 6"/>
          <p:cNvSpPr/>
          <p:nvPr/>
        </p:nvSpPr>
        <p:spPr>
          <a:xfrm flipH="1">
            <a:off x="-3689280" y="0"/>
            <a:ext cx="19631520" cy="6852600"/>
          </a:xfrm>
          <a:prstGeom prst="rect">
            <a:avLst/>
          </a:prstGeom>
          <a:noFill/>
          <a:ln w="0">
            <a:noFill/>
          </a:ln>
        </p:spPr>
        <p:style>
          <a:lnRef idx="0"/>
          <a:fillRef idx="0"/>
          <a:effectRef idx="0"/>
          <a:fontRef idx="minor"/>
        </p:style>
      </p:sp>
      <p:sp>
        <p:nvSpPr>
          <p:cNvPr id="80" name="CustomShape 7"/>
          <p:cNvSpPr/>
          <p:nvPr/>
        </p:nvSpPr>
        <p:spPr>
          <a:xfrm>
            <a:off x="334800" y="333360"/>
            <a:ext cx="11520720" cy="618984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hidden="1"/>
          <p:cNvSpPr/>
          <p:nvPr/>
        </p:nvSpPr>
        <p:spPr>
          <a:xfrm flipH="1">
            <a:off x="-3689280" y="0"/>
            <a:ext cx="19631520" cy="6852600"/>
          </a:xfrm>
          <a:prstGeom prst="rect">
            <a:avLst/>
          </a:prstGeom>
          <a:noFill/>
          <a:ln w="0">
            <a:noFill/>
          </a:ln>
        </p:spPr>
        <p:style>
          <a:lnRef idx="0"/>
          <a:fillRef idx="0"/>
          <a:effectRef idx="0"/>
          <a:fontRef idx="minor"/>
        </p:style>
      </p:sp>
      <p:sp>
        <p:nvSpPr>
          <p:cNvPr id="120" name="CustomShape 2" hidden="1"/>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121" name="Group 3"/>
          <p:cNvGrpSpPr/>
          <p:nvPr/>
        </p:nvGrpSpPr>
        <p:grpSpPr>
          <a:xfrm>
            <a:off x="11231640" y="6250320"/>
            <a:ext cx="300240" cy="361800"/>
            <a:chOff x="11231640" y="6250320"/>
            <a:chExt cx="300240" cy="361800"/>
          </a:xfrm>
        </p:grpSpPr>
        <p:sp>
          <p:nvSpPr>
            <p:cNvPr id="122"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123"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124" name="CustomShape 6"/>
          <p:cNvSpPr/>
          <p:nvPr/>
        </p:nvSpPr>
        <p:spPr>
          <a:xfrm flipH="1">
            <a:off x="-3689280" y="0"/>
            <a:ext cx="19631520" cy="6852600"/>
          </a:xfrm>
          <a:prstGeom prst="rect">
            <a:avLst/>
          </a:prstGeom>
          <a:noFill/>
          <a:ln w="0">
            <a:noFill/>
          </a:ln>
        </p:spPr>
        <p:style>
          <a:lnRef idx="0"/>
          <a:fillRef idx="0"/>
          <a:effectRef idx="0"/>
          <a:fontRef idx="minor"/>
        </p:style>
      </p:sp>
      <p:sp>
        <p:nvSpPr>
          <p:cNvPr id="125" name="CustomShape 7"/>
          <p:cNvSpPr/>
          <p:nvPr/>
        </p:nvSpPr>
        <p:spPr>
          <a:xfrm>
            <a:off x="334800" y="333360"/>
            <a:ext cx="11520720" cy="618984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flipH="1">
            <a:off x="-3689280" y="0"/>
            <a:ext cx="19631520" cy="6852600"/>
          </a:xfrm>
          <a:prstGeom prst="rect">
            <a:avLst/>
          </a:prstGeom>
          <a:noFill/>
          <a:ln w="0">
            <a:noFill/>
          </a:ln>
        </p:spPr>
        <p:style>
          <a:lnRef idx="0"/>
          <a:fillRef idx="0"/>
          <a:effectRef idx="0"/>
          <a:fontRef idx="minor"/>
        </p:style>
      </p:sp>
      <p:sp>
        <p:nvSpPr>
          <p:cNvPr id="165" name="CustomShape 2"/>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166" name="Group 3"/>
          <p:cNvGrpSpPr/>
          <p:nvPr/>
        </p:nvGrpSpPr>
        <p:grpSpPr>
          <a:xfrm>
            <a:off x="11231640" y="6250320"/>
            <a:ext cx="300240" cy="361800"/>
            <a:chOff x="11231640" y="6250320"/>
            <a:chExt cx="300240" cy="361800"/>
          </a:xfrm>
        </p:grpSpPr>
        <p:sp>
          <p:nvSpPr>
            <p:cNvPr id="167"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168"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flipH="1">
            <a:off x="-3689280" y="0"/>
            <a:ext cx="19631520" cy="6852600"/>
          </a:xfrm>
          <a:prstGeom prst="rect">
            <a:avLst/>
          </a:prstGeom>
          <a:noFill/>
          <a:ln w="0">
            <a:noFill/>
          </a:ln>
        </p:spPr>
        <p:style>
          <a:lnRef idx="0"/>
          <a:fillRef idx="0"/>
          <a:effectRef idx="0"/>
          <a:fontRef idx="minor"/>
        </p:style>
      </p:sp>
      <p:sp>
        <p:nvSpPr>
          <p:cNvPr id="208" name="CustomShape 2"/>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09" name="Group 3"/>
          <p:cNvGrpSpPr/>
          <p:nvPr/>
        </p:nvGrpSpPr>
        <p:grpSpPr>
          <a:xfrm>
            <a:off x="11231640" y="6250320"/>
            <a:ext cx="300240" cy="361800"/>
            <a:chOff x="11231640" y="6250320"/>
            <a:chExt cx="300240" cy="361800"/>
          </a:xfrm>
        </p:grpSpPr>
        <p:sp>
          <p:nvSpPr>
            <p:cNvPr id="210"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211"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flipH="1">
            <a:off x="-3689280" y="0"/>
            <a:ext cx="19631520" cy="6852600"/>
          </a:xfrm>
          <a:prstGeom prst="rect">
            <a:avLst/>
          </a:prstGeom>
          <a:noFill/>
          <a:ln w="0">
            <a:noFill/>
          </a:ln>
        </p:spPr>
        <p:style>
          <a:lnRef idx="0"/>
          <a:fillRef idx="0"/>
          <a:effectRef idx="0"/>
          <a:fontRef idx="minor"/>
        </p:style>
      </p:sp>
      <p:sp>
        <p:nvSpPr>
          <p:cNvPr id="251" name="CustomShape 2"/>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52" name="Group 3"/>
          <p:cNvGrpSpPr/>
          <p:nvPr/>
        </p:nvGrpSpPr>
        <p:grpSpPr>
          <a:xfrm>
            <a:off x="11231640" y="6250320"/>
            <a:ext cx="300240" cy="361800"/>
            <a:chOff x="11231640" y="6250320"/>
            <a:chExt cx="300240" cy="361800"/>
          </a:xfrm>
        </p:grpSpPr>
        <p:sp>
          <p:nvSpPr>
            <p:cNvPr id="253"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254"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2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CustomShape 1" hidden="1"/>
          <p:cNvSpPr/>
          <p:nvPr/>
        </p:nvSpPr>
        <p:spPr>
          <a:xfrm flipH="1">
            <a:off x="-3689280" y="0"/>
            <a:ext cx="19631520" cy="6852600"/>
          </a:xfrm>
          <a:prstGeom prst="rect">
            <a:avLst/>
          </a:prstGeom>
          <a:noFill/>
          <a:ln w="0">
            <a:noFill/>
          </a:ln>
        </p:spPr>
        <p:style>
          <a:lnRef idx="0"/>
          <a:fillRef idx="0"/>
          <a:effectRef idx="0"/>
          <a:fontRef idx="minor"/>
        </p:style>
      </p:sp>
      <p:sp>
        <p:nvSpPr>
          <p:cNvPr id="294" name="CustomShape 2" hidden="1"/>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95" name="Group 3"/>
          <p:cNvGrpSpPr/>
          <p:nvPr/>
        </p:nvGrpSpPr>
        <p:grpSpPr>
          <a:xfrm>
            <a:off x="11231640" y="6250320"/>
            <a:ext cx="300240" cy="361800"/>
            <a:chOff x="11231640" y="6250320"/>
            <a:chExt cx="300240" cy="361800"/>
          </a:xfrm>
        </p:grpSpPr>
        <p:sp>
          <p:nvSpPr>
            <p:cNvPr id="296"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297"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298" name="CustomShape 6"/>
          <p:cNvSpPr/>
          <p:nvPr/>
        </p:nvSpPr>
        <p:spPr>
          <a:xfrm flipH="1">
            <a:off x="-3689280" y="0"/>
            <a:ext cx="19631520" cy="6852600"/>
          </a:xfrm>
          <a:prstGeom prst="rect">
            <a:avLst/>
          </a:prstGeom>
          <a:noFill/>
          <a:ln w="0">
            <a:noFill/>
          </a:ln>
        </p:spPr>
        <p:style>
          <a:lnRef idx="0"/>
          <a:fillRef idx="0"/>
          <a:effectRef idx="0"/>
          <a:fontRef idx="minor"/>
        </p:style>
      </p:sp>
      <p:sp>
        <p:nvSpPr>
          <p:cNvPr id="299" name="CustomShape 7"/>
          <p:cNvSpPr/>
          <p:nvPr/>
        </p:nvSpPr>
        <p:spPr>
          <a:xfrm>
            <a:off x="334800" y="333360"/>
            <a:ext cx="11520720" cy="618984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8" name="CustomShape 1"/>
          <p:cNvSpPr/>
          <p:nvPr/>
        </p:nvSpPr>
        <p:spPr>
          <a:xfrm flipH="1">
            <a:off x="-3689280" y="0"/>
            <a:ext cx="19631520" cy="6852600"/>
          </a:xfrm>
          <a:prstGeom prst="rect">
            <a:avLst/>
          </a:prstGeom>
          <a:noFill/>
          <a:ln w="0">
            <a:noFill/>
          </a:ln>
        </p:spPr>
        <p:style>
          <a:lnRef idx="0"/>
          <a:fillRef idx="0"/>
          <a:effectRef idx="0"/>
          <a:fontRef idx="minor"/>
        </p:style>
      </p:sp>
      <p:sp>
        <p:nvSpPr>
          <p:cNvPr id="339" name="CustomShape 2"/>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340" name="Group 3"/>
          <p:cNvGrpSpPr/>
          <p:nvPr/>
        </p:nvGrpSpPr>
        <p:grpSpPr>
          <a:xfrm>
            <a:off x="11231640" y="6250320"/>
            <a:ext cx="300240" cy="361800"/>
            <a:chOff x="11231640" y="6250320"/>
            <a:chExt cx="300240" cy="361800"/>
          </a:xfrm>
        </p:grpSpPr>
        <p:sp>
          <p:nvSpPr>
            <p:cNvPr id="341"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342"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3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1" name="CustomShape 1"/>
          <p:cNvSpPr/>
          <p:nvPr/>
        </p:nvSpPr>
        <p:spPr>
          <a:xfrm flipH="1">
            <a:off x="-3689280" y="0"/>
            <a:ext cx="19631520" cy="6852600"/>
          </a:xfrm>
          <a:prstGeom prst="rect">
            <a:avLst/>
          </a:prstGeom>
          <a:noFill/>
          <a:ln w="0">
            <a:noFill/>
          </a:ln>
        </p:spPr>
        <p:style>
          <a:lnRef idx="0"/>
          <a:fillRef idx="0"/>
          <a:effectRef idx="0"/>
          <a:fontRef idx="minor"/>
        </p:style>
      </p:sp>
      <p:sp>
        <p:nvSpPr>
          <p:cNvPr id="382" name="CustomShape 2"/>
          <p:cNvSpPr/>
          <p:nvPr/>
        </p:nvSpPr>
        <p:spPr>
          <a:xfrm>
            <a:off x="0" y="6019920"/>
            <a:ext cx="12185640" cy="84168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383" name="Group 3"/>
          <p:cNvGrpSpPr/>
          <p:nvPr/>
        </p:nvGrpSpPr>
        <p:grpSpPr>
          <a:xfrm>
            <a:off x="11231640" y="6250320"/>
            <a:ext cx="300240" cy="361800"/>
            <a:chOff x="11231640" y="6250320"/>
            <a:chExt cx="300240" cy="361800"/>
          </a:xfrm>
        </p:grpSpPr>
        <p:sp>
          <p:nvSpPr>
            <p:cNvPr id="384" name="CustomShape 4"/>
            <p:cNvSpPr/>
            <p:nvPr/>
          </p:nvSpPr>
          <p:spPr>
            <a:xfrm>
              <a:off x="11231640" y="6250320"/>
              <a:ext cx="300240" cy="361800"/>
            </a:xfrm>
            <a:custGeom>
              <a:avLst/>
              <a:gdLst/>
              <a:ah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w="0">
              <a:noFill/>
            </a:ln>
          </p:spPr>
          <p:style>
            <a:lnRef idx="0"/>
            <a:fillRef idx="0"/>
            <a:effectRef idx="0"/>
            <a:fontRef idx="minor"/>
          </p:style>
        </p:sp>
        <p:sp>
          <p:nvSpPr>
            <p:cNvPr id="385" name="CustomShape 5"/>
            <p:cNvSpPr/>
            <p:nvPr/>
          </p:nvSpPr>
          <p:spPr>
            <a:xfrm>
              <a:off x="11343240" y="6352920"/>
              <a:ext cx="77400" cy="77760"/>
            </a:xfrm>
            <a:prstGeom prst="ellipse">
              <a:avLst/>
            </a:prstGeom>
            <a:solidFill>
              <a:srgbClr val="1434a0"/>
            </a:solidFill>
            <a:ln w="0">
              <a:noFill/>
            </a:ln>
          </p:spPr>
          <p:style>
            <a:lnRef idx="0"/>
            <a:fillRef idx="0"/>
            <a:effectRef idx="0"/>
            <a:fontRef idx="minor"/>
          </p:style>
        </p:sp>
      </p:grpSp>
      <p:sp>
        <p:nvSpPr>
          <p:cNvPr id="3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8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eosoft.no/javastyle.html" TargetMode="External"/><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hyperlink" Target="https://docs.oracle.com/javase/8/docs/api/java/util/stream/Stream.html" TargetMode="External"/><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85.xml"/>
</Relationships>
</file>

<file path=ppt/slides/_rels/slide6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8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6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7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995400" y="3329640"/>
            <a:ext cx="10536480" cy="1226160"/>
          </a:xfrm>
          <a:prstGeom prst="rect">
            <a:avLst/>
          </a:prstGeom>
          <a:noFill/>
          <a:ln w="0">
            <a:noFill/>
          </a:ln>
        </p:spPr>
        <p:style>
          <a:lnRef idx="0"/>
          <a:fillRef idx="0"/>
          <a:effectRef idx="0"/>
          <a:fontRef idx="minor"/>
        </p:style>
        <p:txBody>
          <a:bodyPr lIns="0" rIns="0" tIns="0" bIns="0" anchor="b">
            <a:normAutofit/>
          </a:bodyPr>
          <a:p>
            <a:pPr>
              <a:lnSpc>
                <a:spcPts val="4601"/>
              </a:lnSpc>
              <a:buNone/>
            </a:pPr>
            <a:r>
              <a:rPr b="0" lang="en-US" sz="5600" spc="-1" strike="noStrike" cap="all">
                <a:solidFill>
                  <a:srgbClr val="ffffff"/>
                </a:solidFill>
                <a:latin typeface="Tw Cen MT"/>
                <a:ea typeface="DejaVu Sans"/>
              </a:rPr>
              <a:t>Introduction to Java AND Maven</a:t>
            </a:r>
            <a:endParaRPr b="0" lang="en-US" sz="5600" spc="-1" strike="noStrike">
              <a:latin typeface="Arial"/>
            </a:endParaRPr>
          </a:p>
        </p:txBody>
      </p:sp>
      <p:sp>
        <p:nvSpPr>
          <p:cNvPr id="431" name="CustomShape 2"/>
          <p:cNvSpPr/>
          <p:nvPr/>
        </p:nvSpPr>
        <p:spPr>
          <a:xfrm>
            <a:off x="995400" y="5901480"/>
            <a:ext cx="10536480" cy="274320"/>
          </a:xfrm>
          <a:prstGeom prst="rect">
            <a:avLst/>
          </a:prstGeom>
          <a:noFill/>
          <a:ln w="0">
            <a:noFill/>
          </a:ln>
        </p:spPr>
        <p:style>
          <a:lnRef idx="0"/>
          <a:fillRef idx="0"/>
          <a:effectRef idx="0"/>
          <a:fontRef idx="minor"/>
        </p:style>
        <p:txBody>
          <a:bodyPr lIns="0" rIns="0" tIns="0" bIns="0" anchor="b">
            <a:normAutofit/>
          </a:bodyPr>
          <a:p>
            <a:pPr>
              <a:lnSpc>
                <a:spcPct val="100000"/>
              </a:lnSpc>
              <a:spcAft>
                <a:spcPts val="601"/>
              </a:spcAft>
              <a:buNone/>
              <a:tabLst>
                <a:tab algn="l" pos="0"/>
              </a:tabLst>
            </a:pPr>
            <a:r>
              <a:rPr b="0" lang="en-GB" sz="1500" spc="-1" strike="noStrike">
                <a:solidFill>
                  <a:srgbClr val="ffffff"/>
                </a:solidFill>
                <a:latin typeface="Tw Cen MT"/>
                <a:ea typeface="DejaVu Sans"/>
              </a:rPr>
              <a:t>Novi Sad, 2023</a:t>
            </a:r>
            <a:endParaRPr b="0" lang="en-US" sz="1500" spc="-1" strike="noStrike">
              <a:latin typeface="Arial"/>
            </a:endParaRPr>
          </a:p>
        </p:txBody>
      </p:sp>
      <p:sp>
        <p:nvSpPr>
          <p:cNvPr id="432" name="CustomShape 3"/>
          <p:cNvSpPr/>
          <p:nvPr/>
        </p:nvSpPr>
        <p:spPr>
          <a:xfrm>
            <a:off x="995400" y="5619240"/>
            <a:ext cx="10536480" cy="274320"/>
          </a:xfrm>
          <a:prstGeom prst="rect">
            <a:avLst/>
          </a:prstGeom>
          <a:noFill/>
          <a:ln w="0">
            <a:noFill/>
          </a:ln>
        </p:spPr>
        <p:style>
          <a:lnRef idx="0"/>
          <a:fillRef idx="0"/>
          <a:effectRef idx="0"/>
          <a:fontRef idx="minor"/>
        </p:style>
        <p:txBody>
          <a:bodyPr lIns="0" rIns="0" tIns="0" bIns="0" anchor="b">
            <a:normAutofit/>
          </a:bodyPr>
          <a:p>
            <a:pPr>
              <a:lnSpc>
                <a:spcPct val="100000"/>
              </a:lnSpc>
              <a:buNone/>
              <a:tabLst>
                <a:tab algn="l" pos="0"/>
              </a:tabLst>
            </a:pPr>
            <a:r>
              <a:rPr b="0" lang="en-US" sz="1500" spc="-1" strike="noStrike">
                <a:solidFill>
                  <a:srgbClr val="ffffff"/>
                </a:solidFill>
                <a:latin typeface="Tw Cen MT"/>
                <a:ea typeface="DejaVu Sans"/>
              </a:rPr>
              <a:t>Jelena Vidović, Igor Kujacic, Strahinja Dobrijević, Dalibor Makan</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fontScale="93000"/>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Setting up our work environment</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Code formatters</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Coding styles  </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Tools for code analysis</a:t>
            </a:r>
            <a:endParaRPr b="0" lang="en-US" sz="2000" spc="-1" strike="noStrike">
              <a:latin typeface="Arial"/>
            </a:endParaRPr>
          </a:p>
          <a:p>
            <a:pPr>
              <a:lnSpc>
                <a:spcPts val="2401"/>
              </a:lnSpc>
              <a:buNone/>
            </a:pPr>
            <a:endParaRPr b="0" lang="en-US" sz="2000" spc="-1" strike="noStrike">
              <a:latin typeface="Arial"/>
            </a:endParaRPr>
          </a:p>
          <a:p>
            <a:pPr marL="285840" indent="-285840">
              <a:lnSpc>
                <a:spcPct val="100000"/>
              </a:lnSpc>
              <a:buClr>
                <a:srgbClr val="706f6f"/>
              </a:buClr>
              <a:buFont typeface="Arial"/>
              <a:buChar char="•"/>
            </a:pPr>
            <a:r>
              <a:rPr b="1" lang="en-US" sz="2000" spc="-1" strike="noStrike">
                <a:solidFill>
                  <a:srgbClr val="19233e"/>
                </a:solidFill>
                <a:latin typeface="Tw Cen MT"/>
                <a:ea typeface="DejaVu Sans"/>
              </a:rPr>
              <a:t>Best practices: </a:t>
            </a:r>
            <a:r>
              <a:rPr b="0" lang="en-US" sz="2000" spc="-1" strike="noStrike">
                <a:solidFill>
                  <a:srgbClr val="706f6f"/>
                </a:solidFill>
                <a:latin typeface="Tw Cen MT"/>
                <a:ea typeface="DejaVu Sans"/>
              </a:rPr>
              <a:t>(</a:t>
            </a:r>
            <a:r>
              <a:rPr b="0" lang="en-US" sz="2000" spc="-1" strike="noStrike" u="sng">
                <a:solidFill>
                  <a:srgbClr val="0563c1"/>
                </a:solidFill>
                <a:uFillTx/>
                <a:latin typeface="Tw Cen MT"/>
                <a:ea typeface="DejaVu Sans"/>
                <a:hlinkClick r:id="rId1"/>
              </a:rPr>
              <a:t>https://geosoft.no/javastyle.html</a:t>
            </a:r>
            <a:r>
              <a:rPr b="0" lang="en-US" sz="2000" spc="-1" strike="noStrike">
                <a:solidFill>
                  <a:srgbClr val="706f6f"/>
                </a:solidFill>
                <a:latin typeface="Tw Cen MT"/>
                <a:ea typeface="DejaVu Sans"/>
              </a:rPr>
              <a:t>) </a:t>
            </a:r>
            <a:endParaRPr b="0" lang="en-US" sz="2000" spc="-1" strike="noStrike">
              <a:latin typeface="Arial"/>
            </a:endParaRPr>
          </a:p>
          <a:p>
            <a:pPr lvl="1" marL="914400" indent="-457200">
              <a:lnSpc>
                <a:spcPct val="100000"/>
              </a:lnSpc>
              <a:buClr>
                <a:srgbClr val="706f6f"/>
              </a:buClr>
              <a:buFont typeface="Arial"/>
              <a:buChar char="•"/>
            </a:pPr>
            <a:r>
              <a:rPr b="0" lang="en-US" sz="2000" spc="-1" strike="noStrike">
                <a:solidFill>
                  <a:srgbClr val="000000"/>
                </a:solidFill>
                <a:latin typeface="Tw Cen MT"/>
                <a:ea typeface="DejaVu Sans"/>
              </a:rPr>
              <a:t>Accessibility of classes and members should be minimized</a:t>
            </a:r>
            <a:endParaRPr b="0" lang="en-US" sz="2000" spc="-1" strike="noStrike">
              <a:latin typeface="Arial"/>
            </a:endParaRPr>
          </a:p>
          <a:p>
            <a:pPr lvl="1" marL="914400" indent="-457200">
              <a:lnSpc>
                <a:spcPct val="100000"/>
              </a:lnSpc>
              <a:buClr>
                <a:srgbClr val="706f6f"/>
              </a:buClr>
              <a:buFont typeface="Arial"/>
              <a:buChar char="•"/>
            </a:pPr>
            <a:r>
              <a:rPr b="0" lang="en-US" sz="2000" spc="-1" strike="noStrike">
                <a:solidFill>
                  <a:srgbClr val="000000"/>
                </a:solidFill>
                <a:latin typeface="Tw Cen MT"/>
                <a:ea typeface="DejaVu Sans"/>
              </a:rPr>
              <a:t>Public methods must be properly documented (arguments and return values)</a:t>
            </a:r>
            <a:endParaRPr b="0" lang="en-US" sz="2000" spc="-1" strike="noStrike">
              <a:latin typeface="Arial"/>
            </a:endParaRPr>
          </a:p>
          <a:p>
            <a:pPr lvl="1" marL="914400" indent="-457200">
              <a:lnSpc>
                <a:spcPct val="100000"/>
              </a:lnSpc>
              <a:buClr>
                <a:srgbClr val="706f6f"/>
              </a:buClr>
              <a:buFont typeface="Arial"/>
              <a:buChar char="•"/>
            </a:pPr>
            <a:r>
              <a:rPr b="0" lang="en-US" sz="2000" spc="-1" strike="noStrike">
                <a:solidFill>
                  <a:srgbClr val="000000"/>
                </a:solidFill>
                <a:latin typeface="Tw Cen MT"/>
                <a:ea typeface="DejaVu Sans"/>
              </a:rPr>
              <a:t>Utility classes (classes with static methods only) should have a private constructor</a:t>
            </a:r>
            <a:endParaRPr b="0" lang="en-US" sz="2000" spc="-1" strike="noStrike">
              <a:latin typeface="Arial"/>
            </a:endParaRPr>
          </a:p>
          <a:p>
            <a:pPr lvl="1" marL="914400" indent="-457200">
              <a:lnSpc>
                <a:spcPct val="100000"/>
              </a:lnSpc>
              <a:buClr>
                <a:srgbClr val="706f6f"/>
              </a:buClr>
              <a:buFont typeface="Arial"/>
              <a:buChar char="•"/>
            </a:pPr>
            <a:r>
              <a:rPr b="0" lang="en-US" sz="2000" spc="-1" strike="noStrike">
                <a:solidFill>
                  <a:srgbClr val="000000"/>
                </a:solidFill>
                <a:latin typeface="Tw Cen MT"/>
                <a:ea typeface="DejaVu Sans"/>
              </a:rPr>
              <a:t>Checked exceptions must be properly handled</a:t>
            </a:r>
            <a:endParaRPr b="0" lang="en-US" sz="2000" spc="-1" strike="noStrike">
              <a:latin typeface="Arial"/>
            </a:endParaRPr>
          </a:p>
          <a:p>
            <a:pPr lvl="1" marL="914400" indent="-457200">
              <a:lnSpc>
                <a:spcPct val="100000"/>
              </a:lnSpc>
              <a:buClr>
                <a:srgbClr val="706f6f"/>
              </a:buClr>
              <a:buFont typeface="Arial"/>
              <a:buChar char="•"/>
            </a:pPr>
            <a:r>
              <a:rPr b="0" lang="en-US" sz="2000" spc="-1" strike="noStrike">
                <a:solidFill>
                  <a:srgbClr val="000000"/>
                </a:solidFill>
                <a:latin typeface="Tw Cen MT"/>
                <a:ea typeface="DejaVu Sans"/>
              </a:rPr>
              <a:t>Methods that returns collection should never return null. Return an empty collection instead</a:t>
            </a:r>
            <a:endParaRPr b="0" lang="en-US" sz="2000" spc="-1" strike="noStrike">
              <a:latin typeface="Arial"/>
            </a:endParaRPr>
          </a:p>
          <a:p>
            <a:pPr lvl="1" marL="914400" indent="-457200">
              <a:lnSpc>
                <a:spcPct val="100000"/>
              </a:lnSpc>
              <a:buClr>
                <a:srgbClr val="706f6f"/>
              </a:buClr>
              <a:buFont typeface="Arial"/>
              <a:buChar char="•"/>
            </a:pPr>
            <a:r>
              <a:rPr b="0" i="1" lang="en-US" sz="2000" spc="-1" strike="noStrike">
                <a:solidFill>
                  <a:srgbClr val="000000"/>
                </a:solidFill>
                <a:latin typeface="Tw Cen MT"/>
                <a:ea typeface="DejaVu Sans"/>
              </a:rPr>
              <a:t>Level of nesting should be kept as low as possible</a:t>
            </a:r>
            <a:endParaRPr b="0" lang="en-US" sz="2000" spc="-1" strike="noStrike">
              <a:latin typeface="Arial"/>
            </a:endParaRPr>
          </a:p>
          <a:p>
            <a:pPr lvl="1" marL="914400" indent="-457200">
              <a:lnSpc>
                <a:spcPct val="100000"/>
              </a:lnSpc>
              <a:buClr>
                <a:srgbClr val="706f6f"/>
              </a:buClr>
              <a:buFont typeface="Arial"/>
              <a:buChar char="•"/>
            </a:pPr>
            <a:r>
              <a:rPr b="0" i="1" lang="en-US" sz="2000" spc="-1" strike="noStrike">
                <a:solidFill>
                  <a:srgbClr val="000000"/>
                </a:solidFill>
                <a:latin typeface="Tw Cen MT"/>
                <a:ea typeface="DejaVu Sans"/>
              </a:rPr>
              <a:t>Never use else after returning from an if-clause</a:t>
            </a:r>
            <a:endParaRPr b="0" lang="en-US" sz="2000" spc="-1" strike="noStrike">
              <a:latin typeface="Arial"/>
            </a:endParaRPr>
          </a:p>
          <a:p>
            <a:pPr lvl="1" marL="914400" indent="-457200">
              <a:lnSpc>
                <a:spcPct val="100000"/>
              </a:lnSpc>
              <a:buClr>
                <a:srgbClr val="706f6f"/>
              </a:buClr>
              <a:buFont typeface="Arial"/>
              <a:buChar char="•"/>
            </a:pPr>
            <a:r>
              <a:rPr b="0" i="1" lang="en-US" sz="2000" spc="-1" strike="noStrike">
                <a:solidFill>
                  <a:srgbClr val="000000"/>
                </a:solidFill>
                <a:latin typeface="Tw Cen MT"/>
                <a:ea typeface="DejaVu Sans"/>
              </a:rPr>
              <a:t>Don't use if-else if the ternary operator can be used instead</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p:txBody>
      </p:sp>
      <p:sp>
        <p:nvSpPr>
          <p:cNvPr id="463"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How to keep code clean and tools to help us</a:t>
            </a:r>
            <a:endParaRPr b="0" lang="en-US" sz="4000" spc="-1" strike="noStrike">
              <a:latin typeface="Arial"/>
            </a:endParaRPr>
          </a:p>
        </p:txBody>
      </p:sp>
      <p:sp>
        <p:nvSpPr>
          <p:cNvPr id="464"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30AA19D5-A557-4FC0-B6BD-99D5712432D6}"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658800" y="334800"/>
            <a:ext cx="10861920" cy="852480"/>
          </a:xfrm>
          <a:prstGeom prst="rect">
            <a:avLst/>
          </a:prstGeom>
          <a:noFill/>
          <a:ln w="0">
            <a:noFill/>
          </a:ln>
        </p:spPr>
        <p:style>
          <a:lnRef idx="0"/>
          <a:fillRef idx="0"/>
          <a:effectRef idx="0"/>
          <a:fontRef idx="minor"/>
        </p:style>
        <p:txBody>
          <a:bodyPr lIns="0" rIns="0" tIns="0" bIns="0" anchor="b">
            <a:normAutofit/>
          </a:bodyPr>
          <a:p>
            <a:pPr>
              <a:lnSpc>
                <a:spcPct val="70000"/>
              </a:lnSpc>
              <a:buNone/>
            </a:pPr>
            <a:r>
              <a:rPr b="1" lang="en-GB" sz="4000" spc="-1" strike="noStrike" cap="all">
                <a:solidFill>
                  <a:srgbClr val="ffffff"/>
                </a:solidFill>
                <a:latin typeface="Tw Cen MT"/>
                <a:ea typeface="DejaVu Sans"/>
              </a:rPr>
              <a:t>Agenda Java</a:t>
            </a:r>
            <a:endParaRPr b="0" lang="en-US" sz="4000" spc="-1" strike="noStrike">
              <a:latin typeface="Arial"/>
            </a:endParaRPr>
          </a:p>
        </p:txBody>
      </p:sp>
      <p:sp>
        <p:nvSpPr>
          <p:cNvPr id="466" name="CustomShape 2"/>
          <p:cNvSpPr/>
          <p:nvPr/>
        </p:nvSpPr>
        <p:spPr>
          <a:xfrm>
            <a:off x="658800" y="1386000"/>
            <a:ext cx="1149480" cy="955800"/>
          </a:xfrm>
          <a:prstGeom prst="rect">
            <a:avLst/>
          </a:prstGeom>
          <a:noFill/>
          <a:ln w="0">
            <a:noFill/>
          </a:ln>
        </p:spPr>
        <p:style>
          <a:lnRef idx="0"/>
          <a:fillRef idx="0"/>
          <a:effectRef idx="0"/>
          <a:fontRef idx="minor"/>
        </p:style>
        <p:txBody>
          <a:bodyPr lIns="0" rIns="0" tIns="0" bIns="0" anchor="t">
            <a:normAutofit fontScale="99000"/>
          </a:bodyPr>
          <a:p>
            <a:pPr>
              <a:lnSpc>
                <a:spcPts val="7600"/>
              </a:lnSpc>
              <a:spcAft>
                <a:spcPts val="601"/>
              </a:spcAft>
              <a:buNone/>
              <a:tabLst>
                <a:tab algn="l" pos="0"/>
              </a:tabLst>
            </a:pPr>
            <a:r>
              <a:rPr b="0" lang="en-GB" sz="6100" spc="-1" strike="noStrike">
                <a:solidFill>
                  <a:srgbClr val="0069b4"/>
                </a:solidFill>
                <a:latin typeface="Tw Cen MT"/>
                <a:ea typeface="DejaVu Sans"/>
              </a:rPr>
              <a:t>01</a:t>
            </a:r>
            <a:endParaRPr b="0" lang="en-US" sz="6100" spc="-1" strike="noStrike">
              <a:latin typeface="Arial"/>
            </a:endParaRPr>
          </a:p>
        </p:txBody>
      </p:sp>
      <p:sp>
        <p:nvSpPr>
          <p:cNvPr id="467" name="CustomShape 3"/>
          <p:cNvSpPr/>
          <p:nvPr/>
        </p:nvSpPr>
        <p:spPr>
          <a:xfrm>
            <a:off x="1234440" y="1855080"/>
            <a:ext cx="4669920" cy="664560"/>
          </a:xfrm>
          <a:prstGeom prst="rect">
            <a:avLst/>
          </a:prstGeom>
          <a:noFill/>
          <a:ln w="0">
            <a:noFill/>
          </a:ln>
        </p:spPr>
        <p:style>
          <a:lnRef idx="0"/>
          <a:fillRef idx="0"/>
          <a:effectRef idx="0"/>
          <a:fontRef idx="minor"/>
        </p:style>
        <p:txBody>
          <a:bodyPr lIns="0" rIns="0" tIns="0" bIns="0" anchor="t">
            <a:normAutofit/>
          </a:bodyPr>
          <a:p>
            <a:pPr>
              <a:lnSpc>
                <a:spcPts val="2401"/>
              </a:lnSpc>
              <a:spcAft>
                <a:spcPts val="601"/>
              </a:spcAft>
              <a:buNone/>
              <a:tabLst>
                <a:tab algn="l" pos="0"/>
              </a:tabLst>
            </a:pPr>
            <a:r>
              <a:rPr b="0" lang="nl-NL" sz="2800" spc="-1" strike="noStrike">
                <a:solidFill>
                  <a:srgbClr val="f4f4f4"/>
                </a:solidFill>
                <a:latin typeface="Tw Cen MT"/>
                <a:ea typeface="DejaVu Sans"/>
              </a:rPr>
              <a:t>Java 8</a:t>
            </a:r>
            <a:endParaRPr b="0" lang="en-US" sz="2800" spc="-1" strike="noStrike">
              <a:latin typeface="Arial"/>
            </a:endParaRPr>
          </a:p>
        </p:txBody>
      </p:sp>
      <p:sp>
        <p:nvSpPr>
          <p:cNvPr id="468" name="CustomShape 4"/>
          <p:cNvSpPr/>
          <p:nvPr/>
        </p:nvSpPr>
        <p:spPr>
          <a:xfrm>
            <a:off x="658800" y="2556000"/>
            <a:ext cx="1149480" cy="955800"/>
          </a:xfrm>
          <a:prstGeom prst="rect">
            <a:avLst/>
          </a:prstGeom>
          <a:noFill/>
          <a:ln w="0">
            <a:noFill/>
          </a:ln>
        </p:spPr>
        <p:style>
          <a:lnRef idx="0"/>
          <a:fillRef idx="0"/>
          <a:effectRef idx="0"/>
          <a:fontRef idx="minor"/>
        </p:style>
        <p:txBody>
          <a:bodyPr lIns="0" rIns="0" tIns="0" bIns="0" anchor="t">
            <a:noAutofit/>
          </a:bodyPr>
          <a:p>
            <a:pPr>
              <a:lnSpc>
                <a:spcPts val="7600"/>
              </a:lnSpc>
              <a:buNone/>
              <a:tabLst>
                <a:tab algn="l" pos="0"/>
              </a:tabLst>
            </a:pPr>
            <a:r>
              <a:rPr b="0" lang="en-US" sz="7200" spc="-1" strike="noStrike">
                <a:solidFill>
                  <a:srgbClr val="0069b4"/>
                </a:solidFill>
                <a:latin typeface="Tw Cen MT"/>
                <a:ea typeface="DejaVu Sans"/>
              </a:rPr>
              <a:t>03</a:t>
            </a:r>
            <a:endParaRPr b="0" lang="en-US" sz="7200" spc="-1" strike="noStrike">
              <a:latin typeface="Arial"/>
            </a:endParaRPr>
          </a:p>
        </p:txBody>
      </p:sp>
      <p:sp>
        <p:nvSpPr>
          <p:cNvPr id="469" name="CustomShape 5"/>
          <p:cNvSpPr/>
          <p:nvPr/>
        </p:nvSpPr>
        <p:spPr>
          <a:xfrm>
            <a:off x="1234440" y="3028680"/>
            <a:ext cx="4669920" cy="664560"/>
          </a:xfrm>
          <a:prstGeom prst="rect">
            <a:avLst/>
          </a:prstGeom>
          <a:noFill/>
          <a:ln w="0">
            <a:noFill/>
          </a:ln>
        </p:spPr>
        <p:style>
          <a:lnRef idx="0"/>
          <a:fillRef idx="0"/>
          <a:effectRef idx="0"/>
          <a:fontRef idx="minor"/>
        </p:style>
        <p:txBody>
          <a:bodyPr lIns="0" rIns="0" tIns="0" bIns="0" anchor="t">
            <a:noAutofit/>
          </a:bodyPr>
          <a:p>
            <a:pPr>
              <a:lnSpc>
                <a:spcPts val="2401"/>
              </a:lnSpc>
              <a:buNone/>
              <a:tabLst>
                <a:tab algn="l" pos="0"/>
              </a:tabLst>
            </a:pPr>
            <a:r>
              <a:rPr b="0" lang="en-US" sz="2800" spc="-1" strike="noStrike">
                <a:solidFill>
                  <a:srgbClr val="f4f4f4"/>
                </a:solidFill>
                <a:latin typeface="Tw Cen MT"/>
                <a:ea typeface="DejaVu Sans"/>
              </a:rPr>
              <a:t>Java 10</a:t>
            </a:r>
            <a:endParaRPr b="0" lang="en-US" sz="2800" spc="-1" strike="noStrike">
              <a:latin typeface="Arial"/>
            </a:endParaRPr>
          </a:p>
        </p:txBody>
      </p:sp>
      <p:sp>
        <p:nvSpPr>
          <p:cNvPr id="470" name="CustomShape 6"/>
          <p:cNvSpPr/>
          <p:nvPr/>
        </p:nvSpPr>
        <p:spPr>
          <a:xfrm>
            <a:off x="6501960" y="1386000"/>
            <a:ext cx="1149480" cy="955800"/>
          </a:xfrm>
          <a:prstGeom prst="rect">
            <a:avLst/>
          </a:prstGeom>
          <a:noFill/>
          <a:ln w="0">
            <a:noFill/>
          </a:ln>
        </p:spPr>
        <p:style>
          <a:lnRef idx="0"/>
          <a:fillRef idx="0"/>
          <a:effectRef idx="0"/>
          <a:fontRef idx="minor"/>
        </p:style>
        <p:txBody>
          <a:bodyPr lIns="0" rIns="0" tIns="0" bIns="0" anchor="t">
            <a:normAutofit fontScale="99000"/>
          </a:bodyPr>
          <a:p>
            <a:pPr>
              <a:lnSpc>
                <a:spcPts val="7600"/>
              </a:lnSpc>
              <a:spcAft>
                <a:spcPts val="601"/>
              </a:spcAft>
              <a:buNone/>
              <a:tabLst>
                <a:tab algn="l" pos="0"/>
              </a:tabLst>
            </a:pPr>
            <a:r>
              <a:rPr b="0" lang="en-GB" sz="6100" spc="-1" strike="noStrike">
                <a:solidFill>
                  <a:srgbClr val="0069b4"/>
                </a:solidFill>
                <a:latin typeface="Tw Cen MT"/>
                <a:ea typeface="DejaVu Sans"/>
              </a:rPr>
              <a:t>02</a:t>
            </a:r>
            <a:endParaRPr b="0" lang="en-US" sz="6100" spc="-1" strike="noStrike">
              <a:latin typeface="Arial"/>
            </a:endParaRPr>
          </a:p>
        </p:txBody>
      </p:sp>
      <p:sp>
        <p:nvSpPr>
          <p:cNvPr id="471" name="CustomShape 7"/>
          <p:cNvSpPr/>
          <p:nvPr/>
        </p:nvSpPr>
        <p:spPr>
          <a:xfrm>
            <a:off x="7077240" y="1855080"/>
            <a:ext cx="4669920" cy="664560"/>
          </a:xfrm>
          <a:prstGeom prst="rect">
            <a:avLst/>
          </a:prstGeom>
          <a:noFill/>
          <a:ln w="0">
            <a:noFill/>
          </a:ln>
        </p:spPr>
        <p:style>
          <a:lnRef idx="0"/>
          <a:fillRef idx="0"/>
          <a:effectRef idx="0"/>
          <a:fontRef idx="minor"/>
        </p:style>
        <p:txBody>
          <a:bodyPr lIns="0" rIns="0" tIns="0" bIns="0" anchor="t">
            <a:normAutofit/>
          </a:bodyPr>
          <a:p>
            <a:pPr>
              <a:lnSpc>
                <a:spcPts val="2401"/>
              </a:lnSpc>
              <a:spcAft>
                <a:spcPts val="601"/>
              </a:spcAft>
              <a:buNone/>
              <a:tabLst>
                <a:tab algn="l" pos="0"/>
              </a:tabLst>
            </a:pPr>
            <a:r>
              <a:rPr b="0" lang="en-GB" sz="2800" spc="-1" strike="noStrike">
                <a:solidFill>
                  <a:srgbClr val="f4f4f4"/>
                </a:solidFill>
                <a:latin typeface="Tw Cen MT"/>
                <a:ea typeface="DejaVu Sans"/>
              </a:rPr>
              <a:t>Java 9</a:t>
            </a:r>
            <a:endParaRPr b="0" lang="en-US" sz="2800" spc="-1" strike="noStrike">
              <a:latin typeface="Arial"/>
            </a:endParaRPr>
          </a:p>
        </p:txBody>
      </p:sp>
      <p:sp>
        <p:nvSpPr>
          <p:cNvPr id="472" name="CustomShape 8"/>
          <p:cNvSpPr/>
          <p:nvPr/>
        </p:nvSpPr>
        <p:spPr>
          <a:xfrm>
            <a:off x="6501960" y="2556000"/>
            <a:ext cx="1149480" cy="955800"/>
          </a:xfrm>
          <a:prstGeom prst="rect">
            <a:avLst/>
          </a:prstGeom>
          <a:noFill/>
          <a:ln w="0">
            <a:noFill/>
          </a:ln>
        </p:spPr>
        <p:style>
          <a:lnRef idx="0"/>
          <a:fillRef idx="0"/>
          <a:effectRef idx="0"/>
          <a:fontRef idx="minor"/>
        </p:style>
        <p:txBody>
          <a:bodyPr lIns="0" rIns="0" tIns="0" bIns="0" anchor="t">
            <a:noAutofit/>
          </a:bodyPr>
          <a:p>
            <a:pPr>
              <a:lnSpc>
                <a:spcPts val="7600"/>
              </a:lnSpc>
              <a:buNone/>
              <a:tabLst>
                <a:tab algn="l" pos="0"/>
              </a:tabLst>
            </a:pPr>
            <a:r>
              <a:rPr b="0" lang="en-US" sz="7200" spc="-1" strike="noStrike">
                <a:solidFill>
                  <a:srgbClr val="0069b4"/>
                </a:solidFill>
                <a:latin typeface="Tw Cen MT"/>
                <a:ea typeface="DejaVu Sans"/>
              </a:rPr>
              <a:t>04</a:t>
            </a:r>
            <a:endParaRPr b="0" lang="en-US" sz="7200" spc="-1" strike="noStrike">
              <a:latin typeface="Arial"/>
            </a:endParaRPr>
          </a:p>
        </p:txBody>
      </p:sp>
      <p:sp>
        <p:nvSpPr>
          <p:cNvPr id="473" name="CustomShape 9"/>
          <p:cNvSpPr/>
          <p:nvPr/>
        </p:nvSpPr>
        <p:spPr>
          <a:xfrm>
            <a:off x="7077240" y="3028680"/>
            <a:ext cx="4669920" cy="664560"/>
          </a:xfrm>
          <a:prstGeom prst="rect">
            <a:avLst/>
          </a:prstGeom>
          <a:noFill/>
          <a:ln w="0">
            <a:noFill/>
          </a:ln>
        </p:spPr>
        <p:style>
          <a:lnRef idx="0"/>
          <a:fillRef idx="0"/>
          <a:effectRef idx="0"/>
          <a:fontRef idx="minor"/>
        </p:style>
        <p:txBody>
          <a:bodyPr lIns="0" rIns="0" tIns="0" bIns="0" anchor="t">
            <a:noAutofit/>
          </a:bodyPr>
          <a:p>
            <a:pPr>
              <a:lnSpc>
                <a:spcPts val="2401"/>
              </a:lnSpc>
              <a:buNone/>
              <a:tabLst>
                <a:tab algn="l" pos="0"/>
              </a:tabLst>
            </a:pPr>
            <a:r>
              <a:rPr b="0" lang="en-US" sz="2800" spc="-1" strike="noStrike">
                <a:solidFill>
                  <a:srgbClr val="f4f4f4"/>
                </a:solidFill>
                <a:latin typeface="Tw Cen MT"/>
                <a:ea typeface="DejaVu Sans"/>
              </a:rPr>
              <a:t>Java 11</a:t>
            </a:r>
            <a:endParaRPr b="0" lang="en-US" sz="2800" spc="-1" strike="noStrike">
              <a:latin typeface="Arial"/>
            </a:endParaRPr>
          </a:p>
        </p:txBody>
      </p:sp>
      <p:sp>
        <p:nvSpPr>
          <p:cNvPr id="474" name="CustomShape 10"/>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rmAutofit/>
          </a:bodyPr>
          <a:p>
            <a:pPr>
              <a:lnSpc>
                <a:spcPct val="100000"/>
              </a:lnSpc>
              <a:spcAft>
                <a:spcPts val="601"/>
              </a:spcAft>
              <a:buNone/>
            </a:pPr>
            <a:fld id="{ADDF7E49-D866-43D3-8D50-67FAE8A6AD8B}" type="slidenum">
              <a:rPr b="0" lang="en-US" sz="1200" spc="-1" strike="noStrike">
                <a:solidFill>
                  <a:srgbClr val="ffffff"/>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995400" y="3261240"/>
            <a:ext cx="5426280" cy="192852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nl-NL" sz="5100" spc="-1" strike="noStrike" cap="all">
                <a:solidFill>
                  <a:srgbClr val="ffffff"/>
                </a:solidFill>
                <a:latin typeface="Tw Cen MT"/>
                <a:ea typeface="DejaVu Sans"/>
              </a:rPr>
              <a:t>Java 8</a:t>
            </a:r>
            <a:endParaRPr b="0" lang="en-US" sz="5100" spc="-1" strike="noStrike">
              <a:latin typeface="Arial"/>
            </a:endParaRPr>
          </a:p>
        </p:txBody>
      </p:sp>
      <p:sp>
        <p:nvSpPr>
          <p:cNvPr id="476"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B7298325-F192-4082-96CB-1B3615CC0EAD}" type="slidenum">
              <a:rPr b="0" lang="en-US" sz="1200" spc="-1" strike="noStrike">
                <a:solidFill>
                  <a:srgbClr val="ffffff"/>
                </a:solidFill>
                <a:latin typeface="Arial"/>
                <a:ea typeface="DejaVu Sans"/>
              </a:rPr>
              <a:t>&lt;number&gt;</a:t>
            </a:fld>
            <a:endParaRPr b="0" lang="en-US" sz="1200" spc="-1" strike="noStrike">
              <a:latin typeface="Arial"/>
            </a:endParaRPr>
          </a:p>
        </p:txBody>
      </p:sp>
      <p:pic>
        <p:nvPicPr>
          <p:cNvPr id="477" name="Picture 15" descr=""/>
          <p:cNvPicPr/>
          <p:nvPr/>
        </p:nvPicPr>
        <p:blipFill>
          <a:blip r:embed="rId1"/>
          <a:srcRect l="6492" t="0" r="6492" b="0"/>
          <a:stretch/>
        </p:blipFill>
        <p:spPr>
          <a:xfrm>
            <a:off x="6423120" y="310320"/>
            <a:ext cx="5426280" cy="6235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J</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8</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y</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y</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j</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8</a:t>
            </a:r>
            <a:r>
              <a:rPr b="0" lang="en-US" sz="2000" spc="-1" strike="noStrike">
                <a:solidFill>
                  <a:srgbClr val="706f6f"/>
                </a:solidFill>
                <a:latin typeface="Tw Cen MT"/>
                <a:ea typeface="DejaVu Sans"/>
              </a:rPr>
              <a: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u="sng">
                <a:solidFill>
                  <a:srgbClr val="706f6f"/>
                </a:solidFill>
                <a:uFillTx/>
                <a:latin typeface="Tw Cen MT"/>
                <a:ea typeface="DejaVu Sans"/>
              </a:rPr>
              <a:t>c</a:t>
            </a:r>
            <a:r>
              <a:rPr b="0" lang="en-US" sz="2000" spc="-1" strike="noStrike" u="sng">
                <a:solidFill>
                  <a:srgbClr val="706f6f"/>
                </a:solidFill>
                <a:uFillTx/>
                <a:latin typeface="Tw Cen MT"/>
                <a:ea typeface="DejaVu Sans"/>
              </a:rPr>
              <a:t>l</a:t>
            </a:r>
            <a:r>
              <a:rPr b="0" lang="en-US" sz="2000" spc="-1" strike="noStrike" u="sng">
                <a:solidFill>
                  <a:srgbClr val="706f6f"/>
                </a:solidFill>
                <a:uFillTx/>
                <a:latin typeface="Tw Cen MT"/>
                <a:ea typeface="DejaVu Sans"/>
              </a:rPr>
              <a:t>a</a:t>
            </a:r>
            <a:r>
              <a:rPr b="0" lang="en-US" sz="2000" spc="-1" strike="noStrike" u="sng">
                <a:solidFill>
                  <a:srgbClr val="706f6f"/>
                </a:solidFill>
                <a:uFillTx/>
                <a:latin typeface="Tw Cen MT"/>
                <a:ea typeface="DejaVu Sans"/>
              </a:rPr>
              <a:t>s</a:t>
            </a:r>
            <a:r>
              <a:rPr b="0" lang="en-US" sz="2000" spc="-1" strike="noStrike" u="sng">
                <a:solidFill>
                  <a:srgbClr val="706f6f"/>
                </a:solidFill>
                <a:uFillTx/>
                <a:latin typeface="Tw Cen MT"/>
                <a:ea typeface="DejaVu Sans"/>
              </a:rPr>
              <a:t>s</a:t>
            </a:r>
            <a:r>
              <a:rPr b="0" lang="en-US" sz="2000" spc="-1" strike="noStrike" u="sng">
                <a:solidFill>
                  <a:srgbClr val="706f6f"/>
                </a:solidFill>
                <a:uFillTx/>
                <a:latin typeface="Tw Cen MT"/>
                <a:ea typeface="DejaVu Sans"/>
              </a:rPr>
              <a:t>e</a:t>
            </a:r>
            <a:r>
              <a:rPr b="0" lang="en-US" sz="2000" spc="-1" strike="noStrike" u="sng">
                <a:solidFill>
                  <a:srgbClr val="706f6f"/>
                </a:solidFill>
                <a:uFillTx/>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j</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t>
            </a:r>
            <a:r>
              <a:rPr b="1" lang="en-US" sz="2000" spc="-1" strike="noStrike">
                <a:solidFill>
                  <a:srgbClr val="706f6f"/>
                </a:solidFill>
                <a:latin typeface="Tw Cen MT"/>
                <a:ea typeface="DejaVu Sans"/>
              </a:rPr>
              <a:t>I</a:t>
            </a:r>
            <a:r>
              <a:rPr b="1" lang="en-US" sz="2000" spc="-1" strike="noStrike">
                <a:solidFill>
                  <a:srgbClr val="706f6f"/>
                </a:solidFill>
                <a:latin typeface="Tw Cen MT"/>
                <a:ea typeface="DejaVu Sans"/>
              </a:rPr>
              <a:t>n</a:t>
            </a:r>
            <a:r>
              <a:rPr b="1" lang="en-US" sz="2000" spc="-1" strike="noStrike">
                <a:solidFill>
                  <a:srgbClr val="706f6f"/>
                </a:solidFill>
                <a:latin typeface="Tw Cen MT"/>
                <a:ea typeface="DejaVu Sans"/>
              </a:rPr>
              <a:t>h</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r</a:t>
            </a:r>
            <a:r>
              <a:rPr b="1" lang="en-US" sz="2000" spc="-1" strike="noStrike">
                <a:solidFill>
                  <a:srgbClr val="706f6f"/>
                </a:solidFill>
                <a:latin typeface="Tw Cen MT"/>
                <a:ea typeface="DejaVu Sans"/>
              </a:rPr>
              <a:t>i</a:t>
            </a:r>
            <a:r>
              <a:rPr b="1" lang="en-US" sz="2000" spc="-1" strike="noStrike">
                <a:solidFill>
                  <a:srgbClr val="706f6f"/>
                </a:solidFill>
                <a:latin typeface="Tw Cen MT"/>
                <a:ea typeface="DejaVu Sans"/>
              </a:rPr>
              <a:t>t</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n</a:t>
            </a:r>
            <a:r>
              <a:rPr b="1" lang="en-US" sz="2000" spc="-1" strike="noStrike">
                <a:solidFill>
                  <a:srgbClr val="706f6f"/>
                </a:solidFill>
                <a:latin typeface="Tw Cen MT"/>
                <a:ea typeface="DejaVu Sans"/>
              </a:rPr>
              <a:t>c</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C</a:t>
            </a:r>
            <a:r>
              <a:rPr b="1" lang="en-US" sz="2000" spc="-1" strike="noStrike">
                <a:solidFill>
                  <a:srgbClr val="706f6f"/>
                </a:solidFill>
                <a:latin typeface="Tw Cen MT"/>
                <a:ea typeface="DejaVu Sans"/>
              </a:rPr>
              <a:t>l</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s</a:t>
            </a:r>
            <a:r>
              <a:rPr b="1" lang="en-US" sz="2000" spc="-1" strike="noStrike">
                <a:solidFill>
                  <a:srgbClr val="706f6f"/>
                </a:solidFill>
                <a:latin typeface="Tw Cen MT"/>
                <a:ea typeface="DejaVu Sans"/>
              </a:rPr>
              <a:t>s</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s</a:t>
            </a:r>
            <a:r>
              <a:rPr b="1" lang="en-US" sz="2000" spc="-1" strike="noStrike">
                <a:solidFill>
                  <a:srgbClr val="706f6f"/>
                </a:solidFill>
                <a:latin typeface="Tw Cen MT"/>
                <a:ea typeface="DejaVu Sans"/>
              </a:rPr>
              <a:t>.</a:t>
            </a:r>
            <a:r>
              <a:rPr b="1" lang="en-US" sz="2000" spc="-1" strike="noStrike">
                <a:solidFill>
                  <a:srgbClr val="706f6f"/>
                </a:solidFill>
                <a:latin typeface="Tw Cen MT"/>
                <a:ea typeface="DejaVu Sans"/>
              </a:rPr>
              <a:t>j</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v</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u="sng">
                <a:solidFill>
                  <a:srgbClr val="706f6f"/>
                </a:solidFill>
                <a:uFillTx/>
                <a:latin typeface="Tw Cen MT"/>
                <a:ea typeface="DejaVu Sans"/>
              </a:rPr>
              <a:t>i</a:t>
            </a:r>
            <a:r>
              <a:rPr b="0" lang="en-US" sz="2000" spc="-1" strike="noStrike" u="sng">
                <a:solidFill>
                  <a:srgbClr val="706f6f"/>
                </a:solidFill>
                <a:uFillTx/>
                <a:latin typeface="Tw Cen MT"/>
                <a:ea typeface="DejaVu Sans"/>
              </a:rPr>
              <a:t>n</a:t>
            </a:r>
            <a:r>
              <a:rPr b="0" lang="en-US" sz="2000" spc="-1" strike="noStrike" u="sng">
                <a:solidFill>
                  <a:srgbClr val="706f6f"/>
                </a:solidFill>
                <a:uFillTx/>
                <a:latin typeface="Tw Cen MT"/>
                <a:ea typeface="DejaVu Sans"/>
              </a:rPr>
              <a:t>t</a:t>
            </a:r>
            <a:r>
              <a:rPr b="0" lang="en-US" sz="2000" spc="-1" strike="noStrike" u="sng">
                <a:solidFill>
                  <a:srgbClr val="706f6f"/>
                </a:solidFill>
                <a:uFillTx/>
                <a:latin typeface="Tw Cen MT"/>
                <a:ea typeface="DejaVu Sans"/>
              </a:rPr>
              <a:t>e</a:t>
            </a:r>
            <a:r>
              <a:rPr b="0" lang="en-US" sz="2000" spc="-1" strike="noStrike" u="sng">
                <a:solidFill>
                  <a:srgbClr val="706f6f"/>
                </a:solidFill>
                <a:uFillTx/>
                <a:latin typeface="Tw Cen MT"/>
                <a:ea typeface="DejaVu Sans"/>
              </a:rPr>
              <a:t>r</a:t>
            </a:r>
            <a:r>
              <a:rPr b="0" lang="en-US" sz="2000" spc="-1" strike="noStrike" u="sng">
                <a:solidFill>
                  <a:srgbClr val="706f6f"/>
                </a:solidFill>
                <a:uFillTx/>
                <a:latin typeface="Tw Cen MT"/>
                <a:ea typeface="DejaVu Sans"/>
              </a:rPr>
              <a:t>f</a:t>
            </a:r>
            <a:r>
              <a:rPr b="0" lang="en-US" sz="2000" spc="-1" strike="noStrike" u="sng">
                <a:solidFill>
                  <a:srgbClr val="706f6f"/>
                </a:solidFill>
                <a:uFillTx/>
                <a:latin typeface="Tw Cen MT"/>
                <a:ea typeface="DejaVu Sans"/>
              </a:rPr>
              <a:t>a</a:t>
            </a:r>
            <a:r>
              <a:rPr b="0" lang="en-US" sz="2000" spc="-1" strike="noStrike" u="sng">
                <a:solidFill>
                  <a:srgbClr val="706f6f"/>
                </a:solidFill>
                <a:uFillTx/>
                <a:latin typeface="Tw Cen MT"/>
                <a:ea typeface="DejaVu Sans"/>
              </a:rPr>
              <a:t>c</a:t>
            </a:r>
            <a:r>
              <a:rPr b="0" lang="en-US" sz="2000" spc="-1" strike="noStrike" u="sng">
                <a:solidFill>
                  <a:srgbClr val="706f6f"/>
                </a:solidFill>
                <a:uFillTx/>
                <a:latin typeface="Tw Cen MT"/>
                <a:ea typeface="DejaVu Sans"/>
              </a:rPr>
              <a:t>e</a:t>
            </a:r>
            <a:r>
              <a:rPr b="0" lang="en-US" sz="2000" spc="-1" strike="noStrike" u="sng">
                <a:solidFill>
                  <a:srgbClr val="706f6f"/>
                </a:solidFill>
                <a:uFillTx/>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j</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8</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a:t>
            </a:r>
            <a:r>
              <a:rPr b="1" lang="en-US" sz="2000" spc="-1" strike="noStrike">
                <a:solidFill>
                  <a:srgbClr val="706f6f"/>
                </a:solidFill>
                <a:latin typeface="Tw Cen MT"/>
                <a:ea typeface="DejaVu Sans"/>
              </a:rPr>
              <a:t>I</a:t>
            </a:r>
            <a:r>
              <a:rPr b="1" lang="en-US" sz="2000" spc="-1" strike="noStrike">
                <a:solidFill>
                  <a:srgbClr val="706f6f"/>
                </a:solidFill>
                <a:latin typeface="Tw Cen MT"/>
                <a:ea typeface="DejaVu Sans"/>
              </a:rPr>
              <a:t>n</a:t>
            </a:r>
            <a:r>
              <a:rPr b="1" lang="en-US" sz="2000" spc="-1" strike="noStrike">
                <a:solidFill>
                  <a:srgbClr val="706f6f"/>
                </a:solidFill>
                <a:latin typeface="Tw Cen MT"/>
                <a:ea typeface="DejaVu Sans"/>
              </a:rPr>
              <a:t>h</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r</a:t>
            </a:r>
            <a:r>
              <a:rPr b="1" lang="en-US" sz="2000" spc="-1" strike="noStrike">
                <a:solidFill>
                  <a:srgbClr val="706f6f"/>
                </a:solidFill>
                <a:latin typeface="Tw Cen MT"/>
                <a:ea typeface="DejaVu Sans"/>
              </a:rPr>
              <a:t>i</a:t>
            </a:r>
            <a:r>
              <a:rPr b="1" lang="en-US" sz="2000" spc="-1" strike="noStrike">
                <a:solidFill>
                  <a:srgbClr val="706f6f"/>
                </a:solidFill>
                <a:latin typeface="Tw Cen MT"/>
                <a:ea typeface="DejaVu Sans"/>
              </a:rPr>
              <a:t>t</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n</a:t>
            </a:r>
            <a:r>
              <a:rPr b="1" lang="en-US" sz="2000" spc="-1" strike="noStrike">
                <a:solidFill>
                  <a:srgbClr val="706f6f"/>
                </a:solidFill>
                <a:latin typeface="Tw Cen MT"/>
                <a:ea typeface="DejaVu Sans"/>
              </a:rPr>
              <a:t>c</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I</a:t>
            </a:r>
            <a:r>
              <a:rPr b="1" lang="en-US" sz="2000" spc="-1" strike="noStrike">
                <a:solidFill>
                  <a:srgbClr val="706f6f"/>
                </a:solidFill>
                <a:latin typeface="Tw Cen MT"/>
                <a:ea typeface="DejaVu Sans"/>
              </a:rPr>
              <a:t>n</a:t>
            </a:r>
            <a:r>
              <a:rPr b="1" lang="en-US" sz="2000" spc="-1" strike="noStrike">
                <a:solidFill>
                  <a:srgbClr val="706f6f"/>
                </a:solidFill>
                <a:latin typeface="Tw Cen MT"/>
                <a:ea typeface="DejaVu Sans"/>
              </a:rPr>
              <a:t>t</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r</a:t>
            </a:r>
            <a:r>
              <a:rPr b="1" lang="en-US" sz="2000" spc="-1" strike="noStrike">
                <a:solidFill>
                  <a:srgbClr val="706f6f"/>
                </a:solidFill>
                <a:latin typeface="Tw Cen MT"/>
                <a:ea typeface="DejaVu Sans"/>
              </a:rPr>
              <a:t>f</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c</a:t>
            </a:r>
            <a:r>
              <a:rPr b="1" lang="en-US" sz="2000" spc="-1" strike="noStrike">
                <a:solidFill>
                  <a:srgbClr val="706f6f"/>
                </a:solidFill>
                <a:latin typeface="Tw Cen MT"/>
                <a:ea typeface="DejaVu Sans"/>
              </a:rPr>
              <a:t>e</a:t>
            </a:r>
            <a:r>
              <a:rPr b="1" lang="en-US" sz="2000" spc="-1" strike="noStrike">
                <a:solidFill>
                  <a:srgbClr val="706f6f"/>
                </a:solidFill>
                <a:latin typeface="Tw Cen MT"/>
                <a:ea typeface="DejaVu Sans"/>
              </a:rPr>
              <a:t>s</a:t>
            </a:r>
            <a:r>
              <a:rPr b="1" lang="en-US" sz="2000" spc="-1" strike="noStrike">
                <a:solidFill>
                  <a:srgbClr val="706f6f"/>
                </a:solidFill>
                <a:latin typeface="Tw Cen MT"/>
                <a:ea typeface="DejaVu Sans"/>
              </a:rPr>
              <a:t>.</a:t>
            </a:r>
            <a:r>
              <a:rPr b="1" lang="en-US" sz="2000" spc="-1" strike="noStrike">
                <a:solidFill>
                  <a:srgbClr val="706f6f"/>
                </a:solidFill>
                <a:latin typeface="Tw Cen MT"/>
                <a:ea typeface="DejaVu Sans"/>
              </a:rPr>
              <a:t>j</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v</a:t>
            </a:r>
            <a:r>
              <a:rPr b="1" lang="en-US" sz="2000" spc="-1" strike="noStrike">
                <a:solidFill>
                  <a:srgbClr val="706f6f"/>
                </a:solidFill>
                <a:latin typeface="Tw Cen MT"/>
                <a:ea typeface="DejaVu Sans"/>
              </a:rPr>
              <a:t>a</a:t>
            </a:r>
            <a:r>
              <a:rPr b="1" lang="en-US" sz="2000" spc="-1" strike="noStrike">
                <a:solidFill>
                  <a:srgbClr val="706f6f"/>
                </a:solidFill>
                <a:latin typeface="Tw Cen MT"/>
                <a:ea typeface="DejaVu Sans"/>
              </a:rPr>
              <a: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a:t>
            </a:r>
            <a:r>
              <a:rPr b="0" lang="en-US" sz="2000" spc="-1" strike="noStrike">
                <a:solidFill>
                  <a:srgbClr val="706f6f"/>
                </a:solidFill>
                <a:latin typeface="Tw Cen MT"/>
                <a:ea typeface="DejaVu Sans"/>
              </a:rPr>
              <a:t> </a:t>
            </a:r>
            <a:r>
              <a:rPr b="0" lang="en-US" sz="2000" spc="-1" strike="noStrike">
                <a:solidFill>
                  <a:srgbClr val="ff0000"/>
                </a:solidFill>
                <a:latin typeface="Tw Cen MT"/>
                <a:ea typeface="DejaVu Sans"/>
              </a:rPr>
              <a:t>d</a:t>
            </a:r>
            <a:r>
              <a:rPr b="0" lang="en-US" sz="2000" spc="-1" strike="noStrike">
                <a:solidFill>
                  <a:srgbClr val="ff0000"/>
                </a:solidFill>
                <a:latin typeface="Tw Cen MT"/>
                <a:ea typeface="DejaVu Sans"/>
              </a:rPr>
              <a:t>e</a:t>
            </a:r>
            <a:r>
              <a:rPr b="0" lang="en-US" sz="2000" spc="-1" strike="noStrike">
                <a:solidFill>
                  <a:srgbClr val="ff0000"/>
                </a:solidFill>
                <a:latin typeface="Tw Cen MT"/>
                <a:ea typeface="DejaVu Sans"/>
              </a:rPr>
              <a:t>f</a:t>
            </a:r>
            <a:r>
              <a:rPr b="0" lang="en-US" sz="2000" spc="-1" strike="noStrike">
                <a:solidFill>
                  <a:srgbClr val="ff0000"/>
                </a:solidFill>
                <a:latin typeface="Tw Cen MT"/>
                <a:ea typeface="DejaVu Sans"/>
              </a:rPr>
              <a:t>a</a:t>
            </a:r>
            <a:r>
              <a:rPr b="0" lang="en-US" sz="2000" spc="-1" strike="noStrike">
                <a:solidFill>
                  <a:srgbClr val="ff0000"/>
                </a:solidFill>
                <a:latin typeface="Tw Cen MT"/>
                <a:ea typeface="DejaVu Sans"/>
              </a:rPr>
              <a:t>u</a:t>
            </a:r>
            <a:r>
              <a:rPr b="0" lang="en-US" sz="2000" spc="-1" strike="noStrike">
                <a:solidFill>
                  <a:srgbClr val="ff0000"/>
                </a:solidFill>
                <a:latin typeface="Tw Cen MT"/>
                <a:ea typeface="DejaVu Sans"/>
              </a:rPr>
              <a:t>l</a:t>
            </a:r>
            <a:r>
              <a:rPr b="0" lang="en-US" sz="2000" spc="-1" strike="noStrike">
                <a:solidFill>
                  <a:srgbClr val="ff0000"/>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k</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y</a:t>
            </a:r>
            <a:r>
              <a:rPr b="0" lang="en-US" sz="2000" spc="-1" strike="noStrike">
                <a:solidFill>
                  <a:srgbClr val="706f6f"/>
                </a:solidFill>
                <a:latin typeface="Tw Cen MT"/>
                <a:ea typeface="DejaVu Sans"/>
              </a:rPr>
              <a:t>w</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y</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b</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b</a:t>
            </a:r>
            <a:r>
              <a:rPr b="0" lang="en-US" sz="2000" spc="-1" strike="noStrike">
                <a:solidFill>
                  <a:srgbClr val="706f6f"/>
                </a:solidFill>
                <a:latin typeface="Tw Cen MT"/>
                <a:ea typeface="DejaVu Sans"/>
              </a:rPr>
              <a:t>y</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s</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s</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f</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u</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h</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s</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b</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v</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r</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d</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b</a:t>
            </a:r>
            <a:r>
              <a:rPr b="0" lang="en-US" sz="2000" spc="-1" strike="noStrike">
                <a:solidFill>
                  <a:srgbClr val="706f6f"/>
                </a:solidFill>
                <a:latin typeface="Tw Cen MT"/>
                <a:ea typeface="DejaVu Sans"/>
              </a:rPr>
              <a:t>y</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p</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m</a:t>
            </a:r>
            <a:r>
              <a:rPr b="0" lang="en-US" sz="2000" spc="-1" strike="noStrike">
                <a:solidFill>
                  <a:srgbClr val="706f6f"/>
                </a:solidFill>
                <a:latin typeface="Tw Cen MT"/>
                <a:ea typeface="DejaVu Sans"/>
              </a:rPr>
              <a:t>e</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t</a:t>
            </a:r>
            <a:r>
              <a:rPr b="0" lang="en-US" sz="2000" spc="-1" strike="noStrike">
                <a:solidFill>
                  <a:srgbClr val="706f6f"/>
                </a:solidFill>
                <a:latin typeface="Tw Cen MT"/>
                <a:ea typeface="DejaVu Sans"/>
              </a:rPr>
              <a:t>i</a:t>
            </a:r>
            <a:r>
              <a:rPr b="0" lang="en-US" sz="2000" spc="-1" strike="noStrike">
                <a:solidFill>
                  <a:srgbClr val="706f6f"/>
                </a:solidFill>
                <a:latin typeface="Tw Cen MT"/>
                <a:ea typeface="DejaVu Sans"/>
              </a:rPr>
              <a:t>o</a:t>
            </a:r>
            <a:r>
              <a:rPr b="0" lang="en-US" sz="2000" spc="-1" strike="noStrike">
                <a:solidFill>
                  <a:srgbClr val="706f6f"/>
                </a:solidFill>
                <a:latin typeface="Tw Cen MT"/>
                <a:ea typeface="DejaVu Sans"/>
              </a:rPr>
              <a:t>n</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c</a:t>
            </a:r>
            <a:r>
              <a:rPr b="0" lang="en-US" sz="2000" spc="-1" strike="noStrike">
                <a:solidFill>
                  <a:srgbClr val="706f6f"/>
                </a:solidFill>
                <a:latin typeface="Tw Cen MT"/>
                <a:ea typeface="DejaVu Sans"/>
              </a:rPr>
              <a:t>l</a:t>
            </a:r>
            <a:r>
              <a:rPr b="0" lang="en-US" sz="2000" spc="-1" strike="noStrike">
                <a:solidFill>
                  <a:srgbClr val="706f6f"/>
                </a:solidFill>
                <a:latin typeface="Tw Cen MT"/>
                <a:ea typeface="DejaVu Sans"/>
              </a:rPr>
              <a:t>a</a:t>
            </a:r>
            <a:r>
              <a:rPr b="0" lang="en-US" sz="2000" spc="-1" strike="noStrike">
                <a:solidFill>
                  <a:srgbClr val="706f6f"/>
                </a:solidFill>
                <a:latin typeface="Tw Cen MT"/>
                <a:ea typeface="DejaVu Sans"/>
              </a:rPr>
              <a:t>s</a:t>
            </a:r>
            <a:r>
              <a:rPr b="0" lang="en-US" sz="2000" spc="-1" strike="noStrike">
                <a:solidFill>
                  <a:srgbClr val="706f6f"/>
                </a:solidFill>
                <a:latin typeface="Tw Cen MT"/>
                <a:ea typeface="DejaVu Sans"/>
              </a:rPr>
              <a:t>s</a:t>
            </a:r>
            <a:endParaRPr b="0" lang="en-US" sz="2000" spc="-1" strike="noStrike">
              <a:latin typeface="Arial"/>
            </a:endParaRPr>
          </a:p>
          <a:p>
            <a:pPr marL="542160">
              <a:lnSpc>
                <a:spcPts val="2401"/>
              </a:lnSpc>
              <a:buNone/>
              <a:tabLst>
                <a:tab algn="l" pos="0"/>
              </a:tabLst>
            </a:pPr>
            <a:endParaRPr b="0" lang="en-US" sz="2000" spc="-1" strike="noStrike">
              <a:latin typeface="Arial"/>
            </a:endParaRPr>
          </a:p>
        </p:txBody>
      </p:sp>
      <p:sp>
        <p:nvSpPr>
          <p:cNvPr id="479"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DEFAULT AND STATIC METHODS </a:t>
            </a:r>
            <a:r>
              <a:rPr b="1" lang="nl-NL" sz="4000" spc="-1" strike="noStrike" cap="all">
                <a:solidFill>
                  <a:srgbClr val="1434a0"/>
                </a:solidFill>
                <a:latin typeface="Tw Cen MT"/>
                <a:ea typeface="DejaVu Sans"/>
              </a:rPr>
              <a:t>IN JAVA INTERFACES</a:t>
            </a:r>
            <a:endParaRPr b="0" lang="en-US" sz="4000" spc="-1" strike="noStrike">
              <a:latin typeface="Arial"/>
            </a:endParaRPr>
          </a:p>
        </p:txBody>
      </p:sp>
      <p:sp>
        <p:nvSpPr>
          <p:cNvPr id="480"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CCDAE0C5-D220-4F6E-BD59-3AA785C4DA54}"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Lambda is equivalent to a method without a name</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Also referred as anonymous function. Has everything that regular method has (method parameters, method body, return type)</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Not tied to any class, like regular method</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Can be assigned to a variable and passed around </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Main purpose is to implement Functional Interface (</a:t>
            </a:r>
            <a:r>
              <a:rPr b="0" lang="en-US" sz="2000" spc="-1" strike="noStrike">
                <a:solidFill>
                  <a:srgbClr val="4d5156"/>
                </a:solidFill>
                <a:latin typeface="Tw Cen MT"/>
                <a:ea typeface="DejaVu Sans"/>
              </a:rPr>
              <a:t>interface that contains only one abstract method</a:t>
            </a:r>
            <a:r>
              <a:rPr b="0" lang="en-US" sz="2000" spc="-1" strike="noStrike">
                <a:solidFill>
                  <a:srgbClr val="706f6f"/>
                </a:solidFill>
                <a:latin typeface="Tw Cen MT"/>
                <a:ea typeface="DejaVu Sans"/>
              </a:rPr>
              <a:t>)</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Embraces code re-usability</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endParaRPr b="0" lang="en-US" sz="2000" spc="-1" strike="noStrike">
              <a:latin typeface="Arial"/>
            </a:endParaRPr>
          </a:p>
          <a:p>
            <a:pPr>
              <a:lnSpc>
                <a:spcPct val="100000"/>
              </a:lnSpc>
              <a:buNone/>
            </a:pPr>
            <a:endParaRPr b="0" lang="en-US" sz="2000" spc="-1" strike="noStrike">
              <a:latin typeface="Arial"/>
            </a:endParaRPr>
          </a:p>
        </p:txBody>
      </p:sp>
      <p:sp>
        <p:nvSpPr>
          <p:cNvPr id="482"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 WHAT IS LAMBDA?</a:t>
            </a:r>
            <a:endParaRPr b="0" lang="en-US" sz="4000" spc="-1" strike="noStrike">
              <a:latin typeface="Arial"/>
            </a:endParaRPr>
          </a:p>
        </p:txBody>
      </p:sp>
      <p:sp>
        <p:nvSpPr>
          <p:cNvPr id="483"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3CE798C-9B72-43BD-BECA-BCB156F2E960}"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fontScale="96000"/>
          </a:bodyPr>
          <a:p>
            <a:pPr lvl="3" marL="704880" indent="-342360">
              <a:lnSpc>
                <a:spcPts val="2401"/>
              </a:lnSpc>
              <a:buClr>
                <a:srgbClr val="0069b4"/>
              </a:buClr>
              <a:buSzPct val="80000"/>
              <a:buFont typeface="Franklin Gothic Book"/>
              <a:buChar char="•"/>
            </a:pPr>
            <a:r>
              <a:rPr b="0" lang="en-US" sz="4000" spc="-1" strike="noStrike">
                <a:solidFill>
                  <a:srgbClr val="706f6f"/>
                </a:solidFill>
                <a:latin typeface="Tw Cen MT"/>
                <a:ea typeface="DejaVu Sans"/>
              </a:rPr>
              <a:t>() -&gt;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181080">
              <a:lnSpc>
                <a:spcPts val="2401"/>
              </a:lnSpc>
              <a:buNone/>
              <a:tabLst>
                <a:tab algn="l" pos="0"/>
              </a:tabLst>
            </a:pPr>
            <a:r>
              <a:rPr b="0" lang="en-US" sz="2000" spc="-1" strike="noStrike">
                <a:solidFill>
                  <a:srgbClr val="706f6f"/>
                </a:solidFill>
                <a:latin typeface="Tw Cen MT"/>
                <a:ea typeface="DejaVu Sans"/>
              </a:rPr>
              <a:t>IMPORTANT:</a:t>
            </a:r>
            <a:endParaRPr b="0" lang="en-US" sz="2000" spc="-1" strike="noStrike">
              <a:latin typeface="Arial"/>
            </a:endParaRPr>
          </a:p>
          <a:p>
            <a:pPr marL="181080">
              <a:lnSpc>
                <a:spcPts val="2401"/>
              </a:lnSpc>
              <a:buNone/>
              <a:tabLst>
                <a:tab algn="l" pos="0"/>
              </a:tabLst>
            </a:pPr>
            <a:r>
              <a:rPr b="0" lang="en-US" sz="2000" spc="-1" strike="noStrike">
                <a:solidFill>
                  <a:srgbClr val="706f6f"/>
                </a:solidFill>
                <a:latin typeface="Tw Cen MT"/>
                <a:ea typeface="DejaVu Sans"/>
              </a:rPr>
              <a:t>We might show lambdas as () -&gt; {} but in reality, you must always use it when a resulting type is defined or expected. For instance:</a:t>
            </a:r>
            <a:endParaRPr b="0" lang="en-US" sz="2000" spc="-1" strike="noStrike">
              <a:latin typeface="Arial"/>
            </a:endParaRPr>
          </a:p>
          <a:p>
            <a:pPr marL="523800" indent="-343080">
              <a:lnSpc>
                <a:spcPts val="2401"/>
              </a:lnSpc>
              <a:buClr>
                <a:srgbClr val="706f6f"/>
              </a:buClr>
              <a:buFont typeface="Arial"/>
              <a:buChar char="•"/>
              <a:tabLst>
                <a:tab algn="l" pos="0"/>
              </a:tabLst>
            </a:pPr>
            <a:r>
              <a:rPr b="0" lang="en-US" sz="2000" spc="-1" strike="noStrike">
                <a:solidFill>
                  <a:srgbClr val="706f6f"/>
                </a:solidFill>
                <a:latin typeface="Tw Cen MT"/>
                <a:ea typeface="DejaVu Sans"/>
              </a:rPr>
              <a:t>() -&gt; {}; is not allowed as compiler has no idea what this is.</a:t>
            </a:r>
            <a:endParaRPr b="0" lang="en-US" sz="2000" spc="-1" strike="noStrike">
              <a:latin typeface="Arial"/>
            </a:endParaRPr>
          </a:p>
          <a:p>
            <a:pPr marL="523800" indent="-343080">
              <a:lnSpc>
                <a:spcPts val="2401"/>
              </a:lnSpc>
              <a:buClr>
                <a:srgbClr val="706f6f"/>
              </a:buClr>
              <a:buFont typeface="Arial"/>
              <a:buChar char="•"/>
              <a:tabLst>
                <a:tab algn="l" pos="0"/>
              </a:tabLst>
            </a:pPr>
            <a:r>
              <a:rPr b="0" lang="en-US" sz="2000" spc="-1" strike="noStrike">
                <a:solidFill>
                  <a:srgbClr val="706f6f"/>
                </a:solidFill>
                <a:latin typeface="Tw Cen MT"/>
                <a:ea typeface="DejaVu Sans"/>
              </a:rPr>
              <a:t>Runnable task = () -&gt; {}; is allowed as compiler knows what lamda is supposed to implement.</a:t>
            </a:r>
            <a:endParaRPr b="0" lang="en-US" sz="2000" spc="-1" strike="noStrike">
              <a:latin typeface="Arial"/>
            </a:endParaRPr>
          </a:p>
          <a:p>
            <a:pPr marL="181080">
              <a:lnSpc>
                <a:spcPts val="2401"/>
              </a:lnSpc>
              <a:buNone/>
              <a:tabLst>
                <a:tab algn="l" pos="0"/>
              </a:tabLst>
            </a:pPr>
            <a:r>
              <a:rPr b="0" lang="en-US" sz="2000" spc="-1" strike="noStrike">
                <a:solidFill>
                  <a:srgbClr val="706f6f"/>
                </a:solidFill>
                <a:latin typeface="Tw Cen MT"/>
                <a:ea typeface="DejaVu Sans"/>
              </a:rPr>
              <a:t>Always keep in mind: At the end of the day, Java is still a strongly typed language. If type can't be implied, it must be declared.</a:t>
            </a:r>
            <a:endParaRPr b="0" lang="en-US" sz="2000" spc="-1" strike="noStrike">
              <a:latin typeface="Arial"/>
            </a:endParaRPr>
          </a:p>
          <a:p>
            <a:pPr>
              <a:lnSpc>
                <a:spcPts val="2401"/>
              </a:lnSpc>
              <a:buNone/>
              <a:tabLst>
                <a:tab algn="l" pos="0"/>
              </a:tabLst>
            </a:pPr>
            <a:endParaRPr b="0" lang="en-US" sz="2000" spc="-1" strike="noStrike">
              <a:latin typeface="Arial"/>
            </a:endParaRPr>
          </a:p>
        </p:txBody>
      </p:sp>
      <p:sp>
        <p:nvSpPr>
          <p:cNvPr id="485"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 SYNTAX</a:t>
            </a:r>
            <a:endParaRPr b="0" lang="en-US" sz="4000" spc="-1" strike="noStrike">
              <a:latin typeface="Arial"/>
            </a:endParaRPr>
          </a:p>
        </p:txBody>
      </p:sp>
      <p:sp>
        <p:nvSpPr>
          <p:cNvPr id="486"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8D8A4CA7-3D9A-44DD-AAF1-D6C633EC8C97}"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487" name="CustomShape 4"/>
          <p:cNvSpPr/>
          <p:nvPr/>
        </p:nvSpPr>
        <p:spPr>
          <a:xfrm flipV="1">
            <a:off x="1488240" y="1992600"/>
            <a:ext cx="360" cy="747720"/>
          </a:xfrm>
          <a:custGeom>
            <a:avLst/>
            <a:gdLst/>
            <a:ahLst/>
            <a:rect l="l" t="t" r="r" b="b"/>
            <a:pathLst>
              <a:path w="21600" h="21600">
                <a:moveTo>
                  <a:pt x="0" y="0"/>
                </a:moveTo>
                <a:lnTo>
                  <a:pt x="21600" y="21600"/>
                </a:lnTo>
              </a:path>
            </a:pathLst>
          </a:custGeom>
          <a:noFill/>
          <a:ln>
            <a:solidFill>
              <a:srgbClr val="a8a8a8"/>
            </a:solidFill>
            <a:tailEnd len="med" type="triangle" w="med"/>
          </a:ln>
        </p:spPr>
        <p:style>
          <a:lnRef idx="1">
            <a:schemeClr val="accent1"/>
          </a:lnRef>
          <a:fillRef idx="0">
            <a:schemeClr val="accent1"/>
          </a:fillRef>
          <a:effectRef idx="0">
            <a:schemeClr val="accent1"/>
          </a:effectRef>
          <a:fontRef idx="minor"/>
        </p:style>
      </p:sp>
      <p:sp>
        <p:nvSpPr>
          <p:cNvPr id="488" name="CustomShape 5"/>
          <p:cNvSpPr/>
          <p:nvPr/>
        </p:nvSpPr>
        <p:spPr>
          <a:xfrm flipV="1">
            <a:off x="2613600" y="1992600"/>
            <a:ext cx="360" cy="747720"/>
          </a:xfrm>
          <a:custGeom>
            <a:avLst/>
            <a:gdLst/>
            <a:ahLst/>
            <a:rect l="l" t="t" r="r" b="b"/>
            <a:pathLst>
              <a:path w="21600" h="21600">
                <a:moveTo>
                  <a:pt x="0" y="0"/>
                </a:moveTo>
                <a:lnTo>
                  <a:pt x="21600" y="21600"/>
                </a:lnTo>
              </a:path>
            </a:pathLst>
          </a:custGeom>
          <a:noFill/>
          <a:ln>
            <a:solidFill>
              <a:srgbClr val="a8a8a8"/>
            </a:solidFill>
            <a:tailEnd len="med" type="triangle" w="med"/>
          </a:ln>
        </p:spPr>
        <p:style>
          <a:lnRef idx="1">
            <a:schemeClr val="accent1"/>
          </a:lnRef>
          <a:fillRef idx="0">
            <a:schemeClr val="accent1"/>
          </a:fillRef>
          <a:effectRef idx="0">
            <a:schemeClr val="accent1"/>
          </a:effectRef>
          <a:fontRef idx="minor"/>
        </p:style>
      </p:sp>
      <p:sp>
        <p:nvSpPr>
          <p:cNvPr id="489" name="CustomShape 6"/>
          <p:cNvSpPr/>
          <p:nvPr/>
        </p:nvSpPr>
        <p:spPr>
          <a:xfrm>
            <a:off x="1031040" y="2806560"/>
            <a:ext cx="912960" cy="71100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US" sz="1400" spc="-1" strike="noStrike">
                <a:solidFill>
                  <a:srgbClr val="706f6f"/>
                </a:solidFill>
                <a:latin typeface="Tw Cen MT"/>
                <a:ea typeface="DejaVu Sans"/>
              </a:rPr>
              <a:t>Method parameters</a:t>
            </a:r>
            <a:endParaRPr b="0" lang="en-US" sz="1400" spc="-1" strike="noStrike">
              <a:latin typeface="Arial"/>
            </a:endParaRPr>
          </a:p>
        </p:txBody>
      </p:sp>
      <p:sp>
        <p:nvSpPr>
          <p:cNvPr id="490" name="CustomShape 7"/>
          <p:cNvSpPr/>
          <p:nvPr/>
        </p:nvSpPr>
        <p:spPr>
          <a:xfrm>
            <a:off x="2389680" y="2808720"/>
            <a:ext cx="912960" cy="49788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US" sz="1400" spc="-1" strike="noStrike">
                <a:solidFill>
                  <a:srgbClr val="706f6f"/>
                </a:solidFill>
                <a:latin typeface="Tw Cen MT"/>
                <a:ea typeface="DejaVu Sans"/>
              </a:rPr>
              <a:t>Method body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fontScale="97000"/>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Basic example: () -&gt; { System.out.println(“Hello World”);};</a:t>
            </a:r>
            <a:endParaRPr b="0" lang="en-US" sz="2000" spc="-1" strike="noStrike">
              <a:latin typeface="Arial"/>
            </a:endParaRPr>
          </a:p>
          <a:p>
            <a:pPr marL="361440">
              <a:lnSpc>
                <a:spcPts val="2401"/>
              </a:lnSpc>
              <a:buNone/>
              <a:tabLst>
                <a:tab algn="l" pos="0"/>
              </a:tabLst>
            </a:pPr>
            <a:endParaRPr b="0" lang="en-US" sz="2000" spc="-1" strike="noStrike">
              <a:latin typeface="Arial"/>
            </a:endParaRPr>
          </a:p>
          <a:p>
            <a:pPr lvl="3" marL="704880" indent="-342360">
              <a:lnSpc>
                <a:spcPts val="2401"/>
              </a:lnSpc>
              <a:buClr>
                <a:srgbClr val="0069b4"/>
              </a:buClr>
              <a:buSzPct val="80000"/>
              <a:buFont typeface="Franklin Gothic Book"/>
              <a:buChar char="•"/>
              <a:tabLst>
                <a:tab algn="l" pos="0"/>
              </a:tabLst>
            </a:pPr>
            <a:r>
              <a:rPr b="0" lang="en-US" sz="2000" spc="-1" strike="noStrike">
                <a:solidFill>
                  <a:srgbClr val="706f6f"/>
                </a:solidFill>
                <a:latin typeface="Tw Cen MT"/>
                <a:ea typeface="DejaVu Sans"/>
              </a:rPr>
              <a:t>If method body is a single line statement, than curly braces are not needed </a:t>
            </a: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DejaVu Sans"/>
              </a:rPr>
              <a:t>() -&gt; System.out.println(“Hello World”);</a:t>
            </a:r>
            <a:endParaRPr b="0" lang="en-US" sz="2000" spc="-1" strike="noStrike">
              <a:latin typeface="Arial"/>
            </a:endParaRPr>
          </a:p>
          <a:p>
            <a:pPr marL="713880">
              <a:lnSpc>
                <a:spcPts val="2401"/>
              </a:lnSpc>
              <a:buNone/>
              <a:tabLst>
                <a:tab algn="l" pos="0"/>
              </a:tabLst>
            </a:pPr>
            <a:endParaRPr b="0" lang="en-US" sz="2000" spc="-1" strike="noStrike">
              <a:latin typeface="Arial"/>
            </a:endParaRPr>
          </a:p>
          <a:p>
            <a:pPr lvl="3" marL="704880" indent="-342360">
              <a:lnSpc>
                <a:spcPts val="2401"/>
              </a:lnSpc>
              <a:buClr>
                <a:srgbClr val="0069b4"/>
              </a:buClr>
              <a:buSzPct val="80000"/>
              <a:buFont typeface="Franklin Gothic Book"/>
              <a:buChar char="•"/>
              <a:tabLst>
                <a:tab algn="l" pos="0"/>
              </a:tabLst>
            </a:pPr>
            <a:r>
              <a:rPr b="0" lang="en-US" sz="2000" spc="-1" strike="noStrike">
                <a:solidFill>
                  <a:srgbClr val="706f6f"/>
                </a:solidFill>
                <a:latin typeface="Tw Cen MT"/>
                <a:ea typeface="DejaVu Sans"/>
              </a:rPr>
              <a:t>For multiple statements, curly braces are mandatory</a:t>
            </a:r>
            <a:endParaRPr b="0" lang="en-US" sz="2000" spc="-1" strike="noStrike">
              <a:latin typeface="Arial"/>
            </a:endParaRPr>
          </a:p>
          <a:p>
            <a:pPr marL="361440">
              <a:lnSpc>
                <a:spcPts val="2401"/>
              </a:lnSpc>
              <a:buNone/>
              <a:tabLst>
                <a:tab algn="l" pos="0"/>
              </a:tabLst>
            </a:pPr>
            <a:endParaRPr b="0" lang="en-US" sz="2000" spc="-1" strike="noStrike">
              <a:latin typeface="Arial"/>
            </a:endParaRPr>
          </a:p>
          <a:p>
            <a:pPr lvl="3" marL="704880" indent="-342360">
              <a:lnSpc>
                <a:spcPts val="2401"/>
              </a:lnSpc>
              <a:buClr>
                <a:srgbClr val="0069b4"/>
              </a:buClr>
              <a:buSzPct val="80000"/>
              <a:buFont typeface="Franklin Gothic Book"/>
              <a:buChar char="•"/>
              <a:tabLst>
                <a:tab algn="l" pos="0"/>
              </a:tabLst>
            </a:pPr>
            <a:r>
              <a:rPr b="0" lang="en-US" sz="2000" spc="-1" strike="noStrike">
                <a:solidFill>
                  <a:srgbClr val="706f6f"/>
                </a:solidFill>
                <a:latin typeface="Tw Cen MT"/>
                <a:ea typeface="DejaVu Sans"/>
              </a:rPr>
              <a:t>Parameter type is optional in lambda, compiler is smart enough to determine it’s type</a:t>
            </a: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Calibri"/>
              </a:rPr>
              <a:t>BiConsumer&lt;Integer&gt; consumer = (</a:t>
            </a:r>
            <a:r>
              <a:rPr b="0" lang="en-US" sz="2000" spc="-1" strike="noStrike">
                <a:solidFill>
                  <a:srgbClr val="a6a6a6"/>
                </a:solidFill>
                <a:latin typeface="Tw Cen MT"/>
                <a:ea typeface="Calibri"/>
              </a:rPr>
              <a:t>Integer</a:t>
            </a:r>
            <a:r>
              <a:rPr b="0" lang="en-US" sz="2000" spc="-1" strike="noStrike">
                <a:solidFill>
                  <a:srgbClr val="706f6f"/>
                </a:solidFill>
                <a:latin typeface="Tw Cen MT"/>
                <a:ea typeface="Calibri"/>
              </a:rPr>
              <a:t> a,</a:t>
            </a:r>
            <a:r>
              <a:rPr b="0" lang="en-US" sz="2000" spc="-1" strike="noStrike">
                <a:solidFill>
                  <a:srgbClr val="a6a6a6"/>
                </a:solidFill>
                <a:latin typeface="Tw Cen MT"/>
                <a:ea typeface="Calibri"/>
              </a:rPr>
              <a:t>Integer</a:t>
            </a:r>
            <a:r>
              <a:rPr b="0" lang="en-US" sz="2000" spc="-1" strike="noStrike">
                <a:solidFill>
                  <a:srgbClr val="706f6f"/>
                </a:solidFill>
                <a:latin typeface="Tw Cen MT"/>
                <a:ea typeface="Calibri"/>
              </a:rPr>
              <a:t> b) -&gt; a.compareTo(b); can be simplified to: BiConsumer&lt;Integer&gt; consumer = (a, b) -&gt; a.compareTo(b);</a:t>
            </a:r>
            <a:endParaRPr b="0" lang="en-US" sz="2000" spc="-1" strike="noStrike">
              <a:latin typeface="Arial"/>
            </a:endParaRPr>
          </a:p>
          <a:p>
            <a:pPr marL="713880">
              <a:lnSpc>
                <a:spcPts val="2401"/>
              </a:lnSpc>
              <a:buNone/>
              <a:tabLst>
                <a:tab algn="l" pos="0"/>
              </a:tabLst>
            </a:pPr>
            <a:endParaRPr b="0" lang="en-US" sz="2000" spc="-1" strike="noStrike">
              <a:latin typeface="Arial"/>
            </a:endParaRPr>
          </a:p>
          <a:p>
            <a:pPr lvl="3" marL="704880" indent="-342360">
              <a:lnSpc>
                <a:spcPts val="2401"/>
              </a:lnSpc>
              <a:buClr>
                <a:srgbClr val="0069b4"/>
              </a:buClr>
              <a:buSzPct val="80000"/>
              <a:buFont typeface="Franklin Gothic Book"/>
              <a:buChar char="•"/>
              <a:tabLst>
                <a:tab algn="l" pos="0"/>
              </a:tabLst>
            </a:pPr>
            <a:r>
              <a:rPr b="0" lang="en-US" sz="2000" spc="-1" strike="noStrike">
                <a:solidFill>
                  <a:srgbClr val="706f6f"/>
                </a:solidFill>
                <a:latin typeface="Tw Cen MT"/>
                <a:ea typeface="Calibri"/>
              </a:rPr>
              <a:t>Parenthesis are optional if lambda has one parameter</a:t>
            </a: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a6a6a6"/>
                </a:solidFill>
                <a:latin typeface="Tw Cen MT"/>
                <a:ea typeface="Calibri"/>
              </a:rPr>
              <a:t>(</a:t>
            </a:r>
            <a:r>
              <a:rPr b="0" lang="en-US" sz="2000" spc="-1" strike="noStrike">
                <a:solidFill>
                  <a:srgbClr val="706f6f"/>
                </a:solidFill>
                <a:latin typeface="Tw Cen MT"/>
                <a:ea typeface="Calibri"/>
              </a:rPr>
              <a:t>n</a:t>
            </a:r>
            <a:r>
              <a:rPr b="0" lang="en-US" sz="2000" spc="-1" strike="noStrike">
                <a:solidFill>
                  <a:srgbClr val="a6a6a6"/>
                </a:solidFill>
                <a:latin typeface="Tw Cen MT"/>
                <a:ea typeface="Calibri"/>
              </a:rPr>
              <a:t>)</a:t>
            </a:r>
            <a:r>
              <a:rPr b="0" lang="en-US" sz="2000" spc="-1" strike="noStrike">
                <a:solidFill>
                  <a:srgbClr val="706f6f"/>
                </a:solidFill>
                <a:latin typeface="Tw Cen MT"/>
                <a:ea typeface="Calibri"/>
              </a:rPr>
              <a:t> -&gt; n + 1 can be simplified to n -&gt; n + 1 </a:t>
            </a:r>
            <a:r>
              <a:rPr b="0" lang="en-US" sz="2000" spc="-1" strike="noStrike">
                <a:solidFill>
                  <a:srgbClr val="706f6f"/>
                </a:solidFill>
                <a:latin typeface="Tw Cen MT"/>
                <a:ea typeface="Calibri"/>
              </a:rPr>
              <a:t>	</a:t>
            </a:r>
            <a:r>
              <a:rPr b="0" lang="en-US" sz="2000" spc="-1" strike="noStrike">
                <a:solidFill>
                  <a:srgbClr val="706f6f"/>
                </a:solidFill>
                <a:latin typeface="Tw Cen MT"/>
                <a:ea typeface="Calibri"/>
              </a:rPr>
              <a:t>	</a:t>
            </a:r>
            <a:endParaRPr b="0" lang="en-US" sz="2000" spc="-1" strike="noStrike">
              <a:latin typeface="Arial"/>
            </a:endParaRPr>
          </a:p>
          <a:p>
            <a:pPr>
              <a:lnSpc>
                <a:spcPct val="100000"/>
              </a:lnSpc>
              <a:buNone/>
              <a:tabLst>
                <a:tab algn="l" pos="0"/>
              </a:tabLst>
            </a:pPr>
            <a:endParaRPr b="0" lang="en-US" sz="2000" spc="-1" strike="noStrike">
              <a:latin typeface="Arial"/>
            </a:endParaRPr>
          </a:p>
        </p:txBody>
      </p:sp>
      <p:sp>
        <p:nvSpPr>
          <p:cNvPr id="492"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 SYNTAX</a:t>
            </a:r>
            <a:endParaRPr b="0" lang="en-US" sz="4000" spc="-1" strike="noStrike">
              <a:latin typeface="Arial"/>
            </a:endParaRPr>
          </a:p>
        </p:txBody>
      </p:sp>
      <p:sp>
        <p:nvSpPr>
          <p:cNvPr id="493"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D95D9C9C-FCC3-4A0C-B986-62B631B350CF}"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Any variable declared inside a method is called a local variable</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Restrictions on using local variables:</a:t>
            </a:r>
            <a:endParaRPr b="0" lang="en-US" sz="2000" spc="-1" strike="noStrike">
              <a:latin typeface="Arial"/>
            </a:endParaRPr>
          </a:p>
          <a:p>
            <a:pPr lvl="5" marL="1057320" indent="-342360">
              <a:lnSpc>
                <a:spcPts val="2401"/>
              </a:lnSpc>
              <a:buClr>
                <a:srgbClr val="0095db"/>
              </a:buClr>
              <a:buSzPct val="80000"/>
              <a:buFont typeface="Franklin Gothic Book"/>
              <a:buChar char="•"/>
            </a:pPr>
            <a:r>
              <a:rPr b="0" lang="en-US" sz="2000" spc="-1" strike="noStrike">
                <a:solidFill>
                  <a:srgbClr val="706f6f"/>
                </a:solidFill>
                <a:latin typeface="Tw Cen MT"/>
                <a:ea typeface="DejaVu Sans"/>
              </a:rPr>
              <a:t>Not allowed to use same local variable name as lambda parameter or inside lambda body</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marL="714240">
              <a:lnSpc>
                <a:spcPts val="2401"/>
              </a:lnSpc>
              <a:buNone/>
              <a:tabLst>
                <a:tab algn="l" pos="0"/>
              </a:tabLst>
            </a:pP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DejaVu Sans"/>
              </a:rPr>
              <a:t>Not allowed to re-assign value to a local variable</a:t>
            </a:r>
            <a:endParaRPr b="0" lang="en-US" sz="2000" spc="-1" strike="noStrike">
              <a:latin typeface="Arial"/>
            </a:endParaRPr>
          </a:p>
          <a:p>
            <a:pPr>
              <a:lnSpc>
                <a:spcPct val="100000"/>
              </a:lnSpc>
              <a:buNone/>
              <a:tabLst>
                <a:tab algn="l" pos="0"/>
              </a:tabLst>
            </a:pP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ct val="100000"/>
              </a:lnSpc>
              <a:buNone/>
              <a:tabLst>
                <a:tab algn="l" pos="0"/>
              </a:tabLst>
            </a:pPr>
            <a:endParaRPr b="0" lang="en-US" sz="2000" spc="-1" strike="noStrike">
              <a:latin typeface="Arial"/>
            </a:endParaRPr>
          </a:p>
          <a:p>
            <a:pPr marL="714240">
              <a:lnSpc>
                <a:spcPct val="100000"/>
              </a:lnSpc>
              <a:buNone/>
              <a:tabLst>
                <a:tab algn="l" pos="0"/>
              </a:tabLst>
            </a:pPr>
            <a:endParaRPr b="0" lang="en-US" sz="2000" spc="-1" strike="noStrike">
              <a:latin typeface="Arial"/>
            </a:endParaRPr>
          </a:p>
        </p:txBody>
      </p:sp>
      <p:sp>
        <p:nvSpPr>
          <p:cNvPr id="495"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 LOCAL VARIABLES</a:t>
            </a:r>
            <a:endParaRPr b="0" lang="en-US" sz="4000" spc="-1" strike="noStrike">
              <a:latin typeface="Arial"/>
            </a:endParaRPr>
          </a:p>
        </p:txBody>
      </p:sp>
      <p:sp>
        <p:nvSpPr>
          <p:cNvPr id="496"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705DB175-BF30-4C12-833E-4568C632AD7F}"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497" name="Picture 2" descr="Text&#10;&#10;Description automatically generated"/>
          <p:cNvPicPr/>
          <p:nvPr/>
        </p:nvPicPr>
        <p:blipFill>
          <a:blip r:embed="rId1"/>
          <a:stretch/>
        </p:blipFill>
        <p:spPr>
          <a:xfrm>
            <a:off x="1770480" y="2743200"/>
            <a:ext cx="5241240" cy="1698480"/>
          </a:xfrm>
          <a:prstGeom prst="rect">
            <a:avLst/>
          </a:prstGeom>
          <a:ln w="0">
            <a:noFill/>
          </a:ln>
        </p:spPr>
      </p:pic>
      <p:pic>
        <p:nvPicPr>
          <p:cNvPr id="498" name="Picture 7" descr="Text&#10;&#10;Description automatically generated"/>
          <p:cNvPicPr/>
          <p:nvPr/>
        </p:nvPicPr>
        <p:blipFill>
          <a:blip r:embed="rId2"/>
          <a:stretch/>
        </p:blipFill>
        <p:spPr>
          <a:xfrm>
            <a:off x="1770480" y="4974480"/>
            <a:ext cx="4727880" cy="1654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Lambda’s are allowed to use local variables but not allowed to modify them, even though they are not declared final. This concept is called effectively final</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Prior to Java 8 any variable used inside anonymous class should be declared final</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Advantages of effectively final:</a:t>
            </a:r>
            <a:endParaRPr b="0" lang="en-US" sz="2000" spc="-1" strike="noStrike">
              <a:latin typeface="Arial"/>
            </a:endParaRPr>
          </a:p>
          <a:p>
            <a:pPr lvl="5" marL="1057320" indent="-342360">
              <a:lnSpc>
                <a:spcPts val="2401"/>
              </a:lnSpc>
              <a:buClr>
                <a:srgbClr val="0095db"/>
              </a:buClr>
              <a:buSzPct val="80000"/>
              <a:buFont typeface="Franklin Gothic Book"/>
              <a:buChar char="•"/>
            </a:pPr>
            <a:r>
              <a:rPr b="0" lang="en-US" sz="2000" spc="-1" strike="noStrike">
                <a:solidFill>
                  <a:srgbClr val="706f6f"/>
                </a:solidFill>
                <a:latin typeface="Tw Cen MT"/>
                <a:ea typeface="DejaVu Sans"/>
              </a:rPr>
              <a:t>Easy to perform concurrency operations</a:t>
            </a:r>
            <a:endParaRPr b="0" lang="en-US" sz="2000" spc="-1" strike="noStrike">
              <a:latin typeface="Arial"/>
            </a:endParaRPr>
          </a:p>
          <a:p>
            <a:pPr lvl="5" marL="1057320" indent="-342360">
              <a:lnSpc>
                <a:spcPts val="2401"/>
              </a:lnSpc>
              <a:buClr>
                <a:srgbClr val="0095db"/>
              </a:buClr>
              <a:buSzPct val="80000"/>
              <a:buFont typeface="Franklin Gothic Book"/>
              <a:buChar char="•"/>
            </a:pPr>
            <a:r>
              <a:rPr b="0" lang="en-US" sz="2000" spc="-1" strike="noStrike">
                <a:solidFill>
                  <a:srgbClr val="706f6f"/>
                </a:solidFill>
                <a:latin typeface="Tw Cen MT"/>
                <a:ea typeface="DejaVu Sans"/>
              </a:rPr>
              <a:t>Promotes functional programming and demotes the imperative style of programming</a:t>
            </a: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ct val="100000"/>
              </a:lnSpc>
              <a:buNone/>
              <a:tabLst>
                <a:tab algn="l" pos="0"/>
              </a:tabLst>
            </a:pPr>
            <a:endParaRPr b="0" lang="en-US" sz="2000" spc="-1" strike="noStrike">
              <a:latin typeface="Arial"/>
            </a:endParaRPr>
          </a:p>
          <a:p>
            <a:pPr marL="714240">
              <a:lnSpc>
                <a:spcPct val="100000"/>
              </a:lnSpc>
              <a:buNone/>
              <a:tabLst>
                <a:tab algn="l" pos="0"/>
              </a:tabLst>
            </a:pPr>
            <a:endParaRPr b="0" lang="en-US" sz="2000" spc="-1" strike="noStrike">
              <a:latin typeface="Arial"/>
            </a:endParaRPr>
          </a:p>
        </p:txBody>
      </p:sp>
      <p:sp>
        <p:nvSpPr>
          <p:cNvPr id="500"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 EFFECTIVELY FINAL</a:t>
            </a:r>
            <a:endParaRPr b="0" lang="en-US" sz="4000" spc="-1" strike="noStrike">
              <a:latin typeface="Arial"/>
            </a:endParaRPr>
          </a:p>
        </p:txBody>
      </p:sp>
      <p:sp>
        <p:nvSpPr>
          <p:cNvPr id="501"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E5B43C1-EDFD-474C-B2D4-BAD5FC6B407F}"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502" name="Picture 2" descr="Graphical user interface, text, application&#10;&#10;Description automatically generated"/>
          <p:cNvPicPr/>
          <p:nvPr/>
        </p:nvPicPr>
        <p:blipFill>
          <a:blip r:embed="rId1"/>
          <a:stretch/>
        </p:blipFill>
        <p:spPr>
          <a:xfrm>
            <a:off x="1276560" y="4114800"/>
            <a:ext cx="8552880" cy="24829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marL="361800">
              <a:lnSpc>
                <a:spcPts val="2401"/>
              </a:lnSpc>
              <a:buNone/>
              <a:tabLst>
                <a:tab algn="l" pos="0"/>
              </a:tabLst>
            </a:pPr>
            <a:endParaRPr b="0" lang="en-US" sz="18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DejaVu Sans"/>
              </a:rPr>
              <a:t>No restrictions on instance variables</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ct val="100000"/>
              </a:lnSpc>
              <a:buNone/>
              <a:tabLst>
                <a:tab algn="l" pos="0"/>
              </a:tabLst>
            </a:pPr>
            <a:endParaRPr b="0" lang="en-US" sz="2000" spc="-1" strike="noStrike">
              <a:latin typeface="Arial"/>
            </a:endParaRPr>
          </a:p>
          <a:p>
            <a:pPr marL="714240">
              <a:lnSpc>
                <a:spcPct val="100000"/>
              </a:lnSpc>
              <a:buNone/>
              <a:tabLst>
                <a:tab algn="l" pos="0"/>
              </a:tabLst>
            </a:pPr>
            <a:endParaRPr b="0" lang="en-US" sz="2000" spc="-1" strike="noStrike">
              <a:latin typeface="Arial"/>
            </a:endParaRPr>
          </a:p>
        </p:txBody>
      </p:sp>
      <p:sp>
        <p:nvSpPr>
          <p:cNvPr id="504"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 LOCAL VARIABLES</a:t>
            </a:r>
            <a:endParaRPr b="0" lang="en-US" sz="4000" spc="-1" strike="noStrike">
              <a:latin typeface="Arial"/>
            </a:endParaRPr>
          </a:p>
        </p:txBody>
      </p:sp>
      <p:sp>
        <p:nvSpPr>
          <p:cNvPr id="505"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B28EE8DC-13A1-472F-8448-62B2ED05059C}"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506" name="Picture 9" descr="Text&#10;&#10;Description automatically generated"/>
          <p:cNvPicPr/>
          <p:nvPr/>
        </p:nvPicPr>
        <p:blipFill>
          <a:blip r:embed="rId1"/>
          <a:stretch/>
        </p:blipFill>
        <p:spPr>
          <a:xfrm>
            <a:off x="1748880" y="2266920"/>
            <a:ext cx="3945960" cy="2322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658800" y="334800"/>
            <a:ext cx="10861920" cy="852480"/>
          </a:xfrm>
          <a:prstGeom prst="rect">
            <a:avLst/>
          </a:prstGeom>
          <a:noFill/>
          <a:ln w="0">
            <a:noFill/>
          </a:ln>
        </p:spPr>
        <p:style>
          <a:lnRef idx="0"/>
          <a:fillRef idx="0"/>
          <a:effectRef idx="0"/>
          <a:fontRef idx="minor"/>
        </p:style>
        <p:txBody>
          <a:bodyPr lIns="0" rIns="0" tIns="0" bIns="0" anchor="b">
            <a:normAutofit/>
          </a:bodyPr>
          <a:p>
            <a:pPr>
              <a:lnSpc>
                <a:spcPct val="70000"/>
              </a:lnSpc>
              <a:buNone/>
            </a:pPr>
            <a:r>
              <a:rPr b="1" lang="en-GB" sz="4000" spc="-1" strike="noStrike" cap="all">
                <a:solidFill>
                  <a:srgbClr val="ffffff"/>
                </a:solidFill>
                <a:latin typeface="Tw Cen MT"/>
                <a:ea typeface="DejaVu Sans"/>
              </a:rPr>
              <a:t>Agenda </a:t>
            </a:r>
            <a:endParaRPr b="0" lang="en-US" sz="4000" spc="-1" strike="noStrike">
              <a:latin typeface="Arial"/>
            </a:endParaRPr>
          </a:p>
        </p:txBody>
      </p:sp>
      <p:sp>
        <p:nvSpPr>
          <p:cNvPr id="434" name="CustomShape 2"/>
          <p:cNvSpPr/>
          <p:nvPr/>
        </p:nvSpPr>
        <p:spPr>
          <a:xfrm>
            <a:off x="658800" y="1386000"/>
            <a:ext cx="1149480" cy="955800"/>
          </a:xfrm>
          <a:prstGeom prst="rect">
            <a:avLst/>
          </a:prstGeom>
          <a:noFill/>
          <a:ln w="0">
            <a:noFill/>
          </a:ln>
        </p:spPr>
        <p:style>
          <a:lnRef idx="0"/>
          <a:fillRef idx="0"/>
          <a:effectRef idx="0"/>
          <a:fontRef idx="minor"/>
        </p:style>
        <p:txBody>
          <a:bodyPr lIns="0" rIns="0" tIns="0" bIns="0" anchor="t">
            <a:normAutofit fontScale="99000"/>
          </a:bodyPr>
          <a:p>
            <a:pPr>
              <a:lnSpc>
                <a:spcPts val="7600"/>
              </a:lnSpc>
              <a:spcAft>
                <a:spcPts val="601"/>
              </a:spcAft>
              <a:buNone/>
              <a:tabLst>
                <a:tab algn="l" pos="0"/>
              </a:tabLst>
            </a:pPr>
            <a:r>
              <a:rPr b="0" lang="en-GB" sz="6100" spc="-1" strike="noStrike">
                <a:solidFill>
                  <a:srgbClr val="0069b4"/>
                </a:solidFill>
                <a:latin typeface="Tw Cen MT"/>
                <a:ea typeface="DejaVu Sans"/>
              </a:rPr>
              <a:t>01</a:t>
            </a:r>
            <a:endParaRPr b="0" lang="en-US" sz="6100" spc="-1" strike="noStrike">
              <a:latin typeface="Arial"/>
            </a:endParaRPr>
          </a:p>
        </p:txBody>
      </p:sp>
      <p:sp>
        <p:nvSpPr>
          <p:cNvPr id="435" name="CustomShape 3"/>
          <p:cNvSpPr/>
          <p:nvPr/>
        </p:nvSpPr>
        <p:spPr>
          <a:xfrm>
            <a:off x="1234440" y="1855080"/>
            <a:ext cx="4669920" cy="664560"/>
          </a:xfrm>
          <a:prstGeom prst="rect">
            <a:avLst/>
          </a:prstGeom>
          <a:noFill/>
          <a:ln w="0">
            <a:noFill/>
          </a:ln>
        </p:spPr>
        <p:style>
          <a:lnRef idx="0"/>
          <a:fillRef idx="0"/>
          <a:effectRef idx="0"/>
          <a:fontRef idx="minor"/>
        </p:style>
        <p:txBody>
          <a:bodyPr lIns="0" rIns="0" tIns="0" bIns="0" anchor="t">
            <a:normAutofit/>
          </a:bodyPr>
          <a:p>
            <a:pPr>
              <a:lnSpc>
                <a:spcPts val="2401"/>
              </a:lnSpc>
              <a:spcAft>
                <a:spcPts val="601"/>
              </a:spcAft>
              <a:buNone/>
              <a:tabLst>
                <a:tab algn="l" pos="0"/>
              </a:tabLst>
            </a:pPr>
            <a:r>
              <a:rPr b="0" lang="nl-NL" sz="2800" spc="-1" strike="noStrike">
                <a:solidFill>
                  <a:srgbClr val="f4f4f4"/>
                </a:solidFill>
                <a:latin typeface="Tw Cen MT"/>
                <a:ea typeface="DejaVu Sans"/>
              </a:rPr>
              <a:t>Java</a:t>
            </a:r>
            <a:endParaRPr b="0" lang="en-US" sz="2800" spc="-1" strike="noStrike">
              <a:latin typeface="Arial"/>
            </a:endParaRPr>
          </a:p>
        </p:txBody>
      </p:sp>
      <p:sp>
        <p:nvSpPr>
          <p:cNvPr id="436" name="CustomShape 4"/>
          <p:cNvSpPr/>
          <p:nvPr/>
        </p:nvSpPr>
        <p:spPr>
          <a:xfrm>
            <a:off x="6501960" y="1386000"/>
            <a:ext cx="1149480" cy="955800"/>
          </a:xfrm>
          <a:prstGeom prst="rect">
            <a:avLst/>
          </a:prstGeom>
          <a:noFill/>
          <a:ln w="0">
            <a:noFill/>
          </a:ln>
        </p:spPr>
        <p:style>
          <a:lnRef idx="0"/>
          <a:fillRef idx="0"/>
          <a:effectRef idx="0"/>
          <a:fontRef idx="minor"/>
        </p:style>
        <p:txBody>
          <a:bodyPr lIns="0" rIns="0" tIns="0" bIns="0" anchor="t">
            <a:normAutofit fontScale="99000"/>
          </a:bodyPr>
          <a:p>
            <a:pPr>
              <a:lnSpc>
                <a:spcPts val="7600"/>
              </a:lnSpc>
              <a:spcAft>
                <a:spcPts val="601"/>
              </a:spcAft>
              <a:buNone/>
              <a:tabLst>
                <a:tab algn="l" pos="0"/>
              </a:tabLst>
            </a:pPr>
            <a:r>
              <a:rPr b="0" lang="en-GB" sz="6100" spc="-1" strike="noStrike">
                <a:solidFill>
                  <a:srgbClr val="0069b4"/>
                </a:solidFill>
                <a:latin typeface="Tw Cen MT"/>
                <a:ea typeface="DejaVu Sans"/>
              </a:rPr>
              <a:t>02</a:t>
            </a:r>
            <a:endParaRPr b="0" lang="en-US" sz="6100" spc="-1" strike="noStrike">
              <a:latin typeface="Arial"/>
            </a:endParaRPr>
          </a:p>
        </p:txBody>
      </p:sp>
      <p:sp>
        <p:nvSpPr>
          <p:cNvPr id="437" name="CustomShape 5"/>
          <p:cNvSpPr/>
          <p:nvPr/>
        </p:nvSpPr>
        <p:spPr>
          <a:xfrm>
            <a:off x="7077240" y="1855080"/>
            <a:ext cx="4669920" cy="664560"/>
          </a:xfrm>
          <a:prstGeom prst="rect">
            <a:avLst/>
          </a:prstGeom>
          <a:noFill/>
          <a:ln w="0">
            <a:noFill/>
          </a:ln>
        </p:spPr>
        <p:style>
          <a:lnRef idx="0"/>
          <a:fillRef idx="0"/>
          <a:effectRef idx="0"/>
          <a:fontRef idx="minor"/>
        </p:style>
        <p:txBody>
          <a:bodyPr lIns="0" rIns="0" tIns="0" bIns="0" anchor="t">
            <a:normAutofit/>
          </a:bodyPr>
          <a:p>
            <a:pPr>
              <a:lnSpc>
                <a:spcPts val="2401"/>
              </a:lnSpc>
              <a:spcAft>
                <a:spcPts val="601"/>
              </a:spcAft>
              <a:buNone/>
              <a:tabLst>
                <a:tab algn="l" pos="0"/>
              </a:tabLst>
            </a:pPr>
            <a:r>
              <a:rPr b="0" lang="en-GB" sz="2800" spc="-1" strike="noStrike">
                <a:solidFill>
                  <a:srgbClr val="f4f4f4"/>
                </a:solidFill>
                <a:latin typeface="Tw Cen MT"/>
                <a:ea typeface="DejaVu Sans"/>
              </a:rPr>
              <a:t>Maven</a:t>
            </a:r>
            <a:endParaRPr b="0" lang="en-US" sz="2800" spc="-1" strike="noStrike">
              <a:latin typeface="Arial"/>
            </a:endParaRPr>
          </a:p>
        </p:txBody>
      </p:sp>
      <p:sp>
        <p:nvSpPr>
          <p:cNvPr id="438" name="CustomShape 6"/>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rmAutofit/>
          </a:bodyPr>
          <a:p>
            <a:pPr>
              <a:lnSpc>
                <a:spcPct val="100000"/>
              </a:lnSpc>
              <a:spcAft>
                <a:spcPts val="601"/>
              </a:spcAft>
              <a:buNone/>
            </a:pPr>
            <a:fld id="{0923F70A-DE94-4EB8-9206-0961DB597F3D}" type="slidenum">
              <a:rPr b="0" lang="en-US" sz="1200" spc="-1" strike="noStrike">
                <a:solidFill>
                  <a:srgbClr val="ffffff"/>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1" lang="en-US" sz="2000" spc="-1" strike="noStrike">
                <a:solidFill>
                  <a:srgbClr val="706f6f"/>
                </a:solidFill>
                <a:latin typeface="Tw Cen MT"/>
                <a:ea typeface="DejaVu Sans"/>
              </a:rPr>
              <a:t>CompartorExample.java</a:t>
            </a:r>
            <a:endParaRPr b="0" lang="en-US" sz="2000" spc="-1" strike="noStrike">
              <a:latin typeface="Arial"/>
            </a:endParaRPr>
          </a:p>
          <a:p>
            <a:pPr>
              <a:lnSpc>
                <a:spcPct val="100000"/>
              </a:lnSpc>
              <a:buNone/>
            </a:pPr>
            <a:endParaRPr b="0" lang="en-US" sz="2000" spc="-1" strike="noStrike">
              <a:latin typeface="Arial"/>
            </a:endParaRPr>
          </a:p>
        </p:txBody>
      </p:sp>
      <p:sp>
        <p:nvSpPr>
          <p:cNvPr id="508"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LAMBDA EXPRESSIONS </a:t>
            </a:r>
            <a:endParaRPr b="0" lang="en-US" sz="4000" spc="-1" strike="noStrike">
              <a:latin typeface="Arial"/>
            </a:endParaRPr>
          </a:p>
        </p:txBody>
      </p:sp>
      <p:sp>
        <p:nvSpPr>
          <p:cNvPr id="509"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52B6220E-02F7-43AF-9E11-9B9A71E53787}"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Exists in Java since 1.0</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Package: java.util.function</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SAM -&gt; Single Abstract Method</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Functional Interface (SAM) is an interface that has exactly one abstract method</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@FunctionalInterface – annotation introduced in Java 8 </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Optional annotation for validation that interface is functional interface and does not break contract, mandates interface to have only one abstract method</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New functional interfaces introduced in Java 8: Consumer, Predicate, Function, Supplier</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Each of these have their extensions such as BiConsumer, BiPredicate, BiFunction…</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Functional Interfaces that existed before Java 8: Comparator, Producer</a:t>
            </a:r>
            <a:endParaRPr b="0" lang="en-US" sz="2000" spc="-1" strike="noStrike">
              <a:latin typeface="Arial"/>
            </a:endParaRPr>
          </a:p>
          <a:p>
            <a:pPr marL="542880">
              <a:lnSpc>
                <a:spcPts val="2401"/>
              </a:lnSpc>
              <a:buNone/>
              <a:tabLst>
                <a:tab algn="l" pos="0"/>
              </a:tabLst>
            </a:pPr>
            <a:endParaRPr b="0" lang="en-US" sz="2000" spc="-1" strike="noStrike">
              <a:latin typeface="Arial"/>
            </a:endParaRPr>
          </a:p>
          <a:p>
            <a:pPr marL="542880">
              <a:lnSpc>
                <a:spcPct val="100000"/>
              </a:lnSpc>
              <a:buNone/>
              <a:tabLst>
                <a:tab algn="l" pos="0"/>
              </a:tabLst>
            </a:pPr>
            <a:endParaRPr b="0" lang="en-US" sz="2000" spc="-1" strike="noStrike">
              <a:latin typeface="Arial"/>
            </a:endParaRPr>
          </a:p>
          <a:p>
            <a:pPr marL="542880">
              <a:lnSpc>
                <a:spcPct val="100000"/>
              </a:lnSpc>
              <a:buNone/>
              <a:tabLst>
                <a:tab algn="l" pos="0"/>
              </a:tabLst>
            </a:pPr>
            <a:endParaRPr b="0" lang="en-US" sz="2000" spc="-1" strike="noStrike">
              <a:latin typeface="Arial"/>
            </a:endParaRPr>
          </a:p>
          <a:p>
            <a:pPr marL="542880">
              <a:lnSpc>
                <a:spcPct val="100000"/>
              </a:lnSpc>
              <a:buNone/>
              <a:tabLst>
                <a:tab algn="l" pos="0"/>
              </a:tabLst>
            </a:pPr>
            <a:endParaRPr b="0" lang="en-US" sz="2000" spc="-1" strike="noStrike">
              <a:latin typeface="Arial"/>
            </a:endParaRPr>
          </a:p>
        </p:txBody>
      </p:sp>
      <p:sp>
        <p:nvSpPr>
          <p:cNvPr id="511" name="CustomShape 2"/>
          <p:cNvSpPr/>
          <p:nvPr/>
        </p:nvSpPr>
        <p:spPr>
          <a:xfrm>
            <a:off x="658800" y="53316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FUNCTIONAL INTERFACE</a:t>
            </a:r>
            <a:endParaRPr b="0" lang="en-US" sz="4000" spc="-1" strike="noStrike">
              <a:latin typeface="Arial"/>
            </a:endParaRPr>
          </a:p>
        </p:txBody>
      </p:sp>
      <p:sp>
        <p:nvSpPr>
          <p:cNvPr id="512"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2821B078-ADB2-4DC4-B0D1-44129C74C345}"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Abstract method void </a:t>
            </a:r>
            <a:r>
              <a:rPr b="0" lang="en-US" sz="2000" spc="-1" strike="noStrike">
                <a:solidFill>
                  <a:srgbClr val="ff0000"/>
                </a:solidFill>
                <a:latin typeface="Tw Cen MT"/>
                <a:ea typeface="DejaVu Sans"/>
              </a:rPr>
              <a:t>accept</a:t>
            </a:r>
            <a:r>
              <a:rPr b="0" lang="en-US" sz="2000" spc="-1" strike="noStrike">
                <a:solidFill>
                  <a:srgbClr val="706f6f"/>
                </a:solidFill>
                <a:latin typeface="Tw Cen MT"/>
                <a:ea typeface="DejaVu Sans"/>
              </a:rPr>
              <a:t>(T t) - accepts input and performs operation on that input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Default method </a:t>
            </a:r>
            <a:r>
              <a:rPr b="0" lang="en-US" sz="2000" spc="-1" strike="noStrike">
                <a:solidFill>
                  <a:srgbClr val="ff0000"/>
                </a:solidFill>
                <a:latin typeface="Tw Cen MT"/>
                <a:ea typeface="DejaVu Sans"/>
              </a:rPr>
              <a:t>andThen</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Useful when performing operations on collections</a:t>
            </a:r>
            <a:endParaRPr b="0" lang="en-US" sz="2000" spc="-1" strike="noStrike">
              <a:latin typeface="Arial"/>
            </a:endParaRPr>
          </a:p>
          <a:p>
            <a:pPr lvl="2" marL="523080" indent="-342360">
              <a:lnSpc>
                <a:spcPts val="2401"/>
              </a:lnSpc>
              <a:buClr>
                <a:srgbClr val="004f9f"/>
              </a:buClr>
              <a:buSzPct val="80000"/>
              <a:buFont typeface="Arial"/>
              <a:buChar char="•"/>
            </a:pPr>
            <a:r>
              <a:rPr b="1" lang="en-US" sz="2000" spc="-1" strike="noStrike">
                <a:solidFill>
                  <a:srgbClr val="000000"/>
                </a:solidFill>
                <a:latin typeface="Tw Cen MT"/>
                <a:ea typeface="DejaVu Sans"/>
              </a:rPr>
              <a:t>ConsumerExample.java</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514"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FUNCTIONAL INTERFACE - CONSUMER</a:t>
            </a:r>
            <a:endParaRPr b="0" lang="en-US" sz="4000" spc="-1" strike="noStrike">
              <a:latin typeface="Arial"/>
            </a:endParaRPr>
          </a:p>
        </p:txBody>
      </p:sp>
      <p:sp>
        <p:nvSpPr>
          <p:cNvPr id="515"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578906D5-D6BD-4D09-AF88-FF9B7D5738D0}"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Abstract method boolean </a:t>
            </a:r>
            <a:r>
              <a:rPr b="0" lang="en-US" sz="2000" spc="-1" strike="noStrike">
                <a:solidFill>
                  <a:srgbClr val="ff0000"/>
                </a:solidFill>
                <a:latin typeface="Tw Cen MT"/>
                <a:ea typeface="DejaVu Sans"/>
              </a:rPr>
              <a:t>test</a:t>
            </a:r>
            <a:r>
              <a:rPr b="0" lang="en-US" sz="2000" spc="-1" strike="noStrike">
                <a:solidFill>
                  <a:srgbClr val="706f6f"/>
                </a:solidFill>
                <a:latin typeface="Tw Cen MT"/>
                <a:ea typeface="DejaVu Sans"/>
              </a:rPr>
              <a:t>(T t) - accepts input, perform operation on input and returns boolean</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Default methods </a:t>
            </a:r>
            <a:r>
              <a:rPr b="0" lang="en-US" sz="2000" spc="-1" strike="noStrike">
                <a:solidFill>
                  <a:srgbClr val="ff0000"/>
                </a:solidFill>
                <a:latin typeface="Tw Cen MT"/>
                <a:ea typeface="DejaVu Sans"/>
              </a:rPr>
              <a:t>and</a:t>
            </a:r>
            <a:r>
              <a:rPr b="0" lang="en-US" sz="2000" spc="-1" strike="noStrike">
                <a:solidFill>
                  <a:srgbClr val="706f6f"/>
                </a:solidFill>
                <a:latin typeface="Tw Cen MT"/>
                <a:ea typeface="DejaVu Sans"/>
              </a:rPr>
              <a:t>, </a:t>
            </a:r>
            <a:r>
              <a:rPr b="0" lang="en-US" sz="2000" spc="-1" strike="noStrike">
                <a:solidFill>
                  <a:srgbClr val="ff0000"/>
                </a:solidFill>
                <a:latin typeface="Tw Cen MT"/>
                <a:ea typeface="DejaVu Sans"/>
              </a:rPr>
              <a:t>negate</a:t>
            </a:r>
            <a:r>
              <a:rPr b="0" lang="en-US" sz="2000" spc="-1" strike="noStrike">
                <a:solidFill>
                  <a:srgbClr val="706f6f"/>
                </a:solidFill>
                <a:latin typeface="Tw Cen MT"/>
                <a:ea typeface="DejaVu Sans"/>
              </a:rPr>
              <a:t>, </a:t>
            </a:r>
            <a:r>
              <a:rPr b="0" lang="en-US" sz="2000" spc="-1" strike="noStrike">
                <a:solidFill>
                  <a:srgbClr val="ff0000"/>
                </a:solidFill>
                <a:latin typeface="Tw Cen MT"/>
                <a:ea typeface="DejaVu Sans"/>
              </a:rPr>
              <a:t>or</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Idea to use lambda to test condition</a:t>
            </a:r>
            <a:endParaRPr b="0" lang="en-US" sz="2000" spc="-1" strike="noStrike">
              <a:latin typeface="Arial"/>
            </a:endParaRPr>
          </a:p>
          <a:p>
            <a:pPr lvl="2" marL="523080" indent="-342360">
              <a:lnSpc>
                <a:spcPts val="2401"/>
              </a:lnSpc>
              <a:buClr>
                <a:srgbClr val="004f9f"/>
              </a:buClr>
              <a:buSzPct val="80000"/>
              <a:buFont typeface="Arial"/>
              <a:buChar char="•"/>
            </a:pPr>
            <a:r>
              <a:rPr b="1" lang="en-US" sz="2000" spc="-1" strike="noStrike">
                <a:solidFill>
                  <a:srgbClr val="706f6f"/>
                </a:solidFill>
                <a:latin typeface="Tw Cen MT"/>
                <a:ea typeface="DejaVu Sans"/>
              </a:rPr>
              <a:t>PredicateExample.java</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517"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FUNCTIONAL INTERFACE - PREDICATE</a:t>
            </a:r>
            <a:endParaRPr b="0" lang="en-US" sz="4000" spc="-1" strike="noStrike">
              <a:latin typeface="Arial"/>
            </a:endParaRPr>
          </a:p>
        </p:txBody>
      </p:sp>
      <p:sp>
        <p:nvSpPr>
          <p:cNvPr id="518"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44E45725-3709-4CE0-BD6C-5B17C225DE6E}"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Using function interface we can implement a functionality and assign that functionality to a variable</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Abstract method R </a:t>
            </a:r>
            <a:r>
              <a:rPr b="0" lang="en-US" sz="2000" spc="-1" strike="noStrike">
                <a:solidFill>
                  <a:srgbClr val="ff0000"/>
                </a:solidFill>
                <a:latin typeface="Tw Cen MT"/>
                <a:ea typeface="DejaVu Sans"/>
              </a:rPr>
              <a:t>apply</a:t>
            </a:r>
            <a:r>
              <a:rPr b="0" lang="en-US" sz="2000" spc="-1" strike="noStrike">
                <a:solidFill>
                  <a:srgbClr val="706f6f"/>
                </a:solidFill>
                <a:latin typeface="Tw Cen MT"/>
                <a:ea typeface="DejaVu Sans"/>
              </a:rPr>
              <a:t>(T 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Two default methods </a:t>
            </a:r>
            <a:r>
              <a:rPr b="0" lang="en-US" sz="2000" spc="-1" strike="noStrike">
                <a:solidFill>
                  <a:srgbClr val="ff0000"/>
                </a:solidFill>
                <a:latin typeface="Tw Cen MT"/>
                <a:ea typeface="DejaVu Sans"/>
              </a:rPr>
              <a:t>compose</a:t>
            </a:r>
            <a:r>
              <a:rPr b="0" lang="en-US" sz="2000" spc="-1" strike="noStrike">
                <a:solidFill>
                  <a:srgbClr val="706f6f"/>
                </a:solidFill>
                <a:latin typeface="Tw Cen MT"/>
                <a:ea typeface="DejaVu Sans"/>
              </a:rPr>
              <a:t> and </a:t>
            </a:r>
            <a:r>
              <a:rPr b="0" lang="en-US" sz="2000" spc="-1" strike="noStrike">
                <a:solidFill>
                  <a:srgbClr val="ff0000"/>
                </a:solidFill>
                <a:latin typeface="Tw Cen MT"/>
                <a:ea typeface="DejaVu Sans"/>
              </a:rPr>
              <a:t>andThen</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Useful when transforming a value or collection of values</a:t>
            </a:r>
            <a:endParaRPr b="0" lang="en-US" sz="2000" spc="-1" strike="noStrike">
              <a:latin typeface="Arial"/>
            </a:endParaRPr>
          </a:p>
          <a:p>
            <a:pPr lvl="2" marL="523080" indent="-342360">
              <a:lnSpc>
                <a:spcPts val="2401"/>
              </a:lnSpc>
              <a:buClr>
                <a:srgbClr val="004f9f"/>
              </a:buClr>
              <a:buSzPct val="80000"/>
              <a:buFont typeface="Arial"/>
              <a:buChar char="•"/>
            </a:pPr>
            <a:r>
              <a:rPr b="1" lang="en-US" sz="2000" spc="-1" strike="noStrike">
                <a:solidFill>
                  <a:srgbClr val="706f6f"/>
                </a:solidFill>
                <a:latin typeface="Tw Cen MT"/>
                <a:ea typeface="DejaVu Sans"/>
              </a:rPr>
              <a:t>FunctionExample.java</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520"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FUNCTIONAL INTERFACE - FUNCTION</a:t>
            </a:r>
            <a:endParaRPr b="0" lang="en-US" sz="4000" spc="-1" strike="noStrike">
              <a:latin typeface="Arial"/>
            </a:endParaRPr>
          </a:p>
        </p:txBody>
      </p:sp>
      <p:sp>
        <p:nvSpPr>
          <p:cNvPr id="521"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0675476E-CCD6-4314-B2C7-51684D7FCE78}"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Has only one method T </a:t>
            </a:r>
            <a:r>
              <a:rPr b="0" lang="en-US" sz="2000" spc="-1" strike="noStrike">
                <a:solidFill>
                  <a:srgbClr val="ff0000"/>
                </a:solidFill>
                <a:latin typeface="Tw Cen MT"/>
                <a:ea typeface="DejaVu Sans"/>
              </a:rPr>
              <a:t>get</a:t>
            </a:r>
            <a:r>
              <a:rPr b="0" lang="en-US" sz="2000" spc="-1" strike="noStrike">
                <a:solidFill>
                  <a:srgbClr val="706f6f"/>
                </a:solidFill>
                <a:latin typeface="Tw Cen MT"/>
                <a:ea typeface="DejaVu Sans"/>
              </a:rPr>
              <a:t>() </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Opposite to consumer functional interface, doesn’t take input and returns output</a:t>
            </a:r>
            <a:endParaRPr b="0" lang="en-US" sz="2000" spc="-1" strike="noStrike">
              <a:latin typeface="Arial"/>
            </a:endParaRPr>
          </a:p>
          <a:p>
            <a:pPr lvl="2" marL="523080" indent="-342360">
              <a:lnSpc>
                <a:spcPts val="2401"/>
              </a:lnSpc>
              <a:buClr>
                <a:srgbClr val="004f9f"/>
              </a:buClr>
              <a:buSzPct val="80000"/>
              <a:buFont typeface="Arial"/>
              <a:buChar char="•"/>
            </a:pPr>
            <a:r>
              <a:rPr b="1" lang="en-US" sz="2000" spc="-1" strike="noStrike">
                <a:solidFill>
                  <a:srgbClr val="706f6f"/>
                </a:solidFill>
                <a:latin typeface="Tw Cen MT"/>
                <a:ea typeface="DejaVu Sans"/>
              </a:rPr>
              <a:t>SupplierExample.java</a:t>
            </a:r>
            <a:endParaRPr b="0" lang="en-US" sz="2000" spc="-1" strike="noStrike">
              <a:latin typeface="Arial"/>
            </a:endParaRPr>
          </a:p>
          <a:p>
            <a:pPr marL="542160">
              <a:lnSpc>
                <a:spcPts val="2401"/>
              </a:lnSpc>
              <a:buNone/>
              <a:tabLst>
                <a:tab algn="l" pos="0"/>
              </a:tabLst>
            </a:pPr>
            <a:endParaRPr b="0" lang="en-US" sz="2000" spc="-1" strike="noStrike">
              <a:latin typeface="Arial"/>
            </a:endParaRPr>
          </a:p>
          <a:p>
            <a:pPr marL="542160">
              <a:lnSpc>
                <a:spcPct val="100000"/>
              </a:lnSpc>
              <a:buNone/>
              <a:tabLst>
                <a:tab algn="l" pos="0"/>
              </a:tabLst>
            </a:pPr>
            <a:endParaRPr b="0" lang="en-US" sz="2000" spc="-1" strike="noStrike">
              <a:latin typeface="Arial"/>
            </a:endParaRPr>
          </a:p>
        </p:txBody>
      </p:sp>
      <p:sp>
        <p:nvSpPr>
          <p:cNvPr id="523"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FUNCTIONAL INTERFACE - SUPPLIER</a:t>
            </a:r>
            <a:endParaRPr b="0" lang="en-US" sz="4000" spc="-1" strike="noStrike">
              <a:latin typeface="Arial"/>
            </a:endParaRPr>
          </a:p>
        </p:txBody>
      </p:sp>
      <p:sp>
        <p:nvSpPr>
          <p:cNvPr id="524"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54F6E757-FD4D-42ED-B8DC-D0A1F36A1C0B}"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Introduced as part of Java 8 and its purpose is to simplify the implementation of Functional Interfaces</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Simplify Lambda expression</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Shortcut for writing lambda expressions</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Refer a method in a class</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Using method reference we can write simpler and more readable code</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Code quality checkers like SonarQube prefer use of Method Reference</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You can always write lambda expression, compiler won’t force you to use Method Reference</a:t>
            </a:r>
            <a:endParaRPr b="0" lang="en-US" sz="2000" spc="-1" strike="noStrike">
              <a:latin typeface="Arial"/>
            </a:endParaRPr>
          </a:p>
          <a:p>
            <a:pPr marL="181080">
              <a:lnSpc>
                <a:spcPts val="2401"/>
              </a:lnSpc>
              <a:buNone/>
              <a:tabLst>
                <a:tab algn="l" pos="0"/>
              </a:tabLst>
            </a:pPr>
            <a:endParaRPr b="0" lang="en-US" sz="2000" spc="-1" strike="noStrike">
              <a:latin typeface="Arial"/>
            </a:endParaRPr>
          </a:p>
          <a:p>
            <a:pPr lvl="2" marL="523800" indent="-342360">
              <a:lnSpc>
                <a:spcPts val="2401"/>
              </a:lnSpc>
              <a:buClr>
                <a:srgbClr val="004f9f"/>
              </a:buClr>
              <a:buSzPct val="80000"/>
              <a:buFont typeface="Arial"/>
              <a:buChar char="•"/>
              <a:tabLst>
                <a:tab algn="l" pos="0"/>
              </a:tabLst>
            </a:pPr>
            <a:r>
              <a:rPr b="0" lang="en-US" sz="2000" spc="-1" strike="noStrike">
                <a:solidFill>
                  <a:srgbClr val="706f6f"/>
                </a:solidFill>
                <a:latin typeface="Tw Cen MT"/>
                <a:ea typeface="DejaVu Sans"/>
              </a:rPr>
              <a:t>Syntax: </a:t>
            </a:r>
            <a:endParaRPr b="0" lang="en-US" sz="2000" spc="-1" strike="noStrike">
              <a:latin typeface="Arial"/>
            </a:endParaRPr>
          </a:p>
          <a:p>
            <a:pPr lvl="4" marL="885960" indent="-342360">
              <a:lnSpc>
                <a:spcPts val="2401"/>
              </a:lnSpc>
              <a:buClr>
                <a:srgbClr val="0080c9"/>
              </a:buClr>
              <a:buSzPct val="80000"/>
              <a:buFont typeface="Arial"/>
              <a:buChar char="•"/>
              <a:tabLst>
                <a:tab algn="l" pos="0"/>
              </a:tabLst>
            </a:pPr>
            <a:r>
              <a:rPr b="0" lang="en-US" sz="2000" spc="-1" strike="noStrike">
                <a:solidFill>
                  <a:srgbClr val="706f6f"/>
                </a:solidFill>
                <a:latin typeface="Tw Cen MT"/>
                <a:ea typeface="DejaVu Sans"/>
              </a:rPr>
              <a:t>ClassName::instance-methodName</a:t>
            </a:r>
            <a:endParaRPr b="0" lang="en-US" sz="2000" spc="-1" strike="noStrike">
              <a:latin typeface="Arial"/>
            </a:endParaRPr>
          </a:p>
          <a:p>
            <a:pPr lvl="4" marL="885960" indent="-342360">
              <a:lnSpc>
                <a:spcPts val="2401"/>
              </a:lnSpc>
              <a:buClr>
                <a:srgbClr val="0080c9"/>
              </a:buClr>
              <a:buSzPct val="80000"/>
              <a:buFont typeface="Arial"/>
              <a:buChar char="•"/>
              <a:tabLst>
                <a:tab algn="l" pos="0"/>
              </a:tabLst>
            </a:pPr>
            <a:r>
              <a:rPr b="0" lang="en-US" sz="2000" spc="-1" strike="noStrike">
                <a:solidFill>
                  <a:srgbClr val="706f6f"/>
                </a:solidFill>
                <a:latin typeface="Tw Cen MT"/>
                <a:ea typeface="DejaVu Sans"/>
              </a:rPr>
              <a:t>ClassName::static-methodName</a:t>
            </a:r>
            <a:endParaRPr b="0" lang="en-US" sz="2000" spc="-1" strike="noStrike">
              <a:latin typeface="Arial"/>
            </a:endParaRPr>
          </a:p>
          <a:p>
            <a:pPr lvl="4" marL="885960" indent="-342360">
              <a:lnSpc>
                <a:spcPts val="2401"/>
              </a:lnSpc>
              <a:buClr>
                <a:srgbClr val="0080c9"/>
              </a:buClr>
              <a:buSzPct val="80000"/>
              <a:buFont typeface="Arial"/>
              <a:buChar char="•"/>
              <a:tabLst>
                <a:tab algn="l" pos="0"/>
              </a:tabLst>
            </a:pPr>
            <a:r>
              <a:rPr b="0" lang="en-US" sz="2000" spc="-1" strike="noStrike">
                <a:solidFill>
                  <a:srgbClr val="706f6f"/>
                </a:solidFill>
                <a:latin typeface="Tw Cen MT"/>
                <a:ea typeface="DejaVu Sans"/>
              </a:rPr>
              <a:t>Instance::methodName</a:t>
            </a:r>
            <a:endParaRPr b="0" lang="en-US" sz="2000" spc="-1" strike="noStrike">
              <a:latin typeface="Arial"/>
            </a:endParaRPr>
          </a:p>
          <a:p>
            <a:pPr marL="542880">
              <a:lnSpc>
                <a:spcPts val="2401"/>
              </a:lnSpc>
              <a:buNone/>
              <a:tabLst>
                <a:tab algn="l" pos="0"/>
              </a:tabLst>
            </a:pPr>
            <a:endParaRPr b="0" lang="en-US" sz="2000" spc="-1" strike="noStrike">
              <a:latin typeface="Arial"/>
            </a:endParaRPr>
          </a:p>
        </p:txBody>
      </p:sp>
      <p:sp>
        <p:nvSpPr>
          <p:cNvPr id="526"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METHOD REFERENCE</a:t>
            </a:r>
            <a:endParaRPr b="0" lang="en-US" sz="4000" spc="-1" strike="noStrike">
              <a:latin typeface="Arial"/>
            </a:endParaRPr>
          </a:p>
        </p:txBody>
      </p:sp>
      <p:sp>
        <p:nvSpPr>
          <p:cNvPr id="527"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2F3A6670-B2C6-4AF0-BFC6-2342E72FA41C}"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Lambda expressions referring to a method directly</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Example using Lambda: Function&lt;String, String&gt; toUpperCaseLambda = </a:t>
            </a:r>
            <a:r>
              <a:rPr b="0" lang="en-US" sz="2000" spc="-1" strike="noStrike">
                <a:solidFill>
                  <a:srgbClr val="ff0000"/>
                </a:solidFill>
                <a:latin typeface="Tw Cen MT"/>
                <a:ea typeface="DejaVu Sans"/>
              </a:rPr>
              <a:t>s -&gt; s.toUpperCase();</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Example using Method reference: Function&lt;String, String&gt; upperCaseMR = </a:t>
            </a:r>
            <a:r>
              <a:rPr b="0" lang="en-US" sz="2000" spc="-1" strike="noStrike">
                <a:solidFill>
                  <a:srgbClr val="ff0000"/>
                </a:solidFill>
                <a:latin typeface="Tw Cen MT"/>
                <a:ea typeface="DejaVu Sans"/>
              </a:rPr>
              <a:t>String::toUpperCase;</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000000"/>
                </a:solidFill>
                <a:latin typeface="Tw Cen MT"/>
                <a:ea typeface="DejaVu Sans"/>
              </a:rPr>
              <a:t>System.out::println (ComparatorExample.java)</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000000"/>
                </a:solidFill>
                <a:latin typeface="Tw Cen MT"/>
                <a:ea typeface="DejaVu Sans"/>
              </a:rPr>
              <a:t>Developer::getAge (ComparatorExample.java)</a:t>
            </a:r>
            <a:endParaRPr b="0" lang="en-US" sz="2000" spc="-1" strike="noStrike">
              <a:latin typeface="Arial"/>
            </a:endParaRPr>
          </a:p>
          <a:p>
            <a:pPr lvl="5" marL="1343160" indent="-342360">
              <a:lnSpc>
                <a:spcPts val="2401"/>
              </a:lnSpc>
              <a:buClr>
                <a:srgbClr val="0080c9"/>
              </a:buClr>
              <a:buSzPct val="80000"/>
              <a:buFont typeface="Arial"/>
              <a:buChar char="•"/>
            </a:pPr>
            <a:r>
              <a:rPr b="0" lang="en-US" sz="2000" spc="-1" strike="noStrike">
                <a:solidFill>
                  <a:srgbClr val="000000"/>
                </a:solidFill>
                <a:latin typeface="Tw Cen MT"/>
                <a:ea typeface="DejaVu Sans"/>
              </a:rPr>
              <a:t>listDevs.sort(Comparator.comparingInt(Developer::getAge));</a:t>
            </a:r>
            <a:endParaRPr b="0" lang="en-US" sz="2000" spc="-1" strike="noStrike">
              <a:latin typeface="Arial"/>
            </a:endParaRPr>
          </a:p>
          <a:p>
            <a:pPr marL="1000800">
              <a:lnSpc>
                <a:spcPts val="2401"/>
              </a:lnSpc>
              <a:buNone/>
              <a:tabLst>
                <a:tab algn="l" pos="0"/>
              </a:tabLst>
            </a:pPr>
            <a:endParaRPr b="0" lang="en-US" sz="2000" spc="-1" strike="noStrike">
              <a:latin typeface="Arial"/>
            </a:endParaRPr>
          </a:p>
          <a:p>
            <a:pPr marL="181080">
              <a:lnSpc>
                <a:spcPts val="2401"/>
              </a:lnSpc>
              <a:buNone/>
              <a:tabLst>
                <a:tab algn="l" pos="0"/>
              </a:tabLst>
            </a:pPr>
            <a:endParaRPr b="0" lang="en-US" sz="2000" spc="-1" strike="noStrike">
              <a:latin typeface="Arial"/>
            </a:endParaRPr>
          </a:p>
        </p:txBody>
      </p:sp>
      <p:sp>
        <p:nvSpPr>
          <p:cNvPr id="529"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METHOD REFERENCE – WHERE TO USE</a:t>
            </a:r>
            <a:endParaRPr b="0" lang="en-US" sz="4000" spc="-1" strike="noStrike">
              <a:latin typeface="Arial"/>
            </a:endParaRPr>
          </a:p>
        </p:txBody>
      </p:sp>
      <p:sp>
        <p:nvSpPr>
          <p:cNvPr id="530"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80C6A293-3631-4AEE-8B41-E4036668D166}"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Introduced in Java 8</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Can only be used in context of functional interface</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Syntax: </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ClassName::new</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Valid: Supplier&lt;Country&gt; countrySupplier = Country::new;</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(this creates supplier which is going to return new object)</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Invalid: Country country = Country::new;  -&gt; compilation issue: Country is not functional interface</a:t>
            </a:r>
            <a:endParaRPr b="0" lang="en-US" sz="2000" spc="-1" strike="noStrike">
              <a:latin typeface="Arial"/>
            </a:endParaRPr>
          </a:p>
        </p:txBody>
      </p:sp>
      <p:sp>
        <p:nvSpPr>
          <p:cNvPr id="532"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CONSTRUCTOR REFERENCE</a:t>
            </a:r>
            <a:endParaRPr b="0" lang="en-US" sz="4000" spc="-1" strike="noStrike">
              <a:latin typeface="Arial"/>
            </a:endParaRPr>
          </a:p>
        </p:txBody>
      </p:sp>
      <p:sp>
        <p:nvSpPr>
          <p:cNvPr id="533"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4D39ECA7-12B8-4BD8-BEAF-70CD5A779EB2}"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CustomShape 1"/>
          <p:cNvSpPr/>
          <p:nvPr/>
        </p:nvSpPr>
        <p:spPr>
          <a:xfrm>
            <a:off x="658800" y="1369800"/>
            <a:ext cx="10902960" cy="3836880"/>
          </a:xfrm>
          <a:prstGeom prst="rect">
            <a:avLst/>
          </a:prstGeom>
          <a:noFill/>
          <a:ln w="0">
            <a:noFill/>
          </a:ln>
        </p:spPr>
        <p:style>
          <a:lnRef idx="0"/>
          <a:fillRef idx="0"/>
          <a:effectRef idx="0"/>
          <a:fontRef idx="minor"/>
        </p:style>
        <p:txBody>
          <a:bodyPr lIns="0" rIns="0" tIns="0" bIns="0" anchor="t">
            <a:normAutofit fontScale="71000"/>
          </a:bodyPr>
          <a:p>
            <a:pPr marL="216000" indent="-216000">
              <a:lnSpc>
                <a:spcPts val="2401"/>
              </a:lnSpc>
              <a:buClr>
                <a:srgbClr val="000000"/>
              </a:buClr>
              <a:buSzPct val="45000"/>
              <a:buFont typeface="Wingdings" charset="2"/>
              <a:buChar char=""/>
            </a:pPr>
            <a:r>
              <a:rPr b="0" lang="en-GB" sz="2000" spc="-1" strike="noStrike">
                <a:solidFill>
                  <a:srgbClr val="706f6f"/>
                </a:solidFill>
                <a:latin typeface="Tw Cen MT"/>
                <a:ea typeface="DejaVu Sans"/>
              </a:rPr>
              <a:t>boolean vs Boolean</a:t>
            </a:r>
            <a:endParaRPr b="0" lang="en-US" sz="2000" spc="-1" strike="noStrike">
              <a:latin typeface="Arial"/>
            </a:endParaRPr>
          </a:p>
          <a:p>
            <a:pPr marL="216000" indent="-216000">
              <a:lnSpc>
                <a:spcPts val="2401"/>
              </a:lnSpc>
              <a:buClr>
                <a:srgbClr val="000000"/>
              </a:buClr>
              <a:buSzPct val="45000"/>
              <a:buFont typeface="Wingdings" charset="2"/>
              <a:buChar char=""/>
            </a:pPr>
            <a:r>
              <a:rPr b="0" lang="en-GB" sz="2000" spc="-1" strike="noStrike">
                <a:solidFill>
                  <a:srgbClr val="706f6f"/>
                </a:solidFill>
                <a:latin typeface="Tw Cen MT"/>
                <a:ea typeface="DejaVu Sans"/>
              </a:rPr>
              <a:t>The purpose of the class is to provide a type-level solution for representing optional values instead of null references.</a:t>
            </a:r>
            <a:endParaRPr b="0" lang="en-US" sz="2000" spc="-1" strike="noStrike">
              <a:latin typeface="Arial"/>
            </a:endParaRPr>
          </a:p>
          <a:p>
            <a:pPr marL="216000" indent="-216000">
              <a:lnSpc>
                <a:spcPts val="2401"/>
              </a:lnSpc>
              <a:buClr>
                <a:srgbClr val="000000"/>
              </a:buClr>
              <a:buSzPct val="45000"/>
              <a:buFont typeface="Wingdings" charset="2"/>
              <a:buChar char=""/>
            </a:pPr>
            <a:r>
              <a:rPr b="0" lang="en-GB" sz="2000" spc="-1" strike="noStrike">
                <a:solidFill>
                  <a:srgbClr val="706f6f"/>
                </a:solidFill>
                <a:latin typeface="Tw Cen MT"/>
                <a:ea typeface="DejaVu Sans"/>
              </a:rPr>
              <a:t>Very useful when dealing with null values</a:t>
            </a:r>
            <a:endParaRPr b="0" lang="en-US" sz="2000" spc="-1" strike="noStrike">
              <a:latin typeface="Arial"/>
            </a:endParaRPr>
          </a:p>
          <a:p>
            <a:pPr lvl="1" marL="673200" indent="-216000">
              <a:lnSpc>
                <a:spcPts val="2401"/>
              </a:lnSpc>
              <a:buClr>
                <a:srgbClr val="000000"/>
              </a:buClr>
              <a:buSzPct val="45000"/>
              <a:buFont typeface="Wingdings" charset="2"/>
              <a:buChar char=""/>
            </a:pPr>
            <a:r>
              <a:rPr b="0" lang="en-GB" sz="2000" spc="-1" strike="noStrike">
                <a:solidFill>
                  <a:srgbClr val="000000"/>
                </a:solidFill>
                <a:latin typeface="Tw Cen MT"/>
                <a:ea typeface="DejaVu Sans"/>
              </a:rPr>
              <a:t>Optional&lt;String&gt; opt = Optional.of(name);    //</a:t>
            </a:r>
            <a:r>
              <a:rPr b="0" i="1" lang="en-GB" sz="2000" spc="-1" strike="noStrike">
                <a:solidFill>
                  <a:srgbClr val="000000"/>
                </a:solidFill>
                <a:latin typeface="Tw Cen MT"/>
                <a:ea typeface="DejaVu Sans"/>
              </a:rPr>
              <a:t> NullPointerException</a:t>
            </a:r>
            <a:endParaRPr b="0" lang="en-US" sz="2000" spc="-1" strike="noStrike">
              <a:latin typeface="Arial"/>
            </a:endParaRPr>
          </a:p>
          <a:p>
            <a:pPr lvl="1" marL="673200" indent="-216000">
              <a:lnSpc>
                <a:spcPts val="2401"/>
              </a:lnSpc>
              <a:buClr>
                <a:srgbClr val="000000"/>
              </a:buClr>
              <a:buSzPct val="45000"/>
              <a:buFont typeface="Wingdings" charset="2"/>
              <a:buChar char=""/>
            </a:pPr>
            <a:r>
              <a:rPr b="0" lang="en-GB" sz="2000" spc="-1" strike="noStrike">
                <a:solidFill>
                  <a:srgbClr val="000000"/>
                </a:solidFill>
                <a:latin typeface="Tw Cen MT"/>
                <a:ea typeface="DejaVu Sans"/>
              </a:rPr>
              <a:t>Optional&lt;String&gt; opt = Optional.ofNullable(name);</a:t>
            </a:r>
            <a:endParaRPr b="0" lang="en-US" sz="2000" spc="-1" strike="noStrike">
              <a:latin typeface="Arial"/>
            </a:endParaRPr>
          </a:p>
          <a:p>
            <a:pPr lvl="1" marL="673200" indent="-216000">
              <a:lnSpc>
                <a:spcPts val="2401"/>
              </a:lnSpc>
              <a:buClr>
                <a:srgbClr val="000000"/>
              </a:buClr>
              <a:buSzPct val="45000"/>
              <a:buFont typeface="Wingdings" charset="2"/>
              <a:buChar char=""/>
            </a:pPr>
            <a:r>
              <a:rPr b="0" lang="en-GB" sz="2000" spc="-1" strike="noStrike">
                <a:solidFill>
                  <a:srgbClr val="000000"/>
                </a:solidFill>
                <a:latin typeface="Tw Cen MT"/>
                <a:ea typeface="DejaVu Sans"/>
              </a:rPr>
              <a:t>assertTrue(opt.isPresent());</a:t>
            </a:r>
            <a:endParaRPr b="0" lang="en-US" sz="2000" spc="-1" strike="noStrike">
              <a:latin typeface="Arial"/>
            </a:endParaRPr>
          </a:p>
          <a:p>
            <a:pPr lvl="1" marL="673200" indent="-216000">
              <a:lnSpc>
                <a:spcPts val="2401"/>
              </a:lnSpc>
              <a:buClr>
                <a:srgbClr val="000000"/>
              </a:buClr>
              <a:buSzPct val="45000"/>
              <a:buFont typeface="Wingdings" charset="2"/>
              <a:buChar char=""/>
            </a:pPr>
            <a:r>
              <a:rPr b="0" lang="en-GB" sz="2000" spc="-1" strike="noStrike">
                <a:solidFill>
                  <a:srgbClr val="000000"/>
                </a:solidFill>
                <a:latin typeface="Tw Cen MT"/>
                <a:ea typeface="DejaVu Sans"/>
              </a:rPr>
              <a:t>assertFalse(opt.isEmpty());</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ct val="100000"/>
              </a:lnSpc>
              <a:buNone/>
            </a:pPr>
            <a:r>
              <a:rPr b="0" lang="en-US" sz="2000" spc="-1" strike="noStrike">
                <a:solidFill>
                  <a:srgbClr val="706f6f"/>
                </a:solidFill>
                <a:latin typeface="Tw Cen MT"/>
                <a:ea typeface="DejaVu Sans"/>
              </a:rPr>
              <a:t>Exercise:</a:t>
            </a:r>
            <a:endParaRPr b="0" lang="en-US" sz="2000" spc="-1" strike="noStrike">
              <a:latin typeface="Arial"/>
            </a:endParaRPr>
          </a:p>
          <a:p>
            <a:pPr>
              <a:lnSpc>
                <a:spcPct val="100000"/>
              </a:lnSpc>
              <a:buNone/>
            </a:pPr>
            <a:endParaRPr b="0" lang="en-US" sz="2000" spc="-1" strike="noStrike">
              <a:latin typeface="Arial"/>
            </a:endParaRPr>
          </a:p>
          <a:p>
            <a:pPr marL="343080" indent="-343080">
              <a:lnSpc>
                <a:spcPct val="100000"/>
              </a:lnSpc>
              <a:buClr>
                <a:srgbClr val="000000"/>
              </a:buClr>
              <a:buSzPct val="45000"/>
              <a:buFont typeface="Arial"/>
              <a:buChar char="•"/>
            </a:pPr>
            <a:r>
              <a:rPr b="0" lang="en-US" sz="2000" spc="-1" strike="noStrike">
                <a:solidFill>
                  <a:srgbClr val="000000"/>
                </a:solidFill>
                <a:latin typeface="Tw Cen MT"/>
                <a:ea typeface="DejaVu Sans"/>
              </a:rPr>
              <a:t>Create class Faculty, with list of students. Each student has firstName, lastName, age, and course (Java, QA, NET, Mobile or DevOPS)</a:t>
            </a:r>
            <a:endParaRPr b="0" lang="en-US" sz="2000" spc="-1" strike="noStrike">
              <a:latin typeface="Arial"/>
            </a:endParaRPr>
          </a:p>
          <a:p>
            <a:pPr marL="343080" indent="-343080">
              <a:lnSpc>
                <a:spcPct val="100000"/>
              </a:lnSpc>
              <a:buClr>
                <a:srgbClr val="000000"/>
              </a:buClr>
              <a:buSzPct val="45000"/>
              <a:buFont typeface="Arial"/>
              <a:buChar char="•"/>
            </a:pPr>
            <a:r>
              <a:rPr b="0" lang="en-US" sz="2000" spc="-1" strike="noStrike">
                <a:solidFill>
                  <a:srgbClr val="000000"/>
                </a:solidFill>
                <a:latin typeface="Tw Cen MT"/>
                <a:ea typeface="DejaVu Sans"/>
              </a:rPr>
              <a:t>Students are assigned to the course randomly (use Supplier)</a:t>
            </a:r>
            <a:endParaRPr b="0" lang="en-US" sz="2000" spc="-1" strike="noStrike">
              <a:latin typeface="Arial"/>
            </a:endParaRPr>
          </a:p>
          <a:p>
            <a:pPr marL="343080" indent="-343080">
              <a:lnSpc>
                <a:spcPct val="100000"/>
              </a:lnSpc>
              <a:buClr>
                <a:srgbClr val="000000"/>
              </a:buClr>
              <a:buSzPct val="45000"/>
              <a:buFont typeface="Arial"/>
              <a:buChar char="•"/>
            </a:pPr>
            <a:r>
              <a:rPr b="0" lang="en-US" sz="2000" spc="-1" strike="noStrike">
                <a:solidFill>
                  <a:srgbClr val="000000"/>
                </a:solidFill>
                <a:latin typeface="Tw Cen MT"/>
                <a:ea typeface="DejaVu Sans"/>
              </a:rPr>
              <a:t>Sort and print students by age (ascending and descending)</a:t>
            </a:r>
            <a:endParaRPr b="0" lang="en-US" sz="2000" spc="-1" strike="noStrike">
              <a:latin typeface="Arial"/>
            </a:endParaRPr>
          </a:p>
          <a:p>
            <a:pPr marL="343080" indent="-343080">
              <a:lnSpc>
                <a:spcPct val="100000"/>
              </a:lnSpc>
              <a:buClr>
                <a:srgbClr val="000000"/>
              </a:buClr>
              <a:buSzPct val="45000"/>
              <a:buFont typeface="Arial"/>
              <a:buChar char="•"/>
            </a:pPr>
            <a:r>
              <a:rPr b="0" lang="en-US" sz="2000" spc="-1" strike="noStrike">
                <a:solidFill>
                  <a:srgbClr val="000000"/>
                </a:solidFill>
                <a:latin typeface="Tw Cen MT"/>
                <a:ea typeface="DejaVu Sans"/>
              </a:rPr>
              <a:t>Print those which attend “Java” or “QA” course</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tabLst>
                <a:tab algn="l" pos="0"/>
              </a:tabLst>
            </a:pPr>
            <a:endParaRPr b="0" lang="en-US" sz="2000" spc="-1" strike="noStrike">
              <a:latin typeface="Arial"/>
            </a:endParaRPr>
          </a:p>
          <a:p>
            <a:pPr marL="361440">
              <a:lnSpc>
                <a:spcPts val="2401"/>
              </a:lnSpc>
              <a:buNone/>
              <a:tabLst>
                <a:tab algn="l" pos="0"/>
              </a:tabLst>
            </a:pPr>
            <a:endParaRPr b="0" lang="en-US" sz="2000" spc="-1" strike="noStrike">
              <a:latin typeface="Arial"/>
            </a:endParaRPr>
          </a:p>
          <a:p>
            <a:pPr marL="361440">
              <a:lnSpc>
                <a:spcPct val="100000"/>
              </a:lnSpc>
              <a:buNone/>
              <a:tabLst>
                <a:tab algn="l" pos="0"/>
              </a:tabLst>
            </a:pPr>
            <a:endParaRPr b="0" lang="en-US" sz="2000" spc="-1" strike="noStrike">
              <a:latin typeface="Arial"/>
            </a:endParaRPr>
          </a:p>
        </p:txBody>
      </p:sp>
      <p:sp>
        <p:nvSpPr>
          <p:cNvPr id="535"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Optional</a:t>
            </a:r>
            <a:endParaRPr b="0" lang="en-US" sz="4000" spc="-1" strike="noStrike">
              <a:latin typeface="Arial"/>
            </a:endParaRPr>
          </a:p>
        </p:txBody>
      </p:sp>
      <p:sp>
        <p:nvSpPr>
          <p:cNvPr id="536"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342262B-CEFC-44FA-9EDE-6462928C4D2A}"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995400" y="3261240"/>
            <a:ext cx="5426280" cy="192852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nl-NL" sz="5100" spc="-1" strike="noStrike" cap="all">
                <a:solidFill>
                  <a:srgbClr val="ffffff"/>
                </a:solidFill>
                <a:latin typeface="Tw Cen MT"/>
                <a:ea typeface="DejaVu Sans"/>
              </a:rPr>
              <a:t>Java</a:t>
            </a:r>
            <a:endParaRPr b="0" lang="en-US" sz="5100" spc="-1" strike="noStrike">
              <a:latin typeface="Arial"/>
            </a:endParaRPr>
          </a:p>
        </p:txBody>
      </p:sp>
      <p:sp>
        <p:nvSpPr>
          <p:cNvPr id="440"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B5ACFC6-BCE9-42B5-B7A1-2D102B7AB38D}" type="slidenum">
              <a:rPr b="0" lang="en-US" sz="1200" spc="-1" strike="noStrike">
                <a:solidFill>
                  <a:srgbClr val="ffffff"/>
                </a:solidFill>
                <a:latin typeface="Arial"/>
                <a:ea typeface="DejaVu Sans"/>
              </a:rPr>
              <a:t>&lt;number&gt;</a:t>
            </a:fld>
            <a:endParaRPr b="0" lang="en-US" sz="1200" spc="-1" strike="noStrike">
              <a:latin typeface="Arial"/>
            </a:endParaRPr>
          </a:p>
        </p:txBody>
      </p:sp>
      <p:pic>
        <p:nvPicPr>
          <p:cNvPr id="441" name="Picture 15" descr=""/>
          <p:cNvPicPr/>
          <p:nvPr/>
        </p:nvPicPr>
        <p:blipFill>
          <a:blip r:embed="rId1"/>
          <a:srcRect l="6492" t="0" r="6492" b="0"/>
          <a:stretch/>
        </p:blipFill>
        <p:spPr>
          <a:xfrm>
            <a:off x="6423120" y="310320"/>
            <a:ext cx="5426280" cy="62355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658800" y="1369800"/>
            <a:ext cx="10902960" cy="467424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Java 8 introduce Stream API as powerful tool</a:t>
            </a:r>
            <a:endParaRPr b="0" lang="en-US" sz="2000" spc="-1" strike="noStrike">
              <a:latin typeface="Arial"/>
            </a:endParaRPr>
          </a:p>
          <a:p>
            <a:pPr lvl="3" marL="704880" indent="-342360">
              <a:lnSpc>
                <a:spcPts val="2401"/>
              </a:lnSpc>
              <a:buClr>
                <a:srgbClr val="0069b4"/>
              </a:buClr>
              <a:buSzPct val="80000"/>
              <a:buFont typeface="Franklin Gothic Book,Sans-Serif"/>
              <a:buChar char="•"/>
            </a:pPr>
            <a:r>
              <a:rPr b="0" lang="en-US" sz="2000" spc="-1" strike="noStrike">
                <a:solidFill>
                  <a:srgbClr val="706f6f"/>
                </a:solidFill>
                <a:latin typeface="Tw Cen MT"/>
                <a:ea typeface="DejaVu Sans"/>
              </a:rPr>
              <a:t>A </a:t>
            </a:r>
            <a:r>
              <a:rPr b="1" lang="en-US" sz="2000" spc="-1" strike="noStrike">
                <a:solidFill>
                  <a:srgbClr val="706f6f"/>
                </a:solidFill>
                <a:latin typeface="Tw Cen MT"/>
                <a:ea typeface="DejaVu Sans"/>
              </a:rPr>
              <a:t>stream</a:t>
            </a:r>
            <a:r>
              <a:rPr b="0" lang="en-US" sz="2000" spc="-1" strike="noStrike">
                <a:solidFill>
                  <a:srgbClr val="706f6f"/>
                </a:solidFill>
                <a:latin typeface="Tw Cen MT"/>
                <a:ea typeface="DejaVu Sans"/>
              </a:rPr>
              <a:t> represents a </a:t>
            </a:r>
            <a:r>
              <a:rPr b="1" lang="en-US" sz="2000" spc="-1" strike="noStrike">
                <a:solidFill>
                  <a:srgbClr val="706f6f"/>
                </a:solidFill>
                <a:latin typeface="Tw Cen MT"/>
                <a:ea typeface="DejaVu Sans"/>
              </a:rPr>
              <a:t>sequence of elements</a:t>
            </a:r>
            <a:r>
              <a:rPr b="0" lang="en-US" sz="2000" spc="-1" strike="noStrike">
                <a:solidFill>
                  <a:srgbClr val="706f6f"/>
                </a:solidFill>
                <a:latin typeface="Tw Cen MT"/>
                <a:ea typeface="DejaVu Sans"/>
              </a:rPr>
              <a:t> and supports different kind of operations to perform computations upon elements</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GB" sz="2000" spc="-1" strike="noStrike">
                <a:solidFill>
                  <a:srgbClr val="706f6f"/>
                </a:solidFill>
                <a:latin typeface="Tw Cen MT"/>
                <a:ea typeface="DejaVu Sans"/>
              </a:rPr>
              <a:t>Java 8 Stream has many operations which can be pipe-lined together to get desired result.</a:t>
            </a:r>
            <a:endParaRPr b="0" lang="en-US" sz="2000" spc="-1" strike="noStrike">
              <a:latin typeface="Arial"/>
            </a:endParaRPr>
          </a:p>
          <a:p>
            <a:pPr lvl="3" marL="704880" indent="-342360">
              <a:lnSpc>
                <a:spcPts val="2401"/>
              </a:lnSpc>
              <a:buClr>
                <a:srgbClr val="0069b4"/>
              </a:buClr>
              <a:buSzPct val="80000"/>
              <a:buFont typeface="Franklin Gothic Book,Sans-Serif"/>
              <a:buChar char="•"/>
            </a:pPr>
            <a:r>
              <a:rPr b="0" lang="en-US" sz="2000" spc="-1" strike="noStrike">
                <a:solidFill>
                  <a:srgbClr val="706f6f"/>
                </a:solidFill>
                <a:latin typeface="Tw Cen MT"/>
                <a:ea typeface="DejaVu Sans"/>
              </a:rPr>
              <a:t>Source – Stream takes Collections, Arrays, or I/O resources as input source.</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GB" sz="2000" spc="-1" strike="noStrike">
                <a:solidFill>
                  <a:srgbClr val="706f6f"/>
                </a:solidFill>
                <a:latin typeface="Tw Cen MT"/>
                <a:ea typeface="DejaVu Sans"/>
              </a:rPr>
              <a:t>Streams do not change the original data structure.</a:t>
            </a:r>
            <a:endParaRPr b="0" lang="en-US" sz="2000" spc="-1" strike="noStrike">
              <a:latin typeface="Arial"/>
            </a:endParaRPr>
          </a:p>
          <a:p>
            <a:pPr lvl="3" marL="704880" indent="-342360">
              <a:lnSpc>
                <a:spcPts val="2401"/>
              </a:lnSpc>
              <a:buClr>
                <a:srgbClr val="0069b4"/>
              </a:buClr>
              <a:buSzPct val="80000"/>
              <a:buFont typeface="Franklin Gothic Book,Sans-Serif"/>
              <a:buChar char="•"/>
            </a:pPr>
            <a:r>
              <a:rPr b="0" lang="en-US" sz="2000" spc="-1" strike="noStrike">
                <a:solidFill>
                  <a:srgbClr val="706f6f"/>
                </a:solidFill>
                <a:latin typeface="Tw Cen MT"/>
                <a:ea typeface="DejaVu Sans"/>
              </a:rPr>
              <a:t>Stream operations are either </a:t>
            </a:r>
            <a:r>
              <a:rPr b="1" lang="en-US" sz="2000" spc="-1" strike="noStrike">
                <a:solidFill>
                  <a:srgbClr val="706f6f"/>
                </a:solidFill>
                <a:latin typeface="Tw Cen MT"/>
                <a:ea typeface="DejaVu Sans"/>
              </a:rPr>
              <a:t>intermediate</a:t>
            </a:r>
            <a:r>
              <a:rPr b="0" lang="en-US" sz="2000" spc="-1" strike="noStrike">
                <a:solidFill>
                  <a:srgbClr val="706f6f"/>
                </a:solidFill>
                <a:latin typeface="Tw Cen MT"/>
                <a:ea typeface="DejaVu Sans"/>
              </a:rPr>
              <a:t> or </a:t>
            </a:r>
            <a:r>
              <a:rPr b="1" lang="en-US" sz="2000" spc="-1" strike="noStrike">
                <a:solidFill>
                  <a:srgbClr val="706f6f"/>
                </a:solidFill>
                <a:latin typeface="Tw Cen MT"/>
                <a:ea typeface="DejaVu Sans"/>
              </a:rPr>
              <a:t>terminal</a:t>
            </a:r>
            <a:endParaRPr b="0" lang="en-US" sz="2000" spc="-1" strike="noStrike">
              <a:latin typeface="Arial"/>
            </a:endParaRPr>
          </a:p>
          <a:p>
            <a:pPr>
              <a:lnSpc>
                <a:spcPts val="2401"/>
              </a:lnSpc>
              <a:buNone/>
            </a:pP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Streams = Monads</a:t>
            </a:r>
            <a:endParaRPr b="0" lang="en-US" sz="2000" spc="-1" strike="noStrike">
              <a:latin typeface="Arial"/>
            </a:endParaRPr>
          </a:p>
          <a:p>
            <a:pPr lvl="4" marL="885960" indent="-342360">
              <a:lnSpc>
                <a:spcPts val="2401"/>
              </a:lnSpc>
              <a:buClr>
                <a:srgbClr val="0080c9"/>
              </a:buClr>
              <a:buSzPct val="80000"/>
              <a:buFont typeface="Franklin Gothic Book"/>
              <a:buChar char="•"/>
            </a:pPr>
            <a:r>
              <a:rPr b="0" i="1" lang="en-GB" sz="2000" spc="-1" strike="noStrike">
                <a:solidFill>
                  <a:srgbClr val="706f6f"/>
                </a:solidFill>
                <a:latin typeface="Tw Cen MT"/>
                <a:ea typeface="DejaVu Sans"/>
              </a:rPr>
              <a:t>In functional programming, a monad is a structure that represents computations defined as sequences of steps. A type with a monad structure defines what it means to chain operations, or nest functions of that type together.</a:t>
            </a:r>
            <a:endParaRPr b="0" lang="en-US" sz="2000" spc="-1" strike="noStrike">
              <a:latin typeface="Arial"/>
            </a:endParaRPr>
          </a:p>
          <a:p>
            <a:pPr marL="361440">
              <a:lnSpc>
                <a:spcPts val="2401"/>
              </a:lnSpc>
              <a:buNone/>
            </a:pPr>
            <a:endParaRPr b="0" lang="en-US" sz="2000" spc="-1" strike="noStrike">
              <a:latin typeface="Arial"/>
            </a:endParaRPr>
          </a:p>
          <a:p>
            <a:pPr marL="361440">
              <a:lnSpc>
                <a:spcPct val="100000"/>
              </a:lnSpc>
              <a:buNone/>
              <a:tabLst>
                <a:tab algn="l" pos="0"/>
              </a:tabLst>
            </a:pPr>
            <a:endParaRPr b="0" lang="en-US" sz="2000" spc="-1" strike="noStrike">
              <a:latin typeface="Arial"/>
            </a:endParaRPr>
          </a:p>
        </p:txBody>
      </p:sp>
      <p:sp>
        <p:nvSpPr>
          <p:cNvPr id="538"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Stream API</a:t>
            </a:r>
            <a:endParaRPr b="0" lang="en-US" sz="4000" spc="-1" strike="noStrike">
              <a:latin typeface="Arial"/>
            </a:endParaRPr>
          </a:p>
        </p:txBody>
      </p:sp>
      <p:sp>
        <p:nvSpPr>
          <p:cNvPr id="539"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314ED11-5747-4729-9440-45CAEB5FC3B6}"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Stream API</a:t>
            </a:r>
            <a:endParaRPr b="0" lang="en-US" sz="4000" spc="-1" strike="noStrike">
              <a:latin typeface="Arial"/>
            </a:endParaRPr>
          </a:p>
        </p:txBody>
      </p:sp>
      <p:sp>
        <p:nvSpPr>
          <p:cNvPr id="541"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5364DE58-353F-4DE9-A062-C59D1F8FAFF2}"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42" name="CustomShape 3"/>
          <p:cNvSpPr/>
          <p:nvPr/>
        </p:nvSpPr>
        <p:spPr>
          <a:xfrm>
            <a:off x="1145880" y="1536120"/>
            <a:ext cx="7688520" cy="3626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000" spc="-1" strike="noStrike">
                <a:solidFill>
                  <a:srgbClr val="706f6f"/>
                </a:solidFill>
                <a:latin typeface="Tw Cen MT"/>
                <a:ea typeface="DejaVu Sans"/>
              </a:rPr>
              <a:t>List&lt;String&gt; myList = Arrays.</a:t>
            </a:r>
            <a:r>
              <a:rPr b="0" i="1" lang="en-GB" sz="2000" spc="-1" strike="noStrike">
                <a:solidFill>
                  <a:srgbClr val="706f6f"/>
                </a:solidFill>
                <a:latin typeface="Tw Cen MT"/>
                <a:ea typeface="DejaVu Sans"/>
              </a:rPr>
              <a:t>asList</a:t>
            </a:r>
            <a:r>
              <a:rPr b="0" lang="en-GB" sz="2000" spc="-1" strike="noStrike">
                <a:solidFill>
                  <a:srgbClr val="706f6f"/>
                </a:solidFill>
                <a:latin typeface="Tw Cen MT"/>
                <a:ea typeface="DejaVu Sans"/>
              </a:rPr>
              <a:t>(</a:t>
            </a:r>
            <a:r>
              <a:rPr b="1" lang="en-GB" sz="1800" spc="-1" strike="noStrike">
                <a:solidFill>
                  <a:srgbClr val="706f6f"/>
                </a:solidFill>
                <a:latin typeface="Tw Cen MT"/>
                <a:ea typeface="DejaVu Sans"/>
              </a:rPr>
              <a:t>"a1"</a:t>
            </a:r>
            <a:r>
              <a:rPr b="0" lang="en-GB" sz="2000" spc="-1" strike="noStrike">
                <a:solidFill>
                  <a:srgbClr val="706f6f"/>
                </a:solidFill>
                <a:latin typeface="Tw Cen MT"/>
                <a:ea typeface="DejaVu Sans"/>
              </a:rPr>
              <a:t>, </a:t>
            </a:r>
            <a:r>
              <a:rPr b="1" lang="en-GB" sz="1800" spc="-1" strike="noStrike">
                <a:solidFill>
                  <a:srgbClr val="706f6f"/>
                </a:solidFill>
                <a:latin typeface="Tw Cen MT"/>
                <a:ea typeface="DejaVu Sans"/>
              </a:rPr>
              <a:t>"a2"</a:t>
            </a:r>
            <a:r>
              <a:rPr b="0" lang="en-GB" sz="2000" spc="-1" strike="noStrike">
                <a:solidFill>
                  <a:srgbClr val="706f6f"/>
                </a:solidFill>
                <a:latin typeface="Tw Cen MT"/>
                <a:ea typeface="DejaVu Sans"/>
              </a:rPr>
              <a:t>, </a:t>
            </a:r>
            <a:r>
              <a:rPr b="1" lang="en-GB" sz="1800" spc="-1" strike="noStrike">
                <a:solidFill>
                  <a:srgbClr val="706f6f"/>
                </a:solidFill>
                <a:latin typeface="Tw Cen MT"/>
                <a:ea typeface="DejaVu Sans"/>
              </a:rPr>
              <a:t>"b1"</a:t>
            </a:r>
            <a:r>
              <a:rPr b="0" lang="en-GB" sz="2000" spc="-1" strike="noStrike">
                <a:solidFill>
                  <a:srgbClr val="706f6f"/>
                </a:solidFill>
                <a:latin typeface="Tw Cen MT"/>
                <a:ea typeface="DejaVu Sans"/>
              </a:rPr>
              <a:t>, </a:t>
            </a:r>
            <a:r>
              <a:rPr b="1" lang="en-GB" sz="1800" spc="-1" strike="noStrike">
                <a:solidFill>
                  <a:srgbClr val="706f6f"/>
                </a:solidFill>
                <a:latin typeface="Tw Cen MT"/>
                <a:ea typeface="DejaVu Sans"/>
              </a:rPr>
              <a:t>"c2"</a:t>
            </a:r>
            <a:r>
              <a:rPr b="0" lang="en-GB" sz="2000" spc="-1" strike="noStrike">
                <a:solidFill>
                  <a:srgbClr val="706f6f"/>
                </a:solidFill>
                <a:latin typeface="Tw Cen MT"/>
                <a:ea typeface="DejaVu Sans"/>
              </a:rPr>
              <a:t>, </a:t>
            </a:r>
            <a:r>
              <a:rPr b="1" lang="en-GB" sz="1800" spc="-1" strike="noStrike">
                <a:solidFill>
                  <a:srgbClr val="706f6f"/>
                </a:solidFill>
                <a:latin typeface="Tw Cen MT"/>
                <a:ea typeface="DejaVu Sans"/>
              </a:rPr>
              <a:t>"c1"</a:t>
            </a:r>
            <a:r>
              <a:rPr b="0" lang="en-GB" sz="2000" spc="-1" strike="noStrike">
                <a:solidFill>
                  <a:srgbClr val="706f6f"/>
                </a:solidFill>
                <a:latin typeface="Tw Cen MT"/>
                <a:ea typeface="DejaVu Sans"/>
              </a:rPr>
              <a:t>);</a:t>
            </a:r>
            <a:br>
              <a:rPr sz="1800"/>
            </a:br>
            <a:br>
              <a:rPr sz="1800"/>
            </a:br>
            <a:r>
              <a:rPr b="0" lang="en-GB" sz="2000" spc="-1" strike="noStrike">
                <a:solidFill>
                  <a:srgbClr val="706f6f"/>
                </a:solidFill>
                <a:latin typeface="Tw Cen MT"/>
                <a:ea typeface="DejaVu Sans"/>
              </a:rPr>
              <a:t>myList</a:t>
            </a:r>
            <a:br>
              <a:rPr sz="1800"/>
            </a:br>
            <a:r>
              <a:rPr b="0" lang="en-GB" sz="2000" spc="-1" strike="noStrike">
                <a:solidFill>
                  <a:srgbClr val="706f6f"/>
                </a:solidFill>
                <a:latin typeface="Tw Cen MT"/>
                <a:ea typeface="DejaVu Sans"/>
              </a:rPr>
              <a:t>        .stream()</a:t>
            </a:r>
            <a:br>
              <a:rPr sz="1800"/>
            </a:br>
            <a:r>
              <a:rPr b="0" lang="en-GB" sz="2000" spc="-1" strike="noStrike">
                <a:solidFill>
                  <a:srgbClr val="706f6f"/>
                </a:solidFill>
                <a:latin typeface="Tw Cen MT"/>
                <a:ea typeface="DejaVu Sans"/>
              </a:rPr>
              <a:t>        .filter(s -&gt; s.startsWith(</a:t>
            </a:r>
            <a:r>
              <a:rPr b="1" lang="en-GB" sz="1800" spc="-1" strike="noStrike">
                <a:solidFill>
                  <a:srgbClr val="706f6f"/>
                </a:solidFill>
                <a:latin typeface="Tw Cen MT"/>
                <a:ea typeface="DejaVu Sans"/>
              </a:rPr>
              <a:t>"c"</a:t>
            </a:r>
            <a:r>
              <a:rPr b="0" lang="en-GB" sz="2000" spc="-1" strike="noStrike">
                <a:solidFill>
                  <a:srgbClr val="706f6f"/>
                </a:solidFill>
                <a:latin typeface="Tw Cen MT"/>
                <a:ea typeface="DejaVu Sans"/>
              </a:rPr>
              <a:t>))      </a:t>
            </a:r>
            <a:br>
              <a:rPr sz="1800"/>
            </a:br>
            <a:r>
              <a:rPr b="0" lang="en-GB" sz="2000" spc="-1" strike="noStrike">
                <a:solidFill>
                  <a:srgbClr val="706f6f"/>
                </a:solidFill>
                <a:latin typeface="Tw Cen MT"/>
                <a:ea typeface="DejaVu Sans"/>
              </a:rPr>
              <a:t>        .map(String::toUpperCase)</a:t>
            </a:r>
            <a:br>
              <a:rPr sz="1800"/>
            </a:br>
            <a:r>
              <a:rPr b="0" lang="en-GB" sz="2000" spc="-1" strike="noStrike">
                <a:solidFill>
                  <a:srgbClr val="706f6f"/>
                </a:solidFill>
                <a:latin typeface="Tw Cen MT"/>
                <a:ea typeface="DejaVu Sans"/>
              </a:rPr>
              <a:t>        .sorted()</a:t>
            </a:r>
            <a:br>
              <a:rPr sz="1800"/>
            </a:br>
            <a:r>
              <a:rPr b="0" lang="en-GB" sz="2000" spc="-1" strike="noStrike">
                <a:solidFill>
                  <a:srgbClr val="706f6f"/>
                </a:solidFill>
                <a:latin typeface="Tw Cen MT"/>
                <a:ea typeface="DejaVu Sans"/>
              </a:rPr>
              <a:t>        .forEach(System.</a:t>
            </a:r>
            <a:r>
              <a:rPr b="1" i="1" lang="en-GB" sz="1800" spc="-1" strike="noStrike">
                <a:solidFill>
                  <a:srgbClr val="706f6f"/>
                </a:solidFill>
                <a:latin typeface="Tw Cen MT"/>
                <a:ea typeface="DejaVu Sans"/>
              </a:rPr>
              <a:t>out</a:t>
            </a:r>
            <a:r>
              <a:rPr b="0" lang="en-GB" sz="2000" spc="-1" strike="noStrike">
                <a:solidFill>
                  <a:srgbClr val="706f6f"/>
                </a:solidFill>
                <a:latin typeface="Tw Cen MT"/>
                <a:ea typeface="DejaVu Sans"/>
              </a:rPr>
              <a:t>::println);</a:t>
            </a:r>
            <a:br>
              <a:rPr sz="1800"/>
            </a:br>
            <a:br>
              <a:rPr sz="1800"/>
            </a:br>
            <a:r>
              <a:rPr b="0" i="1" lang="en-GB" sz="1800" spc="-1" strike="noStrike">
                <a:solidFill>
                  <a:srgbClr val="706f6f"/>
                </a:solidFill>
                <a:latin typeface="Tw Cen MT"/>
                <a:ea typeface="DejaVu Sans"/>
              </a:rPr>
              <a:t>// C1</a:t>
            </a:r>
            <a:br>
              <a:rPr sz="1800"/>
            </a:br>
            <a:r>
              <a:rPr b="0" i="1" lang="en-GB" sz="1800" spc="-1" strike="noStrike">
                <a:solidFill>
                  <a:srgbClr val="706f6f"/>
                </a:solidFill>
                <a:latin typeface="Tw Cen MT"/>
                <a:ea typeface="DejaVu Sans"/>
              </a:rPr>
              <a:t>// C2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658800" y="1369800"/>
            <a:ext cx="10902960" cy="467424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In addition to Stream&lt;T&gt;, which is a stream of object references, there are</a:t>
            </a:r>
            <a:br>
              <a:rPr sz="2000"/>
            </a:br>
            <a:r>
              <a:rPr b="0" lang="en-US" sz="2000" spc="-1" strike="noStrike">
                <a:solidFill>
                  <a:srgbClr val="706f6f"/>
                </a:solidFill>
                <a:latin typeface="Tw Cen MT"/>
                <a:ea typeface="DejaVu Sans"/>
              </a:rPr>
              <a:t>primitive specializations for IntStream, LongStream and DoubleStream.</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p:txBody>
      </p:sp>
      <p:sp>
        <p:nvSpPr>
          <p:cNvPr id="544"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Stream API</a:t>
            </a:r>
            <a:endParaRPr b="0" lang="en-US" sz="4000" spc="-1" strike="noStrike">
              <a:latin typeface="Arial"/>
            </a:endParaRPr>
          </a:p>
        </p:txBody>
      </p:sp>
      <p:sp>
        <p:nvSpPr>
          <p:cNvPr id="545"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669494EA-3806-449A-917B-A7E7E7710824}"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546" name="Picture 3" descr="Text&#10;&#10;Description automatically generated"/>
          <p:cNvPicPr/>
          <p:nvPr/>
        </p:nvPicPr>
        <p:blipFill>
          <a:blip r:embed="rId1"/>
          <a:stretch/>
        </p:blipFill>
        <p:spPr>
          <a:xfrm>
            <a:off x="1356480" y="2169720"/>
            <a:ext cx="7135560" cy="33552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Intermediate </a:t>
            </a:r>
            <a:r>
              <a:rPr b="1" lang="en-US" sz="4000" spc="-1" strike="noStrike" cap="all">
                <a:solidFill>
                  <a:srgbClr val="1434a0"/>
                </a:solidFill>
                <a:latin typeface="Tw Cen MT"/>
                <a:ea typeface="DejaVu Sans"/>
              </a:rPr>
              <a:t>vs</a:t>
            </a:r>
            <a:r>
              <a:rPr b="1" lang="nl-NL" sz="4000" spc="-1" strike="noStrike" cap="all">
                <a:solidFill>
                  <a:srgbClr val="1434a0"/>
                </a:solidFill>
                <a:latin typeface="Tw Cen MT"/>
                <a:ea typeface="DejaVu Sans"/>
              </a:rPr>
              <a:t> Terminal operations</a:t>
            </a:r>
            <a:endParaRPr b="0" lang="en-US" sz="4000" spc="-1" strike="noStrike">
              <a:latin typeface="Arial"/>
            </a:endParaRPr>
          </a:p>
        </p:txBody>
      </p:sp>
      <p:sp>
        <p:nvSpPr>
          <p:cNvPr id="548"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BFFBFF7-603B-4EE6-A73B-B3C196AB83AC}"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49" name="CustomShape 3"/>
          <p:cNvSpPr/>
          <p:nvPr/>
        </p:nvSpPr>
        <p:spPr>
          <a:xfrm>
            <a:off x="658800" y="1369800"/>
            <a:ext cx="10873080" cy="4691520"/>
          </a:xfrm>
          <a:prstGeom prst="rect">
            <a:avLst/>
          </a:prstGeom>
          <a:noFill/>
          <a:ln w="0">
            <a:noFill/>
          </a:ln>
        </p:spPr>
        <p:style>
          <a:lnRef idx="0"/>
          <a:fillRef idx="0"/>
          <a:effectRef idx="0"/>
          <a:fontRef idx="minor"/>
        </p:style>
        <p:txBody>
          <a:bodyPr lIns="0" rIns="0" tIns="0" bIns="0" anchor="t">
            <a:normAutofit fontScale="95000"/>
          </a:bodyPr>
          <a:p>
            <a:pPr marL="361800">
              <a:lnSpc>
                <a:spcPts val="2401"/>
              </a:lnSpc>
              <a:buNone/>
              <a:tabLst>
                <a:tab algn="l" pos="0"/>
              </a:tabLst>
            </a:pPr>
            <a:endParaRPr b="0" lang="en-US" sz="1800" spc="-1" strike="noStrike">
              <a:latin typeface="Arial"/>
            </a:endParaRPr>
          </a:p>
          <a:p>
            <a:pPr lvl="3" marL="704880" indent="-342360">
              <a:lnSpc>
                <a:spcPts val="2401"/>
              </a:lnSpc>
              <a:buClr>
                <a:srgbClr val="0069b4"/>
              </a:buClr>
              <a:buSzPct val="80000"/>
              <a:buFont typeface="Arial"/>
              <a:buChar char="•"/>
              <a:tabLst>
                <a:tab algn="l" pos="0"/>
              </a:tabLst>
            </a:pPr>
            <a:r>
              <a:rPr b="0" lang="en-GB" sz="2000" spc="-1" strike="noStrike">
                <a:solidFill>
                  <a:srgbClr val="706f6f"/>
                </a:solidFill>
                <a:latin typeface="Tw Cen MT"/>
                <a:ea typeface="DejaVu Sans"/>
              </a:rPr>
              <a:t>The main difference between intermediate and terminal operations is that intermediate operations return a stream as a result and terminal operations return non-stream values like primitive or object or collection or may not return anything</a:t>
            </a:r>
            <a:endParaRPr b="0" lang="en-US" sz="2000" spc="-1" strike="noStrike">
              <a:latin typeface="Arial"/>
            </a:endParaRPr>
          </a:p>
          <a:p>
            <a:pPr lvl="3" marL="704880" indent="-342360">
              <a:lnSpc>
                <a:spcPts val="2401"/>
              </a:lnSpc>
              <a:buClr>
                <a:srgbClr val="0069b4"/>
              </a:buClr>
              <a:buSzPct val="80000"/>
              <a:buFont typeface="Arial"/>
              <a:buChar char="•"/>
              <a:tabLst>
                <a:tab algn="l" pos="0"/>
              </a:tabLst>
            </a:pPr>
            <a:r>
              <a:rPr b="0" lang="en-GB" sz="2000" spc="-1" strike="noStrike">
                <a:solidFill>
                  <a:srgbClr val="706f6f"/>
                </a:solidFill>
                <a:latin typeface="Tw Cen MT"/>
                <a:ea typeface="DejaVu Sans"/>
              </a:rPr>
              <a:t>As intermediate operations return another stream as a result, they can be chained together to form a pipeline of operations. Terminal operations can not be chained together.</a:t>
            </a:r>
            <a:endParaRPr b="0" lang="en-US" sz="2000" spc="-1" strike="noStrike">
              <a:latin typeface="Arial"/>
            </a:endParaRPr>
          </a:p>
          <a:p>
            <a:pPr lvl="3" marL="704880" indent="-342360">
              <a:lnSpc>
                <a:spcPts val="2401"/>
              </a:lnSpc>
              <a:buClr>
                <a:srgbClr val="0069b4"/>
              </a:buClr>
              <a:buSzPct val="80000"/>
              <a:buFont typeface="Arial"/>
              <a:buChar char="•"/>
              <a:tabLst>
                <a:tab algn="l" pos="0"/>
              </a:tabLst>
            </a:pPr>
            <a:r>
              <a:rPr b="0" lang="en-US" sz="2000" spc="-1" strike="noStrike">
                <a:solidFill>
                  <a:srgbClr val="706f6f"/>
                </a:solidFill>
                <a:latin typeface="Tw Cen MT"/>
                <a:ea typeface="DejaVu Sans"/>
              </a:rPr>
              <a:t>Pipeline of operations may contain any number of intermediate operations, but there has to be only one terminal operation, that too at the end of pipeline.</a:t>
            </a:r>
            <a:endParaRPr b="0" lang="en-US" sz="2000" spc="-1" strike="noStrike">
              <a:latin typeface="Arial"/>
            </a:endParaRPr>
          </a:p>
          <a:p>
            <a:pPr lvl="3" marL="704880" indent="-342360">
              <a:lnSpc>
                <a:spcPts val="2401"/>
              </a:lnSpc>
              <a:buClr>
                <a:srgbClr val="0069b4"/>
              </a:buClr>
              <a:buSzPct val="80000"/>
              <a:buFont typeface="Arial"/>
              <a:buChar char="•"/>
              <a:tabLst>
                <a:tab algn="l" pos="0"/>
              </a:tabLst>
            </a:pPr>
            <a:r>
              <a:rPr b="0" lang="en-US" sz="2000" spc="-1" strike="noStrike">
                <a:solidFill>
                  <a:srgbClr val="706f6f"/>
                </a:solidFill>
                <a:latin typeface="Tw Cen MT"/>
                <a:ea typeface="DejaVu Sans"/>
              </a:rPr>
              <a:t>Intermediate operations are lazily loaded. When you call intermediate operations, they are actually not executed. They are just stored in the memory and executed when the terminal operation is called on the stream.</a:t>
            </a:r>
            <a:endParaRPr b="0" lang="en-US" sz="2000" spc="-1" strike="noStrike">
              <a:latin typeface="Arial"/>
            </a:endParaRPr>
          </a:p>
          <a:p>
            <a:pPr lvl="3" marL="704880" indent="-342360">
              <a:lnSpc>
                <a:spcPts val="2401"/>
              </a:lnSpc>
              <a:buClr>
                <a:srgbClr val="0069b4"/>
              </a:buClr>
              <a:buSzPct val="80000"/>
              <a:buFont typeface="Arial"/>
              <a:buChar char="•"/>
              <a:tabLst>
                <a:tab algn="l" pos="0"/>
              </a:tabLst>
            </a:pPr>
            <a:r>
              <a:rPr b="0" lang="en-GB" sz="2000" spc="-1" strike="noStrike">
                <a:solidFill>
                  <a:srgbClr val="706f6f"/>
                </a:solidFill>
                <a:latin typeface="Tw Cen MT"/>
                <a:ea typeface="DejaVu Sans"/>
              </a:rPr>
              <a:t>As the names suggest, intermediate operations doesn’t give end result. They just transform one stream to another stream. On the other hand, terminal operations give end result</a:t>
            </a:r>
            <a:endParaRPr b="0" lang="en-US" sz="2000" spc="-1" strike="noStrike">
              <a:latin typeface="Arial"/>
            </a:endParaRPr>
          </a:p>
          <a:p>
            <a:pPr lvl="3" marL="704880" indent="-342360">
              <a:lnSpc>
                <a:spcPts val="2401"/>
              </a:lnSpc>
              <a:buClr>
                <a:srgbClr val="0069b4"/>
              </a:buClr>
              <a:buSzPct val="80000"/>
              <a:buFont typeface="Arial"/>
              <a:buChar char="•"/>
              <a:tabLst>
                <a:tab algn="l" pos="0"/>
              </a:tabLst>
            </a:pPr>
            <a:r>
              <a:rPr b="0" lang="en-US" sz="2000" spc="-1" strike="noStrike">
                <a:solidFill>
                  <a:srgbClr val="706f6f"/>
                </a:solidFill>
                <a:latin typeface="Tw Cen MT"/>
                <a:ea typeface="DejaVu Sans"/>
              </a:rPr>
              <a:t>Full list: </a:t>
            </a:r>
            <a:r>
              <a:rPr b="0" lang="en-US" sz="2000" spc="-1" strike="noStrike" u="sng">
                <a:solidFill>
                  <a:srgbClr val="0563c1"/>
                </a:solidFill>
                <a:uFillTx/>
                <a:latin typeface="Tw Cen MT"/>
                <a:ea typeface="DejaVu Sans"/>
                <a:hlinkClick r:id="rId1"/>
              </a:rPr>
              <a:t>https://docs.oracle.com/javase/8/docs/api/java/util/stream/Stream.html</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Intermediate operations</a:t>
            </a:r>
            <a:endParaRPr b="0" lang="en-US" sz="4000" spc="-1" strike="noStrike">
              <a:latin typeface="Arial"/>
            </a:endParaRPr>
          </a:p>
        </p:txBody>
      </p:sp>
      <p:sp>
        <p:nvSpPr>
          <p:cNvPr id="551"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BA45C830-E13C-4A0C-83EA-9FFB1D4E8FBE}"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52" name="CustomShape 3"/>
          <p:cNvSpPr/>
          <p:nvPr/>
        </p:nvSpPr>
        <p:spPr>
          <a:xfrm>
            <a:off x="658800" y="1369800"/>
            <a:ext cx="10873080" cy="71460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Arial"/>
              <a:buChar char="•"/>
            </a:pPr>
            <a:r>
              <a:rPr b="0" i="1" lang="en-GB" sz="2000" spc="-1" strike="noStrike">
                <a:solidFill>
                  <a:srgbClr val="706f6f"/>
                </a:solidFill>
                <a:latin typeface="Tw Cen MT"/>
                <a:ea typeface="DejaVu Sans"/>
              </a:rPr>
              <a:t>filter(), map(), flatMap(), distinct(), sorted(), peek(), limit(), skip(), mapToInt(), mapToDouble(), …</a:t>
            </a:r>
            <a:endParaRPr b="0" lang="en-US" sz="2000" spc="-1" strike="noStrike">
              <a:latin typeface="Arial"/>
            </a:endParaRPr>
          </a:p>
          <a:p>
            <a:pPr>
              <a:lnSpc>
                <a:spcPct val="100000"/>
              </a:lnSpc>
              <a:buNone/>
            </a:pPr>
            <a:endParaRPr b="0" lang="en-US" sz="2000" spc="-1" strike="noStrike">
              <a:latin typeface="Arial"/>
            </a:endParaRPr>
          </a:p>
        </p:txBody>
      </p:sp>
      <p:sp>
        <p:nvSpPr>
          <p:cNvPr id="553" name="CustomShape 4"/>
          <p:cNvSpPr/>
          <p:nvPr/>
        </p:nvSpPr>
        <p:spPr>
          <a:xfrm>
            <a:off x="960840" y="2095560"/>
            <a:ext cx="963972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706f6f"/>
                </a:solidFill>
                <a:latin typeface="Tw Cen MT"/>
                <a:ea typeface="DejaVu Sans"/>
              </a:rPr>
              <a:t>Stream.</a:t>
            </a:r>
            <a:r>
              <a:rPr b="0" i="1" lang="en-GB" sz="1800" spc="-1" strike="noStrike">
                <a:solidFill>
                  <a:srgbClr val="706f6f"/>
                </a:solidFill>
                <a:latin typeface="Tw Cen MT"/>
                <a:ea typeface="DejaVu Sans"/>
              </a:rPr>
              <a:t>of</a:t>
            </a:r>
            <a:r>
              <a:rPr b="0" lang="en-GB" sz="1800" spc="-1" strike="noStrike">
                <a:solidFill>
                  <a:srgbClr val="706f6f"/>
                </a:solidFill>
                <a:latin typeface="Tw Cen MT"/>
                <a:ea typeface="DejaVu Sans"/>
              </a:rPr>
              <a:t>(</a:t>
            </a:r>
            <a:r>
              <a:rPr b="1" lang="en-GB" sz="1800" spc="-1" strike="noStrike">
                <a:solidFill>
                  <a:srgbClr val="706f6f"/>
                </a:solidFill>
                <a:latin typeface="Tw Cen MT"/>
                <a:ea typeface="DejaVu Sans"/>
              </a:rPr>
              <a:t>"Welcome"</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"To"</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"java"</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"java"</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"Code9"</a:t>
            </a:r>
            <a:r>
              <a:rPr b="0" lang="en-GB" sz="1800" spc="-1" strike="noStrike">
                <a:solidFill>
                  <a:srgbClr val="706f6f"/>
                </a:solidFill>
                <a:latin typeface="Tw Cen MT"/>
                <a:ea typeface="DejaVu Sans"/>
              </a:rPr>
              <a:t>)</a:t>
            </a:r>
            <a:br>
              <a:rPr sz="1800"/>
            </a:br>
            <a:r>
              <a:rPr b="0" lang="en-GB" sz="1800" spc="-1" strike="noStrike">
                <a:solidFill>
                  <a:srgbClr val="706f6f"/>
                </a:solidFill>
                <a:latin typeface="Tw Cen MT"/>
                <a:ea typeface="DejaVu Sans"/>
              </a:rPr>
              <a:t>        .distinct()</a:t>
            </a:r>
            <a:br>
              <a:rPr sz="1800"/>
            </a:br>
            <a:r>
              <a:rPr b="0" lang="en-GB" sz="1800" spc="-1" strike="noStrike">
                <a:solidFill>
                  <a:srgbClr val="706f6f"/>
                </a:solidFill>
                <a:latin typeface="Tw Cen MT"/>
                <a:ea typeface="DejaVu Sans"/>
              </a:rPr>
              <a:t>        .map(s -&gt; s.equals(</a:t>
            </a:r>
            <a:r>
              <a:rPr b="1" lang="en-GB" sz="1800" spc="-1" strike="noStrike">
                <a:solidFill>
                  <a:srgbClr val="706f6f"/>
                </a:solidFill>
                <a:latin typeface="Tw Cen MT"/>
                <a:ea typeface="DejaVu Sans"/>
              </a:rPr>
              <a:t>"java"</a:t>
            </a:r>
            <a:r>
              <a:rPr b="0" lang="en-GB" sz="1800" spc="-1" strike="noStrike">
                <a:solidFill>
                  <a:srgbClr val="706f6f"/>
                </a:solidFill>
                <a:latin typeface="Tw Cen MT"/>
                <a:ea typeface="DejaVu Sans"/>
              </a:rPr>
              <a:t>) ? </a:t>
            </a:r>
            <a:r>
              <a:rPr b="1" lang="en-GB" sz="1800" spc="-1" strike="noStrike">
                <a:solidFill>
                  <a:srgbClr val="706f6f"/>
                </a:solidFill>
                <a:latin typeface="Tw Cen MT"/>
                <a:ea typeface="DejaVu Sans"/>
              </a:rPr>
              <a:t>"Special" </a:t>
            </a:r>
            <a:r>
              <a:rPr b="0" lang="en-GB" sz="1800" spc="-1" strike="noStrike">
                <a:solidFill>
                  <a:srgbClr val="706f6f"/>
                </a:solidFill>
                <a:latin typeface="Tw Cen MT"/>
                <a:ea typeface="DejaVu Sans"/>
              </a:rPr>
              <a:t>: 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//[Welcome, To, Special, Code9]</a:t>
            </a:r>
            <a:r>
              <a:rPr b="0" lang="en-GB" sz="1800" spc="-1" strike="noStrike">
                <a:solidFill>
                  <a:srgbClr val="555555"/>
                </a:solidFill>
                <a:latin typeface="Monaco"/>
                <a:ea typeface="DejaVu Sans"/>
              </a:rPr>
              <a:t>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GB" sz="1800" spc="-1" strike="noStrike">
                <a:solidFill>
                  <a:srgbClr val="555555"/>
                </a:solidFill>
                <a:latin typeface="Monaco"/>
                <a:ea typeface="DejaVu Sans"/>
              </a:rPr>
              <a:t>List&lt;String&gt; list = Arrays.asList("1","2","13","4","15","6","17","8","19");</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GB" sz="1800" spc="-1" strike="noStrike">
                <a:solidFill>
                  <a:srgbClr val="555555"/>
                </a:solidFill>
                <a:latin typeface="Monaco"/>
                <a:ea typeface="DejaVu Sans"/>
              </a:rPr>
              <a:t>IntSummaryStatistics stats = list.stream().mapToInt(s -&gt; Integer.valueOf(s)).summaryStatistics();</a:t>
            </a:r>
            <a:endParaRPr b="0" lang="en-US" sz="1800" spc="-1" strike="noStrike">
              <a:latin typeface="Arial"/>
            </a:endParaRPr>
          </a:p>
          <a:p>
            <a:pPr>
              <a:lnSpc>
                <a:spcPct val="100000"/>
              </a:lnSpc>
              <a:buNone/>
            </a:pPr>
            <a:r>
              <a:rPr b="0" lang="en-GB" sz="1800" spc="-1" strike="noStrike">
                <a:solidFill>
                  <a:srgbClr val="555555"/>
                </a:solidFill>
                <a:latin typeface="Monaco"/>
                <a:ea typeface="DejaVu Sans"/>
              </a:rPr>
              <a:t>	</a:t>
            </a:r>
            <a:r>
              <a:rPr b="0" lang="en-GB" sz="1800" spc="-1" strike="noStrike">
                <a:solidFill>
                  <a:srgbClr val="555555"/>
                </a:solidFill>
                <a:latin typeface="Monaco"/>
                <a:ea typeface="DejaVu Sans"/>
              </a:rPr>
              <a:t>	</a:t>
            </a:r>
            <a:endParaRPr b="0" lang="en-US" sz="1800" spc="-1" strike="noStrike">
              <a:latin typeface="Arial"/>
            </a:endParaRPr>
          </a:p>
          <a:p>
            <a:pPr>
              <a:lnSpc>
                <a:spcPct val="100000"/>
              </a:lnSpc>
              <a:buNone/>
            </a:pPr>
            <a:r>
              <a:rPr b="0" lang="en-GB" sz="1800" spc="-1" strike="noStrike">
                <a:solidFill>
                  <a:srgbClr val="555555"/>
                </a:solidFill>
                <a:latin typeface="Monaco"/>
                <a:ea typeface="DejaVu Sans"/>
              </a:rPr>
              <a:t>     </a:t>
            </a:r>
            <a:r>
              <a:rPr b="0" lang="en-GB" sz="1800" spc="-1" strike="noStrike">
                <a:solidFill>
                  <a:srgbClr val="555555"/>
                </a:solidFill>
                <a:latin typeface="Monaco"/>
                <a:ea typeface="DejaVu Sans"/>
              </a:rPr>
              <a:t>System.out.println("Highest number in List : " + stats.getMax());             </a:t>
            </a:r>
            <a:r>
              <a:rPr b="0" lang="en-GB" sz="1800" spc="-1" strike="noStrike">
                <a:solidFill>
                  <a:srgbClr val="706f6f"/>
                </a:solidFill>
                <a:latin typeface="Tw Cen MT"/>
                <a:ea typeface="DejaVu Sans"/>
              </a:rPr>
              <a:t>// 19</a:t>
            </a: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     </a:t>
            </a:r>
            <a:r>
              <a:rPr b="0" lang="en-GB" sz="1800" spc="-1" strike="noStrike">
                <a:solidFill>
                  <a:srgbClr val="706f6f"/>
                </a:solidFill>
                <a:latin typeface="Tw Cen MT"/>
                <a:ea typeface="DejaVu Sans"/>
              </a:rPr>
              <a:t>System.out.println("Lowest number in List : " + </a:t>
            </a:r>
            <a:r>
              <a:rPr b="0" lang="en-GB" sz="1800" spc="-1" strike="noStrike">
                <a:solidFill>
                  <a:srgbClr val="555555"/>
                </a:solidFill>
                <a:latin typeface="Monaco"/>
                <a:ea typeface="DejaVu Sans"/>
              </a:rPr>
              <a:t>stats.getMin());               </a:t>
            </a:r>
            <a:r>
              <a:rPr b="0" lang="en-GB" sz="1800" spc="-1" strike="noStrike">
                <a:solidFill>
                  <a:srgbClr val="706f6f"/>
                </a:solidFill>
                <a:latin typeface="Tw Cen MT"/>
                <a:ea typeface="DejaVu Sans"/>
              </a:rPr>
              <a:t>// 1</a:t>
            </a: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     </a:t>
            </a:r>
            <a:r>
              <a:rPr b="0" lang="en-GB" sz="1800" spc="-1" strike="noStrike">
                <a:solidFill>
                  <a:srgbClr val="555555"/>
                </a:solidFill>
                <a:latin typeface="Monaco"/>
                <a:ea typeface="DejaVu Sans"/>
              </a:rPr>
              <a:t>System.out.println("Sum of all numbers : " + stats.getSum());                  </a:t>
            </a:r>
            <a:r>
              <a:rPr b="0" lang="en-GB" sz="1800" spc="-1" strike="noStrike">
                <a:solidFill>
                  <a:srgbClr val="706f6f"/>
                </a:solidFill>
                <a:latin typeface="Tw Cen MT"/>
                <a:ea typeface="DejaVu Sans"/>
              </a:rPr>
              <a:t>// 85</a:t>
            </a:r>
            <a:r>
              <a:rPr b="0" lang="en-GB" sz="1800" spc="-1" strike="noStrike">
                <a:solidFill>
                  <a:srgbClr val="555555"/>
                </a:solidFill>
                <a:latin typeface="Monaco"/>
                <a:ea typeface="DejaVu Sans"/>
              </a:rPr>
              <a:t> </a:t>
            </a:r>
            <a:endParaRPr b="0" lang="en-US" sz="1800" spc="-1" strike="noStrike">
              <a:latin typeface="Arial"/>
            </a:endParaRPr>
          </a:p>
          <a:p>
            <a:pPr>
              <a:lnSpc>
                <a:spcPct val="100000"/>
              </a:lnSpc>
              <a:buNone/>
            </a:pPr>
            <a:r>
              <a:rPr b="0" lang="en-GB" sz="1800" spc="-1" strike="noStrike">
                <a:solidFill>
                  <a:srgbClr val="555555"/>
                </a:solidFill>
                <a:latin typeface="Monaco"/>
                <a:ea typeface="DejaVu Sans"/>
              </a:rPr>
              <a:t>     </a:t>
            </a:r>
            <a:r>
              <a:rPr b="0" lang="en-GB" sz="1800" spc="-1" strike="noStrike">
                <a:solidFill>
                  <a:srgbClr val="555555"/>
                </a:solidFill>
                <a:latin typeface="Monaco"/>
                <a:ea typeface="DejaVu Sans"/>
              </a:rPr>
              <a:t>System.out.println("Average of all numbers : " + stats.getAverage());      </a:t>
            </a:r>
            <a:r>
              <a:rPr b="0" lang="en-GB" sz="1800" spc="-1" strike="noStrike">
                <a:solidFill>
                  <a:srgbClr val="706f6f"/>
                </a:solidFill>
                <a:latin typeface="Tw Cen MT"/>
                <a:ea typeface="DejaVu Sans"/>
              </a:rPr>
              <a:t>// 9.44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Terminal operations</a:t>
            </a:r>
            <a:endParaRPr b="0" lang="en-US" sz="4000" spc="-1" strike="noStrike">
              <a:latin typeface="Arial"/>
            </a:endParaRPr>
          </a:p>
        </p:txBody>
      </p:sp>
      <p:sp>
        <p:nvSpPr>
          <p:cNvPr id="555"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2F8B447F-8559-4B5F-B98D-A5175A85DD49}"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56" name="CustomShape 3"/>
          <p:cNvSpPr/>
          <p:nvPr/>
        </p:nvSpPr>
        <p:spPr>
          <a:xfrm>
            <a:off x="658800" y="1369800"/>
            <a:ext cx="10873080" cy="426600"/>
          </a:xfrm>
          <a:prstGeom prst="rect">
            <a:avLst/>
          </a:prstGeom>
          <a:noFill/>
          <a:ln w="0">
            <a:noFill/>
          </a:ln>
        </p:spPr>
        <p:style>
          <a:lnRef idx="0"/>
          <a:fillRef idx="0"/>
          <a:effectRef idx="0"/>
          <a:fontRef idx="minor"/>
        </p:style>
        <p:txBody>
          <a:bodyPr lIns="0" rIns="0" tIns="0" bIns="0" anchor="t">
            <a:normAutofit fontScale="83000"/>
          </a:bodyPr>
          <a:p>
            <a:pPr lvl="3" marL="704880" indent="-342360">
              <a:lnSpc>
                <a:spcPts val="2401"/>
              </a:lnSpc>
              <a:buClr>
                <a:srgbClr val="0069b4"/>
              </a:buClr>
              <a:buSzPct val="80000"/>
              <a:buFont typeface="Arial"/>
              <a:buChar char="•"/>
            </a:pPr>
            <a:r>
              <a:rPr b="0" i="1" lang="en-GB" sz="2000" spc="-1" strike="noStrike">
                <a:solidFill>
                  <a:srgbClr val="706f6f"/>
                </a:solidFill>
                <a:latin typeface="Tw Cen MT"/>
                <a:ea typeface="DejaVu Sans"/>
              </a:rPr>
              <a:t>collect(), count(), forEach(), min(), max(), findFirst(), allMatch(), anyMatch(), noneMatch(), …</a:t>
            </a:r>
            <a:endParaRPr b="0" lang="en-US" sz="2000" spc="-1" strike="noStrike">
              <a:latin typeface="Arial"/>
            </a:endParaRPr>
          </a:p>
          <a:p>
            <a:pPr>
              <a:lnSpc>
                <a:spcPct val="100000"/>
              </a:lnSpc>
              <a:buNone/>
            </a:pPr>
            <a:endParaRPr b="0" lang="en-US" sz="2000" spc="-1" strike="noStrike">
              <a:latin typeface="Arial"/>
            </a:endParaRPr>
          </a:p>
        </p:txBody>
      </p:sp>
      <p:sp>
        <p:nvSpPr>
          <p:cNvPr id="557" name="CustomShape 4"/>
          <p:cNvSpPr/>
          <p:nvPr/>
        </p:nvSpPr>
        <p:spPr>
          <a:xfrm>
            <a:off x="970200" y="2045160"/>
            <a:ext cx="9498600" cy="3896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706f6f"/>
                </a:solidFill>
                <a:latin typeface="Tw Cen MT"/>
                <a:ea typeface="DejaVu Sans"/>
              </a:rPr>
              <a:t>Stream.</a:t>
            </a:r>
            <a:r>
              <a:rPr b="0" i="1" lang="en-GB" sz="1800" spc="-1" strike="noStrike">
                <a:solidFill>
                  <a:srgbClr val="706f6f"/>
                </a:solidFill>
                <a:latin typeface="Tw Cen MT"/>
                <a:ea typeface="DejaVu Sans"/>
              </a:rPr>
              <a:t>of</a:t>
            </a:r>
            <a:r>
              <a:rPr b="0" lang="en-GB" sz="1800" spc="-1" strike="noStrike">
                <a:solidFill>
                  <a:srgbClr val="706f6f"/>
                </a:solidFill>
                <a:latin typeface="Tw Cen MT"/>
                <a:ea typeface="DejaVu Sans"/>
              </a:rPr>
              <a:t>(</a:t>
            </a:r>
            <a:r>
              <a:rPr b="1" lang="en-GB" sz="1800" spc="-1" strike="noStrike">
                <a:solidFill>
                  <a:srgbClr val="706f6f"/>
                </a:solidFill>
                <a:latin typeface="Tw Cen MT"/>
                <a:ea typeface="DejaVu Sans"/>
              </a:rPr>
              <a:t>"Mike"</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"Joseph"</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"John"</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"David"</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"Luke"</a:t>
            </a:r>
            <a:r>
              <a:rPr b="0" lang="en-GB" sz="1800" spc="-1" strike="noStrike">
                <a:solidFill>
                  <a:srgbClr val="706f6f"/>
                </a:solidFill>
                <a:latin typeface="Tw Cen MT"/>
                <a:ea typeface="DejaVu Sans"/>
              </a:rPr>
              <a:t>)</a:t>
            </a:r>
            <a:br>
              <a:rPr sz="1800"/>
            </a:br>
            <a:r>
              <a:rPr b="0" lang="en-GB" sz="1800" spc="-1" strike="noStrike">
                <a:solidFill>
                  <a:srgbClr val="706f6f"/>
                </a:solidFill>
                <a:latin typeface="Tw Cen MT"/>
                <a:ea typeface="DejaVu Sans"/>
              </a:rPr>
              <a:t>        .forEach(p -&gt; {</a:t>
            </a:r>
            <a:br>
              <a:rPr sz="1800"/>
            </a:br>
            <a:r>
              <a:rPr b="0" lang="en-GB" sz="1800" spc="-1" strike="noStrike">
                <a:solidFill>
                  <a:srgbClr val="706f6f"/>
                </a:solidFill>
                <a:latin typeface="Tw Cen MT"/>
                <a:ea typeface="DejaVu Sans"/>
              </a:rPr>
              <a:t>            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.println(</a:t>
            </a:r>
            <a:r>
              <a:rPr b="1" lang="en-GB" sz="1800" spc="-1" strike="noStrike">
                <a:solidFill>
                  <a:srgbClr val="706f6f"/>
                </a:solidFill>
                <a:latin typeface="Tw Cen MT"/>
                <a:ea typeface="DejaVu Sans"/>
              </a:rPr>
              <a:t>"Name: " </a:t>
            </a:r>
            <a:r>
              <a:rPr b="0" lang="en-GB" sz="1800" spc="-1" strike="noStrike">
                <a:solidFill>
                  <a:srgbClr val="706f6f"/>
                </a:solidFill>
                <a:latin typeface="Tw Cen MT"/>
                <a:ea typeface="DejaVu Sans"/>
              </a:rPr>
              <a:t>+ p);</a:t>
            </a:r>
            <a:br>
              <a:rPr sz="1800"/>
            </a:br>
            <a:r>
              <a:rPr b="0" lang="en-GB" sz="1800" spc="-1" strike="noStrike">
                <a:solidFill>
                  <a:srgbClr val="706f6f"/>
                </a:solidFill>
                <a:latin typeface="Tw Cen MT"/>
                <a:ea typeface="DejaVu Sans"/>
              </a:rPr>
              <a:t>        });</a:t>
            </a:r>
            <a:endParaRPr b="0" lang="en-US" sz="1800" spc="-1" strike="noStrike">
              <a:latin typeface="Arial"/>
            </a:endParaRPr>
          </a:p>
          <a:p>
            <a:pPr>
              <a:lnSpc>
                <a:spcPct val="100000"/>
              </a:lnSpc>
              <a:buNone/>
            </a:pPr>
            <a:endParaRPr b="0" lang="en-US" sz="1400" spc="-1" strike="noStrike">
              <a:latin typeface="Arial"/>
            </a:endParaRPr>
          </a:p>
          <a:p>
            <a:pPr>
              <a:lnSpc>
                <a:spcPct val="100000"/>
              </a:lnSpc>
              <a:buNone/>
            </a:pPr>
            <a:r>
              <a:rPr b="0" lang="en-GB" sz="1600" spc="-1" strike="noStrike">
                <a:solidFill>
                  <a:srgbClr val="706f6f"/>
                </a:solidFill>
                <a:latin typeface="Tw Cen MT"/>
                <a:ea typeface="DejaVu Sans"/>
              </a:rPr>
              <a:t>//Name: Mike</a:t>
            </a:r>
            <a:endParaRPr b="0" lang="en-US" sz="1600" spc="-1" strike="noStrike">
              <a:latin typeface="Arial"/>
            </a:endParaRPr>
          </a:p>
          <a:p>
            <a:pPr>
              <a:lnSpc>
                <a:spcPct val="100000"/>
              </a:lnSpc>
              <a:buNone/>
            </a:pPr>
            <a:r>
              <a:rPr b="0" lang="en-GB" sz="1600" spc="-1" strike="noStrike">
                <a:solidFill>
                  <a:srgbClr val="706f6f"/>
                </a:solidFill>
                <a:latin typeface="Tw Cen MT"/>
                <a:ea typeface="DejaVu Sans"/>
              </a:rPr>
              <a:t>//Name: Joseph</a:t>
            </a:r>
            <a:endParaRPr b="0" lang="en-US" sz="1600" spc="-1" strike="noStrike">
              <a:latin typeface="Arial"/>
            </a:endParaRPr>
          </a:p>
          <a:p>
            <a:pPr>
              <a:lnSpc>
                <a:spcPct val="100000"/>
              </a:lnSpc>
              <a:buNone/>
            </a:pPr>
            <a:r>
              <a:rPr b="0" lang="en-GB" sz="1600" spc="-1" strike="noStrike">
                <a:solidFill>
                  <a:srgbClr val="706f6f"/>
                </a:solidFill>
                <a:latin typeface="Tw Cen MT"/>
                <a:ea typeface="DejaVu Sans"/>
              </a:rPr>
              <a:t>//Name: John</a:t>
            </a:r>
            <a:endParaRPr b="0" lang="en-US" sz="1600" spc="-1" strike="noStrike">
              <a:latin typeface="Arial"/>
            </a:endParaRPr>
          </a:p>
          <a:p>
            <a:pPr>
              <a:lnSpc>
                <a:spcPct val="100000"/>
              </a:lnSpc>
              <a:buNone/>
            </a:pPr>
            <a:r>
              <a:rPr b="0" lang="en-GB" sz="1600" spc="-1" strike="noStrike">
                <a:solidFill>
                  <a:srgbClr val="706f6f"/>
                </a:solidFill>
                <a:latin typeface="Tw Cen MT"/>
                <a:ea typeface="DejaVu Sans"/>
              </a:rPr>
              <a:t>//Name: David</a:t>
            </a:r>
            <a:endParaRPr b="0" lang="en-US" sz="1600" spc="-1" strike="noStrike">
              <a:latin typeface="Arial"/>
            </a:endParaRPr>
          </a:p>
          <a:p>
            <a:pPr>
              <a:lnSpc>
                <a:spcPct val="100000"/>
              </a:lnSpc>
              <a:buNone/>
            </a:pPr>
            <a:r>
              <a:rPr b="0" lang="en-GB" sz="1600" spc="-1" strike="noStrike">
                <a:solidFill>
                  <a:srgbClr val="706f6f"/>
                </a:solidFill>
                <a:latin typeface="Tw Cen MT"/>
                <a:ea typeface="DejaVu Sans"/>
              </a:rPr>
              <a:t>//Name: Luke</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400" spc="-1" strike="noStrike">
              <a:latin typeface="Arial"/>
            </a:endParaRPr>
          </a:p>
          <a:p>
            <a:pPr>
              <a:lnSpc>
                <a:spcPct val="100000"/>
              </a:lnSpc>
              <a:buNone/>
            </a:pPr>
            <a:r>
              <a:rPr b="0" lang="en-GB" sz="1800" spc="-1" strike="noStrike">
                <a:solidFill>
                  <a:srgbClr val="706f6f"/>
                </a:solidFill>
                <a:latin typeface="Tw Cen MT"/>
                <a:ea typeface="DejaVu Sans"/>
              </a:rPr>
              <a:t>Person oldestPerson = personList.stream()</a:t>
            </a:r>
            <a:br>
              <a:rPr sz="1800"/>
            </a:br>
            <a:r>
              <a:rPr b="0" lang="en-GB" sz="1800" spc="-1" strike="noStrike">
                <a:solidFill>
                  <a:srgbClr val="706f6f"/>
                </a:solidFill>
                <a:latin typeface="Tw Cen MT"/>
                <a:ea typeface="DejaVu Sans"/>
              </a:rPr>
              <a:t>        .max(Comparator.comparing(Person::getAge))</a:t>
            </a:r>
            <a:br>
              <a:rPr sz="1800"/>
            </a:br>
            <a:r>
              <a:rPr b="0" lang="en-GB" sz="1800" spc="-1" strike="noStrike">
                <a:solidFill>
                  <a:srgbClr val="706f6f"/>
                </a:solidFill>
                <a:latin typeface="Tw Cen MT"/>
                <a:ea typeface="DejaVu Sans"/>
              </a:rPr>
              <a:t>        .orElseThrow(NoSuchElementException::new);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SEQUENTIAL and parallel streams</a:t>
            </a:r>
            <a:endParaRPr b="0" lang="en-US" sz="4000" spc="-1" strike="noStrike">
              <a:latin typeface="Arial"/>
            </a:endParaRPr>
          </a:p>
        </p:txBody>
      </p:sp>
      <p:sp>
        <p:nvSpPr>
          <p:cNvPr id="559"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7F36658F-B8C7-4EE1-86C3-5FA217E27797}"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60" name="CustomShape 3"/>
          <p:cNvSpPr/>
          <p:nvPr/>
        </p:nvSpPr>
        <p:spPr>
          <a:xfrm>
            <a:off x="658800" y="1369800"/>
            <a:ext cx="10873080" cy="1895040"/>
          </a:xfrm>
          <a:prstGeom prst="rect">
            <a:avLst/>
          </a:prstGeom>
          <a:noFill/>
          <a:ln w="0">
            <a:noFill/>
          </a:ln>
        </p:spPr>
        <p:style>
          <a:lnRef idx="0"/>
          <a:fillRef idx="0"/>
          <a:effectRef idx="0"/>
          <a:fontRef idx="minor"/>
        </p:style>
        <p:txBody>
          <a:bodyPr lIns="0" rIns="0" tIns="0" bIns="0" anchor="t">
            <a:no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Any stream operation in Java, unless explicitly specified as parallel, is processed sequentially. They are basically non-parallel streams used a single thread to process their pipeline.</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The primary motivation behind using a parallel stream is to make stream processing a part of the parallel programming, even if the whole program may not be parallelized. Parallel stream leverage multicore processors, resulting in a substantial increase in performance, particularly for large data sets.</a:t>
            </a:r>
            <a:endParaRPr b="0" lang="en-US" sz="2000" spc="-1" strike="noStrike">
              <a:latin typeface="Arial"/>
            </a:endParaRPr>
          </a:p>
          <a:p>
            <a:pPr>
              <a:lnSpc>
                <a:spcPts val="2401"/>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561" name="CustomShape 4"/>
          <p:cNvSpPr/>
          <p:nvPr/>
        </p:nvSpPr>
        <p:spPr>
          <a:xfrm>
            <a:off x="1175040" y="3623040"/>
            <a:ext cx="609444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706f6f"/>
                </a:solidFill>
                <a:latin typeface="Tw Cen MT"/>
                <a:ea typeface="DejaVu Sans"/>
              </a:rPr>
              <a:t>List&lt;Integer&gt; list = Arrays.</a:t>
            </a:r>
            <a:r>
              <a:rPr b="0" i="1" lang="en-GB" sz="1800" spc="-1" strike="noStrike">
                <a:solidFill>
                  <a:srgbClr val="706f6f"/>
                </a:solidFill>
                <a:latin typeface="Tw Cen MT"/>
                <a:ea typeface="DejaVu Sans"/>
              </a:rPr>
              <a:t>asList</a:t>
            </a:r>
            <a:r>
              <a:rPr b="0" lang="en-GB" sz="1800" spc="-1" strike="noStrike">
                <a:solidFill>
                  <a:srgbClr val="706f6f"/>
                </a:solidFill>
                <a:latin typeface="Tw Cen MT"/>
                <a:ea typeface="DejaVu Sans"/>
              </a:rPr>
              <a:t>(1, 2, 3, 4, 5, 6, 7, 8, 9);</a:t>
            </a:r>
            <a:br>
              <a:rPr sz="1800"/>
            </a:br>
            <a:r>
              <a:rPr b="0" lang="en-GB" sz="1800" spc="-1" strike="noStrike">
                <a:solidFill>
                  <a:srgbClr val="706f6f"/>
                </a:solidFill>
                <a:latin typeface="Tw Cen MT"/>
                <a:ea typeface="DejaVu Sans"/>
              </a:rPr>
              <a:t>list.stream().forEach(System.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a:t>
            </a:r>
            <a:br>
              <a:rPr sz="1800"/>
            </a:br>
            <a:r>
              <a:rPr b="0" lang="en-GB" sz="1800" spc="-1" strike="noStrike">
                <a:solidFill>
                  <a:srgbClr val="706f6f"/>
                </a:solidFill>
                <a:latin typeface="Tw Cen MT"/>
                <a:ea typeface="DejaVu Sans"/>
              </a:rPr>
              <a:t>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.println();</a:t>
            </a:r>
            <a:br>
              <a:rPr sz="1800"/>
            </a:br>
            <a:r>
              <a:rPr b="0" lang="en-GB" sz="1800" spc="-1" strike="noStrike">
                <a:solidFill>
                  <a:srgbClr val="706f6f"/>
                </a:solidFill>
                <a:latin typeface="Tw Cen MT"/>
                <a:ea typeface="DejaVu Sans"/>
              </a:rPr>
              <a:t>list.parallelStream().forEach(System.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//Sequential:  123456789</a:t>
            </a: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//Parallel:      657914823</a:t>
            </a: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Processing order</a:t>
            </a:r>
            <a:endParaRPr b="0" lang="en-US" sz="4000" spc="-1" strike="noStrike">
              <a:latin typeface="Arial"/>
            </a:endParaRPr>
          </a:p>
        </p:txBody>
      </p:sp>
      <p:sp>
        <p:nvSpPr>
          <p:cNvPr id="563"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0D23008-499E-4072-9E32-027E45DC78BB}"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64" name="CustomShape 3"/>
          <p:cNvSpPr/>
          <p:nvPr/>
        </p:nvSpPr>
        <p:spPr>
          <a:xfrm>
            <a:off x="686520" y="1369800"/>
            <a:ext cx="609444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706f6f"/>
                </a:solidFill>
                <a:latin typeface="Tw Cen MT"/>
                <a:ea typeface="DejaVu Sans"/>
              </a:rPr>
              <a:t>Stream.</a:t>
            </a:r>
            <a:r>
              <a:rPr b="0" i="1" lang="en-GB" sz="1800" spc="-1" strike="noStrike">
                <a:solidFill>
                  <a:srgbClr val="706f6f"/>
                </a:solidFill>
                <a:latin typeface="Tw Cen MT"/>
                <a:ea typeface="DejaVu Sans"/>
              </a:rPr>
              <a:t>of</a:t>
            </a:r>
            <a:r>
              <a:rPr b="0" lang="en-GB" sz="1800" spc="-1" strike="noStrike">
                <a:solidFill>
                  <a:srgbClr val="706f6f"/>
                </a:solidFill>
                <a:latin typeface="Tw Cen MT"/>
                <a:ea typeface="DejaVu Sans"/>
              </a:rPr>
              <a:t>(</a:t>
            </a:r>
            <a:r>
              <a:rPr b="1" lang="en-GB" sz="1800" spc="-1" strike="noStrike">
                <a:solidFill>
                  <a:srgbClr val="706f6f"/>
                </a:solidFill>
                <a:latin typeface="Tw Cen MT"/>
                <a:ea typeface="DejaVu Sans"/>
              </a:rPr>
              <a:t>"d2"</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"a2"</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"b1"</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"b3"</a:t>
            </a: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"c"</a:t>
            </a:r>
            <a:r>
              <a:rPr b="0" lang="en-GB" sz="1800" spc="-1" strike="noStrike">
                <a:solidFill>
                  <a:srgbClr val="706f6f"/>
                </a:solidFill>
                <a:latin typeface="Tw Cen MT"/>
                <a:ea typeface="DejaVu Sans"/>
              </a:rPr>
              <a:t>)</a:t>
            </a:r>
            <a:br>
              <a:rPr sz="1800"/>
            </a:br>
            <a:r>
              <a:rPr b="0" lang="en-GB" sz="1800" spc="-1" strike="noStrike">
                <a:solidFill>
                  <a:srgbClr val="706f6f"/>
                </a:solidFill>
                <a:latin typeface="Tw Cen MT"/>
                <a:ea typeface="DejaVu Sans"/>
              </a:rPr>
              <a:t>        .map(s -&gt; {</a:t>
            </a:r>
            <a:br>
              <a:rPr sz="1800"/>
            </a:br>
            <a:r>
              <a:rPr b="0" lang="en-GB" sz="1800" spc="-1" strike="noStrike">
                <a:solidFill>
                  <a:srgbClr val="706f6f"/>
                </a:solidFill>
                <a:latin typeface="Tw Cen MT"/>
                <a:ea typeface="DejaVu Sans"/>
              </a:rPr>
              <a:t>            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.println(</a:t>
            </a:r>
            <a:r>
              <a:rPr b="1" lang="en-GB" sz="1800" spc="-1" strike="noStrike">
                <a:solidFill>
                  <a:srgbClr val="706f6f"/>
                </a:solidFill>
                <a:latin typeface="Tw Cen MT"/>
                <a:ea typeface="DejaVu Sans"/>
              </a:rPr>
              <a:t>"map: " </a:t>
            </a:r>
            <a:r>
              <a:rPr b="0" lang="en-GB" sz="1800" spc="-1" strike="noStrike">
                <a:solidFill>
                  <a:srgbClr val="706f6f"/>
                </a:solidFill>
                <a:latin typeface="Tw Cen MT"/>
                <a:ea typeface="DejaVu Sans"/>
              </a:rPr>
              <a:t>+ s);</a:t>
            </a:r>
            <a:br>
              <a:rPr sz="1800"/>
            </a:b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return </a:t>
            </a:r>
            <a:r>
              <a:rPr b="0" lang="en-GB" sz="1800" spc="-1" strike="noStrike">
                <a:solidFill>
                  <a:srgbClr val="706f6f"/>
                </a:solidFill>
                <a:latin typeface="Tw Cen MT"/>
                <a:ea typeface="DejaVu Sans"/>
              </a:rPr>
              <a:t>s.toUpperCase();</a:t>
            </a:r>
            <a:br>
              <a:rPr sz="1800"/>
            </a:br>
            <a:r>
              <a:rPr b="0" lang="en-GB" sz="1800" spc="-1" strike="noStrike">
                <a:solidFill>
                  <a:srgbClr val="706f6f"/>
                </a:solidFill>
                <a:latin typeface="Tw Cen MT"/>
                <a:ea typeface="DejaVu Sans"/>
              </a:rPr>
              <a:t>        })</a:t>
            </a:r>
            <a:br>
              <a:rPr sz="1800"/>
            </a:br>
            <a:r>
              <a:rPr b="0" lang="en-GB" sz="1800" spc="-1" strike="noStrike">
                <a:solidFill>
                  <a:srgbClr val="706f6f"/>
                </a:solidFill>
                <a:latin typeface="Tw Cen MT"/>
                <a:ea typeface="DejaVu Sans"/>
              </a:rPr>
              <a:t>        .filter(s -&gt; {</a:t>
            </a:r>
            <a:br>
              <a:rPr sz="1800"/>
            </a:br>
            <a:r>
              <a:rPr b="0" lang="en-GB" sz="1800" spc="-1" strike="noStrike">
                <a:solidFill>
                  <a:srgbClr val="706f6f"/>
                </a:solidFill>
                <a:latin typeface="Tw Cen MT"/>
                <a:ea typeface="DejaVu Sans"/>
              </a:rPr>
              <a:t>            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.println(</a:t>
            </a:r>
            <a:r>
              <a:rPr b="1" lang="en-GB" sz="1800" spc="-1" strike="noStrike">
                <a:solidFill>
                  <a:srgbClr val="706f6f"/>
                </a:solidFill>
                <a:latin typeface="Tw Cen MT"/>
                <a:ea typeface="DejaVu Sans"/>
              </a:rPr>
              <a:t>"filter: " </a:t>
            </a:r>
            <a:r>
              <a:rPr b="0" lang="en-GB" sz="1800" spc="-1" strike="noStrike">
                <a:solidFill>
                  <a:srgbClr val="706f6f"/>
                </a:solidFill>
                <a:latin typeface="Tw Cen MT"/>
                <a:ea typeface="DejaVu Sans"/>
              </a:rPr>
              <a:t>+ s);</a:t>
            </a:r>
            <a:br>
              <a:rPr sz="1800"/>
            </a:br>
            <a:r>
              <a:rPr b="0" lang="en-GB" sz="1800" spc="-1" strike="noStrike">
                <a:solidFill>
                  <a:srgbClr val="706f6f"/>
                </a:solidFill>
                <a:latin typeface="Tw Cen MT"/>
                <a:ea typeface="DejaVu Sans"/>
              </a:rPr>
              <a:t>            </a:t>
            </a:r>
            <a:r>
              <a:rPr b="1" lang="en-GB" sz="1800" spc="-1" strike="noStrike">
                <a:solidFill>
                  <a:srgbClr val="706f6f"/>
                </a:solidFill>
                <a:latin typeface="Tw Cen MT"/>
                <a:ea typeface="DejaVu Sans"/>
              </a:rPr>
              <a:t>return </a:t>
            </a:r>
            <a:r>
              <a:rPr b="0" lang="en-GB" sz="1800" spc="-1" strike="noStrike">
                <a:solidFill>
                  <a:srgbClr val="706f6f"/>
                </a:solidFill>
                <a:latin typeface="Tw Cen MT"/>
                <a:ea typeface="DejaVu Sans"/>
              </a:rPr>
              <a:t>s.startsWith(</a:t>
            </a:r>
            <a:r>
              <a:rPr b="1" lang="en-GB" sz="1800" spc="-1" strike="noStrike">
                <a:solidFill>
                  <a:srgbClr val="706f6f"/>
                </a:solidFill>
                <a:latin typeface="Tw Cen MT"/>
                <a:ea typeface="DejaVu Sans"/>
              </a:rPr>
              <a:t>"A"</a:t>
            </a:r>
            <a:r>
              <a:rPr b="0" lang="en-GB" sz="1800" spc="-1" strike="noStrike">
                <a:solidFill>
                  <a:srgbClr val="706f6f"/>
                </a:solidFill>
                <a:latin typeface="Tw Cen MT"/>
                <a:ea typeface="DejaVu Sans"/>
              </a:rPr>
              <a:t>);</a:t>
            </a:r>
            <a:br>
              <a:rPr sz="1800"/>
            </a:br>
            <a:r>
              <a:rPr b="0" lang="en-GB" sz="1800" spc="-1" strike="noStrike">
                <a:solidFill>
                  <a:srgbClr val="706f6f"/>
                </a:solidFill>
                <a:latin typeface="Tw Cen MT"/>
                <a:ea typeface="DejaVu Sans"/>
              </a:rPr>
              <a:t>        })</a:t>
            </a:r>
            <a:br>
              <a:rPr sz="1800"/>
            </a:br>
            <a:r>
              <a:rPr b="0" lang="en-GB" sz="1800" spc="-1" strike="noStrike">
                <a:solidFill>
                  <a:srgbClr val="706f6f"/>
                </a:solidFill>
                <a:latin typeface="Tw Cen MT"/>
                <a:ea typeface="DejaVu Sans"/>
              </a:rPr>
              <a:t>        .forEach(s -&gt; System.</a:t>
            </a:r>
            <a:r>
              <a:rPr b="1" i="1" lang="en-GB" sz="1800" spc="-1" strike="noStrike">
                <a:solidFill>
                  <a:srgbClr val="706f6f"/>
                </a:solidFill>
                <a:latin typeface="Tw Cen MT"/>
                <a:ea typeface="DejaVu Sans"/>
              </a:rPr>
              <a:t>out</a:t>
            </a:r>
            <a:r>
              <a:rPr b="0" lang="en-GB" sz="1800" spc="-1" strike="noStrike">
                <a:solidFill>
                  <a:srgbClr val="706f6f"/>
                </a:solidFill>
                <a:latin typeface="Tw Cen MT"/>
                <a:ea typeface="DejaVu Sans"/>
              </a:rPr>
              <a:t>.println(</a:t>
            </a:r>
            <a:r>
              <a:rPr b="1" lang="en-GB" sz="1800" spc="-1" strike="noStrike">
                <a:solidFill>
                  <a:srgbClr val="706f6f"/>
                </a:solidFill>
                <a:latin typeface="Tw Cen MT"/>
                <a:ea typeface="DejaVu Sans"/>
              </a:rPr>
              <a:t>"forEach: " </a:t>
            </a:r>
            <a:r>
              <a:rPr b="0" lang="en-GB" sz="1800" spc="-1" strike="noStrike">
                <a:solidFill>
                  <a:srgbClr val="706f6f"/>
                </a:solidFill>
                <a:latin typeface="Tw Cen MT"/>
                <a:ea typeface="DejaVu Sans"/>
              </a:rPr>
              <a:t>+ s));</a:t>
            </a:r>
            <a:br>
              <a:rPr sz="1800"/>
            </a:br>
            <a:br>
              <a:rPr sz="1800"/>
            </a:br>
            <a:r>
              <a:rPr b="0" i="1" lang="en-GB" sz="1800" spc="-1" strike="noStrike">
                <a:solidFill>
                  <a:srgbClr val="706f6f"/>
                </a:solidFill>
                <a:latin typeface="Tw Cen MT"/>
                <a:ea typeface="DejaVu Sans"/>
              </a:rPr>
              <a:t>// map:     d2  // filter:  D2</a:t>
            </a:r>
            <a:br>
              <a:rPr sz="1800"/>
            </a:br>
            <a:r>
              <a:rPr b="0" i="1" lang="en-GB" sz="1800" spc="-1" strike="noStrike">
                <a:solidFill>
                  <a:srgbClr val="706f6f"/>
                </a:solidFill>
                <a:latin typeface="Tw Cen MT"/>
                <a:ea typeface="DejaVu Sans"/>
              </a:rPr>
              <a:t>// map:     a2 // filter:  A2  // forEach: A2 </a:t>
            </a:r>
            <a:endParaRPr b="0" lang="en-US" sz="1800" spc="-1" strike="noStrike">
              <a:latin typeface="Arial"/>
            </a:endParaRPr>
          </a:p>
          <a:p>
            <a:pPr>
              <a:lnSpc>
                <a:spcPct val="100000"/>
              </a:lnSpc>
              <a:buNone/>
            </a:pPr>
            <a:r>
              <a:rPr b="0" i="1" lang="en-GB" sz="1800" spc="-1" strike="noStrike">
                <a:solidFill>
                  <a:srgbClr val="706f6f"/>
                </a:solidFill>
                <a:latin typeface="Tw Cen MT"/>
                <a:ea typeface="DejaVu Sans"/>
              </a:rPr>
              <a:t>// map:     b1 // filter:  B1</a:t>
            </a:r>
            <a:endParaRPr b="0" lang="en-US" sz="1800" spc="-1" strike="noStrike">
              <a:latin typeface="Arial"/>
            </a:endParaRPr>
          </a:p>
          <a:p>
            <a:pPr>
              <a:lnSpc>
                <a:spcPct val="100000"/>
              </a:lnSpc>
              <a:buNone/>
            </a:pPr>
            <a:r>
              <a:rPr b="0" i="1" lang="en-GB" sz="1800" spc="-1" strike="noStrike">
                <a:solidFill>
                  <a:srgbClr val="706f6f"/>
                </a:solidFill>
                <a:latin typeface="Tw Cen MT"/>
                <a:ea typeface="DejaVu Sans"/>
              </a:rPr>
              <a:t>// map:     b3 // filter:  B3</a:t>
            </a:r>
            <a:endParaRPr b="0" lang="en-US" sz="1800" spc="-1" strike="noStrike">
              <a:latin typeface="Arial"/>
            </a:endParaRPr>
          </a:p>
          <a:p>
            <a:pPr>
              <a:lnSpc>
                <a:spcPct val="100000"/>
              </a:lnSpc>
              <a:buNone/>
            </a:pPr>
            <a:r>
              <a:rPr b="0" i="1" lang="en-GB" sz="1800" spc="-1" strike="noStrike">
                <a:solidFill>
                  <a:srgbClr val="706f6f"/>
                </a:solidFill>
                <a:latin typeface="Tw Cen MT"/>
                <a:ea typeface="DejaVu Sans"/>
              </a:rPr>
              <a:t>// map:     c   // filter:  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collectors</a:t>
            </a:r>
            <a:endParaRPr b="0" lang="en-US" sz="4000" spc="-1" strike="noStrike">
              <a:latin typeface="Arial"/>
            </a:endParaRPr>
          </a:p>
        </p:txBody>
      </p:sp>
      <p:sp>
        <p:nvSpPr>
          <p:cNvPr id="566"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76A6D2E-BCF3-44FF-93E8-FAA29BB175A9}"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67" name="CustomShape 3"/>
          <p:cNvSpPr/>
          <p:nvPr/>
        </p:nvSpPr>
        <p:spPr>
          <a:xfrm>
            <a:off x="658800" y="1369800"/>
            <a:ext cx="10873080" cy="4681440"/>
          </a:xfrm>
          <a:prstGeom prst="rect">
            <a:avLst/>
          </a:prstGeom>
          <a:noFill/>
          <a:ln w="0">
            <a:noFill/>
          </a:ln>
        </p:spPr>
        <p:style>
          <a:lnRef idx="0"/>
          <a:fillRef idx="0"/>
          <a:effectRef idx="0"/>
          <a:fontRef idx="minor"/>
        </p:style>
        <p:txBody>
          <a:bodyPr lIns="0" rIns="0" tIns="0" bIns="0" anchor="t">
            <a:noAutofit/>
          </a:bodyPr>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Collect is an extremely useful terminal operation to transform the elements of the stream into a different kind of result, e.g. a List, Set or Map.</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Collect accepts a </a:t>
            </a:r>
            <a:r>
              <a:rPr b="1" lang="en-GB" sz="2000" spc="-1" strike="noStrike">
                <a:solidFill>
                  <a:srgbClr val="706f6f"/>
                </a:solidFill>
                <a:latin typeface="Tw Cen MT"/>
                <a:ea typeface="DejaVu Sans"/>
              </a:rPr>
              <a:t>Collector</a:t>
            </a:r>
            <a:r>
              <a:rPr b="0" lang="en-GB" sz="2000" spc="-1" strike="noStrike">
                <a:solidFill>
                  <a:srgbClr val="706f6f"/>
                </a:solidFill>
                <a:latin typeface="Tw Cen MT"/>
                <a:ea typeface="DejaVu Sans"/>
              </a:rPr>
              <a:t> class</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Java 8 supports various built-in collectors via the Collectors class. So for the most common operations you don't have to implement a collector yourself.</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Commonly used Collectors:</a:t>
            </a:r>
            <a:endParaRPr b="0" lang="en-US" sz="2000" spc="-1" strike="noStrike">
              <a:latin typeface="Arial"/>
            </a:endParaRPr>
          </a:p>
          <a:p>
            <a:pPr lvl="4" marL="885960" indent="-342360">
              <a:lnSpc>
                <a:spcPts val="2401"/>
              </a:lnSpc>
              <a:buClr>
                <a:srgbClr val="0080c9"/>
              </a:buClr>
              <a:buSzPct val="80000"/>
              <a:buFont typeface="Franklin Gothic Book"/>
              <a:buChar char="•"/>
            </a:pPr>
            <a:r>
              <a:rPr b="0" i="1" lang="en-GB" sz="2000" spc="-1" strike="noStrike">
                <a:solidFill>
                  <a:srgbClr val="706f6f"/>
                </a:solidFill>
                <a:latin typeface="Tw Cen MT"/>
                <a:ea typeface="DejaVu Sans"/>
              </a:rPr>
              <a:t>groupingBy()</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toSet()</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toList()</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toMap()</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toCollection()</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joining()</a:t>
            </a:r>
            <a:endParaRPr b="0" lang="en-US" sz="2000" spc="-1" strike="noStrike">
              <a:latin typeface="Arial"/>
            </a:endParaRPr>
          </a:p>
          <a:p>
            <a:pP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collectors</a:t>
            </a:r>
            <a:endParaRPr b="0" lang="en-US" sz="4000" spc="-1" strike="noStrike">
              <a:latin typeface="Arial"/>
            </a:endParaRPr>
          </a:p>
        </p:txBody>
      </p:sp>
      <p:sp>
        <p:nvSpPr>
          <p:cNvPr id="569"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EB4123D8-309B-4B4C-878A-24D7D9C69054}"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70" name="CustomShape 3"/>
          <p:cNvSpPr/>
          <p:nvPr/>
        </p:nvSpPr>
        <p:spPr>
          <a:xfrm>
            <a:off x="658800" y="1490760"/>
            <a:ext cx="6167880" cy="525528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GB" sz="2000" spc="-1" strike="noStrike">
                <a:solidFill>
                  <a:srgbClr val="706f6f"/>
                </a:solidFill>
                <a:latin typeface="Tw Cen MT"/>
                <a:ea typeface="DejaVu Sans"/>
              </a:rPr>
              <a:t>Map&lt;Integer, String&gt; users = Map.</a:t>
            </a:r>
            <a:br>
              <a:rPr sz="1800"/>
            </a:br>
            <a:r>
              <a:rPr b="0" lang="en-GB" sz="2000" spc="-1" strike="noStrike">
                <a:solidFill>
                  <a:srgbClr val="706f6f"/>
                </a:solidFill>
                <a:latin typeface="Tw Cen MT"/>
                <a:ea typeface="DejaVu Sans"/>
              </a:rPr>
              <a:t>     </a:t>
            </a:r>
            <a:r>
              <a:rPr b="0" i="1" lang="en-GB" sz="2000" spc="-1" strike="noStrike">
                <a:solidFill>
                  <a:srgbClr val="706f6f"/>
                </a:solidFill>
                <a:latin typeface="Tw Cen MT"/>
                <a:ea typeface="DejaVu Sans"/>
              </a:rPr>
              <a:t>of</a:t>
            </a:r>
            <a:r>
              <a:rPr b="0" lang="en-GB" sz="2000" spc="-1" strike="noStrike">
                <a:solidFill>
                  <a:srgbClr val="706f6f"/>
                </a:solidFill>
                <a:latin typeface="Tw Cen MT"/>
                <a:ea typeface="DejaVu Sans"/>
              </a:rPr>
              <a:t>(18, </a:t>
            </a:r>
            <a:r>
              <a:rPr b="1" lang="en-GB" sz="2000" spc="-1" strike="noStrike">
                <a:solidFill>
                  <a:srgbClr val="706f6f"/>
                </a:solidFill>
                <a:latin typeface="Tw Cen MT"/>
                <a:ea typeface="DejaVu Sans"/>
              </a:rPr>
              <a:t>"David"</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        22, </a:t>
            </a:r>
            <a:r>
              <a:rPr b="1" lang="en-GB" sz="2000" spc="-1" strike="noStrike">
                <a:solidFill>
                  <a:srgbClr val="706f6f"/>
                </a:solidFill>
                <a:latin typeface="Tw Cen MT"/>
                <a:ea typeface="DejaVu Sans"/>
              </a:rPr>
              <a:t>"Tom"</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        33, </a:t>
            </a:r>
            <a:r>
              <a:rPr b="1" lang="en-GB" sz="2000" spc="-1" strike="noStrike">
                <a:solidFill>
                  <a:srgbClr val="706f6f"/>
                </a:solidFill>
                <a:latin typeface="Tw Cen MT"/>
                <a:ea typeface="DejaVu Sans"/>
              </a:rPr>
              <a:t>"John"</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        21, </a:t>
            </a:r>
            <a:r>
              <a:rPr b="1" lang="en-GB" sz="2000" spc="-1" strike="noStrike">
                <a:solidFill>
                  <a:srgbClr val="706f6f"/>
                </a:solidFill>
                <a:latin typeface="Tw Cen MT"/>
                <a:ea typeface="DejaVu Sans"/>
              </a:rPr>
              <a:t>"Michael"</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        25, </a:t>
            </a:r>
            <a:r>
              <a:rPr b="1" lang="en-GB" sz="2000" spc="-1" strike="noStrike">
                <a:solidFill>
                  <a:srgbClr val="706f6f"/>
                </a:solidFill>
                <a:latin typeface="Tw Cen MT"/>
                <a:ea typeface="DejaVu Sans"/>
              </a:rPr>
              <a:t>"Michael"</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        43, </a:t>
            </a:r>
            <a:r>
              <a:rPr b="1" lang="en-GB" sz="2000" spc="-1" strike="noStrike">
                <a:solidFill>
                  <a:srgbClr val="706f6f"/>
                </a:solidFill>
                <a:latin typeface="Tw Cen MT"/>
                <a:ea typeface="DejaVu Sans"/>
              </a:rPr>
              <a:t>"Sasha"</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users.entrySet().stream()</a:t>
            </a:r>
            <a:br>
              <a:rPr sz="1800"/>
            </a:br>
            <a:r>
              <a:rPr b="0" lang="en-GB" sz="2000" spc="-1" strike="noStrike">
                <a:solidFill>
                  <a:srgbClr val="706f6f"/>
                </a:solidFill>
                <a:latin typeface="Tw Cen MT"/>
                <a:ea typeface="DejaVu Sans"/>
              </a:rPr>
              <a:t>        .collect(Collectors.</a:t>
            </a:r>
            <a:r>
              <a:rPr b="0" i="1" lang="en-GB" sz="2000" spc="-1" strike="noStrike">
                <a:solidFill>
                  <a:srgbClr val="706f6f"/>
                </a:solidFill>
                <a:latin typeface="Tw Cen MT"/>
                <a:ea typeface="DejaVu Sans"/>
              </a:rPr>
              <a:t>groupingBy</a:t>
            </a:r>
            <a:r>
              <a:rPr b="0" lang="en-GB" sz="2000" spc="-1" strike="noStrike">
                <a:solidFill>
                  <a:srgbClr val="706f6f"/>
                </a:solidFill>
                <a:latin typeface="Tw Cen MT"/>
                <a:ea typeface="DejaVu Sans"/>
              </a:rPr>
              <a:t>(Map.Entry::getValue))</a:t>
            </a:r>
            <a:br>
              <a:rPr sz="1800"/>
            </a:br>
            <a:r>
              <a:rPr b="0" lang="en-GB" sz="2000" spc="-1" strike="noStrike">
                <a:solidFill>
                  <a:srgbClr val="706f6f"/>
                </a:solidFill>
                <a:latin typeface="Tw Cen MT"/>
                <a:ea typeface="DejaVu Sans"/>
              </a:rPr>
              <a:t>        .forEach((p,x) -&gt; System.</a:t>
            </a:r>
            <a:r>
              <a:rPr b="1" i="1" lang="en-GB" sz="2000" spc="-1" strike="noStrike">
                <a:solidFill>
                  <a:srgbClr val="706f6f"/>
                </a:solidFill>
                <a:latin typeface="Tw Cen MT"/>
                <a:ea typeface="DejaVu Sans"/>
              </a:rPr>
              <a:t>out</a:t>
            </a:r>
            <a:r>
              <a:rPr b="0" lang="en-GB" sz="2000" spc="-1" strike="noStrike">
                <a:solidFill>
                  <a:srgbClr val="706f6f"/>
                </a:solidFill>
                <a:latin typeface="Tw Cen MT"/>
                <a:ea typeface="DejaVu Sans"/>
              </a:rPr>
              <a:t>.println(x));</a:t>
            </a:r>
            <a:endParaRPr b="0" lang="en-US" sz="2000" spc="-1" strike="noStrike">
              <a:latin typeface="Arial"/>
            </a:endParaRPr>
          </a:p>
          <a:p>
            <a:pPr>
              <a:lnSpc>
                <a:spcPct val="100000"/>
              </a:lnSpc>
              <a:buNone/>
            </a:pPr>
            <a:r>
              <a:rPr b="0" lang="en-GB" sz="2000" spc="-1" strike="noStrike">
                <a:solidFill>
                  <a:srgbClr val="706f6f"/>
                </a:solidFill>
                <a:latin typeface="Tw Cen MT"/>
                <a:ea typeface="DejaVu Sans"/>
              </a:rPr>
              <a:t>//[43=Sasha]</a:t>
            </a:r>
            <a:endParaRPr b="0" lang="en-US" sz="2000" spc="-1" strike="noStrike">
              <a:latin typeface="Arial"/>
            </a:endParaRPr>
          </a:p>
          <a:p>
            <a:pPr>
              <a:lnSpc>
                <a:spcPct val="100000"/>
              </a:lnSpc>
              <a:buNone/>
            </a:pPr>
            <a:r>
              <a:rPr b="0" lang="en-GB" sz="2000" spc="-1" strike="noStrike">
                <a:solidFill>
                  <a:srgbClr val="706f6f"/>
                </a:solidFill>
                <a:latin typeface="Tw Cen MT"/>
                <a:ea typeface="DejaVu Sans"/>
              </a:rPr>
              <a:t>//[22=Tom]</a:t>
            </a:r>
            <a:endParaRPr b="0" lang="en-US" sz="2000" spc="-1" strike="noStrike">
              <a:latin typeface="Arial"/>
            </a:endParaRPr>
          </a:p>
          <a:p>
            <a:pPr>
              <a:lnSpc>
                <a:spcPct val="100000"/>
              </a:lnSpc>
              <a:buNone/>
            </a:pPr>
            <a:r>
              <a:rPr b="0" lang="en-GB" sz="2000" spc="-1" strike="noStrike">
                <a:solidFill>
                  <a:srgbClr val="706f6f"/>
                </a:solidFill>
                <a:latin typeface="Tw Cen MT"/>
                <a:ea typeface="DejaVu Sans"/>
              </a:rPr>
              <a:t>//[25=Michael, 21=Michael]</a:t>
            </a:r>
            <a:endParaRPr b="0" lang="en-US" sz="2000" spc="-1" strike="noStrike">
              <a:latin typeface="Arial"/>
            </a:endParaRPr>
          </a:p>
          <a:p>
            <a:pPr>
              <a:lnSpc>
                <a:spcPct val="100000"/>
              </a:lnSpc>
              <a:buNone/>
            </a:pPr>
            <a:r>
              <a:rPr b="0" lang="en-GB" sz="2000" spc="-1" strike="noStrike">
                <a:solidFill>
                  <a:srgbClr val="706f6f"/>
                </a:solidFill>
                <a:latin typeface="Tw Cen MT"/>
                <a:ea typeface="DejaVu Sans"/>
              </a:rPr>
              <a:t>//[33=John]</a:t>
            </a:r>
            <a:endParaRPr b="0" lang="en-US" sz="2000" spc="-1" strike="noStrike">
              <a:latin typeface="Arial"/>
            </a:endParaRPr>
          </a:p>
          <a:p>
            <a:pPr>
              <a:lnSpc>
                <a:spcPct val="100000"/>
              </a:lnSpc>
              <a:buNone/>
            </a:pPr>
            <a:r>
              <a:rPr b="0" lang="en-GB" sz="2000" spc="-1" strike="noStrike">
                <a:solidFill>
                  <a:srgbClr val="706f6f"/>
                </a:solidFill>
                <a:latin typeface="Tw Cen MT"/>
                <a:ea typeface="DejaVu Sans"/>
              </a:rPr>
              <a:t>//[18=David]</a:t>
            </a:r>
            <a:endParaRPr b="0" lang="en-US" sz="2000" spc="-1" strike="noStrike">
              <a:latin typeface="Arial"/>
            </a:endParaRPr>
          </a:p>
          <a:p>
            <a:pP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658800" y="1544760"/>
            <a:ext cx="10902960" cy="4965840"/>
          </a:xfrm>
          <a:prstGeom prst="rect">
            <a:avLst/>
          </a:prstGeom>
          <a:noFill/>
          <a:ln w="0">
            <a:noFill/>
          </a:ln>
        </p:spPr>
        <p:style>
          <a:lnRef idx="0"/>
          <a:fillRef idx="0"/>
          <a:effectRef idx="0"/>
          <a:fontRef idx="minor"/>
        </p:style>
        <p:txBody>
          <a:bodyPr lIns="0" rIns="0" tIns="0" bIns="0" anchor="t">
            <a:normAutofit/>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6 (December 2006)</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7 (July 2011)</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8 (March 2014)</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9 (September 2017)</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10 (March 2018)</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11 (September 2018)</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12 (March 2019)</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13 (September 2019)</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14 (March 2020)</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15 (September 2020)</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16 (March 2021)</a:t>
            </a:r>
            <a:endParaRPr b="0" lang="en-US" sz="2000" spc="-1" strike="noStrike">
              <a:latin typeface="Arial"/>
            </a:endParaRPr>
          </a:p>
          <a:p>
            <a:pPr lvl="1" marL="343080" indent="-343080">
              <a:lnSpc>
                <a:spcPts val="2401"/>
              </a:lnSpc>
              <a:buClr>
                <a:srgbClr val="706f6f"/>
              </a:buClr>
              <a:buFont typeface="Arial"/>
              <a:buChar char="•"/>
              <a:tabLst>
                <a:tab algn="l" pos="0"/>
              </a:tabLst>
            </a:pPr>
            <a:r>
              <a:rPr b="0" lang="en-US" sz="2000" spc="-1" strike="noStrike">
                <a:solidFill>
                  <a:srgbClr val="706f6f"/>
                </a:solidFill>
                <a:latin typeface="Tw Cen MT"/>
                <a:ea typeface="DejaVu Sans"/>
              </a:rPr>
              <a:t>Java SE 17 (September 2021)</a:t>
            </a:r>
            <a:endParaRPr b="0" lang="en-US" sz="2000" spc="-1" strike="noStrike">
              <a:latin typeface="Arial"/>
            </a:endParaRPr>
          </a:p>
          <a:p>
            <a:pPr marL="343080" indent="-343080">
              <a:lnSpc>
                <a:spcPct val="100000"/>
              </a:lnSpc>
              <a:buClr>
                <a:srgbClr val="706f6f"/>
              </a:buClr>
              <a:buFont typeface="Arial"/>
              <a:buChar char="•"/>
              <a:tabLst>
                <a:tab algn="l" pos="0"/>
              </a:tabLst>
            </a:pPr>
            <a:r>
              <a:rPr b="0" lang="en-US" sz="2000" spc="-1" strike="noStrike">
                <a:solidFill>
                  <a:srgbClr val="706f6f"/>
                </a:solidFill>
                <a:latin typeface="Tw Cen MT"/>
                <a:ea typeface="DejaVu Sans"/>
              </a:rPr>
              <a:t>Java SE 18 (March 2022)</a:t>
            </a:r>
            <a:endParaRPr b="0" lang="en-US" sz="2000" spc="-1" strike="noStrike">
              <a:latin typeface="Arial"/>
            </a:endParaRPr>
          </a:p>
          <a:p>
            <a:pPr lvl="1" marL="343080" indent="-343080">
              <a:lnSpc>
                <a:spcPct val="100000"/>
              </a:lnSpc>
              <a:buClr>
                <a:srgbClr val="706f6f"/>
              </a:buClr>
              <a:buFont typeface="Arial"/>
              <a:buChar char="•"/>
              <a:tabLst>
                <a:tab algn="l" pos="0"/>
              </a:tabLst>
            </a:pPr>
            <a:r>
              <a:rPr b="0" lang="en-US" sz="2000" spc="-1" strike="noStrike">
                <a:solidFill>
                  <a:srgbClr val="706f6f"/>
                </a:solidFill>
                <a:latin typeface="Tw Cen MT"/>
                <a:ea typeface="DejaVu Sans"/>
              </a:rPr>
              <a:t>Java SE 19 (September 2022)</a:t>
            </a:r>
            <a:endParaRPr b="0" lang="en-US" sz="2000" spc="-1" strike="noStrike">
              <a:latin typeface="Arial"/>
            </a:endParaRPr>
          </a:p>
          <a:p>
            <a:pPr lvl="1" marL="343080" indent="-343080">
              <a:lnSpc>
                <a:spcPct val="100000"/>
              </a:lnSpc>
              <a:buClr>
                <a:srgbClr val="706f6f"/>
              </a:buClr>
              <a:buFont typeface="Arial"/>
              <a:buChar char="•"/>
              <a:tabLst>
                <a:tab algn="l" pos="0"/>
              </a:tabLst>
            </a:pPr>
            <a:r>
              <a:rPr b="0" lang="en-US" sz="2000" spc="-1" strike="noStrike">
                <a:solidFill>
                  <a:srgbClr val="706f6f"/>
                </a:solidFill>
                <a:latin typeface="Tw Cen MT"/>
                <a:ea typeface="DejaVu Sans"/>
              </a:rPr>
              <a:t>Java SE 20 (March 2023)</a:t>
            </a:r>
            <a:endParaRPr b="0" lang="en-US" sz="2000" spc="-1" strike="noStrike">
              <a:latin typeface="Arial"/>
            </a:endParaRPr>
          </a:p>
          <a:p>
            <a:pPr lvl="1" marL="343080" indent="-343080">
              <a:lnSpc>
                <a:spcPct val="100000"/>
              </a:lnSpc>
              <a:buClr>
                <a:srgbClr val="706f6f"/>
              </a:buClr>
              <a:buFont typeface="Arial"/>
              <a:buChar char="•"/>
              <a:tabLst>
                <a:tab algn="l" pos="0"/>
              </a:tabLst>
            </a:pPr>
            <a:r>
              <a:rPr b="0" lang="en-US" sz="2000" spc="-1" strike="noStrike">
                <a:solidFill>
                  <a:srgbClr val="706f6f"/>
                </a:solidFill>
                <a:latin typeface="Tw Cen MT"/>
                <a:ea typeface="DejaVu Sans"/>
              </a:rPr>
              <a:t>Java SE 21 (September 2023) </a:t>
            </a:r>
            <a:endParaRPr b="0" lang="en-US" sz="2000" spc="-1" strike="noStrike">
              <a:latin typeface="Arial"/>
            </a:endParaRPr>
          </a:p>
          <a:p>
            <a:pPr>
              <a:lnSpc>
                <a:spcPts val="2401"/>
              </a:lnSpc>
              <a:buNone/>
              <a:tabLst>
                <a:tab algn="l" pos="0"/>
              </a:tabLst>
            </a:pPr>
            <a:endParaRPr b="0" lang="en-US" sz="2000" spc="-1" strike="noStrike">
              <a:latin typeface="Arial"/>
            </a:endParaRPr>
          </a:p>
          <a:p>
            <a:pPr>
              <a:lnSpc>
                <a:spcPts val="2401"/>
              </a:lnSpc>
              <a:buNone/>
              <a:tabLst>
                <a:tab algn="l" pos="0"/>
              </a:tabLst>
            </a:pPr>
            <a:endParaRPr b="0" lang="en-US" sz="2000" spc="-1" strike="noStrike">
              <a:latin typeface="Arial"/>
            </a:endParaRPr>
          </a:p>
          <a:p>
            <a:pPr marL="720">
              <a:lnSpc>
                <a:spcPts val="2401"/>
              </a:lnSpc>
              <a:buNone/>
              <a:tabLst>
                <a:tab algn="l" pos="0"/>
              </a:tabLst>
            </a:pPr>
            <a:endParaRPr b="0" lang="en-US" sz="2000" spc="-1" strike="noStrike">
              <a:latin typeface="Arial"/>
            </a:endParaRPr>
          </a:p>
          <a:p>
            <a:pPr>
              <a:lnSpc>
                <a:spcPts val="2401"/>
              </a:lnSpc>
              <a:buNone/>
              <a:tabLst>
                <a:tab algn="l" pos="0"/>
              </a:tabLst>
            </a:pPr>
            <a:endParaRPr b="0" lang="en-US" sz="2000" spc="-1" strike="noStrike">
              <a:latin typeface="Arial"/>
            </a:endParaRPr>
          </a:p>
          <a:p>
            <a:pPr>
              <a:lnSpc>
                <a:spcPct val="100000"/>
              </a:lnSpc>
              <a:buNone/>
              <a:tabLst>
                <a:tab algn="l" pos="0"/>
              </a:tabLst>
            </a:pPr>
            <a:endParaRPr b="0" lang="en-US" sz="2000" spc="-1" strike="noStrike">
              <a:latin typeface="Arial"/>
            </a:endParaRPr>
          </a:p>
        </p:txBody>
      </p:sp>
      <p:sp>
        <p:nvSpPr>
          <p:cNvPr id="443"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Which Version of JAVA do you Use ?</a:t>
            </a:r>
            <a:endParaRPr b="0" lang="en-US" sz="4000" spc="-1" strike="noStrike">
              <a:latin typeface="Arial"/>
            </a:endParaRPr>
          </a:p>
        </p:txBody>
      </p:sp>
      <p:sp>
        <p:nvSpPr>
          <p:cNvPr id="444"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4C9C016B-6642-4CD1-8CC8-44DEFD51111E}"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445" name="CustomShape 4"/>
          <p:cNvSpPr/>
          <p:nvPr/>
        </p:nvSpPr>
        <p:spPr>
          <a:xfrm>
            <a:off x="673560" y="6370560"/>
            <a:ext cx="8910720" cy="188280"/>
          </a:xfrm>
          <a:prstGeom prst="rect">
            <a:avLst/>
          </a:prstGeom>
          <a:noFill/>
          <a:ln w="0">
            <a:noFill/>
          </a:ln>
        </p:spPr>
        <p:style>
          <a:lnRef idx="0"/>
          <a:fillRef idx="0"/>
          <a:effectRef idx="0"/>
          <a:fontRef idx="minor"/>
        </p:style>
        <p:txBody>
          <a:bodyPr lIns="0" rIns="0" tIns="0" bIns="0" anchor="b">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collectors</a:t>
            </a:r>
            <a:endParaRPr b="0" lang="en-US" sz="4000" spc="-1" strike="noStrike">
              <a:latin typeface="Arial"/>
            </a:endParaRPr>
          </a:p>
        </p:txBody>
      </p:sp>
      <p:sp>
        <p:nvSpPr>
          <p:cNvPr id="572"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BF8EC2C-1075-4DA6-9143-7C984E9BC451}"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73" name="CustomShape 3"/>
          <p:cNvSpPr/>
          <p:nvPr/>
        </p:nvSpPr>
        <p:spPr>
          <a:xfrm>
            <a:off x="658800" y="1490760"/>
            <a:ext cx="9209160" cy="394380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GB" sz="2000" spc="-1" strike="noStrike">
                <a:solidFill>
                  <a:srgbClr val="706f6f"/>
                </a:solidFill>
                <a:latin typeface="Tw Cen MT"/>
                <a:ea typeface="DejaVu Sans"/>
              </a:rPr>
              <a:t>List&lt;String&gt; users = List.</a:t>
            </a:r>
            <a:r>
              <a:rPr b="0" i="1" lang="en-GB" sz="2000" spc="-1" strike="noStrike">
                <a:solidFill>
                  <a:srgbClr val="706f6f"/>
                </a:solidFill>
                <a:latin typeface="Tw Cen MT"/>
                <a:ea typeface="DejaVu Sans"/>
              </a:rPr>
              <a:t>of</a:t>
            </a:r>
            <a:r>
              <a:rPr b="0" lang="en-GB" sz="2000" spc="-1" strike="noStrike">
                <a:solidFill>
                  <a:srgbClr val="706f6f"/>
                </a:solidFill>
                <a:latin typeface="Tw Cen MT"/>
                <a:ea typeface="DejaVu Sans"/>
              </a:rPr>
              <a:t>(</a:t>
            </a:r>
            <a:r>
              <a:rPr b="1" lang="en-GB" sz="1800" spc="-1" strike="noStrike">
                <a:solidFill>
                  <a:srgbClr val="706f6f"/>
                </a:solidFill>
                <a:latin typeface="Tw Cen MT"/>
                <a:ea typeface="DejaVu Sans"/>
              </a:rPr>
              <a:t>"David"</a:t>
            </a:r>
            <a:r>
              <a:rPr b="0" lang="en-GB" sz="2000" spc="-1" strike="noStrike">
                <a:solidFill>
                  <a:srgbClr val="706f6f"/>
                </a:solidFill>
                <a:latin typeface="Tw Cen MT"/>
                <a:ea typeface="DejaVu Sans"/>
              </a:rPr>
              <a:t>, </a:t>
            </a:r>
            <a:r>
              <a:rPr b="1" lang="en-GB" sz="1800" spc="-1" strike="noStrike">
                <a:solidFill>
                  <a:srgbClr val="706f6f"/>
                </a:solidFill>
                <a:latin typeface="Tw Cen MT"/>
                <a:ea typeface="DejaVu Sans"/>
              </a:rPr>
              <a:t>"Tom"</a:t>
            </a:r>
            <a:r>
              <a:rPr b="0" lang="en-GB" sz="2000" spc="-1" strike="noStrike">
                <a:solidFill>
                  <a:srgbClr val="706f6f"/>
                </a:solidFill>
                <a:latin typeface="Tw Cen MT"/>
                <a:ea typeface="DejaVu Sans"/>
              </a:rPr>
              <a:t>, </a:t>
            </a:r>
            <a:r>
              <a:rPr b="1" lang="en-GB" sz="1800" spc="-1" strike="noStrike">
                <a:solidFill>
                  <a:srgbClr val="706f6f"/>
                </a:solidFill>
                <a:latin typeface="Tw Cen MT"/>
                <a:ea typeface="DejaVu Sans"/>
              </a:rPr>
              <a:t>"John"</a:t>
            </a:r>
            <a:r>
              <a:rPr b="0" lang="en-GB" sz="2000" spc="-1" strike="noStrike">
                <a:solidFill>
                  <a:srgbClr val="706f6f"/>
                </a:solidFill>
                <a:latin typeface="Tw Cen MT"/>
                <a:ea typeface="DejaVu Sans"/>
              </a:rPr>
              <a:t>,</a:t>
            </a:r>
            <a:r>
              <a:rPr b="1" lang="en-GB" sz="1800" spc="-1" strike="noStrike">
                <a:solidFill>
                  <a:srgbClr val="706f6f"/>
                </a:solidFill>
                <a:latin typeface="Tw Cen MT"/>
                <a:ea typeface="DejaVu Sans"/>
              </a:rPr>
              <a:t>"Michael"</a:t>
            </a:r>
            <a:r>
              <a:rPr b="0" lang="en-GB" sz="2000" spc="-1" strike="noStrike">
                <a:solidFill>
                  <a:srgbClr val="706f6f"/>
                </a:solidFill>
                <a:latin typeface="Tw Cen MT"/>
                <a:ea typeface="DejaVu Sans"/>
              </a:rPr>
              <a:t>,</a:t>
            </a:r>
            <a:r>
              <a:rPr b="1" lang="en-GB" sz="1800" spc="-1" strike="noStrike">
                <a:solidFill>
                  <a:srgbClr val="706f6f"/>
                </a:solidFill>
                <a:latin typeface="Tw Cen MT"/>
                <a:ea typeface="DejaVu Sans"/>
              </a:rPr>
              <a:t>"Michael"</a:t>
            </a:r>
            <a:r>
              <a:rPr b="0" lang="en-GB" sz="2000" spc="-1" strike="noStrike">
                <a:solidFill>
                  <a:srgbClr val="706f6f"/>
                </a:solidFill>
                <a:latin typeface="Tw Cen MT"/>
                <a:ea typeface="DejaVu Sans"/>
              </a:rPr>
              <a:t>,</a:t>
            </a:r>
            <a:r>
              <a:rPr b="1" lang="en-GB" sz="1800" spc="-1" strike="noStrike">
                <a:solidFill>
                  <a:srgbClr val="706f6f"/>
                </a:solidFill>
                <a:latin typeface="Tw Cen MT"/>
                <a:ea typeface="DejaVu Sans"/>
              </a:rPr>
              <a:t>"Sasha"</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users.stream()</a:t>
            </a:r>
            <a:br>
              <a:rPr sz="1800"/>
            </a:br>
            <a:r>
              <a:rPr b="0" lang="en-GB" sz="2000" spc="-1" strike="noStrike">
                <a:solidFill>
                  <a:srgbClr val="706f6f"/>
                </a:solidFill>
                <a:latin typeface="Tw Cen MT"/>
                <a:ea typeface="DejaVu Sans"/>
              </a:rPr>
              <a:t>        .collect(Collectors.</a:t>
            </a:r>
            <a:r>
              <a:rPr b="0" i="1" lang="en-GB" sz="2000" spc="-1" strike="noStrike">
                <a:solidFill>
                  <a:srgbClr val="706f6f"/>
                </a:solidFill>
                <a:latin typeface="Tw Cen MT"/>
                <a:ea typeface="DejaVu Sans"/>
              </a:rPr>
              <a:t>toSet</a:t>
            </a:r>
            <a:r>
              <a:rPr b="0" lang="en-GB" sz="2000" spc="-1" strike="noStrike">
                <a:solidFill>
                  <a:srgbClr val="706f6f"/>
                </a:solidFill>
                <a:latin typeface="Tw Cen MT"/>
                <a:ea typeface="DejaVu Sans"/>
              </a:rPr>
              <a:t>())</a:t>
            </a:r>
            <a:br>
              <a:rPr sz="1800"/>
            </a:br>
            <a:r>
              <a:rPr b="0" lang="en-GB" sz="2000" spc="-1" strike="noStrike">
                <a:solidFill>
                  <a:srgbClr val="706f6f"/>
                </a:solidFill>
                <a:latin typeface="Tw Cen MT"/>
                <a:ea typeface="DejaVu Sans"/>
              </a:rPr>
              <a:t>        .forEach(p -&gt; System.</a:t>
            </a:r>
            <a:r>
              <a:rPr b="1" i="1" lang="en-GB" sz="1800" spc="-1" strike="noStrike">
                <a:solidFill>
                  <a:srgbClr val="706f6f"/>
                </a:solidFill>
                <a:latin typeface="Tw Cen MT"/>
                <a:ea typeface="DejaVu Sans"/>
              </a:rPr>
              <a:t>out</a:t>
            </a:r>
            <a:r>
              <a:rPr b="0" lang="en-GB" sz="2000" spc="-1" strike="noStrike">
                <a:solidFill>
                  <a:srgbClr val="706f6f"/>
                </a:solidFill>
                <a:latin typeface="Tw Cen MT"/>
                <a:ea typeface="DejaVu Sans"/>
              </a:rPr>
              <a:t>.print(p + </a:t>
            </a:r>
            <a:r>
              <a:rPr b="1" lang="en-GB" sz="1800" spc="-1" strike="noStrike">
                <a:solidFill>
                  <a:srgbClr val="706f6f"/>
                </a:solidFill>
                <a:latin typeface="Tw Cen MT"/>
                <a:ea typeface="DejaVu Sans"/>
              </a:rPr>
              <a:t>” "</a:t>
            </a:r>
            <a:r>
              <a:rPr b="0" lang="en-GB" sz="2000" spc="-1" strike="noStrike">
                <a:solidFill>
                  <a:srgbClr val="706f6f"/>
                </a:solidFill>
                <a:latin typeface="Tw Cen MT"/>
                <a:ea typeface="DejaVu Sans"/>
              </a:rPr>
              <a:t>));</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en-GB" sz="2000" spc="-1" strike="noStrike">
                <a:solidFill>
                  <a:srgbClr val="706f6f"/>
                </a:solidFill>
                <a:latin typeface="Tw Cen MT"/>
                <a:ea typeface="DejaVu Sans"/>
              </a:rPr>
              <a:t>//Sasha Tom Michael David John</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en-GB" sz="2000" spc="-1" strike="noStrike">
                <a:solidFill>
                  <a:srgbClr val="706f6f"/>
                </a:solidFill>
                <a:latin typeface="Tw Cen MT"/>
                <a:ea typeface="Arial"/>
              </a:rPr>
              <a:t>List&lt;String&gt; givenList = Arrays.asList("a", "bb", "ccc", "dd");</a:t>
            </a:r>
            <a:endParaRPr b="0" lang="en-US" sz="2000" spc="-1" strike="noStrike">
              <a:latin typeface="Arial"/>
            </a:endParaRPr>
          </a:p>
          <a:p>
            <a:pPr>
              <a:lnSpc>
                <a:spcPct val="100000"/>
              </a:lnSpc>
              <a:buNone/>
            </a:pPr>
            <a:r>
              <a:rPr b="0" lang="en-GB" sz="1800" spc="-1" strike="noStrike">
                <a:solidFill>
                  <a:srgbClr val="706f6f"/>
                </a:solidFill>
                <a:latin typeface="Arial"/>
                <a:ea typeface="DejaVu Sans"/>
              </a:rPr>
              <a:t>givenList.stream()</a:t>
            </a:r>
            <a:endParaRPr b="0" lang="en-US" sz="1800" spc="-1" strike="noStrike">
              <a:latin typeface="Arial"/>
            </a:endParaRPr>
          </a:p>
          <a:p>
            <a:pPr>
              <a:lnSpc>
                <a:spcPct val="100000"/>
              </a:lnSpc>
              <a:buNone/>
            </a:pPr>
            <a:r>
              <a:rPr b="0" lang="en-GB" sz="1800" spc="-1" strike="noStrike">
                <a:solidFill>
                  <a:srgbClr val="706f6f"/>
                </a:solidFill>
                <a:latin typeface="Arial"/>
                <a:ea typeface="DejaVu Sans"/>
              </a:rPr>
              <a:t>          </a:t>
            </a:r>
            <a:r>
              <a:rPr b="0" lang="en-GB" sz="1800" spc="-1" strike="noStrike">
                <a:solidFill>
                  <a:srgbClr val="706f6f"/>
                </a:solidFill>
                <a:latin typeface="Arial"/>
                <a:ea typeface="DejaVu Sans"/>
              </a:rPr>
              <a:t>.collect(Collectors.joining());</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GB" sz="2000" spc="-1" strike="noStrike">
                <a:solidFill>
                  <a:srgbClr val="706f6f"/>
                </a:solidFill>
                <a:latin typeface="Tw Cen MT"/>
                <a:ea typeface="DejaVu Sans"/>
              </a:rPr>
              <a:t>// "abbcccdd"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MAP VS FLATMAP</a:t>
            </a:r>
            <a:endParaRPr b="0" lang="en-US" sz="4000" spc="-1" strike="noStrike">
              <a:latin typeface="Arial"/>
            </a:endParaRPr>
          </a:p>
        </p:txBody>
      </p:sp>
      <p:sp>
        <p:nvSpPr>
          <p:cNvPr id="575"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A555081-CD48-47B7-B30F-6C6E81800B46}"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76" name="CustomShape 3"/>
          <p:cNvSpPr/>
          <p:nvPr/>
        </p:nvSpPr>
        <p:spPr>
          <a:xfrm>
            <a:off x="152640" y="1186560"/>
            <a:ext cx="10902960" cy="2096640"/>
          </a:xfrm>
          <a:prstGeom prst="rect">
            <a:avLst/>
          </a:prstGeom>
          <a:noFill/>
          <a:ln w="0">
            <a:noFill/>
          </a:ln>
        </p:spPr>
        <p:style>
          <a:lnRef idx="0"/>
          <a:fillRef idx="0"/>
          <a:effectRef idx="0"/>
          <a:fontRef idx="minor"/>
        </p:style>
        <p:txBody>
          <a:bodyPr lIns="0" rIns="0" tIns="0" bIns="0" anchor="t">
            <a:normAutofit fontScale="92000"/>
          </a:bodyPr>
          <a:p>
            <a:pPr lvl="3" marL="704880" indent="-342360">
              <a:lnSpc>
                <a:spcPts val="2401"/>
              </a:lnSpc>
              <a:buClr>
                <a:srgbClr val="0069b4"/>
              </a:buClr>
              <a:buSzPct val="80000"/>
              <a:buFont typeface="Franklin Gothic Book"/>
              <a:buChar char="•"/>
            </a:pPr>
            <a:r>
              <a:rPr b="0" lang="en-GB" sz="2000" spc="-1" strike="noStrike">
                <a:solidFill>
                  <a:srgbClr val="706f6f"/>
                </a:solidFill>
                <a:latin typeface="Tw Cen MT"/>
                <a:ea typeface="DejaVu Sans"/>
              </a:rPr>
              <a:t>The </a:t>
            </a:r>
            <a:r>
              <a:rPr b="0" i="1" lang="en-GB" sz="2000" spc="-1" strike="noStrike">
                <a:solidFill>
                  <a:srgbClr val="706f6f"/>
                </a:solidFill>
                <a:latin typeface="Tw Cen MT"/>
                <a:ea typeface="DejaVu Sans"/>
              </a:rPr>
              <a:t>map() </a:t>
            </a:r>
            <a:r>
              <a:rPr b="0" lang="en-GB" sz="2000" spc="-1" strike="noStrike">
                <a:solidFill>
                  <a:srgbClr val="706f6f"/>
                </a:solidFill>
                <a:latin typeface="Tw Cen MT"/>
                <a:ea typeface="DejaVu Sans"/>
              </a:rPr>
              <a:t>method wraps the underlying sequence in a </a:t>
            </a:r>
            <a:r>
              <a:rPr b="0" i="1" lang="en-GB" sz="2000" spc="-1" strike="noStrike">
                <a:solidFill>
                  <a:srgbClr val="706f6f"/>
                </a:solidFill>
                <a:latin typeface="Tw Cen MT"/>
                <a:ea typeface="DejaVu Sans"/>
              </a:rPr>
              <a:t>Stream</a:t>
            </a:r>
            <a:r>
              <a:rPr b="0" lang="en-GB" sz="2000" spc="-1" strike="noStrike">
                <a:solidFill>
                  <a:srgbClr val="706f6f"/>
                </a:solidFill>
                <a:latin typeface="Tw Cen MT"/>
                <a:ea typeface="DejaVu Sans"/>
              </a:rPr>
              <a:t> instance, whereas the </a:t>
            </a:r>
            <a:r>
              <a:rPr b="0" i="1" lang="en-GB" sz="2000" spc="-1" strike="noStrike">
                <a:solidFill>
                  <a:srgbClr val="706f6f"/>
                </a:solidFill>
                <a:latin typeface="Tw Cen MT"/>
                <a:ea typeface="DejaVu Sans"/>
              </a:rPr>
              <a:t>flatMap() </a:t>
            </a:r>
            <a:r>
              <a:rPr b="0" lang="en-GB" sz="2000" spc="-1" strike="noStrike">
                <a:solidFill>
                  <a:srgbClr val="706f6f"/>
                </a:solidFill>
                <a:latin typeface="Tw Cen MT"/>
                <a:ea typeface="DejaVu Sans"/>
              </a:rPr>
              <a:t>method allows avoiding nested </a:t>
            </a:r>
            <a:r>
              <a:rPr b="0" i="1" lang="en-GB" sz="2000" spc="-1" strike="noStrike">
                <a:solidFill>
                  <a:srgbClr val="706f6f"/>
                </a:solidFill>
                <a:latin typeface="Tw Cen MT"/>
                <a:ea typeface="DejaVu Sans"/>
              </a:rPr>
              <a:t>Stream&lt;Stream&lt;R&gt;&gt;</a:t>
            </a:r>
            <a:r>
              <a:rPr b="0" lang="en-GB" sz="2000" spc="-1" strike="noStrike">
                <a:solidFill>
                  <a:srgbClr val="706f6f"/>
                </a:solidFill>
                <a:latin typeface="Tw Cen MT"/>
                <a:ea typeface="DejaVu Sans"/>
              </a:rPr>
              <a:t> structure.</a:t>
            </a:r>
            <a:endParaRPr b="0" lang="en-US" sz="2000" spc="-1" strike="noStrike">
              <a:latin typeface="Arial"/>
            </a:endParaRPr>
          </a:p>
          <a:p>
            <a:pPr lvl="3" marL="704880" indent="-342360">
              <a:lnSpc>
                <a:spcPts val="2401"/>
              </a:lnSpc>
              <a:buClr>
                <a:srgbClr val="0069b4"/>
              </a:buClr>
              <a:buSzPct val="80000"/>
              <a:buFont typeface="Franklin Gothic Book"/>
              <a:buChar char="•"/>
            </a:pPr>
            <a:r>
              <a:rPr b="0" i="1" lang="en-GB" sz="2000" spc="-1" strike="noStrike">
                <a:solidFill>
                  <a:srgbClr val="706f6f"/>
                </a:solidFill>
                <a:latin typeface="Tw Cen MT"/>
                <a:ea typeface="DejaVu Sans"/>
              </a:rPr>
              <a:t>T</a:t>
            </a:r>
            <a:r>
              <a:rPr b="0" lang="en-GB" sz="2000" spc="-1" strike="noStrike">
                <a:solidFill>
                  <a:srgbClr val="706f6f"/>
                </a:solidFill>
                <a:latin typeface="Tw Cen MT"/>
                <a:ea typeface="DejaVu Sans"/>
              </a:rPr>
              <a:t>he </a:t>
            </a:r>
            <a:r>
              <a:rPr b="0" i="1" lang="en-GB" sz="2000" spc="-1" strike="noStrike">
                <a:solidFill>
                  <a:srgbClr val="706f6f"/>
                </a:solidFill>
                <a:latin typeface="Tw Cen MT"/>
                <a:ea typeface="DejaVu Sans"/>
              </a:rPr>
              <a:t>flatMap()</a:t>
            </a:r>
            <a:r>
              <a:rPr b="0" lang="en-GB" sz="2000" spc="-1" strike="noStrike">
                <a:solidFill>
                  <a:srgbClr val="706f6f"/>
                </a:solidFill>
                <a:latin typeface="Tw Cen MT"/>
                <a:ea typeface="DejaVu Sans"/>
              </a:rPr>
              <a:t> method first flattens the input </a:t>
            </a:r>
            <a:r>
              <a:rPr b="0" i="1" lang="en-GB" sz="2000" spc="-1" strike="noStrike">
                <a:solidFill>
                  <a:srgbClr val="706f6f"/>
                </a:solidFill>
                <a:latin typeface="Tw Cen MT"/>
                <a:ea typeface="DejaVu Sans"/>
              </a:rPr>
              <a:t>Stream </a:t>
            </a:r>
            <a:r>
              <a:rPr b="0" lang="en-GB" sz="2000" spc="-1" strike="noStrike">
                <a:solidFill>
                  <a:srgbClr val="706f6f"/>
                </a:solidFill>
                <a:latin typeface="Tw Cen MT"/>
                <a:ea typeface="DejaVu Sans"/>
              </a:rPr>
              <a:t>of</a:t>
            </a:r>
            <a:r>
              <a:rPr b="0" i="1" lang="en-GB" sz="2000" spc="-1" strike="noStrike">
                <a:solidFill>
                  <a:srgbClr val="706f6f"/>
                </a:solidFill>
                <a:latin typeface="Tw Cen MT"/>
                <a:ea typeface="DejaVu Sans"/>
              </a:rPr>
              <a:t> Streams</a:t>
            </a:r>
            <a:r>
              <a:rPr b="0" lang="en-GB" sz="2000" spc="-1" strike="noStrike">
                <a:solidFill>
                  <a:srgbClr val="706f6f"/>
                </a:solidFill>
                <a:latin typeface="Tw Cen MT"/>
                <a:ea typeface="DejaVu Sans"/>
              </a:rPr>
              <a:t> to a </a:t>
            </a:r>
            <a:r>
              <a:rPr b="0" i="1" lang="en-GB" sz="2000" spc="-1" strike="noStrike">
                <a:solidFill>
                  <a:srgbClr val="706f6f"/>
                </a:solidFill>
                <a:latin typeface="Tw Cen MT"/>
                <a:ea typeface="DejaVu Sans"/>
              </a:rPr>
              <a:t>Stream</a:t>
            </a:r>
            <a:r>
              <a:rPr b="0" lang="en-GB" sz="2000" spc="-1" strike="noStrike">
                <a:solidFill>
                  <a:srgbClr val="706f6f"/>
                </a:solidFill>
                <a:latin typeface="Tw Cen MT"/>
                <a:ea typeface="DejaVu Sans"/>
              </a:rPr>
              <a:t> of </a:t>
            </a:r>
            <a:r>
              <a:rPr b="0" i="1" lang="en-GB" sz="2000" spc="-1" strike="noStrike">
                <a:solidFill>
                  <a:srgbClr val="706f6f"/>
                </a:solidFill>
                <a:latin typeface="Tw Cen MT"/>
                <a:ea typeface="DejaVu Sans"/>
              </a:rPr>
              <a:t>Strings</a:t>
            </a:r>
            <a:r>
              <a:rPr b="0" lang="en-GB" sz="2000" spc="-1" strike="noStrike">
                <a:solidFill>
                  <a:srgbClr val="706f6f"/>
                </a:solidFill>
                <a:latin typeface="Tw Cen MT"/>
                <a:ea typeface="DejaVu Sans"/>
              </a:rPr>
              <a:t> </a:t>
            </a:r>
            <a:endParaRPr b="0" lang="en-US" sz="2000" spc="-1" strike="noStrike">
              <a:latin typeface="Arial"/>
            </a:endParaRPr>
          </a:p>
          <a:p>
            <a:pPr lvl="3" marL="704880" indent="-342360">
              <a:lnSpc>
                <a:spcPts val="2401"/>
              </a:lnSpc>
              <a:buClr>
                <a:srgbClr val="0069b4"/>
              </a:buClr>
              <a:buSzPct val="80000"/>
              <a:buFont typeface="Franklin Gothic Book"/>
              <a:buChar char="•"/>
              <a:tabLst>
                <a:tab algn="l" pos="0"/>
              </a:tabLst>
            </a:pPr>
            <a:r>
              <a:rPr b="0" lang="en-GB" sz="2000" spc="-1" strike="noStrike">
                <a:solidFill>
                  <a:srgbClr val="706f6f"/>
                </a:solidFill>
                <a:latin typeface="Tw Cen MT"/>
                <a:ea typeface="DejaVu Sans"/>
              </a:rPr>
              <a:t>Map() is used to transform each element in a stream into a new element, </a:t>
            </a:r>
            <a:br>
              <a:rPr sz="2000"/>
            </a:br>
            <a:r>
              <a:rPr b="0" lang="en-GB" sz="2000" spc="-1" strike="noStrike">
                <a:solidFill>
                  <a:srgbClr val="706f6f"/>
                </a:solidFill>
                <a:latin typeface="Tw Cen MT"/>
                <a:ea typeface="DejaVu Sans"/>
              </a:rPr>
              <a:t>while flatMap() is used to transform each element in a stream into a new stream of elements, which are then combined into a single stream.</a:t>
            </a:r>
            <a:endParaRPr b="0" lang="en-US" sz="2000" spc="-1" strike="noStrike">
              <a:latin typeface="Arial"/>
            </a:endParaRPr>
          </a:p>
          <a:p>
            <a:pPr marL="361440">
              <a:lnSpc>
                <a:spcPts val="2401"/>
              </a:lnSpc>
              <a:buNone/>
              <a:tabLst>
                <a:tab algn="l" pos="0"/>
              </a:tabLst>
            </a:pPr>
            <a:endParaRPr b="0" lang="en-US" sz="2000" spc="-1" strike="noStrike">
              <a:latin typeface="Arial"/>
            </a:endParaRPr>
          </a:p>
          <a:p>
            <a:pPr marL="361440">
              <a:lnSpc>
                <a:spcPct val="100000"/>
              </a:lnSpc>
              <a:buNone/>
              <a:tabLst>
                <a:tab algn="l" pos="0"/>
              </a:tabLst>
            </a:pPr>
            <a:endParaRPr b="0" lang="en-US" sz="2000" spc="-1" strike="noStrike">
              <a:latin typeface="Arial"/>
            </a:endParaRPr>
          </a:p>
        </p:txBody>
      </p:sp>
      <p:sp>
        <p:nvSpPr>
          <p:cNvPr id="577" name="CustomShape 4"/>
          <p:cNvSpPr/>
          <p:nvPr/>
        </p:nvSpPr>
        <p:spPr>
          <a:xfrm>
            <a:off x="838800" y="3432600"/>
            <a:ext cx="376272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706f6f"/>
                </a:solidFill>
                <a:latin typeface="Tw Cen MT"/>
                <a:ea typeface="DejaVu Sans"/>
              </a:rPr>
              <a:t>Stream.of</a:t>
            </a:r>
            <a:r>
              <a:rPr b="1" lang="en-GB" sz="1800" spc="-1" strike="noStrike">
                <a:solidFill>
                  <a:srgbClr val="706f6f"/>
                </a:solidFill>
                <a:latin typeface="Tw Cen MT"/>
                <a:ea typeface="DejaVu Sans"/>
              </a:rPr>
              <a:t>("a"</a:t>
            </a:r>
            <a:r>
              <a:rPr b="0" lang="en-GB" sz="1800" spc="-1" strike="noStrike">
                <a:solidFill>
                  <a:srgbClr val="706f6f"/>
                </a:solidFill>
                <a:latin typeface="Tw Cen MT"/>
                <a:ea typeface="DejaVu Sans"/>
              </a:rPr>
              <a:t>,</a:t>
            </a:r>
            <a:r>
              <a:rPr b="1" lang="en-GB" sz="1800" spc="-1" strike="noStrike">
                <a:solidFill>
                  <a:srgbClr val="706f6f"/>
                </a:solidFill>
                <a:latin typeface="Tw Cen MT"/>
                <a:ea typeface="DejaVu Sans"/>
              </a:rPr>
              <a:t> "b") </a:t>
            </a: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	</a:t>
            </a:r>
            <a:r>
              <a:rPr b="0" lang="en-GB" sz="1800" spc="-1" strike="noStrike">
                <a:solidFill>
                  <a:srgbClr val="706f6f"/>
                </a:solidFill>
                <a:latin typeface="Tw Cen MT"/>
                <a:ea typeface="DejaVu Sans"/>
              </a:rPr>
              <a:t>.map(String::toUpperCase)</a:t>
            </a:r>
            <a:endParaRPr b="0" lang="en-US" sz="1800" spc="-1" strike="noStrike">
              <a:latin typeface="Arial"/>
            </a:endParaRPr>
          </a:p>
          <a:p>
            <a:pPr>
              <a:lnSpc>
                <a:spcPct val="100000"/>
              </a:lnSpc>
              <a:buNone/>
            </a:pPr>
            <a:r>
              <a:rPr b="0" lang="en-GB" sz="1800" spc="-1" strike="noStrike">
                <a:solidFill>
                  <a:srgbClr val="706f6f"/>
                </a:solidFill>
                <a:latin typeface="Tw Cen MT"/>
                <a:ea typeface="DejaVu Sans"/>
              </a:rPr>
              <a:t>	</a:t>
            </a:r>
            <a:r>
              <a:rPr b="0" lang="en-GB" sz="1800" spc="-1" strike="noStrike">
                <a:solidFill>
                  <a:srgbClr val="706f6f"/>
                </a:solidFill>
                <a:latin typeface="Tw Cen MT"/>
                <a:ea typeface="DejaVu Sans"/>
              </a:rPr>
              <a:t>.collect(Collectors.toList());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i="1" lang="en-GB" sz="1800" spc="-1" strike="noStrike">
                <a:solidFill>
                  <a:srgbClr val="706f6f"/>
                </a:solidFill>
                <a:latin typeface="Tw Cen MT"/>
                <a:ea typeface="DejaVu Sans"/>
              </a:rPr>
              <a:t>// A, B</a:t>
            </a:r>
            <a:endParaRPr b="0" lang="en-US" sz="1800" spc="-1" strike="noStrike">
              <a:latin typeface="Arial"/>
            </a:endParaRPr>
          </a:p>
        </p:txBody>
      </p:sp>
      <p:sp>
        <p:nvSpPr>
          <p:cNvPr id="578" name="CustomShape 5"/>
          <p:cNvSpPr/>
          <p:nvPr/>
        </p:nvSpPr>
        <p:spPr>
          <a:xfrm>
            <a:off x="5416200" y="3432600"/>
            <a:ext cx="609444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706f6f"/>
                </a:solidFill>
                <a:latin typeface="Tw Cen MT"/>
                <a:ea typeface="DejaVu Sans"/>
              </a:rPr>
              <a:t>List&lt;List&lt;String&gt;&gt; list = List.</a:t>
            </a:r>
            <a:r>
              <a:rPr b="0" i="1" lang="en-GB" sz="1800" spc="-1" strike="noStrike">
                <a:solidFill>
                  <a:srgbClr val="706f6f"/>
                </a:solidFill>
                <a:latin typeface="Tw Cen MT"/>
                <a:ea typeface="DejaVu Sans"/>
              </a:rPr>
              <a:t>of</a:t>
            </a:r>
            <a:r>
              <a:rPr b="0" lang="en-GB" sz="1800" spc="-1" strike="noStrike">
                <a:solidFill>
                  <a:srgbClr val="706f6f"/>
                </a:solidFill>
                <a:latin typeface="Tw Cen MT"/>
                <a:ea typeface="DejaVu Sans"/>
              </a:rPr>
              <a:t>(</a:t>
            </a:r>
            <a:br>
              <a:rPr sz="1800"/>
            </a:br>
            <a:r>
              <a:rPr b="0" lang="en-GB" sz="1800" spc="-1" strike="noStrike">
                <a:solidFill>
                  <a:srgbClr val="706f6f"/>
                </a:solidFill>
                <a:latin typeface="Tw Cen MT"/>
                <a:ea typeface="DejaVu Sans"/>
              </a:rPr>
              <a:t>        List.</a:t>
            </a:r>
            <a:r>
              <a:rPr b="0" i="1" lang="en-GB" sz="1800" spc="-1" strike="noStrike">
                <a:solidFill>
                  <a:srgbClr val="706f6f"/>
                </a:solidFill>
                <a:latin typeface="Tw Cen MT"/>
                <a:ea typeface="DejaVu Sans"/>
              </a:rPr>
              <a:t>of</a:t>
            </a:r>
            <a:r>
              <a:rPr b="0" lang="en-GB" sz="1800" spc="-1" strike="noStrike">
                <a:solidFill>
                  <a:srgbClr val="706f6f"/>
                </a:solidFill>
                <a:latin typeface="Tw Cen MT"/>
                <a:ea typeface="DejaVu Sans"/>
              </a:rPr>
              <a:t>(</a:t>
            </a:r>
            <a:r>
              <a:rPr b="1" lang="en-GB" sz="1800" spc="-1" strike="noStrike">
                <a:solidFill>
                  <a:srgbClr val="706f6f"/>
                </a:solidFill>
                <a:latin typeface="Tw Cen MT"/>
                <a:ea typeface="DejaVu Sans"/>
              </a:rPr>
              <a:t>"A"</a:t>
            </a:r>
            <a:r>
              <a:rPr b="0" lang="en-GB" sz="1800" spc="-1" strike="noStrike">
                <a:solidFill>
                  <a:srgbClr val="706f6f"/>
                </a:solidFill>
                <a:latin typeface="Tw Cen MT"/>
                <a:ea typeface="DejaVu Sans"/>
              </a:rPr>
              <a:t>), List.</a:t>
            </a:r>
            <a:r>
              <a:rPr b="0" i="1" lang="en-GB" sz="1800" spc="-1" strike="noStrike">
                <a:solidFill>
                  <a:srgbClr val="706f6f"/>
                </a:solidFill>
                <a:latin typeface="Tw Cen MT"/>
                <a:ea typeface="DejaVu Sans"/>
              </a:rPr>
              <a:t>of</a:t>
            </a:r>
            <a:r>
              <a:rPr b="0" lang="en-GB" sz="1800" spc="-1" strike="noStrike">
                <a:solidFill>
                  <a:srgbClr val="706f6f"/>
                </a:solidFill>
                <a:latin typeface="Tw Cen MT"/>
                <a:ea typeface="DejaVu Sans"/>
              </a:rPr>
              <a:t>(</a:t>
            </a:r>
            <a:r>
              <a:rPr b="1" lang="en-GB" sz="1800" spc="-1" strike="noStrike">
                <a:solidFill>
                  <a:srgbClr val="706f6f"/>
                </a:solidFill>
                <a:latin typeface="Tw Cen MT"/>
                <a:ea typeface="DejaVu Sans"/>
              </a:rPr>
              <a:t>"B"</a:t>
            </a:r>
            <a:r>
              <a:rPr b="0" lang="en-GB" sz="1800" spc="-1" strike="noStrike">
                <a:solidFill>
                  <a:srgbClr val="706f6f"/>
                </a:solidFill>
                <a:latin typeface="Tw Cen MT"/>
                <a:ea typeface="DejaVu Sans"/>
              </a:rPr>
              <a:t>)</a:t>
            </a:r>
            <a:br>
              <a:rPr sz="1800"/>
            </a:br>
            <a:r>
              <a:rPr b="0" lang="en-GB" sz="1800" spc="-1" strike="noStrike">
                <a:solidFill>
                  <a:srgbClr val="706f6f"/>
                </a:solidFill>
                <a:latin typeface="Tw Cen MT"/>
                <a:ea typeface="DejaVu Sans"/>
              </a:rPr>
              <a:t>);</a:t>
            </a:r>
            <a:endParaRPr b="0" lang="en-US" sz="1800" spc="-1" strike="noStrike">
              <a:latin typeface="Arial"/>
            </a:endParaRPr>
          </a:p>
          <a:p>
            <a:pPr>
              <a:lnSpc>
                <a:spcPct val="100000"/>
              </a:lnSpc>
              <a:buNone/>
            </a:pPr>
            <a:br>
              <a:rPr sz="1800"/>
            </a:br>
            <a:r>
              <a:rPr b="0" lang="en-GB" sz="1800" spc="-1" strike="noStrike">
                <a:solidFill>
                  <a:srgbClr val="706f6f"/>
                </a:solidFill>
                <a:latin typeface="Tw Cen MT"/>
                <a:ea typeface="DejaVu Sans"/>
              </a:rPr>
              <a:t>list.stream()</a:t>
            </a:r>
            <a:br>
              <a:rPr sz="1800"/>
            </a:br>
            <a:r>
              <a:rPr b="0" lang="en-GB" sz="1800" spc="-1" strike="noStrike">
                <a:solidFill>
                  <a:srgbClr val="706f6f"/>
                </a:solidFill>
                <a:latin typeface="Tw Cen MT"/>
                <a:ea typeface="DejaVu Sans"/>
              </a:rPr>
              <a:t>        .flatMap(Collection::stream)</a:t>
            </a:r>
            <a:br>
              <a:rPr sz="1800"/>
            </a:br>
            <a:r>
              <a:rPr b="0" lang="en-GB" sz="1800" spc="-1" strike="noStrike">
                <a:solidFill>
                  <a:srgbClr val="706f6f"/>
                </a:solidFill>
                <a:latin typeface="Tw Cen MT"/>
                <a:ea typeface="DejaVu Sans"/>
              </a:rPr>
              <a:t>        .collect(Collectors.</a:t>
            </a:r>
            <a:r>
              <a:rPr b="0" i="1" lang="en-GB" sz="1800" spc="-1" strike="noStrike">
                <a:solidFill>
                  <a:srgbClr val="706f6f"/>
                </a:solidFill>
                <a:latin typeface="Tw Cen MT"/>
                <a:ea typeface="DejaVu Sans"/>
              </a:rPr>
              <a:t>toList</a:t>
            </a:r>
            <a:r>
              <a:rPr b="0" lang="en-GB" sz="1800" spc="-1" strike="noStrike">
                <a:solidFill>
                  <a:srgbClr val="706f6f"/>
                </a:solidFill>
                <a:latin typeface="Tw Cen MT"/>
                <a:ea typeface="DejaVu Sans"/>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i="1" lang="en-GB" sz="1800" spc="-1" strike="noStrike">
                <a:solidFill>
                  <a:srgbClr val="706f6f"/>
                </a:solidFill>
                <a:latin typeface="Tw Cen MT"/>
                <a:ea typeface="DejaVu Sans"/>
              </a:rPr>
              <a:t>// A, 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US" sz="4000" spc="-1" strike="noStrike" cap="all">
                <a:solidFill>
                  <a:srgbClr val="1434a0"/>
                </a:solidFill>
                <a:latin typeface="Tw Cen MT"/>
                <a:ea typeface="DejaVu Sans"/>
              </a:rPr>
              <a:t>Streams vs for loop</a:t>
            </a:r>
            <a:endParaRPr b="0" lang="en-US" sz="4000" spc="-1" strike="noStrike">
              <a:latin typeface="Arial"/>
            </a:endParaRPr>
          </a:p>
        </p:txBody>
      </p:sp>
      <p:sp>
        <p:nvSpPr>
          <p:cNvPr id="580"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63D9787E-1C4D-4798-AC66-836E65780342}"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81" name="CustomShape 3"/>
          <p:cNvSpPr/>
          <p:nvPr/>
        </p:nvSpPr>
        <p:spPr>
          <a:xfrm>
            <a:off x="724680" y="1114560"/>
            <a:ext cx="10739880" cy="281592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endParaRPr b="0" lang="en-US" sz="2000" spc="-1" strike="noStrike">
              <a:latin typeface="Arial"/>
            </a:endParaRPr>
          </a:p>
          <a:p>
            <a:pPr marL="343080" indent="-343080">
              <a:lnSpc>
                <a:spcPct val="100000"/>
              </a:lnSpc>
              <a:buClr>
                <a:srgbClr val="000000"/>
              </a:buClr>
              <a:buFont typeface="Arial"/>
              <a:buChar char="•"/>
            </a:pPr>
            <a:r>
              <a:rPr b="0" lang="en-US" sz="2000" spc="-1" strike="noStrike">
                <a:solidFill>
                  <a:srgbClr val="000000"/>
                </a:solidFill>
                <a:latin typeface="Tw Cen MT"/>
                <a:ea typeface="DejaVu Sans"/>
              </a:rPr>
              <a:t>If you have a small list, for loop performs better</a:t>
            </a:r>
            <a:endParaRPr b="0" lang="en-US" sz="2000" spc="-1" strike="noStrike">
              <a:latin typeface="Arial"/>
            </a:endParaRPr>
          </a:p>
          <a:p>
            <a:pPr marL="343080" indent="-343080">
              <a:lnSpc>
                <a:spcPct val="100000"/>
              </a:lnSpc>
              <a:buClr>
                <a:srgbClr val="000000"/>
              </a:buClr>
              <a:buFont typeface="Arial"/>
              <a:buChar char="•"/>
            </a:pPr>
            <a:r>
              <a:rPr b="0" lang="en-US" sz="2000" spc="-1" strike="noStrike">
                <a:solidFill>
                  <a:srgbClr val="000000"/>
                </a:solidFill>
                <a:latin typeface="Tw Cen MT"/>
                <a:ea typeface="DejaVu Sans"/>
              </a:rPr>
              <a:t>If you have a huge list, a parallel stream will perform better</a:t>
            </a:r>
            <a:endParaRPr b="0" lang="en-US" sz="2000" spc="-1" strike="noStrike">
              <a:latin typeface="Arial"/>
            </a:endParaRPr>
          </a:p>
          <a:p>
            <a:pPr marL="343080" indent="-343080">
              <a:lnSpc>
                <a:spcPct val="100000"/>
              </a:lnSpc>
              <a:buClr>
                <a:srgbClr val="000000"/>
              </a:buClr>
              <a:buFont typeface="Arial"/>
              <a:buChar char="•"/>
            </a:pPr>
            <a:r>
              <a:rPr b="0" lang="en-US" sz="2000" spc="-1" strike="noStrike">
                <a:solidFill>
                  <a:srgbClr val="000000"/>
                </a:solidFill>
                <a:latin typeface="Tw Cen MT"/>
                <a:ea typeface="DejaVu Sans"/>
              </a:rPr>
              <a:t>"Performant code usually is not very readable, and readable code usually is not very performant."</a:t>
            </a:r>
            <a:endParaRPr b="0" lang="en-US" sz="2000" spc="-1" strike="noStrike">
              <a:latin typeface="Arial"/>
            </a:endParaRPr>
          </a:p>
          <a:p>
            <a:pPr marL="343080" indent="-343080">
              <a:lnSpc>
                <a:spcPct val="100000"/>
              </a:lnSpc>
              <a:buClr>
                <a:srgbClr val="000000"/>
              </a:buClr>
              <a:buFont typeface="Arial"/>
              <a:buChar char="•"/>
            </a:pPr>
            <a:r>
              <a:rPr b="0" lang="en-US" sz="2000" spc="-1" strike="noStrike">
                <a:solidFill>
                  <a:srgbClr val="000000"/>
                </a:solidFill>
                <a:latin typeface="Tw Cen MT"/>
                <a:ea typeface="Arial"/>
              </a:rPr>
              <a:t>As the cost of maintenance is much higher these days than the cost of hardware, the trade-off usually leans towards readable/maintainable code now. So unless millisecond performance is mission critical, it is not a strong argument in most cases.</a:t>
            </a:r>
            <a:endParaRPr b="0" lang="en-US" sz="2000" spc="-1" strike="noStrike">
              <a:latin typeface="Arial"/>
            </a:endParaRPr>
          </a:p>
        </p:txBody>
      </p:sp>
      <p:pic>
        <p:nvPicPr>
          <p:cNvPr id="582" name="Picture 2" descr="Text&#10;&#10;Description automatically generated"/>
          <p:cNvPicPr/>
          <p:nvPr/>
        </p:nvPicPr>
        <p:blipFill>
          <a:blip r:embed="rId1"/>
          <a:stretch/>
        </p:blipFill>
        <p:spPr>
          <a:xfrm>
            <a:off x="660240" y="3562920"/>
            <a:ext cx="5442480" cy="2525400"/>
          </a:xfrm>
          <a:prstGeom prst="rect">
            <a:avLst/>
          </a:prstGeom>
          <a:ln w="0">
            <a:noFill/>
          </a:ln>
        </p:spPr>
      </p:pic>
      <p:pic>
        <p:nvPicPr>
          <p:cNvPr id="583" name="Picture 3" descr="Text&#10;&#10;Description automatically generated"/>
          <p:cNvPicPr/>
          <p:nvPr/>
        </p:nvPicPr>
        <p:blipFill>
          <a:blip r:embed="rId2"/>
          <a:stretch/>
        </p:blipFill>
        <p:spPr>
          <a:xfrm>
            <a:off x="6380280" y="3564720"/>
            <a:ext cx="5085000" cy="252144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CustomShape 1"/>
          <p:cNvSpPr/>
          <p:nvPr/>
        </p:nvSpPr>
        <p:spPr>
          <a:xfrm>
            <a:off x="995400" y="3261240"/>
            <a:ext cx="5426280" cy="192852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nl-NL" sz="5100" spc="-1" strike="noStrike" cap="all">
                <a:solidFill>
                  <a:srgbClr val="ffffff"/>
                </a:solidFill>
                <a:latin typeface="Tw Cen MT"/>
                <a:ea typeface="DejaVu Sans"/>
              </a:rPr>
              <a:t>Java 9</a:t>
            </a:r>
            <a:endParaRPr b="0" lang="en-US" sz="5100" spc="-1" strike="noStrike">
              <a:latin typeface="Arial"/>
            </a:endParaRPr>
          </a:p>
        </p:txBody>
      </p:sp>
      <p:sp>
        <p:nvSpPr>
          <p:cNvPr id="585"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3E8DE3DF-4B93-471F-986D-CC00005F02BD}" type="slidenum">
              <a:rPr b="0" lang="en-US" sz="1200" spc="-1" strike="noStrike">
                <a:solidFill>
                  <a:srgbClr val="ffffff"/>
                </a:solidFill>
                <a:latin typeface="Arial"/>
                <a:ea typeface="DejaVu Sans"/>
              </a:rPr>
              <a:t>&lt;number&gt;</a:t>
            </a:fld>
            <a:endParaRPr b="0" lang="en-US" sz="1200" spc="-1" strike="noStrike">
              <a:latin typeface="Arial"/>
            </a:endParaRPr>
          </a:p>
        </p:txBody>
      </p:sp>
      <p:pic>
        <p:nvPicPr>
          <p:cNvPr id="586" name="Picture 15" descr=""/>
          <p:cNvPicPr/>
          <p:nvPr/>
        </p:nvPicPr>
        <p:blipFill>
          <a:blip r:embed="rId1"/>
          <a:srcRect l="6492" t="0" r="6492" b="0"/>
          <a:stretch/>
        </p:blipFill>
        <p:spPr>
          <a:xfrm>
            <a:off x="6423120" y="310320"/>
            <a:ext cx="5426280" cy="62355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Multiple libraries  referencing each other with no structural way, different versions involved …</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You can easily run into JAR hell</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Multiple versions of the JARs lying on the classpath, resulted in the </a:t>
            </a:r>
            <a:r>
              <a:rPr b="0" i="1" lang="en-US" sz="2000" spc="-1" strike="noStrike">
                <a:solidFill>
                  <a:srgbClr val="706f6f"/>
                </a:solidFill>
                <a:latin typeface="Tw Cen MT"/>
                <a:ea typeface="DejaVu Sans"/>
              </a:rPr>
              <a:t>ClassLoader</a:t>
            </a:r>
            <a:r>
              <a:rPr b="0" lang="en-US" sz="2000" spc="-1" strike="noStrike">
                <a:solidFill>
                  <a:srgbClr val="706f6f"/>
                </a:solidFill>
                <a:latin typeface="Tw Cen MT"/>
                <a:ea typeface="DejaVu Sans"/>
              </a:rPr>
              <a:t> loading the first found class from the JAR</a:t>
            </a:r>
            <a:endParaRPr b="0" lang="en-US" sz="2000" spc="-1" strike="noStrike">
              <a:latin typeface="Arial"/>
            </a:endParaRPr>
          </a:p>
          <a:p>
            <a:pPr lvl="4" marL="885960" indent="-342360">
              <a:lnSpc>
                <a:spcPts val="2401"/>
              </a:lnSpc>
              <a:buClr>
                <a:srgbClr val="0080c9"/>
              </a:buClr>
              <a:buSzPct val="80000"/>
              <a:buFont typeface="Arial"/>
              <a:buChar char="•"/>
            </a:pPr>
            <a:r>
              <a:rPr b="0" i="1" lang="en-US" sz="2000" spc="-1" strike="noStrike">
                <a:solidFill>
                  <a:srgbClr val="706f6f"/>
                </a:solidFill>
                <a:latin typeface="Tw Cen MT"/>
                <a:ea typeface="DejaVu Sans"/>
              </a:rPr>
              <a:t>ClassNotFoundException at runtime</a:t>
            </a:r>
            <a:endParaRPr b="0" lang="en-US" sz="2000" spc="-1" strike="noStrike">
              <a:latin typeface="Arial"/>
            </a:endParaRPr>
          </a:p>
          <a:p>
            <a:pPr lvl="3" marL="704880" indent="-342360">
              <a:lnSpc>
                <a:spcPts val="2401"/>
              </a:lnSpc>
              <a:buClr>
                <a:srgbClr val="0069b4"/>
              </a:buClr>
              <a:buSzPct val="80000"/>
              <a:buFont typeface="Franklin Gothic Book"/>
              <a:buChar char="•"/>
            </a:pPr>
            <a:r>
              <a:rPr b="0" i="1" lang="en-US" sz="2000" spc="-1" strike="noStrike">
                <a:solidFill>
                  <a:srgbClr val="706f6f"/>
                </a:solidFill>
                <a:latin typeface="Tw Cen MT"/>
                <a:ea typeface="DejaVu Sans"/>
              </a:rPr>
              <a:t>How to resolve JAR hell?</a:t>
            </a:r>
            <a:endParaRPr b="0" lang="en-US" sz="2000" spc="-1" strike="noStrike">
              <a:latin typeface="Arial"/>
            </a:endParaRPr>
          </a:p>
          <a:p>
            <a:pPr>
              <a:lnSpc>
                <a:spcPct val="100000"/>
              </a:lnSpc>
              <a:buNone/>
            </a:pPr>
            <a:endParaRPr b="0" lang="en-US" sz="2000" spc="-1" strike="noStrike">
              <a:latin typeface="Arial"/>
            </a:endParaRPr>
          </a:p>
        </p:txBody>
      </p:sp>
      <p:sp>
        <p:nvSpPr>
          <p:cNvPr id="588"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Problem with JDK </a:t>
            </a:r>
            <a:endParaRPr b="0" lang="en-US" sz="4000" spc="-1" strike="noStrike">
              <a:latin typeface="Arial"/>
            </a:endParaRPr>
          </a:p>
        </p:txBody>
      </p:sp>
      <p:sp>
        <p:nvSpPr>
          <p:cNvPr id="589"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E518110-43EF-40EE-8BF1-63B9DF9EF90B}"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590" name="Picture 2" descr="Graphical user interface, diagram&#10;&#10;Description automatically generated"/>
          <p:cNvPicPr/>
          <p:nvPr/>
        </p:nvPicPr>
        <p:blipFill>
          <a:blip r:embed="rId1"/>
          <a:stretch/>
        </p:blipFill>
        <p:spPr>
          <a:xfrm>
            <a:off x="5957280" y="3102120"/>
            <a:ext cx="4318560" cy="323856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Introduce modularization </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Unit of modularization is jar file and it represents a module</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Refactoring JDK</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Determine which api are critical and need to be implemented inside of jdk</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Determine which api are non-critical and can be implemented outside of jdk (jaxb for example)</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Determine which api are not needed and can be deprecated or deleted</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JDK 9 consists of modules that are placed on module path</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Module is created by adding module-info.java (which is not a typical java file) to the route of the project</a:t>
            </a:r>
            <a:endParaRPr b="0" lang="en-US" sz="2000" spc="-1" strike="noStrike">
              <a:latin typeface="Arial"/>
            </a:endParaRPr>
          </a:p>
          <a:p>
            <a:pPr lvl="4" marL="885960" indent="-342360">
              <a:lnSpc>
                <a:spcPts val="2401"/>
              </a:lnSpc>
              <a:buClr>
                <a:srgbClr val="0080c9"/>
              </a:buClr>
              <a:buSzPct val="80000"/>
              <a:buFont typeface="Arial"/>
              <a:buChar char="•"/>
            </a:pPr>
            <a:r>
              <a:rPr b="0" lang="en-US" sz="2000" spc="-1" strike="noStrike">
                <a:solidFill>
                  <a:srgbClr val="706f6f"/>
                </a:solidFill>
                <a:latin typeface="Tw Cen MT"/>
                <a:ea typeface="DejaVu Sans"/>
              </a:rPr>
              <a:t>Main motive for modules is encapsulation, plain and simple. More on this in few slides</a:t>
            </a:r>
            <a:endParaRPr b="0" lang="en-US" sz="2000" spc="-1" strike="noStrike">
              <a:latin typeface="Arial"/>
            </a:endParaRPr>
          </a:p>
        </p:txBody>
      </p:sp>
      <p:sp>
        <p:nvSpPr>
          <p:cNvPr id="592"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Project JIGSAW </a:t>
            </a:r>
            <a:endParaRPr b="0" lang="en-US" sz="4000" spc="-1" strike="noStrike">
              <a:latin typeface="Arial"/>
            </a:endParaRPr>
          </a:p>
        </p:txBody>
      </p:sp>
      <p:sp>
        <p:nvSpPr>
          <p:cNvPr id="593"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01E0BC8F-583F-43AE-8025-69A5CC2F91EC}"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Module is a grouping of code in Java this is a collection of packages</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The module can also contain native code, resources and configuration data</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Module declaration:</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ff0000"/>
                </a:solidFill>
                <a:latin typeface="Tw Cen MT"/>
                <a:ea typeface="DejaVu Sans"/>
              </a:rPr>
              <a:t>module</a:t>
            </a:r>
            <a:r>
              <a:rPr b="0" lang="en-US" sz="2000" spc="-1" strike="noStrike">
                <a:solidFill>
                  <a:srgbClr val="706f6f"/>
                </a:solidFill>
                <a:latin typeface="Tw Cen MT"/>
                <a:ea typeface="DejaVu Sans"/>
              </a:rPr>
              <a:t> com.levi9.code9 {}</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ff0000"/>
                </a:solidFill>
                <a:latin typeface="Tw Cen MT"/>
                <a:ea typeface="DejaVu Sans"/>
              </a:rPr>
              <a:t>module-info.java </a:t>
            </a:r>
            <a:r>
              <a:rPr b="0" lang="en-US" sz="2000" spc="-1" strike="noStrike">
                <a:solidFill>
                  <a:srgbClr val="706f6f"/>
                </a:solidFill>
                <a:latin typeface="Tw Cen MT"/>
                <a:ea typeface="DejaVu Sans"/>
              </a:rPr>
              <a:t>must contain this file and it doesn’t interact with other java classes</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Module dependencies module com.levi9.code9 { </a:t>
            </a:r>
            <a:r>
              <a:rPr b="0" lang="en-US" sz="2000" spc="-1" strike="noStrike">
                <a:solidFill>
                  <a:srgbClr val="ff0000"/>
                </a:solidFill>
                <a:latin typeface="Tw Cen MT"/>
                <a:ea typeface="DejaVu Sans"/>
              </a:rPr>
              <a:t>requires</a:t>
            </a:r>
            <a:r>
              <a:rPr b="0" lang="en-US" sz="2000" spc="-1" strike="noStrike">
                <a:solidFill>
                  <a:srgbClr val="706f6f"/>
                </a:solidFill>
                <a:latin typeface="Tw Cen MT"/>
                <a:ea typeface="DejaVu Sans"/>
              </a:rPr>
              <a:t> com.levi9.other</a:t>
            </a:r>
            <a:endParaRPr b="0" lang="en-US" sz="2000" spc="-1" strike="noStrike">
              <a:latin typeface="Arial"/>
            </a:endParaRPr>
          </a:p>
          <a:p>
            <a:pPr marL="361800">
              <a:lnSpc>
                <a:spcPts val="2401"/>
              </a:lnSpc>
              <a:buNone/>
              <a:tabLst>
                <a:tab algn="l" pos="0"/>
              </a:tabLst>
            </a:pP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ff0000"/>
                </a:solidFill>
                <a:latin typeface="Tw Cen MT"/>
                <a:ea typeface="DejaVu Sans"/>
              </a:rPr>
              <a:t>requires</a:t>
            </a:r>
            <a:r>
              <a:rPr b="0" lang="en-US" sz="2000" spc="-1" strike="noStrike">
                <a:solidFill>
                  <a:srgbClr val="706f6f"/>
                </a:solidFill>
                <a:latin typeface="Tw Cen MT"/>
                <a:ea typeface="DejaVu Sans"/>
              </a:rPr>
              <a:t> java.sql}</a:t>
            </a:r>
            <a:endParaRPr b="0" lang="en-US" sz="2000" spc="-1" strike="noStrike">
              <a:latin typeface="Arial"/>
            </a:endParaRPr>
          </a:p>
          <a:p>
            <a:pPr lvl="5" marL="1057320" indent="-342360">
              <a:lnSpc>
                <a:spcPts val="2401"/>
              </a:lnSpc>
              <a:buClr>
                <a:srgbClr val="0095db"/>
              </a:buClr>
              <a:buSzPct val="80000"/>
              <a:buFont typeface="Arial"/>
              <a:buChar char="•"/>
              <a:tabLst>
                <a:tab algn="l" pos="0"/>
              </a:tabLst>
            </a:pPr>
            <a:r>
              <a:rPr b="0" lang="en-US" sz="2000" spc="-1" strike="noStrike">
                <a:solidFill>
                  <a:srgbClr val="706f6f"/>
                </a:solidFill>
                <a:latin typeface="Tw Cen MT"/>
                <a:ea typeface="DejaVu Sans"/>
              </a:rPr>
              <a:t>Our module is dependent on com.levi9.other and java.sql module</a:t>
            </a: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ts val="2401"/>
              </a:lnSpc>
              <a:buNone/>
              <a:tabLst>
                <a:tab algn="l" pos="0"/>
              </a:tabLst>
            </a:pPr>
            <a:endParaRPr b="0" lang="en-US" sz="2000" spc="-1" strike="noStrike">
              <a:latin typeface="Arial"/>
            </a:endParaRPr>
          </a:p>
        </p:txBody>
      </p:sp>
      <p:sp>
        <p:nvSpPr>
          <p:cNvPr id="595"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MODULES</a:t>
            </a:r>
            <a:endParaRPr b="0" lang="en-US" sz="4000" spc="-1" strike="noStrike">
              <a:latin typeface="Arial"/>
            </a:endParaRPr>
          </a:p>
        </p:txBody>
      </p:sp>
      <p:sp>
        <p:nvSpPr>
          <p:cNvPr id="596"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7229BEC-BF57-4D99-8F74-8DE26F1098C9}"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597" name="CustomShape 4"/>
          <p:cNvSpPr/>
          <p:nvPr/>
        </p:nvSpPr>
        <p:spPr>
          <a:xfrm>
            <a:off x="6984360" y="4085640"/>
            <a:ext cx="1914840" cy="4071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com.levi9.code9</a:t>
            </a:r>
            <a:endParaRPr b="0" lang="en-US" sz="1600" spc="-1" strike="noStrike">
              <a:latin typeface="Arial"/>
            </a:endParaRPr>
          </a:p>
        </p:txBody>
      </p:sp>
      <p:sp>
        <p:nvSpPr>
          <p:cNvPr id="598" name="CustomShape 5"/>
          <p:cNvSpPr/>
          <p:nvPr/>
        </p:nvSpPr>
        <p:spPr>
          <a:xfrm>
            <a:off x="5875560" y="5165280"/>
            <a:ext cx="1584000" cy="4071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com.levi9.other</a:t>
            </a:r>
            <a:endParaRPr b="0" lang="en-US" sz="1600" spc="-1" strike="noStrike">
              <a:latin typeface="Arial"/>
            </a:endParaRPr>
          </a:p>
        </p:txBody>
      </p:sp>
      <p:sp>
        <p:nvSpPr>
          <p:cNvPr id="599" name="CustomShape 6"/>
          <p:cNvSpPr/>
          <p:nvPr/>
        </p:nvSpPr>
        <p:spPr>
          <a:xfrm>
            <a:off x="8643240" y="5165280"/>
            <a:ext cx="1584000" cy="4071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java.sql</a:t>
            </a:r>
            <a:endParaRPr b="0" lang="en-US" sz="1600" spc="-1" strike="noStrike">
              <a:latin typeface="Arial"/>
            </a:endParaRPr>
          </a:p>
        </p:txBody>
      </p:sp>
      <p:sp>
        <p:nvSpPr>
          <p:cNvPr id="600" name="CustomShape 7"/>
          <p:cNvSpPr/>
          <p:nvPr/>
        </p:nvSpPr>
        <p:spPr>
          <a:xfrm flipH="1">
            <a:off x="6982920" y="4494240"/>
            <a:ext cx="329400" cy="669600"/>
          </a:xfrm>
          <a:custGeom>
            <a:avLst/>
            <a:gdLst/>
            <a:ahLst/>
            <a:rect l="l" t="t" r="r" b="b"/>
            <a:pathLst>
              <a:path w="21600" h="21600">
                <a:moveTo>
                  <a:pt x="0" y="0"/>
                </a:moveTo>
                <a:lnTo>
                  <a:pt x="21600" y="21600"/>
                </a:lnTo>
              </a:path>
            </a:pathLst>
          </a:custGeom>
          <a:noFill/>
          <a:ln>
            <a:solidFill>
              <a:srgbClr val="a8a8a8"/>
            </a:solidFill>
            <a:tailEnd len="med" type="triangle" w="med"/>
          </a:ln>
        </p:spPr>
        <p:style>
          <a:lnRef idx="1">
            <a:schemeClr val="accent1"/>
          </a:lnRef>
          <a:fillRef idx="0">
            <a:schemeClr val="accent1"/>
          </a:fillRef>
          <a:effectRef idx="0">
            <a:schemeClr val="accent1"/>
          </a:effectRef>
          <a:fontRef idx="minor"/>
        </p:style>
      </p:sp>
      <p:sp>
        <p:nvSpPr>
          <p:cNvPr id="601" name="CustomShape 8"/>
          <p:cNvSpPr/>
          <p:nvPr/>
        </p:nvSpPr>
        <p:spPr>
          <a:xfrm>
            <a:off x="8643240" y="4494240"/>
            <a:ext cx="577080" cy="669600"/>
          </a:xfrm>
          <a:custGeom>
            <a:avLst/>
            <a:gdLst/>
            <a:ahLst/>
            <a:rect l="l" t="t" r="r" b="b"/>
            <a:pathLst>
              <a:path w="21600" h="21600">
                <a:moveTo>
                  <a:pt x="0" y="0"/>
                </a:moveTo>
                <a:lnTo>
                  <a:pt x="21600" y="21600"/>
                </a:lnTo>
              </a:path>
            </a:pathLst>
          </a:custGeom>
          <a:noFill/>
          <a:ln>
            <a:solidFill>
              <a:srgbClr val="a8a8a8"/>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MODULE DEPENDENCY GRAPH</a:t>
            </a:r>
            <a:endParaRPr b="0" lang="en-US" sz="4000" spc="-1" strike="noStrike">
              <a:latin typeface="Arial"/>
            </a:endParaRPr>
          </a:p>
        </p:txBody>
      </p:sp>
      <p:sp>
        <p:nvSpPr>
          <p:cNvPr id="603"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CF38604C-F85D-4566-92D4-2A3DDFB9FE39}"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04" name="CustomShape 3"/>
          <p:cNvSpPr/>
          <p:nvPr/>
        </p:nvSpPr>
        <p:spPr>
          <a:xfrm>
            <a:off x="3006000" y="1624680"/>
            <a:ext cx="1914840" cy="4071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com.levi9.code9</a:t>
            </a:r>
            <a:endParaRPr b="0" lang="en-US" sz="1600" spc="-1" strike="noStrike">
              <a:latin typeface="Arial"/>
            </a:endParaRPr>
          </a:p>
        </p:txBody>
      </p:sp>
      <p:sp>
        <p:nvSpPr>
          <p:cNvPr id="605" name="CustomShape 4"/>
          <p:cNvSpPr/>
          <p:nvPr/>
        </p:nvSpPr>
        <p:spPr>
          <a:xfrm>
            <a:off x="612720" y="3168360"/>
            <a:ext cx="1584000" cy="4071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com.levi9.other</a:t>
            </a:r>
            <a:endParaRPr b="0" lang="en-US" sz="1600" spc="-1" strike="noStrike">
              <a:latin typeface="Arial"/>
            </a:endParaRPr>
          </a:p>
        </p:txBody>
      </p:sp>
      <p:sp>
        <p:nvSpPr>
          <p:cNvPr id="606" name="CustomShape 5"/>
          <p:cNvSpPr/>
          <p:nvPr/>
        </p:nvSpPr>
        <p:spPr>
          <a:xfrm>
            <a:off x="5729760" y="3224880"/>
            <a:ext cx="1584000" cy="4071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java.sql</a:t>
            </a:r>
            <a:endParaRPr b="0" lang="en-US" sz="1600" spc="-1" strike="noStrike">
              <a:latin typeface="Arial"/>
            </a:endParaRPr>
          </a:p>
        </p:txBody>
      </p:sp>
      <p:sp>
        <p:nvSpPr>
          <p:cNvPr id="607" name="CustomShape 6"/>
          <p:cNvSpPr/>
          <p:nvPr/>
        </p:nvSpPr>
        <p:spPr>
          <a:xfrm flipH="1">
            <a:off x="1828080" y="2032920"/>
            <a:ext cx="1242720" cy="1134000"/>
          </a:xfrm>
          <a:custGeom>
            <a:avLst/>
            <a:gdLst/>
            <a:ahLst/>
            <a:rect l="l" t="t" r="r" b="b"/>
            <a:pathLst>
              <a:path w="21600" h="21600">
                <a:moveTo>
                  <a:pt x="0" y="0"/>
                </a:moveTo>
                <a:lnTo>
                  <a:pt x="21600" y="21600"/>
                </a:lnTo>
              </a:path>
            </a:pathLst>
          </a:custGeom>
          <a:noFill/>
          <a:ln>
            <a:solidFill>
              <a:srgbClr val="a8a8a8"/>
            </a:solidFill>
            <a:tailEnd len="med" type="triangle" w="med"/>
          </a:ln>
        </p:spPr>
        <p:style>
          <a:lnRef idx="1">
            <a:schemeClr val="accent1"/>
          </a:lnRef>
          <a:fillRef idx="0">
            <a:schemeClr val="accent1"/>
          </a:fillRef>
          <a:effectRef idx="0">
            <a:schemeClr val="accent1"/>
          </a:effectRef>
          <a:fontRef idx="minor"/>
        </p:style>
      </p:sp>
      <p:sp>
        <p:nvSpPr>
          <p:cNvPr id="608" name="CustomShape 7"/>
          <p:cNvSpPr/>
          <p:nvPr/>
        </p:nvSpPr>
        <p:spPr>
          <a:xfrm>
            <a:off x="4732560" y="2032920"/>
            <a:ext cx="1361880" cy="1190160"/>
          </a:xfrm>
          <a:custGeom>
            <a:avLst/>
            <a:gdLst/>
            <a:ahLst/>
            <a:rect l="l" t="t" r="r" b="b"/>
            <a:pathLst>
              <a:path w="21600" h="21600">
                <a:moveTo>
                  <a:pt x="0" y="0"/>
                </a:moveTo>
                <a:lnTo>
                  <a:pt x="21600" y="21600"/>
                </a:lnTo>
              </a:path>
            </a:pathLst>
          </a:custGeom>
          <a:noFill/>
          <a:ln>
            <a:solidFill>
              <a:srgbClr val="a8a8a8"/>
            </a:solidFill>
            <a:tailEnd len="med" type="triangle" w="med"/>
          </a:ln>
        </p:spPr>
        <p:style>
          <a:lnRef idx="1">
            <a:schemeClr val="accent1"/>
          </a:lnRef>
          <a:fillRef idx="0">
            <a:schemeClr val="accent1"/>
          </a:fillRef>
          <a:effectRef idx="0">
            <a:schemeClr val="accent1"/>
          </a:effectRef>
          <a:fontRef idx="minor"/>
        </p:style>
      </p:sp>
      <p:sp>
        <p:nvSpPr>
          <p:cNvPr id="609" name="CustomShape 8"/>
          <p:cNvSpPr/>
          <p:nvPr/>
        </p:nvSpPr>
        <p:spPr>
          <a:xfrm>
            <a:off x="3104640" y="4784400"/>
            <a:ext cx="1730160" cy="455760"/>
          </a:xfrm>
          <a:prstGeom prst="roundRect">
            <a:avLst>
              <a:gd name="adj" fmla="val 16667"/>
            </a:avLst>
          </a:prstGeom>
          <a:solidFill>
            <a:schemeClr val="bg1"/>
          </a:solidFill>
          <a:ln w="6480">
            <a:solidFill>
              <a:srgbClr val="1434a0"/>
            </a:solidFill>
          </a:ln>
        </p:spPr>
        <p:style>
          <a:lnRef idx="2">
            <a:schemeClr val="accent1">
              <a:shade val="50000"/>
            </a:schemeClr>
          </a:lnRef>
          <a:fillRef idx="1">
            <a:schemeClr val="accent1"/>
          </a:fillRef>
          <a:effectRef idx="0">
            <a:schemeClr val="accent1"/>
          </a:effectRef>
          <a:fontRef idx="minor"/>
        </p:style>
        <p:txBody>
          <a:bodyPr lIns="36000" rIns="36000" tIns="36000" bIns="36000" anchor="t">
            <a:noAutofit/>
          </a:bodyPr>
          <a:p>
            <a:pPr algn="ctr">
              <a:lnSpc>
                <a:spcPct val="90000"/>
              </a:lnSpc>
              <a:buNone/>
            </a:pPr>
            <a:r>
              <a:rPr b="0" lang="en-US" sz="1600" spc="-1" strike="noStrike">
                <a:solidFill>
                  <a:srgbClr val="706f6f"/>
                </a:solidFill>
                <a:latin typeface="Tw Cen MT"/>
                <a:ea typeface="DejaVu Sans"/>
              </a:rPr>
              <a:t>java.base</a:t>
            </a:r>
            <a:endParaRPr b="0" lang="en-US" sz="1600" spc="-1" strike="noStrike">
              <a:latin typeface="Arial"/>
            </a:endParaRPr>
          </a:p>
        </p:txBody>
      </p:sp>
      <p:sp>
        <p:nvSpPr>
          <p:cNvPr id="610" name="CustomShape 9"/>
          <p:cNvSpPr/>
          <p:nvPr/>
        </p:nvSpPr>
        <p:spPr>
          <a:xfrm>
            <a:off x="1741320" y="3557160"/>
            <a:ext cx="1452600" cy="1225800"/>
          </a:xfrm>
          <a:custGeom>
            <a:avLst/>
            <a:gdLst/>
            <a:ahLst/>
            <a:rect l="l" t="t" r="r" b="b"/>
            <a:pathLst>
              <a:path w="21600" h="21600">
                <a:moveTo>
                  <a:pt x="0" y="0"/>
                </a:moveTo>
                <a:lnTo>
                  <a:pt x="21600" y="21600"/>
                </a:lnTo>
              </a:path>
            </a:pathLst>
          </a:custGeom>
          <a:noFill/>
          <a:ln>
            <a:solidFill>
              <a:srgbClr val="10309f"/>
            </a:solidFill>
            <a:tailEnd len="med" type="triangle" w="med"/>
          </a:ln>
        </p:spPr>
        <p:style>
          <a:lnRef idx="1">
            <a:schemeClr val="accent1"/>
          </a:lnRef>
          <a:fillRef idx="0">
            <a:schemeClr val="accent1"/>
          </a:fillRef>
          <a:effectRef idx="0">
            <a:schemeClr val="accent1"/>
          </a:effectRef>
          <a:fontRef idx="minor"/>
        </p:style>
      </p:sp>
      <p:sp>
        <p:nvSpPr>
          <p:cNvPr id="611" name="CustomShape 10"/>
          <p:cNvSpPr/>
          <p:nvPr/>
        </p:nvSpPr>
        <p:spPr>
          <a:xfrm flipH="1">
            <a:off x="4737600" y="3633120"/>
            <a:ext cx="1398960" cy="1149480"/>
          </a:xfrm>
          <a:custGeom>
            <a:avLst/>
            <a:gdLst/>
            <a:ahLst/>
            <a:rect l="l" t="t" r="r" b="b"/>
            <a:pathLst>
              <a:path w="21600" h="21600">
                <a:moveTo>
                  <a:pt x="0" y="0"/>
                </a:moveTo>
                <a:lnTo>
                  <a:pt x="21600" y="21600"/>
                </a:lnTo>
              </a:path>
            </a:pathLst>
          </a:custGeom>
          <a:noFill/>
          <a:ln>
            <a:solidFill>
              <a:srgbClr val="10309f"/>
            </a:solidFill>
            <a:tailEnd len="med" type="triangle" w="med"/>
          </a:ln>
        </p:spPr>
        <p:style>
          <a:lnRef idx="1">
            <a:schemeClr val="accent1"/>
          </a:lnRef>
          <a:fillRef idx="0">
            <a:schemeClr val="accent1"/>
          </a:fillRef>
          <a:effectRef idx="0">
            <a:schemeClr val="accent1"/>
          </a:effectRef>
          <a:fontRef idx="minor"/>
        </p:style>
      </p:sp>
      <p:sp>
        <p:nvSpPr>
          <p:cNvPr id="612" name="CustomShape 11"/>
          <p:cNvSpPr/>
          <p:nvPr/>
        </p:nvSpPr>
        <p:spPr>
          <a:xfrm>
            <a:off x="3963960" y="2032920"/>
            <a:ext cx="5040" cy="2749680"/>
          </a:xfrm>
          <a:custGeom>
            <a:avLst/>
            <a:gdLst/>
            <a:ahLst/>
            <a:rect l="l" t="t" r="r" b="b"/>
            <a:pathLst>
              <a:path w="21600" h="21600">
                <a:moveTo>
                  <a:pt x="0" y="0"/>
                </a:moveTo>
                <a:lnTo>
                  <a:pt x="21600" y="21600"/>
                </a:lnTo>
              </a:path>
            </a:pathLst>
          </a:custGeom>
          <a:noFill/>
          <a:ln>
            <a:solidFill>
              <a:srgbClr val="10309f"/>
            </a:solidFill>
            <a:tailEnd len="med" type="triangle" w="med"/>
          </a:ln>
        </p:spPr>
        <p:style>
          <a:lnRef idx="1">
            <a:schemeClr val="accent1"/>
          </a:lnRef>
          <a:fillRef idx="0">
            <a:schemeClr val="accent1"/>
          </a:fillRef>
          <a:effectRef idx="0">
            <a:schemeClr val="accent1"/>
          </a:effectRef>
          <a:fontRef idx="minor"/>
        </p:style>
      </p:sp>
      <p:sp>
        <p:nvSpPr>
          <p:cNvPr id="613" name="CustomShape 12"/>
          <p:cNvSpPr/>
          <p:nvPr/>
        </p:nvSpPr>
        <p:spPr>
          <a:xfrm>
            <a:off x="5729760" y="4229280"/>
            <a:ext cx="1409040" cy="28476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US" sz="1400" spc="-1" strike="noStrike">
                <a:solidFill>
                  <a:srgbClr val="706f6f"/>
                </a:solidFill>
                <a:latin typeface="Tw Cen MT"/>
                <a:ea typeface="DejaVu Sans"/>
              </a:rPr>
              <a:t>implicit</a:t>
            </a:r>
            <a:endParaRPr b="0" lang="en-US" sz="1400" spc="-1" strike="noStrike">
              <a:latin typeface="Arial"/>
            </a:endParaRPr>
          </a:p>
        </p:txBody>
      </p:sp>
      <p:sp>
        <p:nvSpPr>
          <p:cNvPr id="614" name="CustomShape 13"/>
          <p:cNvSpPr/>
          <p:nvPr/>
        </p:nvSpPr>
        <p:spPr>
          <a:xfrm>
            <a:off x="5321160" y="2120760"/>
            <a:ext cx="961560" cy="28476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US" sz="1400" spc="-1" strike="noStrike">
                <a:solidFill>
                  <a:srgbClr val="706f6f"/>
                </a:solidFill>
                <a:latin typeface="Tw Cen MT"/>
                <a:ea typeface="DejaVu Sans"/>
              </a:rPr>
              <a:t>explicit</a:t>
            </a:r>
            <a:endParaRPr b="0" lang="en-US" sz="1400" spc="-1" strike="noStrike">
              <a:latin typeface="Arial"/>
            </a:endParaRPr>
          </a:p>
        </p:txBody>
      </p:sp>
      <p:sp>
        <p:nvSpPr>
          <p:cNvPr id="615" name="CustomShape 14"/>
          <p:cNvSpPr/>
          <p:nvPr/>
        </p:nvSpPr>
        <p:spPr>
          <a:xfrm>
            <a:off x="1751040" y="5447520"/>
            <a:ext cx="4638600" cy="68148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r>
              <a:rPr b="0" lang="en-US" sz="2000" spc="-1" strike="noStrike">
                <a:solidFill>
                  <a:srgbClr val="706f6f"/>
                </a:solidFill>
                <a:latin typeface="Tw Cen MT"/>
                <a:ea typeface="DejaVu Sans"/>
              </a:rPr>
              <a:t>All modules depend on java.base module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Encapsulation is a way to control what our code uses, imports and, most important, what part of our code is visible when using our code as a dependency</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Well, what's the word private for? Private members are still visible via reflection. Encapsulation addresses this issue. Using keyword "opens" allows our private members to be seen via reflection like before.</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We can control which packages can use our code which is much appreciated feature by owners of proprietary libraries</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We can also loosely couple our abstract classes and interfaces with their implementations (that are present in completely different modules). Just the fact that the module is present in our classpath is enough to provide our interface with a default implementation.</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We can also use the awesome feature called "layers"</a:t>
            </a:r>
            <a:endParaRPr b="0" lang="en-US" sz="2000" spc="-1" strike="noStrike">
              <a:latin typeface="Arial"/>
            </a:endParaRPr>
          </a:p>
          <a:p>
            <a:pPr marL="713880">
              <a:lnSpc>
                <a:spcPts val="2401"/>
              </a:lnSpc>
              <a:buNone/>
              <a:tabLst>
                <a:tab algn="l" pos="0"/>
              </a:tabLst>
            </a:pPr>
            <a:endParaRPr b="0" lang="en-US" sz="2000" spc="-1" strike="noStrike">
              <a:latin typeface="Arial"/>
            </a:endParaRPr>
          </a:p>
          <a:p>
            <a:pPr marL="713880">
              <a:lnSpc>
                <a:spcPts val="2401"/>
              </a:lnSpc>
              <a:buNone/>
              <a:tabLst>
                <a:tab algn="l" pos="0"/>
              </a:tabLst>
            </a:pPr>
            <a:endParaRPr b="0" lang="en-US" sz="2000" spc="-1" strike="noStrike">
              <a:latin typeface="Arial"/>
            </a:endParaRPr>
          </a:p>
        </p:txBody>
      </p:sp>
      <p:sp>
        <p:nvSpPr>
          <p:cNvPr id="617"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ENCAPSULATION – WHAT and why?</a:t>
            </a:r>
            <a:endParaRPr b="0" lang="en-US" sz="4000" spc="-1" strike="noStrike">
              <a:latin typeface="Arial"/>
            </a:endParaRPr>
          </a:p>
        </p:txBody>
      </p:sp>
      <p:sp>
        <p:nvSpPr>
          <p:cNvPr id="618"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6D388EB-FDB0-4329-91E2-D97E2B931D21}"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995400" y="3261240"/>
            <a:ext cx="5426280" cy="192852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nl-NL" sz="5100" spc="-1" strike="noStrike" cap="all">
                <a:solidFill>
                  <a:srgbClr val="ffffff"/>
                </a:solidFill>
                <a:latin typeface="Tw Cen MT"/>
                <a:ea typeface="DejaVu Sans"/>
              </a:rPr>
              <a:t>Java 10</a:t>
            </a:r>
            <a:endParaRPr b="0" lang="en-US" sz="5100" spc="-1" strike="noStrike">
              <a:latin typeface="Arial"/>
            </a:endParaRPr>
          </a:p>
        </p:txBody>
      </p:sp>
      <p:sp>
        <p:nvSpPr>
          <p:cNvPr id="620"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34D114A6-D1A1-4745-9FDD-921C5D3FEA53}" type="slidenum">
              <a:rPr b="0" lang="en-US" sz="1200" spc="-1" strike="noStrike">
                <a:solidFill>
                  <a:srgbClr val="ffffff"/>
                </a:solidFill>
                <a:latin typeface="Arial"/>
                <a:ea typeface="DejaVu Sans"/>
              </a:rPr>
              <a:t>&lt;number&gt;</a:t>
            </a:fld>
            <a:endParaRPr b="0" lang="en-US" sz="1200" spc="-1" strike="noStrike">
              <a:latin typeface="Arial"/>
            </a:endParaRPr>
          </a:p>
        </p:txBody>
      </p:sp>
      <p:pic>
        <p:nvPicPr>
          <p:cNvPr id="621" name="Picture 15" descr=""/>
          <p:cNvPicPr/>
          <p:nvPr/>
        </p:nvPicPr>
        <p:blipFill>
          <a:blip r:embed="rId1"/>
          <a:srcRect l="6492" t="0" r="6492" b="0"/>
          <a:stretch/>
        </p:blipFill>
        <p:spPr>
          <a:xfrm>
            <a:off x="6423120" y="310320"/>
            <a:ext cx="5426280" cy="6235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658800" y="1544760"/>
            <a:ext cx="10902960" cy="5013360"/>
          </a:xfrm>
          <a:prstGeom prst="rect">
            <a:avLst/>
          </a:prstGeom>
          <a:noFill/>
          <a:ln w="0">
            <a:noFill/>
          </a:ln>
        </p:spPr>
        <p:style>
          <a:lnRef idx="0"/>
          <a:fillRef idx="0"/>
          <a:effectRef idx="0"/>
          <a:fontRef idx="minor"/>
        </p:style>
        <p:txBody>
          <a:bodyPr lIns="0" rIns="0" tIns="0" bIns="0" anchor="t">
            <a:normAutofit/>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6 (December 2006)</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7 (July 2011)</a:t>
            </a:r>
            <a:endParaRPr b="0" lang="en-US" sz="2000" spc="-1" strike="noStrike">
              <a:latin typeface="Arial"/>
            </a:endParaRPr>
          </a:p>
          <a:p>
            <a:pPr lvl="1" marL="343080" indent="-342360">
              <a:lnSpc>
                <a:spcPts val="2401"/>
              </a:lnSpc>
              <a:buClr>
                <a:srgbClr val="706f6f"/>
              </a:buClr>
              <a:buFont typeface="Arial"/>
              <a:buChar char="•"/>
            </a:pPr>
            <a:r>
              <a:rPr b="1" lang="en-US" sz="2000" spc="-1" strike="noStrike">
                <a:solidFill>
                  <a:srgbClr val="706f6f"/>
                </a:solidFill>
                <a:latin typeface="Tw Cen MT"/>
                <a:ea typeface="DejaVu Sans"/>
              </a:rPr>
              <a:t>Java SE 8 LTS </a:t>
            </a:r>
            <a:r>
              <a:rPr b="0" lang="en-US" sz="2000" spc="-1" strike="noStrike">
                <a:solidFill>
                  <a:srgbClr val="706f6f"/>
                </a:solidFill>
                <a:latin typeface="Tw Cen MT"/>
                <a:ea typeface="DejaVu Sans"/>
              </a:rPr>
              <a:t>(March 2014)</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9 (September 2017)</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10 (March 2018)</a:t>
            </a:r>
            <a:endParaRPr b="0" lang="en-US" sz="2000" spc="-1" strike="noStrike">
              <a:latin typeface="Arial"/>
            </a:endParaRPr>
          </a:p>
          <a:p>
            <a:pPr lvl="1" marL="343080" indent="-342360">
              <a:lnSpc>
                <a:spcPts val="2401"/>
              </a:lnSpc>
              <a:buClr>
                <a:srgbClr val="706f6f"/>
              </a:buClr>
              <a:buFont typeface="Arial"/>
              <a:buChar char="•"/>
            </a:pPr>
            <a:r>
              <a:rPr b="1" lang="en-US" sz="2000" spc="-1" strike="noStrike">
                <a:solidFill>
                  <a:srgbClr val="706f6f"/>
                </a:solidFill>
                <a:latin typeface="Tw Cen MT"/>
                <a:ea typeface="DejaVu Sans"/>
              </a:rPr>
              <a:t>Java SE 11 LTS </a:t>
            </a:r>
            <a:r>
              <a:rPr b="0" lang="en-US" sz="2000" spc="-1" strike="noStrike">
                <a:solidFill>
                  <a:srgbClr val="706f6f"/>
                </a:solidFill>
                <a:latin typeface="Tw Cen MT"/>
                <a:ea typeface="DejaVu Sans"/>
              </a:rPr>
              <a:t>(September 2018)</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12 (March 2019)</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13 (September 2019)</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14 (March 2020)</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15 (September 2020)</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 SE 16 (March 2021)</a:t>
            </a:r>
            <a:endParaRPr b="0" lang="en-US" sz="2000" spc="-1" strike="noStrike">
              <a:latin typeface="Arial"/>
            </a:endParaRPr>
          </a:p>
          <a:p>
            <a:pPr lvl="1" marL="343080" indent="-342360">
              <a:lnSpc>
                <a:spcPts val="2401"/>
              </a:lnSpc>
              <a:buClr>
                <a:srgbClr val="706f6f"/>
              </a:buClr>
              <a:buFont typeface="Arial"/>
              <a:buChar char="•"/>
            </a:pPr>
            <a:r>
              <a:rPr b="1" lang="en-US" sz="2000" spc="-1" strike="noStrike">
                <a:solidFill>
                  <a:srgbClr val="706f6f"/>
                </a:solidFill>
                <a:latin typeface="Tw Cen MT"/>
                <a:ea typeface="DejaVu Sans"/>
              </a:rPr>
              <a:t>Java SE 17 LTS </a:t>
            </a:r>
            <a:r>
              <a:rPr b="0" lang="en-US" sz="2000" spc="-1" strike="noStrike">
                <a:solidFill>
                  <a:srgbClr val="706f6f"/>
                </a:solidFill>
                <a:latin typeface="Tw Cen MT"/>
                <a:ea typeface="DejaVu Sans"/>
              </a:rPr>
              <a:t>(September 2021)</a:t>
            </a:r>
            <a:endParaRPr b="0" lang="en-US" sz="2000" spc="-1" strike="noStrike">
              <a:latin typeface="Arial"/>
            </a:endParaRPr>
          </a:p>
          <a:p>
            <a:pPr marL="343080" indent="-343080">
              <a:lnSpc>
                <a:spcPct val="100000"/>
              </a:lnSpc>
              <a:buClr>
                <a:srgbClr val="706f6f"/>
              </a:buClr>
              <a:buFont typeface="Arial"/>
              <a:buChar char="•"/>
            </a:pPr>
            <a:r>
              <a:rPr b="0" lang="en-US" sz="2000" spc="-1" strike="noStrike">
                <a:solidFill>
                  <a:srgbClr val="706f6f"/>
                </a:solidFill>
                <a:latin typeface="Tw Cen MT"/>
                <a:ea typeface="DejaVu Sans"/>
              </a:rPr>
              <a:t>Java SE 18 (March 2022)</a:t>
            </a:r>
            <a:endParaRPr b="0" lang="en-US" sz="2000" spc="-1" strike="noStrike">
              <a:latin typeface="Arial"/>
            </a:endParaRPr>
          </a:p>
          <a:p>
            <a:pPr lvl="1" marL="343080" indent="-343080">
              <a:lnSpc>
                <a:spcPct val="100000"/>
              </a:lnSpc>
              <a:buClr>
                <a:srgbClr val="706f6f"/>
              </a:buClr>
              <a:buFont typeface="Arial"/>
              <a:buChar char="•"/>
            </a:pPr>
            <a:r>
              <a:rPr b="0" lang="en-US" sz="2000" spc="-1" strike="noStrike">
                <a:solidFill>
                  <a:srgbClr val="706f6f"/>
                </a:solidFill>
                <a:latin typeface="Tw Cen MT"/>
                <a:ea typeface="DejaVu Sans"/>
              </a:rPr>
              <a:t>Java SE 19 (September 2022)</a:t>
            </a:r>
            <a:endParaRPr b="0" lang="en-US" sz="2000" spc="-1" strike="noStrike">
              <a:latin typeface="Arial"/>
            </a:endParaRPr>
          </a:p>
          <a:p>
            <a:pPr lvl="1" marL="343080" indent="-343080">
              <a:lnSpc>
                <a:spcPct val="100000"/>
              </a:lnSpc>
              <a:buClr>
                <a:srgbClr val="706f6f"/>
              </a:buClr>
              <a:buFont typeface="Arial"/>
              <a:buChar char="•"/>
            </a:pPr>
            <a:r>
              <a:rPr b="0" lang="en-US" sz="2000" spc="-1" strike="noStrike">
                <a:solidFill>
                  <a:srgbClr val="706f6f"/>
                </a:solidFill>
                <a:latin typeface="Tw Cen MT"/>
                <a:ea typeface="DejaVu Sans"/>
              </a:rPr>
              <a:t>Java SE 20 (March 2023)</a:t>
            </a:r>
            <a:endParaRPr b="0" lang="en-US" sz="2000" spc="-1" strike="noStrike">
              <a:latin typeface="Arial"/>
            </a:endParaRPr>
          </a:p>
          <a:p>
            <a:pPr lvl="1" marL="343080" indent="-343080">
              <a:lnSpc>
                <a:spcPct val="100000"/>
              </a:lnSpc>
              <a:buClr>
                <a:srgbClr val="706f6f"/>
              </a:buClr>
              <a:buFont typeface="Arial"/>
              <a:buChar char="•"/>
            </a:pPr>
            <a:r>
              <a:rPr b="1" lang="en-US" sz="2000" spc="-1" strike="noStrike">
                <a:solidFill>
                  <a:srgbClr val="706f6f"/>
                </a:solidFill>
                <a:latin typeface="Tw Cen MT"/>
                <a:ea typeface="DejaVu Sans"/>
              </a:rPr>
              <a:t>Java SE 21 LTS </a:t>
            </a:r>
            <a:r>
              <a:rPr b="0" lang="en-US" sz="2000" spc="-1" strike="noStrike">
                <a:solidFill>
                  <a:srgbClr val="706f6f"/>
                </a:solidFill>
                <a:latin typeface="Tw Cen MT"/>
                <a:ea typeface="DejaVu Sans"/>
              </a:rPr>
              <a:t>(September 2023)</a:t>
            </a:r>
            <a:endParaRPr b="0" lang="en-US" sz="2000" spc="-1" strike="noStrike">
              <a:latin typeface="Arial"/>
            </a:endParaRPr>
          </a:p>
          <a:p>
            <a:pPr>
              <a:lnSpc>
                <a:spcPts val="2401"/>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ts val="2401"/>
              </a:lnSpc>
              <a:buNone/>
              <a:tabLst>
                <a:tab algn="l" pos="0"/>
              </a:tabLst>
            </a:pPr>
            <a:endParaRPr b="0" lang="en-US" sz="2000" spc="-1" strike="noStrike">
              <a:latin typeface="Arial"/>
            </a:endParaRPr>
          </a:p>
          <a:p>
            <a:pPr>
              <a:lnSpc>
                <a:spcPct val="100000"/>
              </a:lnSpc>
              <a:buNone/>
              <a:tabLst>
                <a:tab algn="l" pos="0"/>
              </a:tabLst>
            </a:pPr>
            <a:endParaRPr b="0" lang="en-US" sz="2000" spc="-1" strike="noStrike">
              <a:latin typeface="Arial"/>
            </a:endParaRPr>
          </a:p>
        </p:txBody>
      </p:sp>
      <p:sp>
        <p:nvSpPr>
          <p:cNvPr id="447"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Which Version of JAVA do you Use ?</a:t>
            </a:r>
            <a:endParaRPr b="0" lang="en-US" sz="4000" spc="-1" strike="noStrike">
              <a:latin typeface="Arial"/>
            </a:endParaRPr>
          </a:p>
        </p:txBody>
      </p:sp>
      <p:sp>
        <p:nvSpPr>
          <p:cNvPr id="448"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6D7DB86B-EEF1-411F-BA61-C848CE0BABF3}"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What’s new in Java 10</a:t>
            </a:r>
            <a:endParaRPr b="0" lang="en-US" sz="4000" spc="-1" strike="noStrike">
              <a:latin typeface="Arial"/>
            </a:endParaRPr>
          </a:p>
        </p:txBody>
      </p:sp>
      <p:sp>
        <p:nvSpPr>
          <p:cNvPr id="623"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557277B9-798A-4E2C-AF68-CD7A893FB000}"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24" name="CustomShape 3"/>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Local Variable Type Inference</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Usage of var as local variable</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Some features related to work with unmodifiable collections</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copyOf()</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toUnmodifiable()</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Optional modification</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Optional.orElseThrow()</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Performance improvements</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Garbage collector</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Experimental Java base JIT compiler</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Container awareness </a:t>
            </a:r>
            <a:endParaRPr b="0" lang="en-US" sz="2000" spc="-1" strike="noStrike">
              <a:latin typeface="Arial"/>
            </a:endParaRPr>
          </a:p>
          <a:p>
            <a:pPr lvl="4" marL="885960" indent="-342360">
              <a:lnSpc>
                <a:spcPts val="2401"/>
              </a:lnSpc>
              <a:buClr>
                <a:srgbClr val="0080c9"/>
              </a:buClr>
              <a:buSzPct val="80000"/>
              <a:buFont typeface="Franklin Gothic Book"/>
              <a:buChar char="•"/>
            </a:pPr>
            <a:r>
              <a:rPr b="0" lang="en-US" sz="2000" spc="-1" strike="noStrike">
                <a:solidFill>
                  <a:srgbClr val="706f6f"/>
                </a:solidFill>
                <a:latin typeface="Tw Cen MT"/>
                <a:ea typeface="DejaVu Sans"/>
              </a:rPr>
              <a:t>JVMs are now aware of being run in a Docker container</a:t>
            </a:r>
            <a:br>
              <a:rPr sz="1800"/>
            </a:b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endParaRPr b="0" lang="en-US" sz="2000" spc="-1" strike="noStrike">
              <a:latin typeface="Arial"/>
            </a:endParaRPr>
          </a:p>
          <a:p>
            <a:pP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LOCAL VARIABLE TYPE INFERENCE</a:t>
            </a:r>
            <a:endParaRPr b="0" lang="en-US" sz="4000" spc="-1" strike="noStrike">
              <a:latin typeface="Arial"/>
            </a:endParaRPr>
          </a:p>
        </p:txBody>
      </p:sp>
      <p:sp>
        <p:nvSpPr>
          <p:cNvPr id="626"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B93C479-56B7-48F8-8080-7A4DE47B5823}"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27" name="CustomShape 3"/>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fontScale="91000"/>
          </a:bodyPr>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One of the most visible enhancements in JDK 10 is type inference of local variables with initializers</a:t>
            </a:r>
            <a:endParaRPr b="0" lang="en-US" sz="2000" spc="-1" strike="noStrike">
              <a:latin typeface="Arial"/>
            </a:endParaRPr>
          </a:p>
          <a:p>
            <a:pPr lvl="3" marL="704880" indent="-342360">
              <a:lnSpc>
                <a:spcPts val="2401"/>
              </a:lnSpc>
              <a:buClr>
                <a:srgbClr val="0069b4"/>
              </a:buClr>
              <a:buSzPct val="80000"/>
              <a:buFont typeface="Franklin Gothic Book"/>
              <a:buChar char="•"/>
            </a:pPr>
            <a:r>
              <a:rPr b="1" lang="en-GB" sz="2000" spc="-1" strike="noStrike">
                <a:solidFill>
                  <a:srgbClr val="706f6f"/>
                </a:solidFill>
                <a:latin typeface="Tw Cen MT"/>
                <a:ea typeface="DejaVu Sans"/>
              </a:rPr>
              <a:t>Note that this feature is available only for local variables with the initializer</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GB" sz="2000" spc="-1" strike="noStrike">
                <a:solidFill>
                  <a:srgbClr val="706f6f"/>
                </a:solidFill>
                <a:latin typeface="Tw Cen MT"/>
                <a:ea typeface="DejaVu Sans"/>
              </a:rPr>
              <a:t>It cannot be used for member variables, method parameters, return types, etc</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GB" sz="2000" spc="-1" strike="noStrike">
                <a:solidFill>
                  <a:srgbClr val="706f6f"/>
                </a:solidFill>
                <a:latin typeface="Tw Cen MT"/>
                <a:ea typeface="DejaVu Sans"/>
              </a:rPr>
              <a:t>var is not a keyword. It is reserved type name just like int</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Examples:</a:t>
            </a:r>
            <a:endParaRPr b="0" lang="en-US" sz="2000" spc="-1" strike="noStrike">
              <a:latin typeface="Arial"/>
            </a:endParaRPr>
          </a:p>
          <a:p>
            <a:pPr lvl="5" marL="1057320" indent="-342360">
              <a:lnSpc>
                <a:spcPts val="2401"/>
              </a:lnSpc>
              <a:buClr>
                <a:srgbClr val="0095db"/>
              </a:buClr>
              <a:buSzPct val="80000"/>
              <a:buFont typeface="Franklin Gothic Book"/>
              <a:buChar char="•"/>
            </a:pPr>
            <a:r>
              <a:rPr b="0" lang="en-US" sz="2000" spc="-1" strike="noStrike">
                <a:solidFill>
                  <a:srgbClr val="706f6f"/>
                </a:solidFill>
                <a:latin typeface="Tw Cen MT"/>
                <a:ea typeface="DejaVu Sans"/>
              </a:rPr>
              <a:t>String message = “Goodbye Java 9”; //old way</a:t>
            </a:r>
            <a:endParaRPr b="0" lang="en-US" sz="2000" spc="-1" strike="noStrike">
              <a:latin typeface="Arial"/>
            </a:endParaRPr>
          </a:p>
          <a:p>
            <a:pPr lvl="5" marL="1057320" indent="-342360">
              <a:lnSpc>
                <a:spcPts val="2401"/>
              </a:lnSpc>
              <a:buClr>
                <a:srgbClr val="0095db"/>
              </a:buClr>
              <a:buSzPct val="80000"/>
              <a:buFont typeface="Franklin Gothic Book"/>
              <a:buChar char="•"/>
            </a:pPr>
            <a:r>
              <a:rPr b="0" lang="en-US" sz="2000" spc="-1" strike="noStrike">
                <a:solidFill>
                  <a:srgbClr val="ff0000"/>
                </a:solidFill>
                <a:latin typeface="Tw Cen MT"/>
                <a:ea typeface="DejaVu Sans"/>
              </a:rPr>
              <a:t>var</a:t>
            </a:r>
            <a:r>
              <a:rPr b="0" lang="en-US" sz="2000" spc="-1" strike="noStrike">
                <a:solidFill>
                  <a:srgbClr val="706f6f"/>
                </a:solidFill>
                <a:latin typeface="Tw Cen MT"/>
                <a:ea typeface="DejaVu Sans"/>
              </a:rPr>
              <a:t> message = “Hello, Java 10”;</a:t>
            </a:r>
            <a:endParaRPr b="0" lang="en-US" sz="2000" spc="-1" strike="noStrike">
              <a:latin typeface="Arial"/>
            </a:endParaRPr>
          </a:p>
          <a:p>
            <a:pPr lvl="5" marL="1057320" indent="-342360">
              <a:lnSpc>
                <a:spcPts val="2401"/>
              </a:lnSpc>
              <a:buClr>
                <a:srgbClr val="0095db"/>
              </a:buClr>
              <a:buSzPct val="80000"/>
              <a:buFont typeface="Franklin Gothic Book"/>
              <a:buChar char="•"/>
            </a:pPr>
            <a:r>
              <a:rPr b="0" lang="en-US" sz="2000" spc="-1" strike="noStrike">
                <a:solidFill>
                  <a:srgbClr val="706f6f"/>
                </a:solidFill>
                <a:latin typeface="Tw Cen MT"/>
                <a:ea typeface="DejaVu Sans"/>
              </a:rPr>
              <a:t>We don’t provide the data type of message. Instead we mark the message as var and the compiler infers the type of message from the type of initializer on right side.</a:t>
            </a:r>
            <a:br>
              <a:rPr sz="1800"/>
            </a:br>
            <a:r>
              <a:rPr b="0" lang="en-US" sz="2000" spc="-1" strike="noStrike">
                <a:solidFill>
                  <a:srgbClr val="706f6f"/>
                </a:solidFill>
                <a:latin typeface="Tw Cen MT"/>
                <a:ea typeface="DejaVu Sans"/>
              </a:rPr>
              <a:t>	</a:t>
            </a: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Illegal use of var: </a:t>
            </a: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DejaVu Sans"/>
              </a:rPr>
              <a:t>var n; //error: cannot use ‘var’ on variable without initializer</a:t>
            </a: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DejaVu Sans"/>
              </a:rPr>
              <a:t>var emptyList = null; //error: variable initializer is null</a:t>
            </a:r>
            <a:endParaRPr b="0" lang="en-US" sz="2000" spc="-1" strike="noStrike">
              <a:latin typeface="Arial"/>
            </a:endParaRPr>
          </a:p>
          <a:p>
            <a:pPr lvl="5" marL="1057320" indent="-342360">
              <a:lnSpc>
                <a:spcPts val="2401"/>
              </a:lnSpc>
              <a:buClr>
                <a:srgbClr val="0095db"/>
              </a:buClr>
              <a:buSzPct val="80000"/>
              <a:buFont typeface="Franklin Gothic Book"/>
              <a:buChar char="•"/>
              <a:tabLst>
                <a:tab algn="l" pos="0"/>
              </a:tabLst>
            </a:pPr>
            <a:r>
              <a:rPr b="0" lang="en-US" sz="2000" spc="-1" strike="noStrike">
                <a:solidFill>
                  <a:srgbClr val="706f6f"/>
                </a:solidFill>
                <a:latin typeface="Tw Cen MT"/>
                <a:ea typeface="DejaVu Sans"/>
              </a:rPr>
              <a:t>public var something = “Hello” //error: ‘var’ is not allowed here</a:t>
            </a:r>
            <a:endParaRPr b="0" lang="en-US" sz="2000" spc="-1" strike="noStrike">
              <a:latin typeface="Arial"/>
            </a:endParaRPr>
          </a:p>
          <a:p>
            <a:pPr>
              <a:lnSpc>
                <a:spcPct val="100000"/>
              </a:lnSpc>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LOCAL VARIABLE TYPE INFERENCE</a:t>
            </a:r>
            <a:endParaRPr b="0" lang="en-US" sz="4000" spc="-1" strike="noStrike">
              <a:latin typeface="Arial"/>
            </a:endParaRPr>
          </a:p>
        </p:txBody>
      </p:sp>
      <p:sp>
        <p:nvSpPr>
          <p:cNvPr id="629"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E79063D0-3523-4F0A-A056-82AAD370409C}"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30" name="CustomShape 3"/>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There are situations where var can be used legally, but may not be a good idea to do so.</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Code could become less readable</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Example: var result = obj.process(); </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It is difficult to understand return type of process method without entering method and checking it’s return type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UNMODIFIABLE COLLECTIONS</a:t>
            </a:r>
            <a:endParaRPr b="0" lang="en-US" sz="4000" spc="-1" strike="noStrike">
              <a:latin typeface="Arial"/>
            </a:endParaRPr>
          </a:p>
        </p:txBody>
      </p:sp>
      <p:sp>
        <p:nvSpPr>
          <p:cNvPr id="632"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4B101404-5939-4071-8CB7-06BDC991BF33}"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33" name="CustomShape 3"/>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copyOf(Collection) new static method which returns unmodifiable copy of the given collection</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Any attempt to modify such a collection would result in java.lang.UnsupportedOperationException runtime exception</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List&lt;Integer&gt; copyList = List.copyOf(someList); copyList.add(9); //this will throw exception</a:t>
            </a:r>
            <a:endParaRPr b="0" lang="en-US" sz="2000" spc="-1" strike="noStrike">
              <a:latin typeface="Arial"/>
            </a:endParaRPr>
          </a:p>
          <a:p>
            <a:pPr>
              <a:lnSpc>
                <a:spcPct val="100000"/>
              </a:lnSpc>
              <a:buNone/>
            </a:pP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toUnmodifiable() method to collect stream into unmodifiable list, map or set</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Any attempt to modify such a collection would result in java.lang.UnsupportedOperationException runtime exception</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List&lt;Integer&gt; list = someList.stream().filter(i -&gt; i%2 == 0).collect(Collectors.toUnmodifiableList());</a:t>
            </a:r>
            <a:endParaRPr b="0" lang="en-US" sz="2000" spc="-1" strike="noStrike">
              <a:latin typeface="Arial"/>
            </a:endParaRPr>
          </a:p>
          <a:p>
            <a:pP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OpTIONAL ORELSETHROW</a:t>
            </a:r>
            <a:endParaRPr b="0" lang="en-US" sz="4000" spc="-1" strike="noStrike">
              <a:latin typeface="Arial"/>
            </a:endParaRPr>
          </a:p>
        </p:txBody>
      </p:sp>
      <p:sp>
        <p:nvSpPr>
          <p:cNvPr id="635"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FF25621F-172B-4CF8-9269-55ED1B7B8570}"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36" name="CustomShape 3"/>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New method which doesn’t take any argument and throws NoSuchElementException if no value is present</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It’s synonymus with and now preferred alternative to existing get() method</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old way:</a:t>
            </a: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Optional&lt;Student&gt; optionalStudent = studentRepository.findById(id);</a:t>
            </a: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if(optionalStudent.isPresent()){var student = optionalStudent.get();}</a:t>
            </a: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new way:</a:t>
            </a: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var student = studentRepository.findById(id).orElseThrow();</a:t>
            </a:r>
            <a:endParaRPr b="0" lang="en-US" sz="2000" spc="-1" strike="noStrike">
              <a:latin typeface="Arial"/>
            </a:endParaRPr>
          </a:p>
          <a:p>
            <a:pPr marL="714240">
              <a:lnSpc>
                <a:spcPts val="2401"/>
              </a:lnSpc>
              <a:buNone/>
              <a:tabLst>
                <a:tab algn="l" pos="0"/>
              </a:tabLst>
            </a:pP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We can add lambda expression and override thrown exception.</a:t>
            </a:r>
            <a:endParaRPr b="0" lang="en-US" sz="2000" spc="-1" strike="noStrike">
              <a:latin typeface="Arial"/>
            </a:endParaRPr>
          </a:p>
          <a:p>
            <a:pPr marL="714240">
              <a:lnSpc>
                <a:spcPts val="2401"/>
              </a:lnSpc>
              <a:buNone/>
              <a:tabLst>
                <a:tab algn="l" pos="0"/>
              </a:tabLst>
            </a:pPr>
            <a:r>
              <a:rPr b="0" lang="en-US" sz="2000" spc="-1" strike="noStrike">
                <a:solidFill>
                  <a:srgbClr val="706f6f"/>
                </a:solidFill>
                <a:latin typeface="Tw Cen MT"/>
                <a:ea typeface="DejaVu Sans"/>
              </a:rPr>
              <a:t>var student = studentRepository.findById(id).orElseThrow(() -&gt; new NotFoundException(“Can’t find student”));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CustomShape 1"/>
          <p:cNvSpPr/>
          <p:nvPr/>
        </p:nvSpPr>
        <p:spPr>
          <a:xfrm>
            <a:off x="995400" y="3261240"/>
            <a:ext cx="5426280" cy="192852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nl-NL" sz="5100" spc="-1" strike="noStrike" cap="all">
                <a:solidFill>
                  <a:srgbClr val="ffffff"/>
                </a:solidFill>
                <a:latin typeface="Tw Cen MT"/>
                <a:ea typeface="DejaVu Sans"/>
              </a:rPr>
              <a:t>Java 11</a:t>
            </a:r>
            <a:endParaRPr b="0" lang="en-US" sz="5100" spc="-1" strike="noStrike">
              <a:latin typeface="Arial"/>
            </a:endParaRPr>
          </a:p>
        </p:txBody>
      </p:sp>
      <p:sp>
        <p:nvSpPr>
          <p:cNvPr id="638"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B6CE5D0D-816D-474B-B631-35EB17CB0A48}" type="slidenum">
              <a:rPr b="0" lang="en-US" sz="1200" spc="-1" strike="noStrike">
                <a:solidFill>
                  <a:srgbClr val="ffffff"/>
                </a:solidFill>
                <a:latin typeface="Arial"/>
                <a:ea typeface="DejaVu Sans"/>
              </a:rPr>
              <a:t>&lt;number&gt;</a:t>
            </a:fld>
            <a:endParaRPr b="0" lang="en-US" sz="1200" spc="-1" strike="noStrike">
              <a:latin typeface="Arial"/>
            </a:endParaRPr>
          </a:p>
        </p:txBody>
      </p:sp>
      <p:pic>
        <p:nvPicPr>
          <p:cNvPr id="639" name="Picture 15" descr=""/>
          <p:cNvPicPr/>
          <p:nvPr/>
        </p:nvPicPr>
        <p:blipFill>
          <a:blip r:embed="rId1"/>
          <a:srcRect l="6492" t="0" r="6492" b="0"/>
          <a:stretch/>
        </p:blipFill>
        <p:spPr>
          <a:xfrm>
            <a:off x="6423120" y="310320"/>
            <a:ext cx="5426280" cy="623556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658800" y="1544760"/>
            <a:ext cx="10902960" cy="4731120"/>
          </a:xfrm>
          <a:prstGeom prst="rect">
            <a:avLst/>
          </a:prstGeom>
          <a:noFill/>
          <a:ln w="0">
            <a:noFill/>
          </a:ln>
        </p:spPr>
        <p:style>
          <a:lnRef idx="0"/>
          <a:fillRef idx="0"/>
          <a:effectRef idx="0"/>
          <a:fontRef idx="minor"/>
        </p:style>
        <p:txBody>
          <a:bodyPr lIns="0" rIns="0" tIns="0" bIns="0" anchor="t">
            <a:normAutofit fontScale="91000"/>
          </a:bodyPr>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LTS support (every 3 years new LTS version)</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Oracle doesn’t support  commercial LTS versions without the license anymore(it is not free) </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OpenJDK provides Java 11 JDK and it is free to use for commercial projects</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OpenJDK releases are every 6 months and support is until the next release</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OpenJDK is developed by Oracle, OpenJDK, Java community </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New methods in String class: </a:t>
            </a:r>
            <a:endParaRPr b="0" lang="en-US" sz="2000" spc="-1" strike="noStrike">
              <a:latin typeface="Arial"/>
            </a:endParaRPr>
          </a:p>
          <a:p>
            <a:pPr lvl="3" marL="704880" indent="-342360">
              <a:lnSpc>
                <a:spcPts val="2401"/>
              </a:lnSpc>
              <a:buClr>
                <a:srgbClr val="0069b4"/>
              </a:buClr>
              <a:buSzPct val="80000"/>
              <a:buFont typeface="Franklin Gothic Book"/>
              <a:buChar char="•"/>
            </a:pPr>
            <a:r>
              <a:rPr b="0" i="1" lang="en-US" sz="2000" spc="-1" strike="noStrike">
                <a:solidFill>
                  <a:srgbClr val="706f6f"/>
                </a:solidFill>
                <a:latin typeface="Tw Cen MT"/>
                <a:ea typeface="DejaVu Sans"/>
              </a:rPr>
              <a:t>boolean isBlank(length 0 and no whitspaces)</a:t>
            </a:r>
            <a:r>
              <a:rPr b="0" lang="en-US" sz="2000" spc="-1" strike="noStrike">
                <a:solidFill>
                  <a:srgbClr val="706f6f"/>
                </a:solidFill>
                <a:latin typeface="Tw Cen MT"/>
                <a:ea typeface="DejaVu Sans"/>
              </a:rPr>
              <a:t>, “    ”.isBlank() //true “    ”.isEmpty() //false  </a:t>
            </a:r>
            <a:endParaRPr b="0" lang="en-US" sz="2000" spc="-1" strike="noStrike">
              <a:latin typeface="Arial"/>
            </a:endParaRPr>
          </a:p>
          <a:p>
            <a:pPr lvl="3" marL="704880" indent="-342360">
              <a:lnSpc>
                <a:spcPts val="2401"/>
              </a:lnSpc>
              <a:buClr>
                <a:srgbClr val="0069b4"/>
              </a:buClr>
              <a:buSzPct val="80000"/>
              <a:buFont typeface="Franklin Gothic Book"/>
              <a:buChar char="•"/>
            </a:pPr>
            <a:r>
              <a:rPr b="0" i="1" lang="en-US" sz="2000" spc="-1" strike="noStrike">
                <a:solidFill>
                  <a:srgbClr val="706f6f"/>
                </a:solidFill>
                <a:latin typeface="Tw Cen MT"/>
                <a:ea typeface="DejaVu Sans"/>
              </a:rPr>
              <a:t>lines(better performance than split)</a:t>
            </a:r>
            <a:endParaRPr b="0" lang="en-US" sz="2000" spc="-1" strike="noStrike">
              <a:latin typeface="Arial"/>
            </a:endParaRPr>
          </a:p>
          <a:p>
            <a:pPr lvl="3" marL="704880" indent="-342360">
              <a:lnSpc>
                <a:spcPts val="2401"/>
              </a:lnSpc>
              <a:buClr>
                <a:srgbClr val="0069b4"/>
              </a:buClr>
              <a:buSzPct val="80000"/>
              <a:buFont typeface="Franklin Gothic Book"/>
              <a:buChar char="•"/>
            </a:pPr>
            <a:r>
              <a:rPr b="0" i="1" lang="en-US" sz="2000" spc="-1" strike="noStrike">
                <a:solidFill>
                  <a:srgbClr val="706f6f"/>
                </a:solidFill>
                <a:latin typeface="Tw Cen MT"/>
                <a:ea typeface="DejaVu Sans"/>
              </a:rPr>
              <a:t>strip</a:t>
            </a:r>
            <a:r>
              <a:rPr b="0" lang="en-US" sz="2000" spc="-1" strike="noStrike">
                <a:solidFill>
                  <a:srgbClr val="706f6f"/>
                </a:solidFill>
                <a:latin typeface="Tw Cen MT"/>
                <a:ea typeface="DejaVu Sans"/>
              </a:rPr>
              <a:t>, </a:t>
            </a:r>
            <a:r>
              <a:rPr b="0" i="1" lang="en-US" sz="2000" spc="-1" strike="noStrike">
                <a:solidFill>
                  <a:srgbClr val="706f6f"/>
                </a:solidFill>
                <a:latin typeface="Tw Cen MT"/>
                <a:ea typeface="DejaVu Sans"/>
              </a:rPr>
              <a:t>stripLeading</a:t>
            </a:r>
            <a:r>
              <a:rPr b="0" lang="en-US" sz="2000" spc="-1" strike="noStrike">
                <a:solidFill>
                  <a:srgbClr val="706f6f"/>
                </a:solidFill>
                <a:latin typeface="Tw Cen MT"/>
                <a:ea typeface="DejaVu Sans"/>
              </a:rPr>
              <a:t>, </a:t>
            </a:r>
            <a:r>
              <a:rPr b="0" i="1" lang="en-US" sz="2000" spc="-1" strike="noStrike">
                <a:solidFill>
                  <a:srgbClr val="706f6f"/>
                </a:solidFill>
                <a:latin typeface="Tw Cen MT"/>
                <a:ea typeface="DejaVu Sans"/>
              </a:rPr>
              <a:t>stripTrailing,(better performance than trim)</a:t>
            </a:r>
            <a:endParaRPr b="0" lang="en-US" sz="2000" spc="-1" strike="noStrike">
              <a:latin typeface="Arial"/>
            </a:endParaRPr>
          </a:p>
          <a:p>
            <a:pPr lvl="3" marL="704880" indent="-342360">
              <a:lnSpc>
                <a:spcPts val="2401"/>
              </a:lnSpc>
              <a:buClr>
                <a:srgbClr val="0069b4"/>
              </a:buClr>
              <a:buSzPct val="80000"/>
              <a:buFont typeface="Franklin Gothic Book"/>
              <a:buChar char="•"/>
            </a:pPr>
            <a:r>
              <a:rPr b="0" i="1" lang="en-US" sz="2000" spc="-1" strike="noStrike">
                <a:solidFill>
                  <a:srgbClr val="706f6f"/>
                </a:solidFill>
                <a:latin typeface="Tw Cen MT"/>
                <a:ea typeface="DejaVu Sans"/>
              </a:rPr>
              <a:t>repeat(int n)(repeat string n times) </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Files new methods</a:t>
            </a:r>
            <a:endParaRPr b="0" lang="en-US" sz="2000" spc="-1" strike="noStrike">
              <a:latin typeface="Arial"/>
            </a:endParaRPr>
          </a:p>
          <a:p>
            <a:pPr lvl="3" marL="704880" indent="-342360">
              <a:lnSpc>
                <a:spcPts val="2401"/>
              </a:lnSpc>
              <a:buClr>
                <a:srgbClr val="0069b4"/>
              </a:buClr>
              <a:buSzPct val="80000"/>
              <a:buFont typeface="Franklin Gothic Book"/>
              <a:buChar char="•"/>
            </a:pPr>
            <a:r>
              <a:rPr b="0" lang="en-US" sz="2000" spc="-1" strike="noStrike">
                <a:solidFill>
                  <a:srgbClr val="706f6f"/>
                </a:solidFill>
                <a:latin typeface="Tw Cen MT"/>
                <a:ea typeface="DejaVu Sans"/>
              </a:rPr>
              <a:t>readString and writeString</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New HttpClient - supports both HTTP/1.1 and HTTP/2, better overall performance than previous HttpURLConnection API</a:t>
            </a:r>
            <a:endParaRPr b="0" lang="en-US" sz="2000" spc="-1" strike="noStrike">
              <a:latin typeface="Arial"/>
            </a:endParaRPr>
          </a:p>
          <a:p>
            <a:pPr marL="343080" indent="-342360">
              <a:lnSpc>
                <a:spcPts val="2401"/>
              </a:lnSpc>
              <a:buNone/>
              <a:tabLst>
                <a:tab algn="l" pos="0"/>
              </a:tabLst>
            </a:pP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r>
              <a:rPr b="0" lang="en-US" sz="2000" spc="-1" strike="noStrike">
                <a:solidFill>
                  <a:srgbClr val="706f6f"/>
                </a:solidFill>
                <a:latin typeface="Tw Cen MT"/>
                <a:ea typeface="DejaVu Sans"/>
              </a:rPr>
              <a:t>	</a:t>
            </a:r>
            <a:endParaRPr b="0" lang="en-US" sz="2000" spc="-1" strike="noStrike">
              <a:latin typeface="Arial"/>
            </a:endParaRPr>
          </a:p>
          <a:p>
            <a:pPr marL="343080" indent="-342360">
              <a:lnSpc>
                <a:spcPct val="100000"/>
              </a:lnSpc>
              <a:buNone/>
              <a:tabLst>
                <a:tab algn="l" pos="0"/>
              </a:tabLst>
            </a:pPr>
            <a:endParaRPr b="0" lang="en-US" sz="2000" spc="-1" strike="noStrike">
              <a:latin typeface="Arial"/>
            </a:endParaRPr>
          </a:p>
        </p:txBody>
      </p:sp>
      <p:sp>
        <p:nvSpPr>
          <p:cNvPr id="641"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What’s new in Java 11</a:t>
            </a:r>
            <a:endParaRPr b="0" lang="en-US" sz="4000" spc="-1" strike="noStrike">
              <a:latin typeface="Arial"/>
            </a:endParaRPr>
          </a:p>
        </p:txBody>
      </p:sp>
      <p:sp>
        <p:nvSpPr>
          <p:cNvPr id="642"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FA451801-D9E0-4FFD-BE1B-B2AF1F68DB1E}"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995400" y="3261240"/>
            <a:ext cx="5426280" cy="192852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nl-NL" sz="5100" spc="-1" strike="noStrike" cap="all">
                <a:solidFill>
                  <a:srgbClr val="ffffff"/>
                </a:solidFill>
                <a:latin typeface="Tw Cen MT"/>
                <a:ea typeface="DejaVu Sans"/>
              </a:rPr>
              <a:t>Java 11-JAVA 21</a:t>
            </a:r>
            <a:endParaRPr b="0" lang="en-US" sz="5100" spc="-1" strike="noStrike">
              <a:latin typeface="Arial"/>
            </a:endParaRPr>
          </a:p>
        </p:txBody>
      </p:sp>
      <p:sp>
        <p:nvSpPr>
          <p:cNvPr id="644"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579EE906-8DC8-498B-9F1D-B8BA9D0D1347}" type="slidenum">
              <a:rPr b="0" lang="en-US" sz="1200" spc="-1" strike="noStrike">
                <a:solidFill>
                  <a:srgbClr val="ffffff"/>
                </a:solidFill>
                <a:latin typeface="Arial"/>
                <a:ea typeface="DejaVu Sans"/>
              </a:rPr>
              <a:t>&lt;number&gt;</a:t>
            </a:fld>
            <a:endParaRPr b="0" lang="en-US" sz="1200" spc="-1" strike="noStrike">
              <a:latin typeface="Arial"/>
            </a:endParaRPr>
          </a:p>
        </p:txBody>
      </p:sp>
      <p:pic>
        <p:nvPicPr>
          <p:cNvPr id="645" name="Picture 15" descr=""/>
          <p:cNvPicPr/>
          <p:nvPr/>
        </p:nvPicPr>
        <p:blipFill>
          <a:blip r:embed="rId1"/>
          <a:srcRect l="6492" t="0" r="6492" b="0"/>
          <a:stretch/>
        </p:blipFill>
        <p:spPr>
          <a:xfrm>
            <a:off x="6423120" y="310320"/>
            <a:ext cx="5426280" cy="623556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Introduced to reduce repetitive boilerplate code in data model POJOs</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They simplify day to day development, improve efficiency and greatly minimize the risk of human error</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ff0000"/>
                </a:solidFill>
                <a:latin typeface="Tw Cen MT"/>
                <a:ea typeface="DejaVu Sans"/>
              </a:rPr>
              <a:t>record</a:t>
            </a:r>
            <a:r>
              <a:rPr b="0" lang="en-US" sz="2000" spc="-1" strike="noStrike">
                <a:solidFill>
                  <a:srgbClr val="706f6f"/>
                </a:solidFill>
                <a:latin typeface="Tw Cen MT"/>
                <a:ea typeface="DejaVu Sans"/>
              </a:rPr>
              <a:t> keyword</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While IDE can automatically generate many of these classes, they fail to automatically update our classes when we add a new field</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Record declaration will automatically add a constructor, getters, equals, hashCode and toString methods</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Example: public record User(int id, String password) {}</a:t>
            </a:r>
            <a:endParaRPr b="0" lang="en-US" sz="2000" spc="-1" strike="noStrike">
              <a:latin typeface="Arial"/>
            </a:endParaRPr>
          </a:p>
          <a:p>
            <a:pPr marL="343080" indent="-342360">
              <a:lnSpc>
                <a:spcPts val="2401"/>
              </a:lnSpc>
              <a:buNone/>
              <a:tabLst>
                <a:tab algn="l" pos="0"/>
              </a:tabLst>
            </a:pPr>
            <a:endParaRPr b="0" lang="en-US" sz="2000" spc="-1" strike="noStrike">
              <a:latin typeface="Arial"/>
            </a:endParaRPr>
          </a:p>
        </p:txBody>
      </p:sp>
      <p:sp>
        <p:nvSpPr>
          <p:cNvPr id="647"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RECORDS</a:t>
            </a:r>
            <a:endParaRPr b="0" lang="en-US" sz="4000" spc="-1" strike="noStrike">
              <a:latin typeface="Arial"/>
            </a:endParaRPr>
          </a:p>
        </p:txBody>
      </p:sp>
      <p:sp>
        <p:nvSpPr>
          <p:cNvPr id="648"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F02CBABC-63D7-40D0-96E0-9D0F34A8A1C5}"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Arial"/>
              </a:rPr>
              <a:t>Pattern matching, in general, was first introduced as a preview feature in Java SE 14.</a:t>
            </a: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Example:</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lvl="2" marL="52308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Applying type patterns to the instanceof operator simplifies type checking and casting</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650"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Pattern matching</a:t>
            </a:r>
            <a:endParaRPr b="0" lang="en-US" sz="4000" spc="-1" strike="noStrike">
              <a:latin typeface="Arial"/>
            </a:endParaRPr>
          </a:p>
        </p:txBody>
      </p:sp>
      <p:sp>
        <p:nvSpPr>
          <p:cNvPr id="651"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FFB9F64E-2440-49AF-B98D-A058DA45AB6E}"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652" name="Picture 4" descr="Text&#10;&#10;Description automatically generated"/>
          <p:cNvPicPr/>
          <p:nvPr/>
        </p:nvPicPr>
        <p:blipFill>
          <a:blip r:embed="rId1"/>
          <a:stretch/>
        </p:blipFill>
        <p:spPr>
          <a:xfrm>
            <a:off x="3589920" y="2286000"/>
            <a:ext cx="5325480" cy="1424880"/>
          </a:xfrm>
          <a:prstGeom prst="rect">
            <a:avLst/>
          </a:prstGeom>
          <a:ln w="0">
            <a:noFill/>
          </a:ln>
        </p:spPr>
      </p:pic>
      <p:pic>
        <p:nvPicPr>
          <p:cNvPr id="653" name="Picture 5" descr="Text&#10;&#10;Description automatically generated"/>
          <p:cNvPicPr/>
          <p:nvPr/>
        </p:nvPicPr>
        <p:blipFill>
          <a:blip r:embed="rId2"/>
          <a:stretch/>
        </p:blipFill>
        <p:spPr>
          <a:xfrm>
            <a:off x="3657600" y="4965480"/>
            <a:ext cx="5325480" cy="1206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What do we get with new updates</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New features</a:t>
            </a:r>
            <a:endParaRPr b="0" lang="en-US" sz="2000" spc="-1" strike="noStrike">
              <a:latin typeface="Arial"/>
            </a:endParaRPr>
          </a:p>
          <a:p>
            <a:pPr lvl="2" marL="52380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Bug fixes </a:t>
            </a:r>
            <a:endParaRPr b="0" lang="en-US" sz="2000" spc="-1" strike="noStrike">
              <a:latin typeface="Arial"/>
            </a:endParaRPr>
          </a:p>
          <a:p>
            <a:pPr lvl="2" marL="523800" indent="-342360">
              <a:lnSpc>
                <a:spcPts val="2401"/>
              </a:lnSpc>
              <a:buClr>
                <a:srgbClr val="004f9f"/>
              </a:buClr>
              <a:buSzPct val="80000"/>
              <a:buFont typeface="Arial"/>
              <a:buChar char="•"/>
            </a:pPr>
            <a:r>
              <a:rPr b="1" lang="en-US" sz="2000" spc="-1" strike="noStrike">
                <a:solidFill>
                  <a:srgbClr val="706f6f"/>
                </a:solidFill>
                <a:latin typeface="Tw Cen MT"/>
                <a:ea typeface="DejaVu Sans"/>
              </a:rPr>
              <a:t>Security fixes</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Exploiting security issues can have a big impact on the companies </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Companies have written contracts where they state that they must receive security patches</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450"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LTS (Long Term support)</a:t>
            </a:r>
            <a:endParaRPr b="0" lang="en-US" sz="4000" spc="-1" strike="noStrike">
              <a:latin typeface="Arial"/>
            </a:endParaRPr>
          </a:p>
        </p:txBody>
      </p:sp>
      <p:sp>
        <p:nvSpPr>
          <p:cNvPr id="451"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8128C87-4C82-4CD7-B0A3-81F712D69509}"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CustomShape 2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Improves expressiveness of the language</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Example:</a:t>
            </a:r>
            <a:endParaRPr b="0" lang="en-US" sz="2000" spc="-1" strike="noStrike">
              <a:latin typeface="Arial"/>
            </a:endParaRPr>
          </a:p>
          <a:p>
            <a:pPr>
              <a:lnSpc>
                <a:spcPct val="100000"/>
              </a:lnSpc>
              <a:buNone/>
            </a:pPr>
            <a:endParaRPr b="0" lang="en-US" sz="2000" spc="-1" strike="noStrike">
              <a:latin typeface="Arial"/>
            </a:endParaRPr>
          </a:p>
        </p:txBody>
      </p:sp>
      <p:sp>
        <p:nvSpPr>
          <p:cNvPr id="655" name="CustomShape 2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Pattern matching for switch</a:t>
            </a:r>
            <a:endParaRPr b="0" lang="en-US" sz="4000" spc="-1" strike="noStrike">
              <a:latin typeface="Arial"/>
            </a:endParaRPr>
          </a:p>
        </p:txBody>
      </p:sp>
      <p:sp>
        <p:nvSpPr>
          <p:cNvPr id="656" name="CustomShape 2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247F1F7D-5C32-41A4-8A28-4638D12D6F4F}"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657" name="Picture 8" descr="Graphical user interface, text, application&#10;&#10;Description automatically generated"/>
          <p:cNvPicPr/>
          <p:nvPr/>
        </p:nvPicPr>
        <p:blipFill>
          <a:blip r:embed="rId1"/>
          <a:stretch/>
        </p:blipFill>
        <p:spPr>
          <a:xfrm>
            <a:off x="1198440" y="2255400"/>
            <a:ext cx="9113040" cy="392328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We can de-structure a record when matching</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Can also be used in switch-case</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Example:</a:t>
            </a:r>
            <a:endParaRPr b="0" lang="en-US" sz="2000" spc="-1" strike="noStrike">
              <a:latin typeface="Arial"/>
            </a:endParaRPr>
          </a:p>
          <a:p>
            <a:pPr>
              <a:lnSpc>
                <a:spcPct val="100000"/>
              </a:lnSpc>
              <a:buNone/>
            </a:pPr>
            <a:endParaRPr b="0" lang="en-US" sz="2000" spc="-1" strike="noStrike">
              <a:latin typeface="Arial"/>
            </a:endParaRPr>
          </a:p>
        </p:txBody>
      </p:sp>
      <p:sp>
        <p:nvSpPr>
          <p:cNvPr id="659"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Record Pattern matching</a:t>
            </a:r>
            <a:endParaRPr b="0" lang="en-US" sz="4000" spc="-1" strike="noStrike">
              <a:latin typeface="Arial"/>
            </a:endParaRPr>
          </a:p>
        </p:txBody>
      </p:sp>
      <p:sp>
        <p:nvSpPr>
          <p:cNvPr id="660"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DF2BB12-F4AF-412E-91AF-926CF96695F5}"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661" name="Picture 726" descr=""/>
          <p:cNvPicPr/>
          <p:nvPr/>
        </p:nvPicPr>
        <p:blipFill>
          <a:blip r:embed="rId1"/>
          <a:stretch/>
        </p:blipFill>
        <p:spPr>
          <a:xfrm>
            <a:off x="1362600" y="3124440"/>
            <a:ext cx="3666240" cy="99000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CustomShape 15"/>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Threads used to be costly system threads</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Java needed implementation for inexpensive threads that spend most of their time waiting for something</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Not faster than platform threads !!!</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Very scalable</a:t>
            </a:r>
            <a:endParaRPr b="0" lang="en-US" sz="2000" spc="-1" strike="noStrike">
              <a:latin typeface="Arial"/>
            </a:endParaRPr>
          </a:p>
          <a:p>
            <a:pPr>
              <a:lnSpc>
                <a:spcPct val="100000"/>
              </a:lnSpc>
              <a:buNone/>
            </a:pPr>
            <a:endParaRPr b="0" lang="en-US" sz="2000" spc="-1" strike="noStrike">
              <a:latin typeface="Arial"/>
            </a:endParaRPr>
          </a:p>
        </p:txBody>
      </p:sp>
      <p:sp>
        <p:nvSpPr>
          <p:cNvPr id="663" name="CustomShape 16"/>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Virtual threads</a:t>
            </a:r>
            <a:endParaRPr b="0" lang="en-US" sz="4000" spc="-1" strike="noStrike">
              <a:latin typeface="Arial"/>
            </a:endParaRPr>
          </a:p>
        </p:txBody>
      </p:sp>
      <p:sp>
        <p:nvSpPr>
          <p:cNvPr id="664" name="CustomShape 17"/>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F5917B22-0376-44AB-9B1C-4DDA54670027}"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665" name="Picture 730" descr=""/>
          <p:cNvPicPr/>
          <p:nvPr/>
        </p:nvPicPr>
        <p:blipFill>
          <a:blip r:embed="rId1"/>
          <a:stretch/>
        </p:blipFill>
        <p:spPr>
          <a:xfrm>
            <a:off x="1962360" y="3429000"/>
            <a:ext cx="5581080" cy="236160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CustomShape 18"/>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String templates</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Unnamed variables</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Unnamed classes and anonymous main method</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Scoped values</a:t>
            </a:r>
            <a:endParaRPr b="0" lang="en-US" sz="2000" spc="-1" strike="noStrike">
              <a:latin typeface="Arial"/>
            </a:endParaRPr>
          </a:p>
          <a:p>
            <a:pPr lvl="2" marL="523800" indent="-342360">
              <a:lnSpc>
                <a:spcPts val="2401"/>
              </a:lnSpc>
              <a:buClr>
                <a:srgbClr val="004f9f"/>
              </a:buClr>
              <a:buSzPct val="80000"/>
              <a:buFont typeface="Franklin Gothic Book"/>
              <a:buChar char="•"/>
            </a:pPr>
            <a:r>
              <a:rPr b="0" lang="en-US" sz="2000" spc="-1" strike="noStrike">
                <a:solidFill>
                  <a:srgbClr val="706f6f"/>
                </a:solidFill>
                <a:latin typeface="Tw Cen MT"/>
                <a:ea typeface="DejaVu Sans"/>
              </a:rPr>
              <a:t>Structured concurrency</a:t>
            </a:r>
            <a:endParaRPr b="0" lang="en-US" sz="2000" spc="-1" strike="noStrike">
              <a:latin typeface="Arial"/>
            </a:endParaRPr>
          </a:p>
          <a:p>
            <a:pPr>
              <a:lnSpc>
                <a:spcPts val="2401"/>
              </a:lnSpc>
              <a:buNone/>
            </a:pPr>
            <a:endParaRPr b="0" lang="en-US" sz="2000" spc="-1" strike="noStrike">
              <a:latin typeface="Arial"/>
            </a:endParaRPr>
          </a:p>
          <a:p>
            <a:pPr>
              <a:lnSpc>
                <a:spcPct val="100000"/>
              </a:lnSpc>
              <a:buNone/>
            </a:pPr>
            <a:endParaRPr b="0" lang="en-US" sz="2000" spc="-1" strike="noStrike">
              <a:latin typeface="Arial"/>
            </a:endParaRPr>
          </a:p>
        </p:txBody>
      </p:sp>
      <p:sp>
        <p:nvSpPr>
          <p:cNvPr id="667" name="CustomShape 19"/>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nl-NL" sz="4000" spc="-1" strike="noStrike" cap="all">
                <a:solidFill>
                  <a:srgbClr val="1434a0"/>
                </a:solidFill>
                <a:latin typeface="Tw Cen MT"/>
                <a:ea typeface="DejaVu Sans"/>
              </a:rPr>
              <a:t>preview</a:t>
            </a:r>
            <a:endParaRPr b="0" lang="en-US" sz="4000" spc="-1" strike="noStrike">
              <a:latin typeface="Arial"/>
            </a:endParaRPr>
          </a:p>
        </p:txBody>
      </p:sp>
      <p:sp>
        <p:nvSpPr>
          <p:cNvPr id="668" name="CustomShape 20"/>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2CBC230C-1A0C-4E02-BF0C-E216D162472F}"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9" name="Picture Placeholder 13" descr="Logo, company name&#10;&#10;Description automatically generated"/>
          <p:cNvPicPr/>
          <p:nvPr/>
        </p:nvPicPr>
        <p:blipFill>
          <a:blip r:embed="rId1"/>
          <a:srcRect l="9238" t="12" r="9238" b="12"/>
          <a:stretch/>
        </p:blipFill>
        <p:spPr>
          <a:xfrm>
            <a:off x="6423120" y="308160"/>
            <a:ext cx="5426280" cy="6220440"/>
          </a:xfrm>
          <a:prstGeom prst="rect">
            <a:avLst/>
          </a:prstGeom>
          <a:ln w="0">
            <a:noFill/>
          </a:ln>
        </p:spPr>
      </p:pic>
      <p:sp>
        <p:nvSpPr>
          <p:cNvPr id="670" name="CustomShape 1"/>
          <p:cNvSpPr/>
          <p:nvPr/>
        </p:nvSpPr>
        <p:spPr>
          <a:xfrm>
            <a:off x="995400" y="3419640"/>
            <a:ext cx="5426280" cy="1900800"/>
          </a:xfrm>
          <a:prstGeom prst="rect">
            <a:avLst/>
          </a:prstGeom>
          <a:noFill/>
          <a:ln w="0">
            <a:noFill/>
          </a:ln>
        </p:spPr>
        <p:style>
          <a:lnRef idx="0"/>
          <a:fillRef idx="0"/>
          <a:effectRef idx="0"/>
          <a:fontRef idx="minor"/>
        </p:style>
        <p:txBody>
          <a:bodyPr lIns="0" rIns="0" tIns="0" bIns="0" anchor="b">
            <a:noAutofit/>
          </a:bodyPr>
          <a:p>
            <a:pPr>
              <a:lnSpc>
                <a:spcPts val="4099"/>
              </a:lnSpc>
              <a:buNone/>
            </a:pPr>
            <a:r>
              <a:rPr b="1" lang="en-US" sz="5100" spc="-1" strike="noStrike" cap="all">
                <a:solidFill>
                  <a:srgbClr val="ffffff"/>
                </a:solidFill>
                <a:latin typeface="Tw Cen MT"/>
                <a:ea typeface="DejaVu Sans"/>
              </a:rPr>
              <a:t>Maven</a:t>
            </a:r>
            <a:endParaRPr b="0" lang="en-US" sz="5100" spc="-1" strike="noStrike">
              <a:latin typeface="Arial"/>
            </a:endParaRPr>
          </a:p>
        </p:txBody>
      </p:sp>
      <p:sp>
        <p:nvSpPr>
          <p:cNvPr id="671" name="CustomShape 2"/>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71D0AC4-6E11-445C-851C-06ABF9DE5ED5}" type="slidenum">
              <a:rPr b="0" lang="en-US" sz="1200" spc="-1" strike="noStrike">
                <a:solidFill>
                  <a:srgbClr val="ffffff"/>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a:t>
            </a:r>
            <a:endParaRPr b="0" lang="en-US" sz="4000" spc="-1" strike="noStrike">
              <a:latin typeface="Arial"/>
            </a:endParaRPr>
          </a:p>
        </p:txBody>
      </p:sp>
      <p:sp>
        <p:nvSpPr>
          <p:cNvPr id="673"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859E4396-0706-4609-877D-160672121EB8}"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74" name="CustomShape 3"/>
          <p:cNvSpPr/>
          <p:nvPr/>
        </p:nvSpPr>
        <p:spPr>
          <a:xfrm>
            <a:off x="658800" y="1544760"/>
            <a:ext cx="10902960" cy="3821040"/>
          </a:xfrm>
          <a:prstGeom prst="rect">
            <a:avLst/>
          </a:prstGeom>
          <a:noFill/>
          <a:ln w="0">
            <a:noFill/>
          </a:ln>
        </p:spPr>
        <p:style>
          <a:lnRef idx="0"/>
          <a:fillRef idx="0"/>
          <a:effectRef idx="0"/>
          <a:fontRef idx="minor"/>
        </p:style>
        <p:txBody>
          <a:bodyPr lIns="0" rIns="0" tIns="0" bIns="0" anchor="t">
            <a:noAutofit/>
          </a:bodyPr>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Maven is a powerful project management tool that is based on POM (project object model) file</a:t>
            </a:r>
            <a:endParaRPr b="0" lang="en-US" sz="2000" spc="-1" strike="noStrike">
              <a:latin typeface="Arial"/>
            </a:endParaRPr>
          </a:p>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It is used for projects build, dependency and documentation </a:t>
            </a:r>
            <a:endParaRPr b="0" lang="en-US" sz="2000" spc="-1" strike="noStrike">
              <a:latin typeface="Arial"/>
            </a:endParaRPr>
          </a:p>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In short terms maven is a tool that can be used for building and managing any Java-based project </a:t>
            </a:r>
            <a:endParaRPr b="0" lang="en-US" sz="2000" spc="-1" strike="noStrike">
              <a:latin typeface="Arial"/>
            </a:endParaRPr>
          </a:p>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Maven does a lot of helpful task like:</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build a project</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add jars and other dependencies</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upgrade dependencies easily</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provides project information (documentation, versioning, reports...)</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can build any number of projects into output types like the JAR, WAR etc without doing any scripting</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a:t>
            </a:r>
            <a:endParaRPr b="0" lang="en-US" sz="4000" spc="-1" strike="noStrike">
              <a:latin typeface="Arial"/>
            </a:endParaRPr>
          </a:p>
        </p:txBody>
      </p:sp>
      <p:sp>
        <p:nvSpPr>
          <p:cNvPr id="676"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4849409F-4BD4-4B2A-923F-ED04180A7A3E}"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77" name="CustomShape 3"/>
          <p:cNvSpPr/>
          <p:nvPr/>
        </p:nvSpPr>
        <p:spPr>
          <a:xfrm>
            <a:off x="658800" y="1544760"/>
            <a:ext cx="10902960" cy="3821040"/>
          </a:xfrm>
          <a:prstGeom prst="rect">
            <a:avLst/>
          </a:prstGeom>
          <a:noFill/>
          <a:ln w="0">
            <a:noFill/>
          </a:ln>
        </p:spPr>
        <p:style>
          <a:lnRef idx="0"/>
          <a:fillRef idx="0"/>
          <a:effectRef idx="0"/>
          <a:fontRef idx="minor"/>
        </p:style>
        <p:txBody>
          <a:bodyPr lIns="0" rIns="0" tIns="0" bIns="0" anchor="t">
            <a:noAutofit/>
          </a:bodyPr>
          <a:p>
            <a:pPr marL="361800">
              <a:lnSpc>
                <a:spcPts val="2401"/>
              </a:lnSpc>
              <a:buNone/>
              <a:tabLst>
                <a:tab algn="l" pos="0"/>
              </a:tabLst>
            </a:pPr>
            <a:endParaRPr b="0" lang="en-US" sz="1800" spc="-1" strike="noStrike">
              <a:latin typeface="Arial"/>
            </a:endParaRPr>
          </a:p>
          <a:p>
            <a:pPr marL="361800">
              <a:lnSpc>
                <a:spcPts val="2401"/>
              </a:lnSpc>
              <a:buNone/>
              <a:tabLst>
                <a:tab algn="l" pos="0"/>
              </a:tabLst>
            </a:pPr>
            <a:endParaRPr b="0" lang="en-US" sz="1800" spc="-1" strike="noStrike">
              <a:latin typeface="Arial"/>
            </a:endParaRPr>
          </a:p>
          <a:p>
            <a:pPr marL="361800">
              <a:lnSpc>
                <a:spcPct val="100000"/>
              </a:lnSpc>
              <a:buNone/>
              <a:tabLst>
                <a:tab algn="l" pos="0"/>
              </a:tabLst>
            </a:pPr>
            <a:endParaRPr b="0" lang="en-US" sz="1800" spc="-1" strike="noStrike">
              <a:latin typeface="Arial"/>
            </a:endParaRPr>
          </a:p>
          <a:p>
            <a:pPr marL="361800">
              <a:lnSpc>
                <a:spcPct val="100000"/>
              </a:lnSpc>
              <a:buNone/>
              <a:tabLst>
                <a:tab algn="l" pos="0"/>
              </a:tabLst>
            </a:pPr>
            <a:endParaRPr b="0" lang="en-US" sz="1800" spc="-1" strike="noStrike">
              <a:latin typeface="Arial"/>
            </a:endParaRPr>
          </a:p>
          <a:p>
            <a:pPr marL="361800">
              <a:lnSpc>
                <a:spcPct val="100000"/>
              </a:lnSpc>
              <a:buNone/>
              <a:tabLst>
                <a:tab algn="l" pos="0"/>
              </a:tabLst>
            </a:pPr>
            <a:endParaRPr b="0" lang="en-US" sz="1800" spc="-1" strike="noStrike">
              <a:latin typeface="Arial"/>
            </a:endParaRPr>
          </a:p>
        </p:txBody>
      </p:sp>
      <p:pic>
        <p:nvPicPr>
          <p:cNvPr id="678" name="Picture 7" descr="Graphical user interface, text, application, chat or text message&#10;&#10;Description automatically generated"/>
          <p:cNvPicPr/>
          <p:nvPr/>
        </p:nvPicPr>
        <p:blipFill>
          <a:blip r:embed="rId1"/>
          <a:stretch/>
        </p:blipFill>
        <p:spPr>
          <a:xfrm>
            <a:off x="658800" y="1246320"/>
            <a:ext cx="5915520" cy="505944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 – HOW TO BUILD A JAR</a:t>
            </a:r>
            <a:endParaRPr b="0" lang="en-US" sz="4000" spc="-1" strike="noStrike">
              <a:latin typeface="Arial"/>
            </a:endParaRPr>
          </a:p>
        </p:txBody>
      </p:sp>
      <p:sp>
        <p:nvSpPr>
          <p:cNvPr id="680"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6C725498-2541-4A35-80D0-2E3C7DC4D54C}"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81" name="CustomShape 3"/>
          <p:cNvSpPr/>
          <p:nvPr/>
        </p:nvSpPr>
        <p:spPr>
          <a:xfrm>
            <a:off x="658800" y="1544760"/>
            <a:ext cx="10902960" cy="3821040"/>
          </a:xfrm>
          <a:prstGeom prst="rect">
            <a:avLst/>
          </a:prstGeom>
          <a:noFill/>
          <a:ln w="0">
            <a:noFill/>
          </a:ln>
        </p:spPr>
        <p:style>
          <a:lnRef idx="0"/>
          <a:fillRef idx="0"/>
          <a:effectRef idx="0"/>
          <a:fontRef idx="minor"/>
        </p:style>
        <p:txBody>
          <a:bodyPr lIns="0" rIns="0" tIns="0" bIns="0" anchor="t">
            <a:noAutofit/>
          </a:bodyPr>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Imagine we want to build maven-project.jar which has App.java source class and AppTest.java </a:t>
            </a:r>
            <a:endParaRPr b="0" lang="en-US" sz="2000" spc="-1" strike="noStrike">
              <a:latin typeface="Arial"/>
            </a:endParaRPr>
          </a:p>
          <a:p>
            <a:pPr lvl="3" marL="704880" indent="-342360">
              <a:lnSpc>
                <a:spcPts val="2401"/>
              </a:lnSpc>
              <a:buClr>
                <a:srgbClr val="0069b4"/>
              </a:buClr>
              <a:buSzPct val="80000"/>
              <a:buFont typeface="Arial"/>
              <a:buChar char="•"/>
            </a:pPr>
            <a:r>
              <a:rPr b="0" lang="en-GB" sz="2000" spc="-1" strike="noStrike">
                <a:solidFill>
                  <a:srgbClr val="706f6f"/>
                </a:solidFill>
                <a:latin typeface="Tw Cen MT"/>
                <a:ea typeface="DejaVu Sans"/>
              </a:rPr>
              <a:t>Steps needed:</a:t>
            </a:r>
            <a:endParaRPr b="0" lang="en-US" sz="2000" spc="-1" strike="noStrike">
              <a:latin typeface="Arial"/>
            </a:endParaRPr>
          </a:p>
          <a:p>
            <a:pPr lvl="5" marL="1057320" indent="-342360">
              <a:lnSpc>
                <a:spcPts val="2401"/>
              </a:lnSpc>
              <a:buClr>
                <a:srgbClr val="0095db"/>
              </a:buClr>
              <a:buSzPct val="80000"/>
              <a:buFont typeface="Arial"/>
              <a:buChar char="•"/>
            </a:pPr>
            <a:r>
              <a:rPr b="0" lang="en-GB" sz="2000" spc="-1" strike="noStrike">
                <a:solidFill>
                  <a:srgbClr val="706f6f"/>
                </a:solidFill>
                <a:latin typeface="Tw Cen MT"/>
                <a:ea typeface="DejaVu Sans"/>
              </a:rPr>
              <a:t>App.java compile to App.class</a:t>
            </a:r>
            <a:endParaRPr b="0" lang="en-US" sz="2000" spc="-1" strike="noStrike">
              <a:latin typeface="Arial"/>
            </a:endParaRPr>
          </a:p>
          <a:p>
            <a:pPr lvl="5" marL="1057320" indent="-342360">
              <a:lnSpc>
                <a:spcPts val="2401"/>
              </a:lnSpc>
              <a:buClr>
                <a:srgbClr val="0095db"/>
              </a:buClr>
              <a:buSzPct val="80000"/>
              <a:buFont typeface="Arial"/>
              <a:buChar char="•"/>
            </a:pPr>
            <a:r>
              <a:rPr b="0" lang="en-GB" sz="2000" spc="-1" strike="noStrike">
                <a:solidFill>
                  <a:srgbClr val="706f6f"/>
                </a:solidFill>
                <a:latin typeface="Tw Cen MT"/>
                <a:ea typeface="DejaVu Sans"/>
              </a:rPr>
              <a:t>AppTest.java compile to AppTest.class</a:t>
            </a:r>
            <a:endParaRPr b="0" lang="en-US" sz="2000" spc="-1" strike="noStrike">
              <a:latin typeface="Arial"/>
            </a:endParaRPr>
          </a:p>
          <a:p>
            <a:pPr lvl="5" marL="1057320" indent="-342360">
              <a:lnSpc>
                <a:spcPts val="2401"/>
              </a:lnSpc>
              <a:buClr>
                <a:srgbClr val="0095db"/>
              </a:buClr>
              <a:buSzPct val="80000"/>
              <a:buFont typeface="Arial"/>
              <a:buChar char="•"/>
            </a:pPr>
            <a:r>
              <a:rPr b="0" lang="en-GB" sz="2000" spc="-1" strike="noStrike">
                <a:solidFill>
                  <a:srgbClr val="706f6f"/>
                </a:solidFill>
                <a:latin typeface="Tw Cen MT"/>
                <a:ea typeface="DejaVu Sans"/>
              </a:rPr>
              <a:t>Run the tests </a:t>
            </a:r>
            <a:endParaRPr b="0" lang="en-US" sz="2000" spc="-1" strike="noStrike">
              <a:latin typeface="Arial"/>
            </a:endParaRPr>
          </a:p>
          <a:p>
            <a:pPr lvl="5" marL="1057320" indent="-342360">
              <a:lnSpc>
                <a:spcPts val="2401"/>
              </a:lnSpc>
              <a:buClr>
                <a:srgbClr val="0095db"/>
              </a:buClr>
              <a:buSzPct val="80000"/>
              <a:buFont typeface="Arial"/>
              <a:buChar char="•"/>
            </a:pPr>
            <a:r>
              <a:rPr b="0" lang="en-GB" sz="2000" spc="-1" strike="noStrike">
                <a:solidFill>
                  <a:srgbClr val="706f6f"/>
                </a:solidFill>
                <a:latin typeface="Tw Cen MT"/>
                <a:ea typeface="DejaVu Sans"/>
              </a:rPr>
              <a:t>Create Jar file</a:t>
            </a:r>
            <a:endParaRPr b="0" lang="en-US" sz="2000" spc="-1" strike="noStrike">
              <a:latin typeface="Arial"/>
            </a:endParaRPr>
          </a:p>
          <a:p>
            <a:pPr>
              <a:lnSpc>
                <a:spcPct val="100000"/>
              </a:lnSpc>
              <a:buNone/>
            </a:pPr>
            <a:endParaRPr b="0" lang="en-US" sz="2000" spc="-1" strike="noStrike">
              <a:latin typeface="Arial"/>
            </a:endParaRPr>
          </a:p>
          <a:p>
            <a:pPr marL="713880">
              <a:lnSpc>
                <a:spcPct val="100000"/>
              </a:lnSpc>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POM.XML STRUCTURE</a:t>
            </a:r>
            <a:endParaRPr b="0" lang="en-US" sz="4000" spc="-1" strike="noStrike">
              <a:latin typeface="Arial"/>
            </a:endParaRPr>
          </a:p>
        </p:txBody>
      </p:sp>
      <p:sp>
        <p:nvSpPr>
          <p:cNvPr id="683"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3C5993F2-D076-451F-BE33-ECA2340E7410}"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84" name="CustomShape 3"/>
          <p:cNvSpPr/>
          <p:nvPr/>
        </p:nvSpPr>
        <p:spPr>
          <a:xfrm>
            <a:off x="658800" y="1544760"/>
            <a:ext cx="10902960" cy="4360320"/>
          </a:xfrm>
          <a:prstGeom prst="rect">
            <a:avLst/>
          </a:prstGeom>
          <a:noFill/>
          <a:ln w="0">
            <a:noFill/>
          </a:ln>
        </p:spPr>
        <p:style>
          <a:lnRef idx="0"/>
          <a:fillRef idx="0"/>
          <a:effectRef idx="0"/>
          <a:fontRef idx="minor"/>
        </p:style>
        <p:txBody>
          <a:bodyPr lIns="0" rIns="0" tIns="0" bIns="0" anchor="t">
            <a:noAutofit/>
          </a:bodyPr>
          <a:p>
            <a:pPr marL="542880">
              <a:lnSpc>
                <a:spcPts val="2401"/>
              </a:lnSpc>
              <a:buNone/>
              <a:tabLst>
                <a:tab algn="l" pos="0"/>
              </a:tabLst>
            </a:pPr>
            <a:endParaRPr b="0" lang="en-US" sz="1800" spc="-1" strike="noStrike">
              <a:latin typeface="Arial"/>
            </a:endParaRPr>
          </a:p>
          <a:p>
            <a:pPr marL="542880">
              <a:lnSpc>
                <a:spcPct val="100000"/>
              </a:lnSpc>
              <a:buNone/>
              <a:tabLst>
                <a:tab algn="l" pos="0"/>
              </a:tabLst>
            </a:pPr>
            <a:endParaRPr b="0" lang="en-US" sz="1800" spc="-1" strike="noStrike">
              <a:latin typeface="Arial"/>
            </a:endParaRPr>
          </a:p>
        </p:txBody>
      </p:sp>
      <p:pic>
        <p:nvPicPr>
          <p:cNvPr id="685" name="Picture 7" descr="Text&#10;&#10;Description automatically generated"/>
          <p:cNvPicPr/>
          <p:nvPr/>
        </p:nvPicPr>
        <p:blipFill>
          <a:blip r:embed="rId1"/>
          <a:stretch/>
        </p:blipFill>
        <p:spPr>
          <a:xfrm>
            <a:off x="658800" y="1319040"/>
            <a:ext cx="7022880" cy="4586040"/>
          </a:xfrm>
          <a:prstGeom prst="rect">
            <a:avLst/>
          </a:prstGeom>
          <a:ln w="0">
            <a:noFill/>
          </a:ln>
        </p:spPr>
      </p:pic>
      <p:sp>
        <p:nvSpPr>
          <p:cNvPr id="686" name="CustomShape 4"/>
          <p:cNvSpPr/>
          <p:nvPr/>
        </p:nvSpPr>
        <p:spPr>
          <a:xfrm>
            <a:off x="7924680" y="246960"/>
            <a:ext cx="3743640" cy="7378920"/>
          </a:xfrm>
          <a:prstGeom prst="rect">
            <a:avLst/>
          </a:prstGeom>
          <a:noFill/>
          <a:ln w="0">
            <a:noFill/>
          </a:ln>
        </p:spPr>
        <p:style>
          <a:lnRef idx="0"/>
          <a:fillRef idx="0"/>
          <a:effectRef idx="0"/>
          <a:fontRef idx="minor"/>
        </p:style>
        <p:txBody>
          <a:bodyPr lIns="36000" rIns="36000" tIns="36000" bIns="36000" anchor="t">
            <a:spAutoFit/>
          </a:bodyPr>
          <a:p>
            <a:pPr>
              <a:lnSpc>
                <a:spcPct val="100000"/>
              </a:lnSpc>
              <a:buNone/>
            </a:pPr>
            <a:endParaRPr b="0" lang="en-US" sz="1800" spc="-1" strike="noStrike">
              <a:latin typeface="Arial"/>
            </a:endParaRPr>
          </a:p>
          <a:p>
            <a:pPr>
              <a:lnSpc>
                <a:spcPct val="100000"/>
              </a:lnSpc>
              <a:buNone/>
            </a:pPr>
            <a:r>
              <a:rPr b="0" lang="en-US" sz="1400" spc="-1" strike="noStrike">
                <a:solidFill>
                  <a:srgbClr val="706f6f"/>
                </a:solidFill>
                <a:latin typeface="Tw Cen MT"/>
                <a:ea typeface="DejaVu Sans"/>
              </a:rPr>
              <a:t>groupId, artifactId and version uniquely identify the project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groupId – unique package name</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artifactId – project name</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version – MAJOR.MINOR.PATCH format SNAPSHOT indicates this is development version</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&lt;dependencies&gt; block is where we list dependencies needed for the project</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With dependencies we say that project is dependent on those JARs to work properly</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We can find dependencies on mvnrepository.com</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When we add new dependency, jars are downloaded from the internet and stored into local repository</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&lt;properties&gt; block is where we can define properties</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They are value placeholders</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Accessible anywhere within a POM using </a:t>
            </a:r>
            <a:r>
              <a:rPr b="0" i="1" lang="en-US" sz="1400" spc="-1" strike="noStrike">
                <a:solidFill>
                  <a:srgbClr val="706f6f"/>
                </a:solidFill>
                <a:latin typeface="Tw Cen MT"/>
                <a:ea typeface="DejaVu Sans"/>
              </a:rPr>
              <a:t>${x} </a:t>
            </a:r>
            <a:r>
              <a:rPr b="0" lang="en-US" sz="1400" spc="-1" strike="noStrike">
                <a:solidFill>
                  <a:srgbClr val="706f6f"/>
                </a:solidFill>
                <a:latin typeface="Tw Cen MT"/>
                <a:ea typeface="DejaVu Sans"/>
              </a:rPr>
              <a:t>where x is property</a:t>
            </a:r>
            <a:endParaRPr b="0" lang="en-US" sz="1400" spc="-1" strike="noStrike">
              <a:latin typeface="Arial"/>
            </a:endParaRPr>
          </a:p>
          <a:p>
            <a:pPr>
              <a:lnSpc>
                <a:spcPct val="100000"/>
              </a:lnSpc>
              <a:buNone/>
            </a:pPr>
            <a:r>
              <a:rPr b="0" lang="en-US" sz="1400" spc="-1" strike="noStrike">
                <a:solidFill>
                  <a:srgbClr val="706f6f"/>
                </a:solidFill>
                <a:latin typeface="Tw Cen MT"/>
                <a:ea typeface="DejaVu Sans"/>
              </a:rPr>
              <a:t>Types of properties: </a:t>
            </a:r>
            <a:endParaRPr b="0" lang="en-US" sz="1400" spc="-1" strike="noStrike">
              <a:latin typeface="Arial"/>
            </a:endParaRPr>
          </a:p>
          <a:p>
            <a:pPr marL="285840" indent="-285840">
              <a:lnSpc>
                <a:spcPct val="100000"/>
              </a:lnSpc>
              <a:buClr>
                <a:srgbClr val="706f6f"/>
              </a:buClr>
              <a:buFont typeface="Arial"/>
              <a:buChar char="•"/>
            </a:pPr>
            <a:r>
              <a:rPr b="0" lang="en-US" sz="1400" spc="-1" strike="noStrike">
                <a:solidFill>
                  <a:srgbClr val="706f6f"/>
                </a:solidFill>
                <a:latin typeface="Tw Cen MT"/>
                <a:ea typeface="DejaVu Sans"/>
              </a:rPr>
              <a:t>environment - ${env.x}</a:t>
            </a:r>
            <a:endParaRPr b="0" lang="en-US" sz="1400" spc="-1" strike="noStrike">
              <a:latin typeface="Arial"/>
            </a:endParaRPr>
          </a:p>
          <a:p>
            <a:pPr marL="285840" indent="-285840">
              <a:lnSpc>
                <a:spcPct val="100000"/>
              </a:lnSpc>
              <a:buClr>
                <a:srgbClr val="706f6f"/>
              </a:buClr>
              <a:buFont typeface="Arial"/>
              <a:buChar char="•"/>
            </a:pPr>
            <a:r>
              <a:rPr b="0" lang="en-US" sz="1400" spc="-1" strike="noStrike">
                <a:solidFill>
                  <a:srgbClr val="706f6f"/>
                </a:solidFill>
                <a:latin typeface="Tw Cen MT"/>
                <a:ea typeface="DejaVu Sans"/>
              </a:rPr>
              <a:t>project - ${project.x}</a:t>
            </a:r>
            <a:endParaRPr b="0" lang="en-US" sz="1400" spc="-1" strike="noStrike">
              <a:latin typeface="Arial"/>
            </a:endParaRPr>
          </a:p>
          <a:p>
            <a:pPr marL="285840" indent="-285840">
              <a:lnSpc>
                <a:spcPct val="100000"/>
              </a:lnSpc>
              <a:buClr>
                <a:srgbClr val="706f6f"/>
              </a:buClr>
              <a:buFont typeface="Arial"/>
              <a:buChar char="•"/>
            </a:pPr>
            <a:r>
              <a:rPr b="0" lang="en-US" sz="1400" spc="-1" strike="noStrike">
                <a:solidFill>
                  <a:srgbClr val="706f6f"/>
                </a:solidFill>
                <a:latin typeface="Tw Cen MT"/>
                <a:ea typeface="DejaVu Sans"/>
              </a:rPr>
              <a:t>settings - ${settings.x}</a:t>
            </a:r>
            <a:endParaRPr b="0" lang="en-US" sz="1400" spc="-1" strike="noStrike">
              <a:latin typeface="Arial"/>
            </a:endParaRPr>
          </a:p>
          <a:p>
            <a:pPr marL="285840" indent="-285840">
              <a:lnSpc>
                <a:spcPct val="100000"/>
              </a:lnSpc>
              <a:buClr>
                <a:srgbClr val="706f6f"/>
              </a:buClr>
              <a:buFont typeface="Arial"/>
              <a:buChar char="•"/>
            </a:pPr>
            <a:r>
              <a:rPr b="0" lang="en-US" sz="1400" spc="-1" strike="noStrike">
                <a:solidFill>
                  <a:srgbClr val="706f6f"/>
                </a:solidFill>
                <a:latin typeface="Tw Cen MT"/>
                <a:ea typeface="DejaVu Sans"/>
              </a:rPr>
              <a:t>Java System Properties - ${java.home}</a:t>
            </a:r>
            <a:endParaRPr b="0" lang="en-US" sz="1400" spc="-1" strike="noStrike">
              <a:latin typeface="Arial"/>
            </a:endParaRPr>
          </a:p>
          <a:p>
            <a:pPr marL="285840" indent="-285840">
              <a:lnSpc>
                <a:spcPct val="100000"/>
              </a:lnSpc>
              <a:buClr>
                <a:srgbClr val="706f6f"/>
              </a:buClr>
              <a:buFont typeface="Arial"/>
              <a:buChar char="•"/>
            </a:pPr>
            <a:r>
              <a:rPr b="0" lang="en-US" sz="1400" spc="-1" strike="noStrike">
                <a:solidFill>
                  <a:srgbClr val="706f6f"/>
                </a:solidFill>
                <a:latin typeface="Tw Cen MT"/>
                <a:ea typeface="DejaVu Sans"/>
              </a:rPr>
              <a:t>user defined - ${x}</a:t>
            </a:r>
            <a:endParaRPr b="0" lang="en-US" sz="1400" spc="-1" strike="noStrike">
              <a:latin typeface="Arial"/>
            </a:endParaRPr>
          </a:p>
          <a:p>
            <a:pPr>
              <a:lnSpc>
                <a:spcPct val="100000"/>
              </a:lnSpc>
              <a:buNone/>
            </a:pPr>
            <a:r>
              <a:rPr b="0" lang="en-US" sz="1400" spc="-1" strike="noStrike">
                <a:solidFill>
                  <a:srgbClr val="706f6f"/>
                </a:solidFill>
                <a:latin typeface="Tw Cen MT"/>
                <a:ea typeface="Arial"/>
              </a:rPr>
              <a:t>where x is property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TRANSITIVE DEPENDENCIES</a:t>
            </a:r>
            <a:endParaRPr b="0" lang="en-US" sz="4000" spc="-1" strike="noStrike">
              <a:latin typeface="Arial"/>
            </a:endParaRPr>
          </a:p>
        </p:txBody>
      </p:sp>
      <p:sp>
        <p:nvSpPr>
          <p:cNvPr id="688"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E750395C-5912-4ED9-BB5F-297EA7D5A20C}"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89" name="CustomShape 3"/>
          <p:cNvSpPr/>
          <p:nvPr/>
        </p:nvSpPr>
        <p:spPr>
          <a:xfrm>
            <a:off x="658800" y="1544760"/>
            <a:ext cx="10902960" cy="4360320"/>
          </a:xfrm>
          <a:prstGeom prst="rect">
            <a:avLst/>
          </a:prstGeom>
          <a:noFill/>
          <a:ln w="0">
            <a:noFill/>
          </a:ln>
        </p:spPr>
        <p:style>
          <a:lnRef idx="0"/>
          <a:fillRef idx="0"/>
          <a:effectRef idx="0"/>
          <a:fontRef idx="minor"/>
        </p:style>
        <p:txBody>
          <a:bodyPr lIns="0" rIns="0" tIns="0" bIns="0" anchor="t">
            <a:no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Dependencies of dependency in our POM </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Arial"/>
              </a:rPr>
              <a:t>With transitive dependencies conflicts can occur</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Arial"/>
              </a:rPr>
              <a:t>You can use the </a:t>
            </a:r>
            <a:r>
              <a:rPr b="0" i="1" lang="en-US" sz="2000" spc="-1" strike="noStrike">
                <a:solidFill>
                  <a:srgbClr val="706f6f"/>
                </a:solidFill>
                <a:latin typeface="Tw Cen MT"/>
                <a:ea typeface="Arial"/>
              </a:rPr>
              <a:t>mvn dependency:tree</a:t>
            </a:r>
            <a:r>
              <a:rPr b="0" lang="en-US" sz="2000" spc="-1" strike="noStrike">
                <a:solidFill>
                  <a:srgbClr val="706f6f"/>
                </a:solidFill>
                <a:latin typeface="Tw Cen MT"/>
                <a:ea typeface="Arial"/>
              </a:rPr>
              <a:t> command to see the dependency tree and identify any conflicts</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With transitive dependencies dependency graph can grow quite large, that is why there are additional features to limit which dependencies are included:</a:t>
            </a:r>
            <a:endParaRPr b="0" lang="en-US" sz="2000" spc="-1" strike="noStrike">
              <a:latin typeface="Arial"/>
            </a:endParaRPr>
          </a:p>
          <a:p>
            <a:pPr lvl="4" marL="1162800" indent="-343080">
              <a:lnSpc>
                <a:spcPts val="2401"/>
              </a:lnSpc>
              <a:buClr>
                <a:srgbClr val="0069b4"/>
              </a:buClr>
              <a:buSzPct val="80000"/>
              <a:buFont typeface="Wingdings" charset="2"/>
              <a:buChar char=""/>
            </a:pPr>
            <a:r>
              <a:rPr b="0" lang="en-US" sz="2000" spc="-1" strike="noStrike">
                <a:solidFill>
                  <a:srgbClr val="706f6f"/>
                </a:solidFill>
                <a:latin typeface="Tw Cen MT"/>
                <a:ea typeface="DejaVu Sans"/>
              </a:rPr>
              <a:t>Dependency mediation</a:t>
            </a:r>
            <a:endParaRPr b="0" lang="en-US" sz="2000" spc="-1" strike="noStrike">
              <a:latin typeface="Arial"/>
            </a:endParaRPr>
          </a:p>
          <a:p>
            <a:pPr lvl="4" marL="1162800" indent="-343080">
              <a:lnSpc>
                <a:spcPts val="2401"/>
              </a:lnSpc>
              <a:buClr>
                <a:srgbClr val="0069b4"/>
              </a:buClr>
              <a:buSzPct val="80000"/>
              <a:buFont typeface="Wingdings" charset="2"/>
              <a:buChar char=""/>
            </a:pPr>
            <a:r>
              <a:rPr b="0" lang="en-US" sz="2000" spc="-1" strike="noStrike">
                <a:solidFill>
                  <a:srgbClr val="706f6f"/>
                </a:solidFill>
                <a:latin typeface="Tw Cen MT"/>
                <a:ea typeface="DejaVu Sans"/>
              </a:rPr>
              <a:t>Dependency management</a:t>
            </a:r>
            <a:endParaRPr b="0" lang="en-US" sz="2000" spc="-1" strike="noStrike">
              <a:latin typeface="Arial"/>
            </a:endParaRPr>
          </a:p>
          <a:p>
            <a:pPr lvl="4" marL="1162800" indent="-343080">
              <a:lnSpc>
                <a:spcPts val="2401"/>
              </a:lnSpc>
              <a:buClr>
                <a:srgbClr val="0069b4"/>
              </a:buClr>
              <a:buSzPct val="80000"/>
              <a:buFont typeface="Wingdings" charset="2"/>
              <a:buChar char=""/>
            </a:pPr>
            <a:r>
              <a:rPr b="0" lang="en-US" sz="2000" spc="-1" strike="noStrike">
                <a:solidFill>
                  <a:srgbClr val="706f6f"/>
                </a:solidFill>
                <a:latin typeface="Tw Cen MT"/>
                <a:ea typeface="DejaVu Sans"/>
              </a:rPr>
              <a:t>Dependency scope</a:t>
            </a:r>
            <a:endParaRPr b="0" lang="en-US" sz="2000" spc="-1" strike="noStrike">
              <a:latin typeface="Arial"/>
            </a:endParaRPr>
          </a:p>
          <a:p>
            <a:pPr lvl="4" marL="1162800" indent="-343080">
              <a:lnSpc>
                <a:spcPts val="2401"/>
              </a:lnSpc>
              <a:buClr>
                <a:srgbClr val="0069b4"/>
              </a:buClr>
              <a:buSzPct val="80000"/>
              <a:buFont typeface="Wingdings" charset="2"/>
              <a:buChar char=""/>
            </a:pPr>
            <a:r>
              <a:rPr b="0" lang="en-US" sz="2000" spc="-1" strike="noStrike">
                <a:solidFill>
                  <a:srgbClr val="706f6f"/>
                </a:solidFill>
                <a:latin typeface="Tw Cen MT"/>
                <a:ea typeface="DejaVu Sans"/>
              </a:rPr>
              <a:t>Excluded dependencies</a:t>
            </a:r>
            <a:endParaRPr b="0" lang="en-US" sz="2000" spc="-1" strike="noStrike">
              <a:latin typeface="Arial"/>
            </a:endParaRPr>
          </a:p>
          <a:p>
            <a:pPr lvl="4" marL="1162800" indent="-343080">
              <a:lnSpc>
                <a:spcPts val="2401"/>
              </a:lnSpc>
              <a:buClr>
                <a:srgbClr val="0069b4"/>
              </a:buClr>
              <a:buSzPct val="80000"/>
              <a:buFont typeface="Wingdings" charset="2"/>
              <a:buChar char=""/>
            </a:pPr>
            <a:r>
              <a:rPr b="0" lang="en-US" sz="2000" spc="-1" strike="noStrike">
                <a:solidFill>
                  <a:srgbClr val="706f6f"/>
                </a:solidFill>
                <a:latin typeface="Tw Cen MT"/>
                <a:ea typeface="DejaVu Sans"/>
              </a:rPr>
              <a:t>Optional dependencies</a:t>
            </a:r>
            <a:endParaRPr b="0" lang="en-US" sz="2000" spc="-1" strike="noStrike">
              <a:latin typeface="Arial"/>
            </a:endParaRPr>
          </a:p>
          <a:p>
            <a:pPr marL="542160">
              <a:lnSpc>
                <a:spcPts val="2401"/>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Complexity of upgrade depends on </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How big is the impact of the changes (</a:t>
            </a:r>
            <a:r>
              <a:rPr b="1" lang="en-US" sz="2000" spc="-1" strike="noStrike">
                <a:solidFill>
                  <a:srgbClr val="706f6f"/>
                </a:solidFill>
                <a:latin typeface="Tw Cen MT"/>
                <a:ea typeface="DejaVu Sans"/>
              </a:rPr>
              <a:t>backward</a:t>
            </a:r>
            <a:r>
              <a:rPr b="0" lang="en-US" sz="2000" spc="-1" strike="noStrike">
                <a:solidFill>
                  <a:srgbClr val="706f6f"/>
                </a:solidFill>
                <a:latin typeface="Tw Cen MT"/>
                <a:ea typeface="DejaVu Sans"/>
              </a:rPr>
              <a:t>-</a:t>
            </a:r>
            <a:r>
              <a:rPr b="1" lang="en-US" sz="2000" spc="-1" strike="noStrike">
                <a:solidFill>
                  <a:srgbClr val="706f6f"/>
                </a:solidFill>
                <a:latin typeface="Tw Cen MT"/>
                <a:ea typeface="DejaVu Sans"/>
              </a:rPr>
              <a:t>compatible or not</a:t>
            </a:r>
            <a:r>
              <a:rPr b="0" lang="en-US" sz="2000" spc="-1" strike="noStrike">
                <a:solidFill>
                  <a:srgbClr val="706f6f"/>
                </a:solidFill>
                <a:latin typeface="Tw Cen MT"/>
                <a:ea typeface="DejaVu Sans"/>
              </a:rPr>
              <a: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Can you afford enough time to do it</a:t>
            </a:r>
            <a:endParaRPr b="0" lang="en-US" sz="2000" spc="-1" strike="noStrike">
              <a:latin typeface="Arial"/>
            </a:endParaRPr>
          </a:p>
          <a:p>
            <a:pPr marL="181080">
              <a:lnSpc>
                <a:spcPts val="2401"/>
              </a:lnSpc>
              <a:buNone/>
              <a:tabLst>
                <a:tab algn="l" pos="0"/>
              </a:tabLst>
            </a:pPr>
            <a:endParaRPr b="0" lang="en-US" sz="2000" spc="-1" strike="noStrike">
              <a:latin typeface="Arial"/>
            </a:endParaRPr>
          </a:p>
          <a:p>
            <a:pPr lvl="1" marL="343080" indent="-342360">
              <a:lnSpc>
                <a:spcPts val="2401"/>
              </a:lnSpc>
              <a:buClr>
                <a:srgbClr val="706f6f"/>
              </a:buClr>
              <a:buFont typeface="Arial"/>
              <a:buChar char="•"/>
              <a:tabLst>
                <a:tab algn="l" pos="0"/>
              </a:tabLst>
            </a:pPr>
            <a:r>
              <a:rPr b="0" lang="en-US" sz="2000" spc="-1" strike="noStrike">
                <a:solidFill>
                  <a:srgbClr val="706f6f"/>
                </a:solidFill>
                <a:latin typeface="Tw Cen MT"/>
                <a:ea typeface="DejaVu Sans"/>
              </a:rPr>
              <a:t>Suggestion</a:t>
            </a:r>
            <a:endParaRPr b="0" lang="en-US" sz="2000" spc="-1" strike="noStrike">
              <a:latin typeface="Arial"/>
            </a:endParaRPr>
          </a:p>
          <a:p>
            <a:pPr lvl="2" marL="523080" indent="-342360">
              <a:lnSpc>
                <a:spcPts val="2401"/>
              </a:lnSpc>
              <a:buClr>
                <a:srgbClr val="004f9f"/>
              </a:buClr>
              <a:buSzPct val="80000"/>
              <a:buFont typeface="Arial"/>
              <a:buChar char="•"/>
              <a:tabLst>
                <a:tab algn="l" pos="0"/>
              </a:tabLst>
            </a:pPr>
            <a:r>
              <a:rPr b="0" lang="en-US" sz="2000" spc="-1" strike="noStrike">
                <a:solidFill>
                  <a:srgbClr val="706f6f"/>
                </a:solidFill>
                <a:latin typeface="Tw Cen MT"/>
                <a:ea typeface="DejaVu Sans"/>
              </a:rPr>
              <a:t>Never use non-LTS version of Java for production code</a:t>
            </a:r>
            <a:endParaRPr b="0" lang="en-US" sz="2000" spc="-1" strike="noStrike">
              <a:latin typeface="Arial"/>
            </a:endParaRPr>
          </a:p>
          <a:p>
            <a:pPr lvl="2" marL="523080" indent="-342360">
              <a:lnSpc>
                <a:spcPts val="2401"/>
              </a:lnSpc>
              <a:buClr>
                <a:srgbClr val="004f9f"/>
              </a:buClr>
              <a:buSzPct val="80000"/>
              <a:buFont typeface="Arial"/>
              <a:buChar char="•"/>
              <a:tabLst>
                <a:tab algn="l" pos="0"/>
              </a:tabLst>
            </a:pPr>
            <a:r>
              <a:rPr b="0" lang="en-US" sz="2000" spc="-1" strike="noStrike">
                <a:solidFill>
                  <a:srgbClr val="706f6f"/>
                </a:solidFill>
                <a:latin typeface="Tw Cen MT"/>
                <a:ea typeface="DejaVu Sans"/>
              </a:rPr>
              <a:t>Upgrade to next LTS version needs to be planned</a:t>
            </a:r>
            <a:endParaRPr b="0" lang="en-US" sz="2000" spc="-1" strike="noStrike">
              <a:latin typeface="Arial"/>
            </a:endParaRPr>
          </a:p>
          <a:p>
            <a:pPr marL="181080">
              <a:lnSpc>
                <a:spcPts val="2401"/>
              </a:lnSpc>
              <a:buNone/>
              <a:tabLst>
                <a:tab algn="l" pos="0"/>
              </a:tabLst>
            </a:pPr>
            <a:endParaRPr b="0" lang="en-US" sz="2000" spc="-1" strike="noStrike">
              <a:latin typeface="Arial"/>
            </a:endParaRPr>
          </a:p>
        </p:txBody>
      </p:sp>
      <p:sp>
        <p:nvSpPr>
          <p:cNvPr id="453"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When to Upgrade?</a:t>
            </a:r>
            <a:endParaRPr b="0" lang="en-US" sz="4000" spc="-1" strike="noStrike">
              <a:latin typeface="Arial"/>
            </a:endParaRPr>
          </a:p>
        </p:txBody>
      </p:sp>
      <p:sp>
        <p:nvSpPr>
          <p:cNvPr id="454"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78B4BD59-7C13-44C8-A7A3-A639EC40C669}"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Arial"/>
              </a:rPr>
              <a:t>Dependency mediation</a:t>
            </a:r>
            <a:endParaRPr b="0" lang="en-US" sz="4000" spc="-1" strike="noStrike">
              <a:latin typeface="Arial"/>
            </a:endParaRPr>
          </a:p>
        </p:txBody>
      </p:sp>
      <p:sp>
        <p:nvSpPr>
          <p:cNvPr id="691"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BE5C91B2-2734-482F-A977-6648D6046DBB}"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92" name="CustomShape 3"/>
          <p:cNvSpPr/>
          <p:nvPr/>
        </p:nvSpPr>
        <p:spPr>
          <a:xfrm>
            <a:off x="658800" y="1544760"/>
            <a:ext cx="10902960" cy="4360320"/>
          </a:xfrm>
          <a:prstGeom prst="rect">
            <a:avLst/>
          </a:prstGeom>
          <a:noFill/>
          <a:ln w="0">
            <a:noFill/>
          </a:ln>
        </p:spPr>
        <p:style>
          <a:lnRef idx="0"/>
          <a:fillRef idx="0"/>
          <a:effectRef idx="0"/>
          <a:fontRef idx="minor"/>
        </p:style>
        <p:txBody>
          <a:bodyPr lIns="0" rIns="0" tIns="0" bIns="0" anchor="t">
            <a:noAutofit/>
          </a:bodyPr>
          <a:p>
            <a:pPr marL="705600" indent="-343080">
              <a:lnSpc>
                <a:spcPct val="100000"/>
              </a:lnSpc>
              <a:buClr>
                <a:srgbClr val="0069b4"/>
              </a:buClr>
              <a:buSzPct val="80000"/>
              <a:buFont typeface="Arial"/>
              <a:buChar char="•"/>
            </a:pPr>
            <a:r>
              <a:rPr b="0" lang="en-US" sz="2000" spc="-1" strike="noStrike">
                <a:solidFill>
                  <a:srgbClr val="706f6f"/>
                </a:solidFill>
                <a:latin typeface="Tw Cen MT"/>
                <a:ea typeface="Arial"/>
              </a:rPr>
              <a:t>Dependency mediation is the process by which maven resolves conflicts between different versions of the same dependency that are included in the project's dependencies</a:t>
            </a:r>
            <a:endParaRPr b="0" lang="en-US" sz="2000" spc="-1" strike="noStrike">
              <a:latin typeface="Arial"/>
            </a:endParaRPr>
          </a:p>
          <a:p>
            <a:pPr marL="705600" indent="-343080">
              <a:lnSpc>
                <a:spcPct val="100000"/>
              </a:lnSpc>
              <a:buClr>
                <a:srgbClr val="0069b4"/>
              </a:buClr>
              <a:buSzPct val="80000"/>
              <a:buFont typeface="Arial"/>
              <a:buChar char="•"/>
            </a:pPr>
            <a:r>
              <a:rPr b="0" lang="en-US" sz="2000" spc="-1" strike="noStrike">
                <a:solidFill>
                  <a:srgbClr val="706f6f"/>
                </a:solidFill>
                <a:latin typeface="Tw Cen MT"/>
                <a:ea typeface="Arial"/>
              </a:rPr>
              <a:t>When there are multiple versions of the same dependency included in a project's dependencies, maven uses a set of rules to determine which version of the dependency should be used:</a:t>
            </a:r>
            <a:endParaRPr b="0" lang="en-US" sz="2000" spc="-1" strike="noStrike">
              <a:latin typeface="Arial"/>
            </a:endParaRPr>
          </a:p>
          <a:p>
            <a:pPr lvl="1" marL="1162800" indent="-343080">
              <a:lnSpc>
                <a:spcPct val="100000"/>
              </a:lnSpc>
              <a:buClr>
                <a:srgbClr val="0069b4"/>
              </a:buClr>
              <a:buSzPct val="80000"/>
              <a:buFont typeface="Arial"/>
              <a:buChar char="•"/>
            </a:pPr>
            <a:r>
              <a:rPr b="0" lang="en-US" sz="2000" spc="-1" strike="noStrike">
                <a:solidFill>
                  <a:srgbClr val="706f6f"/>
                </a:solidFill>
                <a:latin typeface="Tw Cen MT"/>
                <a:ea typeface="DejaVu Sans"/>
              </a:rPr>
              <a:t>The version of the dependency that is declared directly in the project's POM file takes precedence over any other version</a:t>
            </a:r>
            <a:endParaRPr b="0" lang="en-US" sz="2000" spc="-1" strike="noStrike">
              <a:latin typeface="Arial"/>
            </a:endParaRPr>
          </a:p>
          <a:p>
            <a:pPr lvl="1" marL="1162800" indent="-343080">
              <a:lnSpc>
                <a:spcPct val="100000"/>
              </a:lnSpc>
              <a:buClr>
                <a:srgbClr val="0069b4"/>
              </a:buClr>
              <a:buSzPct val="80000"/>
              <a:buFont typeface="Arial"/>
              <a:buChar char="•"/>
            </a:pPr>
            <a:r>
              <a:rPr b="0" lang="en-US" sz="2000" spc="-1" strike="noStrike">
                <a:solidFill>
                  <a:srgbClr val="706f6f"/>
                </a:solidFill>
                <a:latin typeface="Tw Cen MT"/>
                <a:ea typeface="DejaVu Sans"/>
              </a:rPr>
              <a:t>If there are multiple versions of the dependency in the project's transitive dependencies, maven selects the version with the highest version number</a:t>
            </a:r>
            <a:endParaRPr b="0" lang="en-US" sz="2000" spc="-1" strike="noStrike">
              <a:latin typeface="Arial"/>
            </a:endParaRPr>
          </a:p>
          <a:p>
            <a:pPr lvl="1" marL="1162800" indent="-343080">
              <a:lnSpc>
                <a:spcPct val="100000"/>
              </a:lnSpc>
              <a:buClr>
                <a:srgbClr val="0069b4"/>
              </a:buClr>
              <a:buSzPct val="80000"/>
              <a:buFont typeface="Arial"/>
              <a:buChar char="•"/>
            </a:pPr>
            <a:r>
              <a:rPr b="0" lang="en-US" sz="2000" spc="-1" strike="noStrike">
                <a:solidFill>
                  <a:srgbClr val="706f6f"/>
                </a:solidFill>
                <a:latin typeface="Tw Cen MT"/>
                <a:ea typeface="DejaVu Sans"/>
              </a:rPr>
              <a:t>If there are multiple versions of the dependency with the same version number, maven selects the first version that it encounters while traversing the dependency tree</a:t>
            </a:r>
            <a:endParaRPr b="0" lang="en-US" sz="2000" spc="-1" strike="noStrike">
              <a:latin typeface="Arial"/>
            </a:endParaRPr>
          </a:p>
          <a:p>
            <a:pPr marL="362520">
              <a:lnSpc>
                <a:spcPct val="100000"/>
              </a:lnSpc>
              <a:buNone/>
            </a:pPr>
            <a:endParaRPr b="0" lang="en-US" sz="2000" spc="-1" strike="noStrike">
              <a:latin typeface="Arial"/>
            </a:endParaRPr>
          </a:p>
          <a:p>
            <a:pPr>
              <a:lnSpc>
                <a:spcPts val="2401"/>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Arial"/>
              </a:rPr>
              <a:t>Dependency management</a:t>
            </a:r>
            <a:endParaRPr b="0" lang="en-US" sz="4000" spc="-1" strike="noStrike">
              <a:latin typeface="Arial"/>
            </a:endParaRPr>
          </a:p>
        </p:txBody>
      </p:sp>
      <p:sp>
        <p:nvSpPr>
          <p:cNvPr id="694"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059F6618-90EF-4EAB-9D24-6BD7AD8ED468}"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695" name="CustomShape 3"/>
          <p:cNvSpPr/>
          <p:nvPr/>
        </p:nvSpPr>
        <p:spPr>
          <a:xfrm>
            <a:off x="658800" y="1544760"/>
            <a:ext cx="10902960" cy="2471040"/>
          </a:xfrm>
          <a:prstGeom prst="rect">
            <a:avLst/>
          </a:prstGeom>
          <a:noFill/>
          <a:ln w="0">
            <a:noFill/>
          </a:ln>
        </p:spPr>
        <p:style>
          <a:lnRef idx="0"/>
          <a:fillRef idx="0"/>
          <a:effectRef idx="0"/>
          <a:fontRef idx="minor"/>
        </p:style>
        <p:txBody>
          <a:bodyPr lIns="0" rIns="0" tIns="0" bIns="0" anchor="t">
            <a:noAutofit/>
          </a:bodyPr>
          <a:p>
            <a:pPr marL="704880" indent="-342360">
              <a:lnSpc>
                <a:spcPct val="100000"/>
              </a:lnSpc>
              <a:buClr>
                <a:srgbClr val="0069b4"/>
              </a:buClr>
              <a:buSzPct val="80000"/>
              <a:buFont typeface="Arial"/>
              <a:buChar char="•"/>
            </a:pPr>
            <a:r>
              <a:rPr b="0" lang="en-US" sz="2000" spc="-1" strike="noStrike">
                <a:solidFill>
                  <a:srgbClr val="706f6f"/>
                </a:solidFill>
                <a:latin typeface="Tw Cen MT"/>
                <a:ea typeface="DejaVu Sans"/>
              </a:rPr>
              <a:t>&lt;dependencyManagement&gt; is a section in the maven POM file that is used to manage dependency versions for a project and its sub-modules</a:t>
            </a:r>
            <a:endParaRPr b="0" lang="en-US" sz="2000" spc="-1" strike="noStrike">
              <a:latin typeface="Arial"/>
            </a:endParaRPr>
          </a:p>
          <a:p>
            <a:pPr marL="704880" indent="-342360">
              <a:lnSpc>
                <a:spcPct val="100000"/>
              </a:lnSpc>
              <a:buClr>
                <a:srgbClr val="0069b4"/>
              </a:buClr>
              <a:buSzPct val="80000"/>
              <a:buFont typeface="Arial"/>
              <a:buChar char="•"/>
            </a:pPr>
            <a:r>
              <a:rPr b="0" lang="en-US" sz="2000" spc="-1" strike="noStrike">
                <a:solidFill>
                  <a:srgbClr val="706f6f"/>
                </a:solidFill>
                <a:latin typeface="Tw Cen MT"/>
                <a:ea typeface="DejaVu Sans"/>
              </a:rPr>
              <a:t>Provides a way to resolve these conflicts by centralizing the version management of a dependency in a single location</a:t>
            </a:r>
            <a:endParaRPr b="0" lang="en-US" sz="2000" spc="-1" strike="noStrike">
              <a:latin typeface="Arial"/>
            </a:endParaRPr>
          </a:p>
          <a:p>
            <a:pPr marL="704880" indent="-342360">
              <a:lnSpc>
                <a:spcPct val="100000"/>
              </a:lnSpc>
              <a:buClr>
                <a:srgbClr val="0069b4"/>
              </a:buClr>
              <a:buSzPct val="80000"/>
              <a:buFont typeface="Arial"/>
              <a:buChar char="•"/>
            </a:pPr>
            <a:r>
              <a:rPr b="0" lang="en-US" sz="2000" spc="-1" strike="noStrike">
                <a:solidFill>
                  <a:srgbClr val="706f6f"/>
                </a:solidFill>
                <a:latin typeface="Tw Cen MT"/>
                <a:ea typeface="DejaVu Sans"/>
              </a:rPr>
              <a:t>You can define a particular version of a dependency in the &lt;dependencyManagement&gt; section and then refer to that version in the &lt;dependencies&gt; section of your module's or sub-module's POM file, instead of specifying the version of the library in each module's POM</a:t>
            </a:r>
            <a:endParaRPr b="0" lang="en-US" sz="2000" spc="-1" strike="noStrike">
              <a:latin typeface="Arial"/>
            </a:endParaRPr>
          </a:p>
        </p:txBody>
      </p:sp>
      <p:pic>
        <p:nvPicPr>
          <p:cNvPr id="696" name="Picture 3" descr="Text&#10;&#10;Description automatically generated"/>
          <p:cNvPicPr/>
          <p:nvPr/>
        </p:nvPicPr>
        <p:blipFill>
          <a:blip r:embed="rId1"/>
          <a:stretch/>
        </p:blipFill>
        <p:spPr>
          <a:xfrm>
            <a:off x="1123920" y="3846600"/>
            <a:ext cx="4253040" cy="2354400"/>
          </a:xfrm>
          <a:prstGeom prst="rect">
            <a:avLst/>
          </a:prstGeom>
          <a:ln w="0">
            <a:noFill/>
          </a:ln>
        </p:spPr>
      </p:pic>
      <p:pic>
        <p:nvPicPr>
          <p:cNvPr id="697" name="Picture 4" descr="Text&#10;&#10;Description automatically generated"/>
          <p:cNvPicPr/>
          <p:nvPr/>
        </p:nvPicPr>
        <p:blipFill>
          <a:blip r:embed="rId2"/>
          <a:stretch/>
        </p:blipFill>
        <p:spPr>
          <a:xfrm>
            <a:off x="5829480" y="4012560"/>
            <a:ext cx="5193360" cy="196020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DEPENDENCY SCOPE</a:t>
            </a:r>
            <a:endParaRPr b="0" lang="en-US" sz="4000" spc="-1" strike="noStrike">
              <a:latin typeface="Arial"/>
            </a:endParaRPr>
          </a:p>
        </p:txBody>
      </p:sp>
      <p:sp>
        <p:nvSpPr>
          <p:cNvPr id="699"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C87E162-9669-4253-B7E8-80094372EFF0}"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00" name="CustomShape 3"/>
          <p:cNvSpPr/>
          <p:nvPr/>
        </p:nvSpPr>
        <p:spPr>
          <a:xfrm>
            <a:off x="658800" y="1143720"/>
            <a:ext cx="10902960" cy="5278320"/>
          </a:xfrm>
          <a:prstGeom prst="rect">
            <a:avLst/>
          </a:prstGeom>
          <a:noFill/>
          <a:ln w="0">
            <a:noFill/>
          </a:ln>
        </p:spPr>
        <p:style>
          <a:lnRef idx="0"/>
          <a:fillRef idx="0"/>
          <a:effectRef idx="0"/>
          <a:fontRef idx="minor"/>
        </p:style>
        <p:txBody>
          <a:bodyPr lIns="0" rIns="0" tIns="0" bIns="0" anchor="t">
            <a:noAutofit/>
          </a:bodyPr>
          <a:p>
            <a:pPr>
              <a:lnSpc>
                <a:spcPts val="2401"/>
              </a:lnSpc>
              <a:buNone/>
            </a:pP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Used to determine when a dependency is included in a classpath</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Arial"/>
              </a:rPr>
              <a:t>To define scope use &lt;scope&gt; block</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Arial"/>
              </a:rPr>
              <a:t>For example, JUnit is used only in tests, and we don’t need that dependency when we compile or run our source code, but we want that to be used when compiling test classes, in that case we will use test scope</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Most common scope types:</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compile – default scope, used for dependencies that are required for compiling, testing, and running the application</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runtime – The dependencies with this scope are required at runtime, but we don’t need them for compiling or testing the code, for example JDBC dependency</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test </a:t>
            </a:r>
            <a:r>
              <a:rPr b="0" lang="en-US" sz="2000" spc="-1" strike="noStrike">
                <a:solidFill>
                  <a:srgbClr val="706f6f"/>
                </a:solidFill>
                <a:latin typeface="Arial"/>
                <a:ea typeface="Arial"/>
              </a:rPr>
              <a:t>– </a:t>
            </a:r>
            <a:r>
              <a:rPr b="0" lang="en-US" sz="2000" spc="-1" strike="noStrike">
                <a:solidFill>
                  <a:srgbClr val="706f6f"/>
                </a:solidFill>
                <a:latin typeface="Tw Cen MT"/>
                <a:ea typeface="Arial"/>
              </a:rPr>
              <a:t>JUnit example mentioned above</a:t>
            </a:r>
            <a:endParaRPr b="0" lang="en-US" sz="2000" spc="-1" strike="noStrike">
              <a:latin typeface="Arial"/>
            </a:endParaRPr>
          </a:p>
          <a:p>
            <a:pPr lvl="5" marL="1057320" indent="-342360">
              <a:lnSpc>
                <a:spcPts val="2401"/>
              </a:lnSpc>
              <a:buClr>
                <a:srgbClr val="0095db"/>
              </a:buClr>
              <a:buSzPct val="80000"/>
              <a:buFont typeface="Arial"/>
              <a:buChar char="•"/>
            </a:pPr>
            <a:r>
              <a:rPr b="0" lang="en-US" sz="2000" spc="-1" strike="noStrike">
                <a:solidFill>
                  <a:srgbClr val="706f6f"/>
                </a:solidFill>
                <a:latin typeface="Tw Cen MT"/>
                <a:ea typeface="DejaVu Sans"/>
              </a:rPr>
              <a:t>provided – </a:t>
            </a:r>
            <a:r>
              <a:rPr b="0" lang="en-US" sz="2000" spc="-1" strike="noStrike">
                <a:solidFill>
                  <a:srgbClr val="706f6f"/>
                </a:solidFill>
                <a:latin typeface="Tw Cen MT"/>
                <a:ea typeface="Arial"/>
              </a:rPr>
              <a:t>is used for these dependencies that should not be included in the final artifact, as they are expected to be provided by the container or environment where the application will run</a:t>
            </a:r>
            <a:r>
              <a:rPr b="0" lang="en-US" sz="2000" spc="-1" strike="noStrike">
                <a:solidFill>
                  <a:srgbClr val="706f6f"/>
                </a:solidFill>
                <a:latin typeface="Tw Cen MT"/>
                <a:ea typeface="DejaVu Sans"/>
              </a:rPr>
              <a:t>, for example application server (Tomcat) is responsible for providing it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Excluded dependencies</a:t>
            </a:r>
            <a:endParaRPr b="0" lang="en-US" sz="4000" spc="-1" strike="noStrike">
              <a:latin typeface="Arial"/>
            </a:endParaRPr>
          </a:p>
        </p:txBody>
      </p:sp>
      <p:sp>
        <p:nvSpPr>
          <p:cNvPr id="702"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91BE4CDC-5090-4A98-953C-872C855CD884}"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03" name="CustomShape 3"/>
          <p:cNvSpPr/>
          <p:nvPr/>
        </p:nvSpPr>
        <p:spPr>
          <a:xfrm>
            <a:off x="658800" y="1143720"/>
            <a:ext cx="10902960" cy="5278320"/>
          </a:xfrm>
          <a:prstGeom prst="rect">
            <a:avLst/>
          </a:prstGeom>
          <a:noFill/>
          <a:ln w="0">
            <a:noFill/>
          </a:ln>
        </p:spPr>
        <p:style>
          <a:lnRef idx="0"/>
          <a:fillRef idx="0"/>
          <a:effectRef idx="0"/>
          <a:fontRef idx="minor"/>
        </p:style>
        <p:txBody>
          <a:bodyPr lIns="0" rIns="0" tIns="0" bIns="0" anchor="t">
            <a:noAutofit/>
          </a:bodyPr>
          <a:p>
            <a:pPr>
              <a:lnSpc>
                <a:spcPts val="2401"/>
              </a:lnSpc>
              <a:buNone/>
            </a:pP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We can exclude unwanted dependencies</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For example: project A depends on project B, and B depends on project C, since maven resolves dependencies transitively C will be included in A classpath</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If for any reason, we don't want dependency C to be present in A classpath, that can be achieved using &lt;exclusions&gt; block</a:t>
            </a:r>
            <a:endParaRPr b="0" lang="en-US" sz="2000" spc="-1" strike="noStrike">
              <a:latin typeface="Arial"/>
            </a:endParaRPr>
          </a:p>
        </p:txBody>
      </p:sp>
      <p:pic>
        <p:nvPicPr>
          <p:cNvPr id="704" name="Picture 3" descr="Text&#10;&#10;Description automatically generated"/>
          <p:cNvPicPr/>
          <p:nvPr/>
        </p:nvPicPr>
        <p:blipFill>
          <a:blip r:embed="rId1"/>
          <a:stretch/>
        </p:blipFill>
        <p:spPr>
          <a:xfrm>
            <a:off x="2157840" y="3164760"/>
            <a:ext cx="6668280" cy="334368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Optional dependencies</a:t>
            </a:r>
            <a:endParaRPr b="0" lang="en-US" sz="4000" spc="-1" strike="noStrike">
              <a:latin typeface="Arial"/>
            </a:endParaRPr>
          </a:p>
        </p:txBody>
      </p:sp>
      <p:sp>
        <p:nvSpPr>
          <p:cNvPr id="706"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1523A63-105C-43BD-B12A-E8DA25BF2E41}"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07" name="CustomShape 3"/>
          <p:cNvSpPr/>
          <p:nvPr/>
        </p:nvSpPr>
        <p:spPr>
          <a:xfrm>
            <a:off x="658800" y="1143720"/>
            <a:ext cx="10902960" cy="5278320"/>
          </a:xfrm>
          <a:prstGeom prst="rect">
            <a:avLst/>
          </a:prstGeom>
          <a:noFill/>
          <a:ln w="0">
            <a:noFill/>
          </a:ln>
        </p:spPr>
        <p:style>
          <a:lnRef idx="0"/>
          <a:fillRef idx="0"/>
          <a:effectRef idx="0"/>
          <a:fontRef idx="minor"/>
        </p:style>
        <p:txBody>
          <a:bodyPr lIns="0" rIns="0" tIns="0" bIns="0" anchor="t">
            <a:noAutofit/>
          </a:bodyPr>
          <a:p>
            <a:pPr>
              <a:lnSpc>
                <a:spcPts val="2401"/>
              </a:lnSpc>
              <a:buNone/>
            </a:pP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Some of the dependencies are only used for certain features in the project and those will not be needed if that feature is not used, so no need for them to be included into classpath</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For example: project B depends on project C and C is marked as optional, that means that if project A depends on B, dependency C will not be included in classpath of project A</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If C is indeed needed in A, it can be added directly as a dependency</a:t>
            </a:r>
            <a:endParaRPr b="0" lang="en-US" sz="2000" spc="-1" strike="noStrike">
              <a:latin typeface="Arial"/>
            </a:endParaRPr>
          </a:p>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To mark some dependency as optional use &lt;optional&gt;</a:t>
            </a:r>
            <a:endParaRPr b="0" lang="en-US" sz="2000" spc="-1" strike="noStrike">
              <a:latin typeface="Arial"/>
            </a:endParaRPr>
          </a:p>
        </p:txBody>
      </p:sp>
      <p:pic>
        <p:nvPicPr>
          <p:cNvPr id="708" name="Picture 3" descr="Text&#10;&#10;Description automatically generated"/>
          <p:cNvPicPr/>
          <p:nvPr/>
        </p:nvPicPr>
        <p:blipFill>
          <a:blip r:embed="rId1"/>
          <a:stretch/>
        </p:blipFill>
        <p:spPr>
          <a:xfrm>
            <a:off x="2743200" y="3823560"/>
            <a:ext cx="6748560" cy="259848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DEPENDENCY versioning</a:t>
            </a:r>
            <a:endParaRPr b="0" lang="en-US" sz="4000" spc="-1" strike="noStrike">
              <a:latin typeface="Arial"/>
            </a:endParaRPr>
          </a:p>
        </p:txBody>
      </p:sp>
      <p:sp>
        <p:nvSpPr>
          <p:cNvPr id="710"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B4F3F3C4-B501-4DCA-B701-8B7C56C671A9}"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11" name="CustomShape 3"/>
          <p:cNvSpPr/>
          <p:nvPr/>
        </p:nvSpPr>
        <p:spPr>
          <a:xfrm>
            <a:off x="658800" y="1544760"/>
            <a:ext cx="10902960" cy="4360320"/>
          </a:xfrm>
          <a:prstGeom prst="rect">
            <a:avLst/>
          </a:prstGeom>
          <a:noFill/>
          <a:ln w="0">
            <a:noFill/>
          </a:ln>
        </p:spPr>
        <p:style>
          <a:lnRef idx="0"/>
          <a:fillRef idx="0"/>
          <a:effectRef idx="0"/>
          <a:fontRef idx="minor"/>
        </p:style>
        <p:txBody>
          <a:bodyPr lIns="0" rIns="0" tIns="0" bIns="0" anchor="t">
            <a:noAutofit/>
          </a:bodyPr>
          <a:p>
            <a:pPr lvl="3" marL="704880" indent="-342360">
              <a:lnSpc>
                <a:spcPts val="2401"/>
              </a:lnSpc>
              <a:buClr>
                <a:srgbClr val="0069b4"/>
              </a:buClr>
              <a:buSzPct val="80000"/>
              <a:buFont typeface="Arial"/>
              <a:buChar char="•"/>
            </a:pPr>
            <a:r>
              <a:rPr b="0" lang="en-US" sz="2000" spc="-1" strike="noStrike">
                <a:solidFill>
                  <a:srgbClr val="706f6f"/>
                </a:solidFill>
                <a:latin typeface="Tw Cen MT"/>
                <a:ea typeface="DejaVu Sans"/>
              </a:rPr>
              <a:t>Maven allows you to specify the range of version that are acceptable to use</a:t>
            </a:r>
            <a:endParaRPr b="0" lang="en-US" sz="2000" spc="-1" strike="noStrike">
              <a:latin typeface="Arial"/>
            </a:endParaRPr>
          </a:p>
          <a:p>
            <a:pPr marL="362520">
              <a:lnSpc>
                <a:spcPts val="2401"/>
              </a:lnSpc>
              <a:buNone/>
            </a:pPr>
            <a:endParaRPr b="0" lang="en-US" sz="2000" spc="-1" strike="noStrike">
              <a:latin typeface="Arial"/>
            </a:endParaRPr>
          </a:p>
          <a:p>
            <a:pPr>
              <a:lnSpc>
                <a:spcPct val="100000"/>
              </a:lnSpc>
              <a:buNone/>
            </a:pPr>
            <a:endParaRPr b="0" lang="en-US" sz="2000" spc="-1" strike="noStrike">
              <a:latin typeface="Arial"/>
            </a:endParaRPr>
          </a:p>
        </p:txBody>
      </p:sp>
      <p:graphicFrame>
        <p:nvGraphicFramePr>
          <p:cNvPr id="712" name="Table 3"/>
          <p:cNvGraphicFramePr/>
          <p:nvPr/>
        </p:nvGraphicFramePr>
        <p:xfrm>
          <a:off x="897480" y="2335320"/>
          <a:ext cx="9977400" cy="3336840"/>
        </p:xfrm>
        <a:graphic>
          <a:graphicData uri="http://schemas.openxmlformats.org/drawingml/2006/table">
            <a:tbl>
              <a:tblPr/>
              <a:tblGrid>
                <a:gridCol w="4988880"/>
                <a:gridCol w="4988880"/>
              </a:tblGrid>
              <a:tr h="370800">
                <a:tc>
                  <a:txBody>
                    <a:bodyPr anchor="t">
                      <a:noAutofit/>
                    </a:bodyPr>
                    <a:p>
                      <a:pPr>
                        <a:lnSpc>
                          <a:spcPct val="100000"/>
                        </a:lnSpc>
                        <a:buNone/>
                      </a:pPr>
                      <a:r>
                        <a:rPr b="1" lang="en-US" sz="1800" spc="-1" strike="noStrike">
                          <a:solidFill>
                            <a:srgbClr val="ffffff"/>
                          </a:solidFill>
                          <a:latin typeface="Arial"/>
                          <a:ea typeface="DejaVu Sans"/>
                        </a:rPr>
                        <a:t>Range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1434a0"/>
                    </a:solidFill>
                  </a:tcPr>
                </a:tc>
                <a:tc>
                  <a:txBody>
                    <a:bodyPr anchor="t">
                      <a:noAutofit/>
                    </a:bodyPr>
                    <a:p>
                      <a:pPr>
                        <a:lnSpc>
                          <a:spcPct val="100000"/>
                        </a:lnSpc>
                        <a:buNone/>
                      </a:pPr>
                      <a:r>
                        <a:rPr b="1" lang="en-US" sz="1800" spc="-1" strike="noStrike">
                          <a:solidFill>
                            <a:srgbClr val="ffffff"/>
                          </a:solidFill>
                          <a:latin typeface="Arial"/>
                          <a:ea typeface="DejaVu Sans"/>
                        </a:rPr>
                        <a:t>Meaning</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1434a0"/>
                    </a:solidFill>
                  </a:tcPr>
                </a:tc>
              </a:tr>
              <a:tr h="370800">
                <a:tc>
                  <a:txBody>
                    <a:bodyPr anchor="t">
                      <a:noAutofit/>
                    </a:bodyPr>
                    <a:p>
                      <a:pPr>
                        <a:lnSpc>
                          <a:spcPct val="100000"/>
                        </a:lnSpc>
                        <a:buNone/>
                      </a:pPr>
                      <a:r>
                        <a:rPr b="0" lang="en-US" sz="1800" spc="-1" strike="noStrike">
                          <a:solidFill>
                            <a:srgbClr val="000000"/>
                          </a:solidFill>
                          <a:latin typeface="Arial"/>
                          <a:ea typeface="DejaVu Sans"/>
                        </a:rPr>
                        <a:t>(,1.0]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c>
                  <a:txBody>
                    <a:bodyPr anchor="t">
                      <a:noAutofit/>
                    </a:bodyPr>
                    <a:p>
                      <a:pPr>
                        <a:lnSpc>
                          <a:spcPct val="100000"/>
                        </a:lnSpc>
                        <a:buNone/>
                      </a:pPr>
                      <a:r>
                        <a:rPr b="0" lang="en-US" sz="1800" spc="-1" strike="noStrike">
                          <a:solidFill>
                            <a:srgbClr val="000000"/>
                          </a:solidFill>
                          <a:latin typeface="Arial"/>
                          <a:ea typeface="DejaVu Sans"/>
                        </a:rPr>
                        <a:t>v &lt;= 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c>
                  <a:txBody>
                    <a:bodyPr anchor="t">
                      <a:noAutofit/>
                    </a:bodyPr>
                    <a:p>
                      <a:pPr>
                        <a:lnSpc>
                          <a:spcPct val="100000"/>
                        </a:lnSpc>
                        <a:buNone/>
                      </a:pPr>
                      <a:r>
                        <a:rPr b="0" lang="en-US" sz="1800" spc="-1" strike="noStrike">
                          <a:solidFill>
                            <a:srgbClr val="000000"/>
                          </a:solidFill>
                          <a:latin typeface="Arial"/>
                          <a:ea typeface="DejaVu Sans"/>
                        </a:rPr>
                        <a:t>1.0 or later version, if 1.0 is not available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c>
                  <a:txBody>
                    <a:bodyPr anchor="t">
                      <a:noAutofit/>
                    </a:bodyPr>
                    <a:p>
                      <a:pPr>
                        <a:lnSpc>
                          <a:spcPct val="100000"/>
                        </a:lnSpc>
                        <a:buNone/>
                      </a:pPr>
                      <a:r>
                        <a:rPr b="0" lang="en-US" sz="1800" spc="-1" strike="noStrike">
                          <a:solidFill>
                            <a:srgbClr val="000000"/>
                          </a:solidFill>
                          <a:latin typeface="Arial"/>
                          <a:ea typeface="DejaVu Sans"/>
                        </a:rPr>
                        <a:t>Exactly 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[1.2,1.3]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c>
                  <a:txBody>
                    <a:bodyPr anchor="t">
                      <a:noAutofit/>
                    </a:bodyPr>
                    <a:p>
                      <a:pPr>
                        <a:lnSpc>
                          <a:spcPct val="100000"/>
                        </a:lnSpc>
                        <a:buNone/>
                      </a:pPr>
                      <a:r>
                        <a:rPr b="0" lang="en-US" sz="1800" spc="-1" strike="noStrike">
                          <a:solidFill>
                            <a:srgbClr val="000000"/>
                          </a:solidFill>
                          <a:latin typeface="Arial"/>
                          <a:ea typeface="DejaVu Sans"/>
                        </a:rPr>
                        <a:t>1.2 &lt;= v &lt;= 1.3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[1.0,2.0)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c>
                  <a:txBody>
                    <a:bodyPr anchor="t">
                      <a:noAutofit/>
                    </a:bodyPr>
                    <a:p>
                      <a:pPr>
                        <a:lnSpc>
                          <a:spcPct val="100000"/>
                        </a:lnSpc>
                        <a:buNone/>
                      </a:pPr>
                      <a:r>
                        <a:rPr b="0" lang="en-US" sz="1800" spc="-1" strike="noStrike">
                          <a:solidFill>
                            <a:srgbClr val="000000"/>
                          </a:solidFill>
                          <a:latin typeface="Arial"/>
                          <a:ea typeface="DejaVu Sans"/>
                        </a:rPr>
                        <a:t>1.0 &lt;= v &lt; 2.0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c>
                  <a:txBody>
                    <a:bodyPr anchor="t">
                      <a:noAutofit/>
                    </a:bodyPr>
                    <a:p>
                      <a:pPr>
                        <a:lnSpc>
                          <a:spcPct val="100000"/>
                        </a:lnSpc>
                        <a:buNone/>
                      </a:pPr>
                      <a:r>
                        <a:rPr b="0" lang="en-US" sz="1800" spc="-1" strike="noStrike">
                          <a:solidFill>
                            <a:srgbClr val="000000"/>
                          </a:solidFill>
                          <a:latin typeface="Arial"/>
                          <a:ea typeface="DejaVu Sans"/>
                        </a:rPr>
                        <a:t>v &gt;= 1.5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(,1.0],[1.2,)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c>
                  <a:txBody>
                    <a:bodyPr anchor="t">
                      <a:noAutofit/>
                    </a:bodyPr>
                    <a:p>
                      <a:pPr>
                        <a:lnSpc>
                          <a:spcPct val="100000"/>
                        </a:lnSpc>
                        <a:buNone/>
                      </a:pPr>
                      <a:r>
                        <a:rPr b="0" lang="en-US" sz="1800" spc="-1" strike="noStrike">
                          <a:solidFill>
                            <a:srgbClr val="000000"/>
                          </a:solidFill>
                          <a:latin typeface="Arial"/>
                          <a:ea typeface="DejaVu Sans"/>
                        </a:rPr>
                        <a:t>v &lt;=1.0 or v &gt;= 1.2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f"/>
                    </a:solidFill>
                  </a:tcPr>
                </a:tc>
              </a:tr>
              <a:tr h="370800">
                <a:tc>
                  <a:txBody>
                    <a:bodyPr anchor="t">
                      <a:noAutofit/>
                    </a:bodyPr>
                    <a:p>
                      <a:pPr>
                        <a:lnSpc>
                          <a:spcPct val="100000"/>
                        </a:lnSpc>
                        <a:buNone/>
                      </a:pPr>
                      <a:r>
                        <a:rPr b="0" lang="en-US" sz="1800" spc="-1" strike="noStrike">
                          <a:solidFill>
                            <a:srgbClr val="000000"/>
                          </a:solidFill>
                          <a:latin typeface="Arial"/>
                          <a:ea typeface="DejaVu Sans"/>
                        </a:rPr>
                        <a:t>(,1.1)(1.1,)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c>
                  <a:txBody>
                    <a:bodyPr anchor="t">
                      <a:noAutofit/>
                    </a:bodyPr>
                    <a:p>
                      <a:pPr>
                        <a:lnSpc>
                          <a:spcPct val="100000"/>
                        </a:lnSpc>
                        <a:buNone/>
                      </a:pPr>
                      <a:r>
                        <a:rPr b="0" lang="en-US" sz="1800" spc="-1" strike="noStrike">
                          <a:solidFill>
                            <a:srgbClr val="000000"/>
                          </a:solidFill>
                          <a:latin typeface="Arial"/>
                          <a:ea typeface="DejaVu Sans"/>
                        </a:rPr>
                        <a:t>Excludes version 1.1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f"/>
                    </a:solidFill>
                  </a:tcPr>
                </a:tc>
              </a:tr>
            </a:tbl>
          </a:graphicData>
        </a:graphic>
      </p:graphicFrame>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 SUPER, simplest and EFFECTIVE POM</a:t>
            </a:r>
            <a:endParaRPr b="0" lang="en-US" sz="4000" spc="-1" strike="noStrike">
              <a:latin typeface="Arial"/>
            </a:endParaRPr>
          </a:p>
        </p:txBody>
      </p:sp>
      <p:sp>
        <p:nvSpPr>
          <p:cNvPr id="714"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691A6800-4EB1-4EF1-B6C1-7DBF78A4B9DB}"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15" name="CustomShape 3"/>
          <p:cNvSpPr/>
          <p:nvPr/>
        </p:nvSpPr>
        <p:spPr>
          <a:xfrm>
            <a:off x="658800" y="1544760"/>
            <a:ext cx="10198800" cy="3821040"/>
          </a:xfrm>
          <a:prstGeom prst="rect">
            <a:avLst/>
          </a:prstGeom>
          <a:noFill/>
          <a:ln w="0">
            <a:noFill/>
          </a:ln>
        </p:spPr>
        <p:style>
          <a:lnRef idx="0"/>
          <a:fillRef idx="0"/>
          <a:effectRef idx="0"/>
          <a:fontRef idx="minor"/>
        </p:style>
        <p:txBody>
          <a:bodyPr lIns="0" rIns="0" tIns="0" bIns="0" anchor="t">
            <a:no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Super POM is POM file which defines all default configurations (path to source/test source directory, resource directory, plugins...), and it is the parent POM for any other POM file</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Simplest POM is the one you define for your maven project – it should at least contain </a:t>
            </a:r>
            <a:r>
              <a:rPr b="0" i="1" lang="en-US" sz="2000" spc="-1" strike="noStrike">
                <a:solidFill>
                  <a:srgbClr val="706f6f"/>
                </a:solidFill>
                <a:latin typeface="Tw Cen MT"/>
                <a:ea typeface="DejaVu Sans"/>
              </a:rPr>
              <a:t>groupId</a:t>
            </a:r>
            <a:r>
              <a:rPr b="0" lang="en-US" sz="2000" spc="-1" strike="noStrike">
                <a:solidFill>
                  <a:srgbClr val="706f6f"/>
                </a:solidFill>
                <a:latin typeface="Tw Cen MT"/>
                <a:ea typeface="DejaVu Sans"/>
              </a:rPr>
              <a:t>, </a:t>
            </a:r>
            <a:r>
              <a:rPr b="0" i="1" lang="en-US" sz="2000" spc="-1" strike="noStrike">
                <a:solidFill>
                  <a:srgbClr val="706f6f"/>
                </a:solidFill>
                <a:latin typeface="Tw Cen MT"/>
                <a:ea typeface="DejaVu Sans"/>
              </a:rPr>
              <a:t>artifactId </a:t>
            </a:r>
            <a:r>
              <a:rPr b="0" lang="en-US" sz="2000" spc="-1" strike="noStrike">
                <a:solidFill>
                  <a:srgbClr val="706f6f"/>
                </a:solidFill>
                <a:latin typeface="Tw Cen MT"/>
                <a:ea typeface="DejaVu Sans"/>
              </a:rPr>
              <a:t>and </a:t>
            </a:r>
            <a:r>
              <a:rPr b="0" i="1" lang="en-US" sz="2000" spc="-1" strike="noStrike">
                <a:solidFill>
                  <a:srgbClr val="706f6f"/>
                </a:solidFill>
                <a:latin typeface="Tw Cen MT"/>
                <a:ea typeface="DejaVu Sans"/>
              </a:rPr>
              <a:t>version</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Effective POM combines default configuration from super POM with the configuration defined in application POM (simplest POM) – if some values are not overridden in application POM, maven uses the default ones from super POM</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To get effective POM use command </a:t>
            </a:r>
            <a:r>
              <a:rPr b="0" i="1" lang="en-US" sz="2000" spc="-1" strike="noStrike">
                <a:solidFill>
                  <a:srgbClr val="706f6f"/>
                </a:solidFill>
                <a:latin typeface="Tw Cen MT"/>
                <a:ea typeface="Arial"/>
              </a:rPr>
              <a:t>mvn help:effective-pom</a:t>
            </a:r>
            <a:endParaRPr b="0" lang="en-US" sz="2000" spc="-1" strike="noStrike">
              <a:latin typeface="Arial"/>
            </a:endParaRPr>
          </a:p>
          <a:p>
            <a:pPr marL="523080" indent="-342360">
              <a:lnSpc>
                <a:spcPct val="100000"/>
              </a:lnSpc>
              <a:buClr>
                <a:srgbClr val="004f9f"/>
              </a:buClr>
              <a:buSzPct val="80000"/>
              <a:buFont typeface="Arial"/>
              <a:buChar char="•"/>
            </a:pPr>
            <a:r>
              <a:rPr b="0" lang="en-US" sz="2000" spc="-1" strike="noStrike">
                <a:solidFill>
                  <a:srgbClr val="706f6f"/>
                </a:solidFill>
                <a:latin typeface="Tw Cen MT"/>
                <a:ea typeface="DejaVu Sans"/>
              </a:rPr>
              <a:t>Command for getting the settings that maven uses to run the build is </a:t>
            </a:r>
            <a:r>
              <a:rPr b="0" i="1" lang="en-US" sz="2000" spc="-1" strike="noStrike">
                <a:solidFill>
                  <a:srgbClr val="706f6f"/>
                </a:solidFill>
                <a:latin typeface="Tw Cen MT"/>
                <a:ea typeface="DejaVu Sans"/>
              </a:rPr>
              <a:t>mvn help:effective-settings </a:t>
            </a:r>
            <a:endParaRPr b="0" lang="en-US" sz="2000" spc="-1" strike="noStrike">
              <a:latin typeface="Arial"/>
            </a:endParaRPr>
          </a:p>
          <a:p>
            <a:pPr lvl="2" marL="523080" indent="-342360">
              <a:lnSpc>
                <a:spcPct val="100000"/>
              </a:lnSpc>
              <a:buClr>
                <a:srgbClr val="004f9f"/>
              </a:buClr>
              <a:buSzPct val="80000"/>
              <a:buFont typeface="Arial"/>
              <a:buChar char="•"/>
            </a:pPr>
            <a:r>
              <a:rPr b="0" lang="en-US" sz="2000" spc="-1" strike="noStrike">
                <a:solidFill>
                  <a:srgbClr val="706f6f"/>
                </a:solidFill>
                <a:latin typeface="Tw Cen MT"/>
                <a:ea typeface="DejaVu Sans"/>
              </a:rPr>
              <a:t>Most important configuration in the effective settings is the local repository</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Local repository serves as a cache, if we have dependency already downloaded then we don’t need to go to central repository to download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 PLUGINS and goals</a:t>
            </a:r>
            <a:endParaRPr b="0" lang="en-US" sz="4000" spc="-1" strike="noStrike">
              <a:latin typeface="Arial"/>
            </a:endParaRPr>
          </a:p>
        </p:txBody>
      </p:sp>
      <p:sp>
        <p:nvSpPr>
          <p:cNvPr id="717"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E47280D9-D416-4466-A6F2-4DE17FC364F8}"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18" name="CustomShape 3"/>
          <p:cNvSpPr/>
          <p:nvPr/>
        </p:nvSpPr>
        <p:spPr>
          <a:xfrm>
            <a:off x="658800" y="1544760"/>
            <a:ext cx="10902960" cy="4052880"/>
          </a:xfrm>
          <a:prstGeom prst="rect">
            <a:avLst/>
          </a:prstGeom>
          <a:noFill/>
          <a:ln w="0">
            <a:noFill/>
          </a:ln>
        </p:spPr>
        <p:style>
          <a:lnRef idx="0"/>
          <a:fillRef idx="0"/>
          <a:effectRef idx="0"/>
          <a:fontRef idx="minor"/>
        </p:style>
        <p:txBody>
          <a:bodyPr lIns="0" rIns="0" tIns="0" bIns="0" anchor="t">
            <a:noAutofit/>
          </a:bodyPr>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Maven is a plugin execution framework where every task is done by plugins</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Arial"/>
              </a:rPr>
              <a:t>To use plugin in maven you need to specify it in POM file (and customize its behavior)</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Maven goals are specific tasks that plugin can perform</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Some of the commonly used maven plugins and its goals:</a:t>
            </a:r>
            <a:endParaRPr b="0" lang="en-US" sz="2000" spc="-1" strike="noStrike">
              <a:latin typeface="Arial"/>
            </a:endParaRPr>
          </a:p>
          <a:p>
            <a:pPr lvl="3" marL="980280" indent="-342360">
              <a:lnSpc>
                <a:spcPts val="2401"/>
              </a:lnSpc>
              <a:buClr>
                <a:srgbClr val="004f9f"/>
              </a:buClr>
              <a:buSzPct val="80000"/>
              <a:buFont typeface="Arial"/>
              <a:buChar char="•"/>
            </a:pPr>
            <a:r>
              <a:rPr b="0" lang="en-US" sz="2000" spc="-1" strike="noStrike">
                <a:solidFill>
                  <a:srgbClr val="706f6f"/>
                </a:solidFill>
                <a:latin typeface="Tw Cen MT"/>
                <a:ea typeface="Arial"/>
              </a:rPr>
              <a:t>maven-clean-plugin</a:t>
            </a:r>
            <a:r>
              <a:rPr b="0" lang="en-US" sz="2000" spc="-1" strike="noStrike">
                <a:solidFill>
                  <a:srgbClr val="706f6f"/>
                </a:solidFill>
                <a:latin typeface="Tw Cen MT"/>
                <a:ea typeface="DejaVu Sans"/>
              </a:rPr>
              <a:t> – </a:t>
            </a:r>
            <a:r>
              <a:rPr b="0" i="1" lang="en-US" sz="2000" spc="-1" strike="noStrike">
                <a:solidFill>
                  <a:srgbClr val="706f6f"/>
                </a:solidFill>
                <a:latin typeface="Tw Cen MT"/>
                <a:ea typeface="DejaVu Sans"/>
              </a:rPr>
              <a:t>clean </a:t>
            </a:r>
            <a:r>
              <a:rPr b="0" lang="en-US" sz="2000" spc="-1" strike="noStrike">
                <a:solidFill>
                  <a:srgbClr val="706f6f"/>
                </a:solidFill>
                <a:latin typeface="Tw Cen MT"/>
                <a:ea typeface="DejaVu Sans"/>
              </a:rPr>
              <a:t>goal – cleans up target after the build</a:t>
            </a:r>
            <a:endParaRPr b="0" lang="en-US" sz="2000" spc="-1" strike="noStrike">
              <a:latin typeface="Arial"/>
            </a:endParaRPr>
          </a:p>
          <a:p>
            <a:pPr lvl="3" marL="980280" indent="-342360">
              <a:lnSpc>
                <a:spcPts val="2401"/>
              </a:lnSpc>
              <a:buClr>
                <a:srgbClr val="004f9f"/>
              </a:buClr>
              <a:buSzPct val="80000"/>
              <a:buFont typeface="Arial"/>
              <a:buChar char="•"/>
            </a:pPr>
            <a:r>
              <a:rPr b="0" lang="en-US" sz="2000" spc="-1" strike="noStrike">
                <a:solidFill>
                  <a:srgbClr val="706f6f"/>
                </a:solidFill>
                <a:latin typeface="Tw Cen MT"/>
                <a:ea typeface="Arial"/>
              </a:rPr>
              <a:t>maven-compiler-plugin</a:t>
            </a:r>
            <a:r>
              <a:rPr b="0" lang="en-US" sz="2000" spc="-1" strike="noStrike">
                <a:solidFill>
                  <a:srgbClr val="706f6f"/>
                </a:solidFill>
                <a:latin typeface="Tw Cen MT"/>
                <a:ea typeface="DejaVu Sans"/>
              </a:rPr>
              <a:t> – </a:t>
            </a:r>
            <a:r>
              <a:rPr b="0" i="1" lang="en-US" sz="2000" spc="-1" strike="noStrike">
                <a:solidFill>
                  <a:srgbClr val="706f6f"/>
                </a:solidFill>
                <a:latin typeface="Tw Cen MT"/>
                <a:ea typeface="DejaVu Sans"/>
              </a:rPr>
              <a:t>compile </a:t>
            </a:r>
            <a:r>
              <a:rPr b="0" lang="en-US" sz="2000" spc="-1" strike="noStrike">
                <a:solidFill>
                  <a:srgbClr val="706f6f"/>
                </a:solidFill>
                <a:latin typeface="Tw Cen MT"/>
                <a:ea typeface="DejaVu Sans"/>
              </a:rPr>
              <a:t>goal – compiles Java source files</a:t>
            </a:r>
            <a:endParaRPr b="0" lang="en-US" sz="2000" spc="-1" strike="noStrike">
              <a:latin typeface="Arial"/>
            </a:endParaRPr>
          </a:p>
          <a:p>
            <a:pPr lvl="3" marL="980280" indent="-342360">
              <a:lnSpc>
                <a:spcPts val="2401"/>
              </a:lnSpc>
              <a:buClr>
                <a:srgbClr val="004f9f"/>
              </a:buClr>
              <a:buSzPct val="80000"/>
              <a:buFont typeface="Arial"/>
              <a:buChar char="•"/>
            </a:pPr>
            <a:r>
              <a:rPr b="0" lang="en-US" sz="2000" spc="-1" strike="noStrike">
                <a:solidFill>
                  <a:srgbClr val="706f6f"/>
                </a:solidFill>
                <a:latin typeface="Tw Cen MT"/>
                <a:ea typeface="Arial"/>
              </a:rPr>
              <a:t>maven-surefire-plugin</a:t>
            </a:r>
            <a:r>
              <a:rPr b="0" lang="en-US" sz="2000" spc="-1" strike="noStrike">
                <a:solidFill>
                  <a:srgbClr val="706f6f"/>
                </a:solidFill>
                <a:latin typeface="Tw Cen MT"/>
                <a:ea typeface="DejaVu Sans"/>
              </a:rPr>
              <a:t> – </a:t>
            </a:r>
            <a:r>
              <a:rPr b="0" i="1" lang="en-US" sz="2000" spc="-1" strike="noStrike">
                <a:solidFill>
                  <a:srgbClr val="706f6f"/>
                </a:solidFill>
                <a:latin typeface="Tw Cen MT"/>
                <a:ea typeface="DejaVu Sans"/>
              </a:rPr>
              <a:t>test </a:t>
            </a:r>
            <a:r>
              <a:rPr b="0" lang="en-US" sz="2000" spc="-1" strike="noStrike">
                <a:solidFill>
                  <a:srgbClr val="706f6f"/>
                </a:solidFill>
                <a:latin typeface="Tw Cen MT"/>
                <a:ea typeface="DejaVu Sans"/>
              </a:rPr>
              <a:t>goal – runs JUnit unit tests and creates report</a:t>
            </a:r>
            <a:endParaRPr b="0" lang="en-US" sz="2000" spc="-1" strike="noStrike">
              <a:latin typeface="Arial"/>
            </a:endParaRPr>
          </a:p>
          <a:p>
            <a:pPr lvl="3" marL="980280" indent="-342360">
              <a:lnSpc>
                <a:spcPts val="2401"/>
              </a:lnSpc>
              <a:buClr>
                <a:srgbClr val="004f9f"/>
              </a:buClr>
              <a:buSzPct val="80000"/>
              <a:buFont typeface="Arial"/>
              <a:buChar char="•"/>
            </a:pPr>
            <a:r>
              <a:rPr b="0" lang="en-US" sz="2000" spc="-1" strike="noStrike">
                <a:solidFill>
                  <a:srgbClr val="706f6f"/>
                </a:solidFill>
                <a:latin typeface="Tw Cen MT"/>
                <a:ea typeface="Arial"/>
              </a:rPr>
              <a:t>maven-install-plugin</a:t>
            </a:r>
            <a:r>
              <a:rPr b="0" lang="en-US" sz="2000" spc="-1" strike="noStrike">
                <a:solidFill>
                  <a:srgbClr val="706f6f"/>
                </a:solidFill>
                <a:latin typeface="Tw Cen MT"/>
                <a:ea typeface="DejaVu Sans"/>
              </a:rPr>
              <a:t> – </a:t>
            </a:r>
            <a:r>
              <a:rPr b="0" i="1" lang="en-US" sz="2000" spc="-1" strike="noStrike">
                <a:solidFill>
                  <a:srgbClr val="706f6f"/>
                </a:solidFill>
                <a:latin typeface="Tw Cen MT"/>
                <a:ea typeface="DejaVu Sans"/>
              </a:rPr>
              <a:t>install </a:t>
            </a:r>
            <a:r>
              <a:rPr b="0" lang="en-US" sz="2000" spc="-1" strike="noStrike">
                <a:solidFill>
                  <a:srgbClr val="706f6f"/>
                </a:solidFill>
                <a:latin typeface="Tw Cen MT"/>
                <a:ea typeface="DejaVu Sans"/>
              </a:rPr>
              <a:t>goal – installs the built artifacts into the local repository</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Goals can be executed using </a:t>
            </a:r>
            <a:r>
              <a:rPr b="0" i="1" lang="en-US" sz="2000" spc="-1" strike="noStrike">
                <a:solidFill>
                  <a:srgbClr val="706f6f"/>
                </a:solidFill>
                <a:latin typeface="Tw Cen MT"/>
                <a:ea typeface="DejaVu Sans"/>
              </a:rPr>
              <a:t>mvn </a:t>
            </a:r>
            <a:r>
              <a:rPr b="0" lang="en-US" sz="2000" spc="-1" strike="noStrike">
                <a:solidFill>
                  <a:srgbClr val="706f6f"/>
                </a:solidFill>
                <a:latin typeface="Tw Cen MT"/>
                <a:ea typeface="DejaVu Sans"/>
              </a:rPr>
              <a:t>command followed by the goal name (</a:t>
            </a:r>
            <a:r>
              <a:rPr b="0" i="1" lang="en-US" sz="2000" spc="-1" strike="noStrike">
                <a:solidFill>
                  <a:srgbClr val="706f6f"/>
                </a:solidFill>
                <a:latin typeface="Tw Cen MT"/>
                <a:ea typeface="DejaVu Sans"/>
              </a:rPr>
              <a:t>mvn install</a:t>
            </a:r>
            <a:r>
              <a:rPr b="0" lang="en-US" sz="2000" spc="-1" strike="noStrike">
                <a:solidFill>
                  <a:srgbClr val="706f6f"/>
                </a:solidFill>
                <a:latin typeface="Tw Cen MT"/>
                <a:ea typeface="DejaVu Sans"/>
              </a:rPr>
              <a:t>)</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Goals can be combined by specifying them in a single command separated by space</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For example, if we want to clear up target of previous build and build new changes, we can use command </a:t>
            </a:r>
            <a:r>
              <a:rPr b="0" i="1" lang="en-US" sz="2000" spc="-1" strike="noStrike">
                <a:solidFill>
                  <a:srgbClr val="706f6f"/>
                </a:solidFill>
                <a:latin typeface="Tw Cen MT"/>
                <a:ea typeface="DejaVu Sans"/>
              </a:rPr>
              <a:t>mvn clean install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 ARCHETYPE</a:t>
            </a:r>
            <a:endParaRPr b="0" lang="en-US" sz="4000" spc="-1" strike="noStrike">
              <a:latin typeface="Arial"/>
            </a:endParaRPr>
          </a:p>
        </p:txBody>
      </p:sp>
      <p:sp>
        <p:nvSpPr>
          <p:cNvPr id="720"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7D9DFB53-4BF7-4501-B235-3E35B05053BB}"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21" name="CustomShape 3"/>
          <p:cNvSpPr/>
          <p:nvPr/>
        </p:nvSpPr>
        <p:spPr>
          <a:xfrm>
            <a:off x="658800" y="1544760"/>
            <a:ext cx="10902960" cy="1392480"/>
          </a:xfrm>
          <a:prstGeom prst="rect">
            <a:avLst/>
          </a:prstGeom>
          <a:noFill/>
          <a:ln w="0">
            <a:noFill/>
          </a:ln>
        </p:spPr>
        <p:style>
          <a:lnRef idx="0"/>
          <a:fillRef idx="0"/>
          <a:effectRef idx="0"/>
          <a:fontRef idx="minor"/>
        </p:style>
        <p:txBody>
          <a:bodyPr lIns="0" rIns="0" tIns="0" bIns="0" anchor="t">
            <a:noAutofit/>
          </a:bodyPr>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Maven </a:t>
            </a:r>
            <a:r>
              <a:rPr b="0" i="1" lang="en-GB" sz="2000" spc="-1" strike="noStrike">
                <a:solidFill>
                  <a:srgbClr val="706f6f"/>
                </a:solidFill>
                <a:latin typeface="Tw Cen MT"/>
                <a:ea typeface="DejaVu Sans"/>
              </a:rPr>
              <a:t>archetype</a:t>
            </a:r>
            <a:r>
              <a:rPr b="0" lang="en-GB" sz="2000" spc="-1" strike="noStrike">
                <a:solidFill>
                  <a:srgbClr val="706f6f"/>
                </a:solidFill>
                <a:latin typeface="Tw Cen MT"/>
                <a:ea typeface="DejaVu Sans"/>
              </a:rPr>
              <a:t> is </a:t>
            </a:r>
            <a:r>
              <a:rPr b="0" lang="en-GB" sz="2000" spc="-1" strike="noStrike">
                <a:solidFill>
                  <a:srgbClr val="706f6f"/>
                </a:solidFill>
                <a:latin typeface="Tw Cen MT"/>
                <a:ea typeface="Arial"/>
              </a:rPr>
              <a:t>project templating</a:t>
            </a:r>
            <a:r>
              <a:rPr b="0" lang="en-GB" sz="2000" spc="-1" strike="noStrike">
                <a:solidFill>
                  <a:srgbClr val="706f6f"/>
                </a:solidFill>
                <a:latin typeface="Tw Cen MT"/>
                <a:ea typeface="DejaVu Sans"/>
              </a:rPr>
              <a:t> toolkit that generates new Maven projects</a:t>
            </a:r>
            <a:endParaRPr b="0" lang="en-US" sz="2000" spc="-1" strike="noStrike">
              <a:latin typeface="Arial"/>
            </a:endParaRPr>
          </a:p>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Helps users to quickly start a new Java project</a:t>
            </a:r>
            <a:endParaRPr b="0" lang="en-US" sz="2000" spc="-1" strike="noStrike">
              <a:latin typeface="Arial"/>
            </a:endParaRPr>
          </a:p>
          <a:p>
            <a:pPr lvl="2" marL="523080" indent="-342360">
              <a:lnSpc>
                <a:spcPts val="2401"/>
              </a:lnSpc>
              <a:buClr>
                <a:srgbClr val="004f9f"/>
              </a:buClr>
              <a:buSzPct val="80000"/>
              <a:buFont typeface="Arial"/>
              <a:buChar char="•"/>
            </a:pPr>
            <a:r>
              <a:rPr b="0" i="1" lang="en-GB" sz="2000" spc="-1" strike="noStrike">
                <a:solidFill>
                  <a:srgbClr val="706f6f"/>
                </a:solidFill>
                <a:latin typeface="Tw Cen MT"/>
                <a:ea typeface="DejaVu Sans"/>
              </a:rPr>
              <a:t>mvn archetype:generate -DarchetypeArtifactId=maven-archetype-quickstart – </a:t>
            </a:r>
            <a:r>
              <a:rPr b="0" lang="en-GB" sz="2000" spc="-1" strike="noStrike">
                <a:solidFill>
                  <a:srgbClr val="706f6f"/>
                </a:solidFill>
                <a:latin typeface="Tw Cen MT"/>
                <a:ea typeface="DejaVu Sans"/>
              </a:rPr>
              <a:t>this command will create a simple Java project with just JUnit added as a dependency</a:t>
            </a:r>
            <a:endParaRPr b="0" lang="en-US" sz="2000" spc="-1" strike="noStrike">
              <a:latin typeface="Arial"/>
            </a:endParaRPr>
          </a:p>
          <a:p>
            <a:pPr>
              <a:lnSpc>
                <a:spcPct val="100000"/>
              </a:lnSpc>
              <a:buNone/>
            </a:pPr>
            <a:endParaRPr b="0" lang="en-US" sz="2000" spc="-1" strike="noStrike">
              <a:latin typeface="Arial"/>
            </a:endParaRPr>
          </a:p>
        </p:txBody>
      </p:sp>
      <p:pic>
        <p:nvPicPr>
          <p:cNvPr id="722" name="Picture 2" descr="Text&#10;&#10;Description automatically generated"/>
          <p:cNvPicPr/>
          <p:nvPr/>
        </p:nvPicPr>
        <p:blipFill>
          <a:blip r:embed="rId1"/>
          <a:stretch/>
        </p:blipFill>
        <p:spPr>
          <a:xfrm>
            <a:off x="3175920" y="3078360"/>
            <a:ext cx="6882120" cy="3322080"/>
          </a:xfrm>
          <a:prstGeom prst="rect">
            <a:avLst/>
          </a:prstGeom>
          <a:ln w="0">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Maven WRAPPER</a:t>
            </a:r>
            <a:endParaRPr b="0" lang="en-US" sz="4000" spc="-1" strike="noStrike">
              <a:latin typeface="Arial"/>
            </a:endParaRPr>
          </a:p>
        </p:txBody>
      </p:sp>
      <p:sp>
        <p:nvSpPr>
          <p:cNvPr id="724" name="CustomShape 2"/>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15A7D2A6-128A-49E6-BAD9-7DBF53A30B2F}" type="slidenum">
              <a:rPr b="0" lang="en-US" sz="1200" spc="-1" strike="noStrike">
                <a:solidFill>
                  <a:srgbClr val="1434a0"/>
                </a:solidFill>
                <a:latin typeface="Arial"/>
                <a:ea typeface="DejaVu Sans"/>
              </a:rPr>
              <a:t>&lt;number&gt;</a:t>
            </a:fld>
            <a:endParaRPr b="0" lang="en-US" sz="1200" spc="-1" strike="noStrike">
              <a:latin typeface="Arial"/>
            </a:endParaRPr>
          </a:p>
        </p:txBody>
      </p:sp>
      <p:sp>
        <p:nvSpPr>
          <p:cNvPr id="725" name="CustomShape 3"/>
          <p:cNvSpPr/>
          <p:nvPr/>
        </p:nvSpPr>
        <p:spPr>
          <a:xfrm>
            <a:off x="658800" y="1544760"/>
            <a:ext cx="10902960" cy="2818080"/>
          </a:xfrm>
          <a:prstGeom prst="rect">
            <a:avLst/>
          </a:prstGeom>
          <a:noFill/>
          <a:ln w="0">
            <a:noFill/>
          </a:ln>
        </p:spPr>
        <p:style>
          <a:lnRef idx="0"/>
          <a:fillRef idx="0"/>
          <a:effectRef idx="0"/>
          <a:fontRef idx="minor"/>
        </p:style>
        <p:txBody>
          <a:bodyPr lIns="0" rIns="0" tIns="0" bIns="0" anchor="t">
            <a:noAutofit/>
          </a:bodyPr>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Maven wrapper is useful for projects that needs specific version of maven or for users that don’t want to install maven on their local machine. We just use project specific wrapper script</a:t>
            </a:r>
            <a:endParaRPr b="0" lang="en-US" sz="2000" spc="-1" strike="noStrike">
              <a:latin typeface="Arial"/>
            </a:endParaRPr>
          </a:p>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Wrapper should work with different operating systems</a:t>
            </a:r>
            <a:endParaRPr b="0" lang="en-US" sz="2000" spc="-1" strike="noStrike">
              <a:latin typeface="Arial"/>
            </a:endParaRPr>
          </a:p>
          <a:p>
            <a:pPr lvl="2" marL="523080" indent="-342360">
              <a:lnSpc>
                <a:spcPts val="2401"/>
              </a:lnSpc>
              <a:buClr>
                <a:srgbClr val="004f9f"/>
              </a:buClr>
              <a:buSzPct val="80000"/>
              <a:buFont typeface="Arial"/>
              <a:buChar char="•"/>
            </a:pPr>
            <a:r>
              <a:rPr b="0" lang="en-GB" sz="2000" spc="-1" strike="noStrike">
                <a:solidFill>
                  <a:srgbClr val="706f6f"/>
                </a:solidFill>
                <a:latin typeface="Tw Cen MT"/>
                <a:ea typeface="DejaVu Sans"/>
              </a:rPr>
              <a:t>To use maven wrapper for your project you need to add maven wrapper plugin to your POM file and run</a:t>
            </a:r>
            <a:r>
              <a:rPr b="0" lang="en-US" sz="2000" spc="-1" strike="noStrike">
                <a:solidFill>
                  <a:srgbClr val="706f6f"/>
                </a:solidFill>
                <a:latin typeface="Tw Cen MT"/>
                <a:ea typeface="DejaVu Sans"/>
              </a:rPr>
              <a:t> command </a:t>
            </a:r>
            <a:r>
              <a:rPr b="0" i="1" lang="en-US" sz="2000" spc="-1" strike="noStrike">
                <a:solidFill>
                  <a:srgbClr val="706f6f"/>
                </a:solidFill>
                <a:latin typeface="Tw Cen MT"/>
                <a:ea typeface="DejaVu Sans"/>
              </a:rPr>
              <a:t>mvn wrapper:wrapper </a:t>
            </a:r>
            <a:r>
              <a:rPr b="0" lang="en-US" sz="2000" spc="-1" strike="noStrike">
                <a:solidFill>
                  <a:srgbClr val="706f6f"/>
                </a:solidFill>
                <a:latin typeface="Tw Cen MT"/>
                <a:ea typeface="DejaVu Sans"/>
              </a:rPr>
              <a:t>to generate the wrapper files</a:t>
            </a:r>
            <a:endParaRPr b="0" lang="en-US" sz="2000" spc="-1" strike="noStrike">
              <a:latin typeface="Arial"/>
            </a:endParaRPr>
          </a:p>
          <a:p>
            <a:pPr lvl="2" marL="523080" indent="-342360">
              <a:lnSpc>
                <a:spcPts val="2401"/>
              </a:lnSpc>
              <a:buClr>
                <a:srgbClr val="004f9f"/>
              </a:buClr>
              <a:buSzPct val="80000"/>
              <a:buFont typeface="Arial"/>
              <a:buChar char="•"/>
            </a:pPr>
            <a:r>
              <a:rPr b="0" lang="en-US" sz="2000" spc="-1" strike="noStrike">
                <a:solidFill>
                  <a:srgbClr val="706f6f"/>
                </a:solidFill>
                <a:latin typeface="Tw Cen MT"/>
                <a:ea typeface="DejaVu Sans"/>
              </a:rPr>
              <a:t>After that we can run goals </a:t>
            </a:r>
            <a:r>
              <a:rPr b="0" i="1" lang="en-US" sz="2000" spc="-1" strike="noStrike">
                <a:solidFill>
                  <a:srgbClr val="706f6f"/>
                </a:solidFill>
                <a:latin typeface="Tw Cen MT"/>
                <a:ea typeface="DejaVu Sans"/>
              </a:rPr>
              <a:t>./mvnw clean install</a:t>
            </a:r>
            <a:r>
              <a:rPr b="0" lang="en-US" sz="2000" spc="-1" strike="noStrike">
                <a:solidFill>
                  <a:srgbClr val="706f6f"/>
                </a:solidFill>
                <a:latin typeface="Tw Cen MT"/>
                <a:ea typeface="DejaVu Sans"/>
              </a:rPr>
              <a:t> (instead of a regular </a:t>
            </a:r>
            <a:r>
              <a:rPr b="0" i="1" lang="en-US" sz="2000" spc="-1" strike="noStrike">
                <a:solidFill>
                  <a:srgbClr val="706f6f"/>
                </a:solidFill>
                <a:latin typeface="Tw Cen MT"/>
                <a:ea typeface="DejaVu Sans"/>
              </a:rPr>
              <a:t>mvn clean install</a:t>
            </a:r>
            <a:r>
              <a:rPr b="0" lang="en-US" sz="2000" spc="-1" strike="noStrike">
                <a:solidFill>
                  <a:srgbClr val="706f6f"/>
                </a:solidFill>
                <a:latin typeface="Tw Cen MT"/>
                <a:ea typeface="DejaVu Sans"/>
              </a:rPr>
              <a:t>)</a:t>
            </a:r>
            <a:endParaRPr b="0" lang="en-US" sz="2000" spc="-1" strike="noStrike">
              <a:latin typeface="Arial"/>
            </a:endParaRPr>
          </a:p>
          <a:p>
            <a:pPr lvl="2" marL="523080" indent="-342360">
              <a:lnSpc>
                <a:spcPts val="2401"/>
              </a:lnSpc>
              <a:buClr>
                <a:srgbClr val="004f9f"/>
              </a:buClr>
              <a:buSzPct val="80000"/>
              <a:buFont typeface="Arial"/>
              <a:buChar char="•"/>
              <a:tabLst>
                <a:tab algn="l" pos="0"/>
              </a:tabLst>
            </a:pPr>
            <a:r>
              <a:rPr b="0" lang="en-US" sz="2000" spc="-1" strike="noStrike">
                <a:solidFill>
                  <a:srgbClr val="706f6f"/>
                </a:solidFill>
                <a:latin typeface="Tw Cen MT"/>
                <a:ea typeface="DejaVu Sans"/>
              </a:rPr>
              <a:t>The important thing here is that if user doesn't have necessary version of maven installed, it will be downloaded and installed first, and then used</a:t>
            </a:r>
            <a:endParaRPr b="0" lang="en-US" sz="2000" spc="-1" strike="noStrike">
              <a:latin typeface="Arial"/>
            </a:endParaRPr>
          </a:p>
          <a:p>
            <a:pPr marL="181080">
              <a:lnSpc>
                <a:spcPts val="2401"/>
              </a:lnSpc>
              <a:buNone/>
              <a:tabLst>
                <a:tab algn="l" pos="0"/>
              </a:tabLst>
            </a:pPr>
            <a:endParaRPr b="0" lang="en-US" sz="2000" spc="-1" strike="noStrike">
              <a:latin typeface="Arial"/>
            </a:endParaRPr>
          </a:p>
          <a:p>
            <a:pPr marL="542160">
              <a:lnSpc>
                <a:spcPts val="2401"/>
              </a:lnSpc>
              <a:buNone/>
              <a:tabLst>
                <a:tab algn="l" pos="0"/>
              </a:tabLst>
            </a:pPr>
            <a:endParaRPr b="0" lang="en-US" sz="2000" spc="-1" strike="noStrike">
              <a:latin typeface="Arial"/>
            </a:endParaRPr>
          </a:p>
        </p:txBody>
      </p:sp>
      <p:pic>
        <p:nvPicPr>
          <p:cNvPr id="726" name="Picture 2" descr="Text&#10;&#10;Description automatically generated"/>
          <p:cNvPicPr/>
          <p:nvPr/>
        </p:nvPicPr>
        <p:blipFill>
          <a:blip r:embed="rId1"/>
          <a:stretch/>
        </p:blipFill>
        <p:spPr>
          <a:xfrm>
            <a:off x="2906280" y="4106520"/>
            <a:ext cx="5148720" cy="2503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658800" y="1544760"/>
            <a:ext cx="10902960" cy="4473720"/>
          </a:xfrm>
          <a:prstGeom prst="rect">
            <a:avLst/>
          </a:prstGeom>
          <a:noFill/>
          <a:ln w="0">
            <a:noFill/>
          </a:ln>
        </p:spPr>
        <p:style>
          <a:lnRef idx="0"/>
          <a:fillRef idx="0"/>
          <a:effectRef idx="0"/>
          <a:fontRef idx="minor"/>
        </p:style>
        <p:txBody>
          <a:bodyPr lIns="0" rIns="0" tIns="0" bIns="0" anchor="t">
            <a:normAutofit/>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What is it and why we should care about it ?</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Project structure</a:t>
            </a:r>
            <a:r>
              <a:rPr b="0" lang="en-US" sz="2000" spc="-1" strike="noStrike">
                <a:solidFill>
                  <a:srgbClr val="706f6f"/>
                </a:solidFill>
                <a:latin typeface="Tw Cen MT"/>
                <a:ea typeface="DejaVu Sans"/>
              </a:rPr>
              <a:t>	</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Naming Convention (Classes, variables, methods)</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Source File Structure (package, imports, variables, constructors, methods)*</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Whitespaces and Indentation</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Method parameters</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p:txBody>
      </p:sp>
      <p:sp>
        <p:nvSpPr>
          <p:cNvPr id="456"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Clean code</a:t>
            </a:r>
            <a:endParaRPr b="0" lang="en-US" sz="4000" spc="-1" strike="noStrike">
              <a:latin typeface="Arial"/>
            </a:endParaRPr>
          </a:p>
        </p:txBody>
      </p:sp>
      <p:sp>
        <p:nvSpPr>
          <p:cNvPr id="457"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AD6EC7F2-EC53-443D-B6FB-0BC9EE0B29E5}" type="slidenum">
              <a:rPr b="0" lang="en-US" sz="1200" spc="-1" strike="noStrike">
                <a:solidFill>
                  <a:srgbClr val="1434a0"/>
                </a:solidFill>
                <a:latin typeface="Arial"/>
                <a:ea typeface="DejaVu Sans"/>
              </a:rPr>
              <a:t>&lt;number&gt;</a:t>
            </a:fld>
            <a:endParaRPr b="0" lang="en-US" sz="1200" spc="-1" strike="noStrike">
              <a:latin typeface="Arial"/>
            </a:endParaRPr>
          </a:p>
        </p:txBody>
      </p:sp>
      <p:pic>
        <p:nvPicPr>
          <p:cNvPr id="458" name="Picture 417" descr=""/>
          <p:cNvPicPr/>
          <p:nvPr/>
        </p:nvPicPr>
        <p:blipFill>
          <a:blip r:embed="rId1"/>
          <a:stretch/>
        </p:blipFill>
        <p:spPr>
          <a:xfrm>
            <a:off x="858960" y="3474720"/>
            <a:ext cx="8832960" cy="2273040"/>
          </a:xfrm>
          <a:prstGeom prst="rect">
            <a:avLst/>
          </a:prstGeom>
          <a:ln w="0">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CustomShape 1"/>
          <p:cNvSpPr/>
          <p:nvPr/>
        </p:nvSpPr>
        <p:spPr>
          <a:xfrm>
            <a:off x="658800" y="5992200"/>
            <a:ext cx="249120" cy="346320"/>
          </a:xfrm>
          <a:prstGeom prst="rect">
            <a:avLst/>
          </a:prstGeom>
          <a:noFill/>
          <a:ln w="0">
            <a:noFill/>
          </a:ln>
        </p:spPr>
        <p:style>
          <a:lnRef idx="0"/>
          <a:fillRef idx="0"/>
          <a:effectRef idx="0"/>
          <a:fontRef idx="minor"/>
        </p:style>
        <p:txBody>
          <a:bodyPr lIns="0" rIns="0" tIns="0" bIns="0" anchor="ctr">
            <a:normAutofit/>
          </a:bodyPr>
          <a:p>
            <a:pPr>
              <a:lnSpc>
                <a:spcPct val="100000"/>
              </a:lnSpc>
              <a:spcAft>
                <a:spcPts val="601"/>
              </a:spcAft>
              <a:buNone/>
            </a:pPr>
            <a:fld id="{910D9634-7AA3-4582-9A8D-A28A24596DB0}" type="slidenum">
              <a:rPr b="0" lang="en-US" sz="1200" spc="-1" strike="noStrike">
                <a:solidFill>
                  <a:srgbClr val="ffffff"/>
                </a:solidFill>
                <a:latin typeface="Arial"/>
                <a:ea typeface="DejaVu Sans"/>
              </a:rPr>
              <a:t>&lt;number&gt;</a:t>
            </a:fld>
            <a:endParaRPr b="0" lang="en-US" sz="1200" spc="-1" strike="noStrike">
              <a:latin typeface="Arial"/>
            </a:endParaRPr>
          </a:p>
        </p:txBody>
      </p:sp>
      <p:sp>
        <p:nvSpPr>
          <p:cNvPr id="728" name="CustomShape 2"/>
          <p:cNvSpPr/>
          <p:nvPr/>
        </p:nvSpPr>
        <p:spPr>
          <a:xfrm>
            <a:off x="2775240" y="2967480"/>
            <a:ext cx="664056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en-GB" sz="5400" spc="-1" strike="noStrike">
                <a:solidFill>
                  <a:srgbClr val="ffffff"/>
                </a:solidFill>
                <a:latin typeface="Tw Cen MT"/>
                <a:ea typeface="DejaVu Sans"/>
              </a:rPr>
              <a:t>ANY QUESTION ?</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658800" y="1544760"/>
            <a:ext cx="10902960" cy="5061240"/>
          </a:xfrm>
          <a:prstGeom prst="rect">
            <a:avLst/>
          </a:prstGeom>
          <a:noFill/>
          <a:ln w="0">
            <a:noFill/>
          </a:ln>
        </p:spPr>
        <p:style>
          <a:lnRef idx="0"/>
          <a:fillRef idx="0"/>
          <a:effectRef idx="0"/>
          <a:fontRef idx="minor"/>
        </p:style>
        <p:txBody>
          <a:bodyPr lIns="0" rIns="0" tIns="0" bIns="0" anchor="t">
            <a:normAutofit/>
          </a:bodyPr>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Hardcoding</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Code comments</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JavaDoc</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Logging</a:t>
            </a:r>
            <a:endParaRPr b="0" lang="en-US" sz="2000" spc="-1" strike="noStrike">
              <a:latin typeface="Arial"/>
            </a:endParaRPr>
          </a:p>
          <a:p>
            <a:pPr lvl="1" marL="343080" indent="-342360">
              <a:lnSpc>
                <a:spcPts val="2401"/>
              </a:lnSpc>
              <a:buClr>
                <a:srgbClr val="706f6f"/>
              </a:buClr>
              <a:buFont typeface="Arial"/>
              <a:buChar char="•"/>
            </a:pPr>
            <a:r>
              <a:rPr b="0" lang="en-US" sz="2000" spc="-1" strike="noStrike">
                <a:solidFill>
                  <a:srgbClr val="706f6f"/>
                </a:solidFill>
                <a:latin typeface="Tw Cen MT"/>
                <a:ea typeface="DejaVu Sans"/>
              </a:rPr>
              <a:t>Solid principles</a:t>
            </a:r>
            <a:endParaRPr b="0" lang="en-US" sz="2000" spc="-1" strike="noStrike">
              <a:latin typeface="Arial"/>
            </a:endParaRPr>
          </a:p>
          <a:p>
            <a:pPr lvl="2" marL="647640" indent="-216000">
              <a:lnSpc>
                <a:spcPts val="2401"/>
              </a:lnSpc>
              <a:buClr>
                <a:srgbClr val="000000"/>
              </a:buClr>
              <a:buSzPct val="45000"/>
              <a:buFont typeface="Wingdings" charset="2"/>
              <a:buChar char=""/>
            </a:pPr>
            <a:r>
              <a:rPr b="0" lang="en-US" sz="2000" spc="-1" strike="noStrike">
                <a:solidFill>
                  <a:srgbClr val="706f6f"/>
                </a:solidFill>
                <a:latin typeface="Tw Cen MT"/>
                <a:ea typeface="Noto Sans CJK SC"/>
              </a:rPr>
              <a:t>Single Responsibility </a:t>
            </a:r>
            <a:r>
              <a:rPr b="0" lang="en-US" sz="2000" spc="-1" strike="noStrike">
                <a:solidFill>
                  <a:srgbClr val="706f6f"/>
                </a:solidFill>
                <a:latin typeface="Tw Cen MT"/>
                <a:ea typeface="DejaVu Sans"/>
              </a:rPr>
              <a:t>Principle</a:t>
            </a:r>
            <a:endParaRPr b="0" lang="en-US" sz="2000" spc="-1" strike="noStrike">
              <a:latin typeface="Arial"/>
            </a:endParaRPr>
          </a:p>
          <a:p>
            <a:pPr lvl="3" marL="11048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Benefits</a:t>
            </a:r>
            <a:r>
              <a:rPr b="0" lang="en-US" sz="2000" spc="-1" strike="noStrike">
                <a:solidFill>
                  <a:srgbClr val="706f6f"/>
                </a:solidFill>
                <a:latin typeface="Tw Cen MT"/>
                <a:ea typeface="Noto Sans CJK SC"/>
              </a:rPr>
              <a:t>: easy testing, fewer dependencies, better organization</a:t>
            </a:r>
            <a:endParaRPr b="0" lang="en-US" sz="2000" spc="-1" strike="noStrike">
              <a:latin typeface="Arial"/>
            </a:endParaRPr>
          </a:p>
          <a:p>
            <a:pPr lvl="2" marL="647640" indent="-216000">
              <a:lnSpc>
                <a:spcPts val="2401"/>
              </a:lnSpc>
              <a:buClr>
                <a:srgbClr val="000000"/>
              </a:buClr>
              <a:buSzPct val="45000"/>
              <a:buFont typeface="Wingdings" charset="2"/>
              <a:buChar char=""/>
            </a:pPr>
            <a:r>
              <a:rPr b="0" lang="en-US" sz="2000" spc="-1" strike="noStrike">
                <a:solidFill>
                  <a:srgbClr val="706f6f"/>
                </a:solidFill>
                <a:latin typeface="Tw Cen MT"/>
                <a:ea typeface="Noto Sans CJK SC"/>
              </a:rPr>
              <a:t>Open-Closed </a:t>
            </a:r>
            <a:r>
              <a:rPr b="0" lang="en-US" sz="2000" spc="-1" strike="noStrike">
                <a:solidFill>
                  <a:srgbClr val="706f6f"/>
                </a:solidFill>
                <a:latin typeface="Tw Cen MT"/>
                <a:ea typeface="DejaVu Sans"/>
              </a:rPr>
              <a:t>Principle</a:t>
            </a:r>
            <a:endParaRPr b="0" lang="en-US" sz="2000" spc="-1" strike="noStrike">
              <a:latin typeface="Arial"/>
            </a:endParaRPr>
          </a:p>
          <a:p>
            <a:pPr lvl="3" marL="11048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Open for Extension, Closed for Modification</a:t>
            </a:r>
            <a:endParaRPr b="0" lang="en-US" sz="2000" spc="-1" strike="noStrike">
              <a:latin typeface="Arial"/>
            </a:endParaRPr>
          </a:p>
          <a:p>
            <a:pPr lvl="2" marL="6476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Liskov Substitution Principle</a:t>
            </a:r>
            <a:endParaRPr b="0" lang="en-US" sz="2000" spc="-1" strike="noStrike">
              <a:latin typeface="Arial"/>
            </a:endParaRPr>
          </a:p>
          <a:p>
            <a:pPr lvl="3" marL="11048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Objects of a superclass should be replaceable with objects of its subclasses </a:t>
            </a:r>
            <a:endParaRPr b="0" lang="en-US" sz="2000" spc="-1" strike="noStrike">
              <a:latin typeface="Arial"/>
            </a:endParaRPr>
          </a:p>
          <a:p>
            <a:pPr marL="1371600">
              <a:lnSpc>
                <a:spcPct val="100000"/>
              </a:lnSpc>
              <a:buNone/>
            </a:pPr>
            <a:r>
              <a:rPr b="0" lang="en-US" sz="2000" spc="-1" strike="noStrike">
                <a:solidFill>
                  <a:srgbClr val="706f6f"/>
                </a:solidFill>
                <a:latin typeface="Tw Cen MT"/>
                <a:ea typeface="DejaVu Sans"/>
              </a:rPr>
              <a:t>without breaking the application</a:t>
            </a:r>
            <a:endParaRPr b="0" lang="en-US" sz="2000" spc="-1" strike="noStrike">
              <a:latin typeface="Arial"/>
            </a:endParaRPr>
          </a:p>
          <a:p>
            <a:pPr lvl="2" marL="6476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Interface Segregation Principle</a:t>
            </a:r>
            <a:endParaRPr b="0" lang="en-US" sz="2000" spc="-1" strike="noStrike">
              <a:latin typeface="Arial"/>
            </a:endParaRPr>
          </a:p>
          <a:p>
            <a:pPr lvl="3" marL="11048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Larger interfaces should be split into smaller (implementing classes should care about method of interest)</a:t>
            </a:r>
            <a:endParaRPr b="0" lang="en-US" sz="2000" spc="-1" strike="noStrike">
              <a:latin typeface="Arial"/>
            </a:endParaRPr>
          </a:p>
          <a:p>
            <a:pPr lvl="2" marL="647640" indent="-216000">
              <a:lnSpc>
                <a:spcPts val="2401"/>
              </a:lnSpc>
              <a:buClr>
                <a:srgbClr val="000000"/>
              </a:buClr>
              <a:buSzPct val="45000"/>
              <a:buFont typeface="Wingdings" charset="2"/>
              <a:buChar char=""/>
            </a:pPr>
            <a:r>
              <a:rPr b="0" lang="en-US" sz="2000" spc="-1" strike="noStrike">
                <a:solidFill>
                  <a:srgbClr val="706f6f"/>
                </a:solidFill>
                <a:latin typeface="Tw Cen MT"/>
                <a:ea typeface="DejaVu Sans"/>
              </a:rPr>
              <a:t>Dependency Inversion Principle</a:t>
            </a: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a:p>
            <a:pPr>
              <a:lnSpc>
                <a:spcPts val="2401"/>
              </a:lnSpc>
              <a:buNone/>
            </a:pPr>
            <a:endParaRPr b="0" lang="en-US" sz="2000" spc="-1" strike="noStrike">
              <a:latin typeface="Arial"/>
            </a:endParaRPr>
          </a:p>
        </p:txBody>
      </p:sp>
      <p:sp>
        <p:nvSpPr>
          <p:cNvPr id="460" name="CustomShape 2"/>
          <p:cNvSpPr/>
          <p:nvPr/>
        </p:nvSpPr>
        <p:spPr>
          <a:xfrm>
            <a:off x="658800" y="515880"/>
            <a:ext cx="8964720" cy="852480"/>
          </a:xfrm>
          <a:prstGeom prst="rect">
            <a:avLst/>
          </a:prstGeom>
          <a:noFill/>
          <a:ln w="0">
            <a:noFill/>
          </a:ln>
        </p:spPr>
        <p:style>
          <a:lnRef idx="0"/>
          <a:fillRef idx="0"/>
          <a:effectRef idx="0"/>
          <a:fontRef idx="minor"/>
        </p:style>
        <p:txBody>
          <a:bodyPr lIns="0" rIns="0" tIns="0" bIns="0" anchor="ctr">
            <a:noAutofit/>
          </a:bodyPr>
          <a:p>
            <a:pPr>
              <a:lnSpc>
                <a:spcPct val="70000"/>
              </a:lnSpc>
              <a:buNone/>
            </a:pPr>
            <a:r>
              <a:rPr b="1" lang="en-GB" sz="4000" spc="-1" strike="noStrike" cap="all">
                <a:solidFill>
                  <a:srgbClr val="1434a0"/>
                </a:solidFill>
                <a:latin typeface="Tw Cen MT"/>
                <a:ea typeface="DejaVu Sans"/>
              </a:rPr>
              <a:t>Clean code</a:t>
            </a:r>
            <a:endParaRPr b="0" lang="en-US" sz="4000" spc="-1" strike="noStrike">
              <a:latin typeface="Arial"/>
            </a:endParaRPr>
          </a:p>
        </p:txBody>
      </p:sp>
      <p:sp>
        <p:nvSpPr>
          <p:cNvPr id="461" name="CustomShape 3"/>
          <p:cNvSpPr/>
          <p:nvPr/>
        </p:nvSpPr>
        <p:spPr>
          <a:xfrm>
            <a:off x="351360" y="6372360"/>
            <a:ext cx="270720" cy="186840"/>
          </a:xfrm>
          <a:prstGeom prst="rect">
            <a:avLst/>
          </a:prstGeom>
          <a:noFill/>
          <a:ln w="0">
            <a:noFill/>
          </a:ln>
        </p:spPr>
        <p:style>
          <a:lnRef idx="0"/>
          <a:fillRef idx="0"/>
          <a:effectRef idx="0"/>
          <a:fontRef idx="minor"/>
        </p:style>
        <p:txBody>
          <a:bodyPr lIns="0" rIns="0" tIns="0" bIns="0" anchor="ctr">
            <a:noAutofit/>
          </a:bodyPr>
          <a:p>
            <a:pPr>
              <a:lnSpc>
                <a:spcPct val="100000"/>
              </a:lnSpc>
              <a:buNone/>
            </a:pPr>
            <a:fld id="{3C403588-3585-44AC-BC0F-A89968FA6BD9}" type="slidenum">
              <a:rPr b="0" lang="en-US" sz="1200" spc="-1" strike="noStrike">
                <a:solidFill>
                  <a:srgbClr val="1434a0"/>
                </a:solidFill>
                <a:latin typeface="Arial"/>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LibreOffice/7.3.7.2$Linux_X86_64 LibreOffice_project/30$Build-2</Application>
  <AppVersion>15.0000</AppVersion>
  <Words>32661</Words>
  <Paragraphs>1142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2024-04-15T13:26:31Z</dcterms:created>
  <dc:creator>Sara Krasic</dc:creator>
  <dc:description/>
  <dc:language>en-US</dc:language>
  <cp:lastModifiedBy/>
  <dcterms:modified xsi:type="dcterms:W3CDTF">2024-04-15T16:06:15Z</dcterms:modified>
  <cp:revision>29</cp:revision>
  <dc:subject/>
  <dc:title>Spring and Maven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0x010100D37A6012CC552649A415153A17CC1240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85</vt:i4>
  </property>
  <property fmtid="{D5CDD505-2E9C-101B-9397-08002B2CF9AE}" pid="13" name="_dlc_DocIdItemGuid">
    <vt:lpwstr>e6cb425d-45b2-4b6f-841e-fbcd127be917</vt:lpwstr>
  </property>
</Properties>
</file>