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
  </p:notesMasterIdLst>
  <p:sldIdLst>
    <p:sldId id="256" r:id="rId2"/>
    <p:sldId id="257" r:id="rId3"/>
  </p:sldIdLst>
  <p:sldSz cx="43891200" cy="32918400"/>
  <p:notesSz cx="6858000" cy="9144000"/>
  <p:defaultText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1D5F"/>
    <a:srgbClr val="753BB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D9FB3F-7E43-44FD-A817-1385F4AFAFA2}" v="115" dt="2025-05-05T02:45:33.7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7" d="100"/>
          <a:sy n="17" d="100"/>
        </p:scale>
        <p:origin x="860"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Levin (Student)" userId="3ded63ef-891e-45aa-999d-1f4a17541306" providerId="ADAL" clId="{ACD9FB3F-7E43-44FD-A817-1385F4AFAFA2}"/>
    <pc:docChg chg="undo redo custSel addSld modSld">
      <pc:chgData name="Robert, Levin (Student)" userId="3ded63ef-891e-45aa-999d-1f4a17541306" providerId="ADAL" clId="{ACD9FB3F-7E43-44FD-A817-1385F4AFAFA2}" dt="2025-05-05T02:41:58.393" v="611" actId="20577"/>
      <pc:docMkLst>
        <pc:docMk/>
      </pc:docMkLst>
      <pc:sldChg chg="addSp delSp modSp mod modTransition modAnim">
        <pc:chgData name="Robert, Levin (Student)" userId="3ded63ef-891e-45aa-999d-1f4a17541306" providerId="ADAL" clId="{ACD9FB3F-7E43-44FD-A817-1385F4AFAFA2}" dt="2025-05-04T08:42:26.508" v="587"/>
        <pc:sldMkLst>
          <pc:docMk/>
          <pc:sldMk cId="3889270800" sldId="256"/>
        </pc:sldMkLst>
        <pc:spChg chg="add mod">
          <ac:chgData name="Robert, Levin (Student)" userId="3ded63ef-891e-45aa-999d-1f4a17541306" providerId="ADAL" clId="{ACD9FB3F-7E43-44FD-A817-1385F4AFAFA2}" dt="2025-04-30T17:36:19.789" v="212" actId="20577"/>
          <ac:spMkLst>
            <pc:docMk/>
            <pc:sldMk cId="3889270800" sldId="256"/>
            <ac:spMk id="16" creationId="{14016A36-724C-662A-686C-816551A89E2E}"/>
          </ac:spMkLst>
        </pc:spChg>
        <pc:spChg chg="add mod">
          <ac:chgData name="Robert, Levin (Student)" userId="3ded63ef-891e-45aa-999d-1f4a17541306" providerId="ADAL" clId="{ACD9FB3F-7E43-44FD-A817-1385F4AFAFA2}" dt="2025-04-30T17:32:31.626" v="192" actId="14100"/>
          <ac:spMkLst>
            <pc:docMk/>
            <pc:sldMk cId="3889270800" sldId="256"/>
            <ac:spMk id="20" creationId="{3F758F74-EA53-1137-5DF0-502A0584B4D6}"/>
          </ac:spMkLst>
        </pc:spChg>
        <pc:spChg chg="add mod">
          <ac:chgData name="Robert, Levin (Student)" userId="3ded63ef-891e-45aa-999d-1f4a17541306" providerId="ADAL" clId="{ACD9FB3F-7E43-44FD-A817-1385F4AFAFA2}" dt="2025-04-30T17:22:20.731" v="159" actId="1076"/>
          <ac:spMkLst>
            <pc:docMk/>
            <pc:sldMk cId="3889270800" sldId="256"/>
            <ac:spMk id="22" creationId="{63A20A33-2196-469F-9B95-1346BC4A0ABF}"/>
          </ac:spMkLst>
        </pc:spChg>
        <pc:spChg chg="mod">
          <ac:chgData name="Robert, Levin (Student)" userId="3ded63ef-891e-45aa-999d-1f4a17541306" providerId="ADAL" clId="{ACD9FB3F-7E43-44FD-A817-1385F4AFAFA2}" dt="2025-04-30T17:04:38.810" v="39" actId="1076"/>
          <ac:spMkLst>
            <pc:docMk/>
            <pc:sldMk cId="3889270800" sldId="256"/>
            <ac:spMk id="48" creationId="{22E736B8-F4F3-9970-BF03-30F4562D2154}"/>
          </ac:spMkLst>
        </pc:spChg>
        <pc:spChg chg="mod">
          <ac:chgData name="Robert, Levin (Student)" userId="3ded63ef-891e-45aa-999d-1f4a17541306" providerId="ADAL" clId="{ACD9FB3F-7E43-44FD-A817-1385F4AFAFA2}" dt="2025-04-30T17:03:03.302" v="32" actId="1076"/>
          <ac:spMkLst>
            <pc:docMk/>
            <pc:sldMk cId="3889270800" sldId="256"/>
            <ac:spMk id="50" creationId="{68AEAB45-578E-DA96-8915-350B38A6BE20}"/>
          </ac:spMkLst>
        </pc:spChg>
        <pc:spChg chg="mod">
          <ac:chgData name="Robert, Levin (Student)" userId="3ded63ef-891e-45aa-999d-1f4a17541306" providerId="ADAL" clId="{ACD9FB3F-7E43-44FD-A817-1385F4AFAFA2}" dt="2025-04-30T17:03:03.302" v="32" actId="1076"/>
          <ac:spMkLst>
            <pc:docMk/>
            <pc:sldMk cId="3889270800" sldId="256"/>
            <ac:spMk id="51" creationId="{6E4AB8ED-113D-D632-D29C-54D41D2160F0}"/>
          </ac:spMkLst>
        </pc:spChg>
        <pc:spChg chg="mod">
          <ac:chgData name="Robert, Levin (Student)" userId="3ded63ef-891e-45aa-999d-1f4a17541306" providerId="ADAL" clId="{ACD9FB3F-7E43-44FD-A817-1385F4AFAFA2}" dt="2025-04-30T17:03:03.302" v="32" actId="1076"/>
          <ac:spMkLst>
            <pc:docMk/>
            <pc:sldMk cId="3889270800" sldId="256"/>
            <ac:spMk id="52" creationId="{E2104B40-B07A-319F-01E3-CD30F315A451}"/>
          </ac:spMkLst>
        </pc:spChg>
        <pc:spChg chg="mod">
          <ac:chgData name="Robert, Levin (Student)" userId="3ded63ef-891e-45aa-999d-1f4a17541306" providerId="ADAL" clId="{ACD9FB3F-7E43-44FD-A817-1385F4AFAFA2}" dt="2025-04-30T17:05:31.658" v="41" actId="1076"/>
          <ac:spMkLst>
            <pc:docMk/>
            <pc:sldMk cId="3889270800" sldId="256"/>
            <ac:spMk id="54" creationId="{4A9ECBAA-8132-6D9B-0610-D905ADF42285}"/>
          </ac:spMkLst>
        </pc:spChg>
        <pc:spChg chg="mod">
          <ac:chgData name="Robert, Levin (Student)" userId="3ded63ef-891e-45aa-999d-1f4a17541306" providerId="ADAL" clId="{ACD9FB3F-7E43-44FD-A817-1385F4AFAFA2}" dt="2025-04-30T17:05:31.658" v="41" actId="1076"/>
          <ac:spMkLst>
            <pc:docMk/>
            <pc:sldMk cId="3889270800" sldId="256"/>
            <ac:spMk id="55" creationId="{D2516FA8-C9CB-B462-83B5-00148948E5A7}"/>
          </ac:spMkLst>
        </pc:spChg>
        <pc:spChg chg="mod">
          <ac:chgData name="Robert, Levin (Student)" userId="3ded63ef-891e-45aa-999d-1f4a17541306" providerId="ADAL" clId="{ACD9FB3F-7E43-44FD-A817-1385F4AFAFA2}" dt="2025-04-30T17:05:31.658" v="41" actId="1076"/>
          <ac:spMkLst>
            <pc:docMk/>
            <pc:sldMk cId="3889270800" sldId="256"/>
            <ac:spMk id="56" creationId="{A1ACCF9D-4171-5F53-1B92-8E653D8ED09E}"/>
          </ac:spMkLst>
        </pc:spChg>
        <pc:spChg chg="mod">
          <ac:chgData name="Robert, Levin (Student)" userId="3ded63ef-891e-45aa-999d-1f4a17541306" providerId="ADAL" clId="{ACD9FB3F-7E43-44FD-A817-1385F4AFAFA2}" dt="2025-05-01T05:42:06.250" v="229" actId="20577"/>
          <ac:spMkLst>
            <pc:docMk/>
            <pc:sldMk cId="3889270800" sldId="256"/>
            <ac:spMk id="60" creationId="{EB12B93C-2E68-4663-C1FA-5D30A4CC6D47}"/>
          </ac:spMkLst>
        </pc:spChg>
        <pc:spChg chg="mod">
          <ac:chgData name="Robert, Levin (Student)" userId="3ded63ef-891e-45aa-999d-1f4a17541306" providerId="ADAL" clId="{ACD9FB3F-7E43-44FD-A817-1385F4AFAFA2}" dt="2025-04-30T17:33:11.109" v="197" actId="14100"/>
          <ac:spMkLst>
            <pc:docMk/>
            <pc:sldMk cId="3889270800" sldId="256"/>
            <ac:spMk id="78" creationId="{0BE3B530-CED6-6B5E-88FB-536F57216EFB}"/>
          </ac:spMkLst>
        </pc:spChg>
        <pc:spChg chg="mod">
          <ac:chgData name="Robert, Levin (Student)" userId="3ded63ef-891e-45aa-999d-1f4a17541306" providerId="ADAL" clId="{ACD9FB3F-7E43-44FD-A817-1385F4AFAFA2}" dt="2025-04-30T16:56:07.263" v="3" actId="114"/>
          <ac:spMkLst>
            <pc:docMk/>
            <pc:sldMk cId="3889270800" sldId="256"/>
            <ac:spMk id="80" creationId="{6EBBA389-AACD-4E5A-1829-8D091A942EE0}"/>
          </ac:spMkLst>
        </pc:spChg>
        <pc:spChg chg="mod">
          <ac:chgData name="Robert, Levin (Student)" userId="3ded63ef-891e-45aa-999d-1f4a17541306" providerId="ADAL" clId="{ACD9FB3F-7E43-44FD-A817-1385F4AFAFA2}" dt="2025-05-01T15:17:10.853" v="231" actId="1076"/>
          <ac:spMkLst>
            <pc:docMk/>
            <pc:sldMk cId="3889270800" sldId="256"/>
            <ac:spMk id="85" creationId="{00E88A70-513C-757D-33AD-446DF54EF45B}"/>
          </ac:spMkLst>
        </pc:spChg>
        <pc:spChg chg="mod">
          <ac:chgData name="Robert, Levin (Student)" userId="3ded63ef-891e-45aa-999d-1f4a17541306" providerId="ADAL" clId="{ACD9FB3F-7E43-44FD-A817-1385F4AFAFA2}" dt="2025-05-01T15:17:45.484" v="280" actId="20577"/>
          <ac:spMkLst>
            <pc:docMk/>
            <pc:sldMk cId="3889270800" sldId="256"/>
            <ac:spMk id="86" creationId="{8B8AE16B-FF57-AA9E-2A21-DED311D782B2}"/>
          </ac:spMkLst>
        </pc:spChg>
        <pc:spChg chg="mod">
          <ac:chgData name="Robert, Levin (Student)" userId="3ded63ef-891e-45aa-999d-1f4a17541306" providerId="ADAL" clId="{ACD9FB3F-7E43-44FD-A817-1385F4AFAFA2}" dt="2025-05-01T15:18:18.031" v="306" actId="20577"/>
          <ac:spMkLst>
            <pc:docMk/>
            <pc:sldMk cId="3889270800" sldId="256"/>
            <ac:spMk id="87" creationId="{142EA013-5CAB-9779-DF33-DD3EDB8AA296}"/>
          </ac:spMkLst>
        </pc:spChg>
        <pc:spChg chg="mod">
          <ac:chgData name="Robert, Levin (Student)" userId="3ded63ef-891e-45aa-999d-1f4a17541306" providerId="ADAL" clId="{ACD9FB3F-7E43-44FD-A817-1385F4AFAFA2}" dt="2025-05-01T15:19:00.182" v="353" actId="20577"/>
          <ac:spMkLst>
            <pc:docMk/>
            <pc:sldMk cId="3889270800" sldId="256"/>
            <ac:spMk id="88" creationId="{8D8BA2B7-7212-EEEF-7F9D-967F2CBFCBAF}"/>
          </ac:spMkLst>
        </pc:spChg>
        <pc:grpChg chg="mod">
          <ac:chgData name="Robert, Levin (Student)" userId="3ded63ef-891e-45aa-999d-1f4a17541306" providerId="ADAL" clId="{ACD9FB3F-7E43-44FD-A817-1385F4AFAFA2}" dt="2025-04-30T17:31:10.121" v="185" actId="14100"/>
          <ac:grpSpMkLst>
            <pc:docMk/>
            <pc:sldMk cId="3889270800" sldId="256"/>
            <ac:grpSpMk id="33" creationId="{C4B94A66-0462-4CB9-1B71-8081435FDE1A}"/>
          </ac:grpSpMkLst>
        </pc:grpChg>
        <pc:grpChg chg="mod">
          <ac:chgData name="Robert, Levin (Student)" userId="3ded63ef-891e-45aa-999d-1f4a17541306" providerId="ADAL" clId="{ACD9FB3F-7E43-44FD-A817-1385F4AFAFA2}" dt="2025-04-30T17:31:24.193" v="187" actId="14100"/>
          <ac:grpSpMkLst>
            <pc:docMk/>
            <pc:sldMk cId="3889270800" sldId="256"/>
            <ac:grpSpMk id="45" creationId="{B8C421A6-AF54-23E9-4AA4-3C1D7D73C01C}"/>
          </ac:grpSpMkLst>
        </pc:grpChg>
        <pc:grpChg chg="mod">
          <ac:chgData name="Robert, Levin (Student)" userId="3ded63ef-891e-45aa-999d-1f4a17541306" providerId="ADAL" clId="{ACD9FB3F-7E43-44FD-A817-1385F4AFAFA2}" dt="2025-04-30T17:34:27.289" v="205" actId="14100"/>
          <ac:grpSpMkLst>
            <pc:docMk/>
            <pc:sldMk cId="3889270800" sldId="256"/>
            <ac:grpSpMk id="49" creationId="{4BB3FE80-E076-77A4-AED3-7212A7DED620}"/>
          </ac:grpSpMkLst>
        </pc:grpChg>
        <pc:grpChg chg="mod">
          <ac:chgData name="Robert, Levin (Student)" userId="3ded63ef-891e-45aa-999d-1f4a17541306" providerId="ADAL" clId="{ACD9FB3F-7E43-44FD-A817-1385F4AFAFA2}" dt="2025-04-30T17:32:03.586" v="191" actId="14100"/>
          <ac:grpSpMkLst>
            <pc:docMk/>
            <pc:sldMk cId="3889270800" sldId="256"/>
            <ac:grpSpMk id="53" creationId="{5F9C928B-6E3C-7B51-307C-7D5498546133}"/>
          </ac:grpSpMkLst>
        </pc:grpChg>
        <pc:grpChg chg="mod">
          <ac:chgData name="Robert, Levin (Student)" userId="3ded63ef-891e-45aa-999d-1f4a17541306" providerId="ADAL" clId="{ACD9FB3F-7E43-44FD-A817-1385F4AFAFA2}" dt="2025-04-30T17:32:37.531" v="193" actId="14100"/>
          <ac:grpSpMkLst>
            <pc:docMk/>
            <pc:sldMk cId="3889270800" sldId="256"/>
            <ac:grpSpMk id="57" creationId="{8089E607-126B-8DFC-95B4-E65A2D6CDC64}"/>
          </ac:grpSpMkLst>
        </pc:grpChg>
        <pc:grpChg chg="mod">
          <ac:chgData name="Robert, Levin (Student)" userId="3ded63ef-891e-45aa-999d-1f4a17541306" providerId="ADAL" clId="{ACD9FB3F-7E43-44FD-A817-1385F4AFAFA2}" dt="2025-04-30T17:03:53.626" v="36" actId="14100"/>
          <ac:grpSpMkLst>
            <pc:docMk/>
            <pc:sldMk cId="3889270800" sldId="256"/>
            <ac:grpSpMk id="65" creationId="{6F8467F7-A264-C704-E00C-170464D70909}"/>
          </ac:grpSpMkLst>
        </pc:grpChg>
        <pc:grpChg chg="mod">
          <ac:chgData name="Robert, Levin (Student)" userId="3ded63ef-891e-45aa-999d-1f4a17541306" providerId="ADAL" clId="{ACD9FB3F-7E43-44FD-A817-1385F4AFAFA2}" dt="2025-04-30T17:33:58.828" v="202" actId="14100"/>
          <ac:grpSpMkLst>
            <pc:docMk/>
            <pc:sldMk cId="3889270800" sldId="256"/>
            <ac:grpSpMk id="69" creationId="{5B8477C0-CBD6-9C1F-85AF-9ECB580E3C5E}"/>
          </ac:grpSpMkLst>
        </pc:grpChg>
        <pc:grpChg chg="mod">
          <ac:chgData name="Robert, Levin (Student)" userId="3ded63ef-891e-45aa-999d-1f4a17541306" providerId="ADAL" clId="{ACD9FB3F-7E43-44FD-A817-1385F4AFAFA2}" dt="2025-04-30T17:34:41.070" v="207" actId="14100"/>
          <ac:grpSpMkLst>
            <pc:docMk/>
            <pc:sldMk cId="3889270800" sldId="256"/>
            <ac:grpSpMk id="73" creationId="{5D40A826-13A5-1D7D-FC2A-15315CED5574}"/>
          </ac:grpSpMkLst>
        </pc:grpChg>
        <pc:grpChg chg="mod">
          <ac:chgData name="Robert, Levin (Student)" userId="3ded63ef-891e-45aa-999d-1f4a17541306" providerId="ADAL" clId="{ACD9FB3F-7E43-44FD-A817-1385F4AFAFA2}" dt="2025-04-30T17:34:35.250" v="206" actId="14100"/>
          <ac:grpSpMkLst>
            <pc:docMk/>
            <pc:sldMk cId="3889270800" sldId="256"/>
            <ac:grpSpMk id="77" creationId="{98A74E9B-9918-F703-A166-1CC33E709CC3}"/>
          </ac:grpSpMkLst>
        </pc:grpChg>
        <pc:picChg chg="add mod">
          <ac:chgData name="Robert, Levin (Student)" userId="3ded63ef-891e-45aa-999d-1f4a17541306" providerId="ADAL" clId="{ACD9FB3F-7E43-44FD-A817-1385F4AFAFA2}" dt="2025-04-30T17:35:39.316" v="208" actId="14100"/>
          <ac:picMkLst>
            <pc:docMk/>
            <pc:sldMk cId="3889270800" sldId="256"/>
            <ac:picMk id="23" creationId="{8295D84A-39A9-C62F-6525-A6E6D58B72D2}"/>
          </ac:picMkLst>
        </pc:picChg>
        <pc:picChg chg="add mod">
          <ac:chgData name="Robert, Levin (Student)" userId="3ded63ef-891e-45aa-999d-1f4a17541306" providerId="ADAL" clId="{ACD9FB3F-7E43-44FD-A817-1385F4AFAFA2}" dt="2025-04-30T17:35:50.503" v="210" actId="14100"/>
          <ac:picMkLst>
            <pc:docMk/>
            <pc:sldMk cId="3889270800" sldId="256"/>
            <ac:picMk id="24" creationId="{C0DA9AA5-24A5-7F16-6E2E-88838AB7B4DD}"/>
          </ac:picMkLst>
        </pc:picChg>
        <pc:picChg chg="add del mod">
          <ac:chgData name="Robert, Levin (Student)" userId="3ded63ef-891e-45aa-999d-1f4a17541306" providerId="ADAL" clId="{ACD9FB3F-7E43-44FD-A817-1385F4AFAFA2}" dt="2025-05-04T08:42:26.508" v="587"/>
          <ac:picMkLst>
            <pc:docMk/>
            <pc:sldMk cId="3889270800" sldId="256"/>
            <ac:picMk id="235" creationId="{B4C7B9C4-D013-9E32-DDC2-0746A81C7C0F}"/>
          </ac:picMkLst>
        </pc:picChg>
      </pc:sldChg>
      <pc:sldChg chg="addSp delSp modSp new mod modTransition">
        <pc:chgData name="Robert, Levin (Student)" userId="3ded63ef-891e-45aa-999d-1f4a17541306" providerId="ADAL" clId="{ACD9FB3F-7E43-44FD-A817-1385F4AFAFA2}" dt="2025-05-05T02:41:58.393" v="611" actId="20577"/>
        <pc:sldMkLst>
          <pc:docMk/>
          <pc:sldMk cId="817806750" sldId="257"/>
        </pc:sldMkLst>
        <pc:spChg chg="mod">
          <ac:chgData name="Robert, Levin (Student)" userId="3ded63ef-891e-45aa-999d-1f4a17541306" providerId="ADAL" clId="{ACD9FB3F-7E43-44FD-A817-1385F4AFAFA2}" dt="2025-05-05T02:38:22.674" v="591"/>
          <ac:spMkLst>
            <pc:docMk/>
            <pc:sldMk cId="817806750" sldId="257"/>
            <ac:spMk id="2" creationId="{34B38A30-6C0E-71C6-7879-BEA2CEAD5757}"/>
          </ac:spMkLst>
        </pc:spChg>
        <pc:spChg chg="mod">
          <ac:chgData name="Robert, Levin (Student)" userId="3ded63ef-891e-45aa-999d-1f4a17541306" providerId="ADAL" clId="{ACD9FB3F-7E43-44FD-A817-1385F4AFAFA2}" dt="2025-05-05T02:41:58.393" v="611" actId="20577"/>
          <ac:spMkLst>
            <pc:docMk/>
            <pc:sldMk cId="817806750" sldId="257"/>
            <ac:spMk id="3" creationId="{D2E1157E-32FB-292D-2F56-E59FD5A9EAC3}"/>
          </ac:spMkLst>
        </pc:spChg>
        <pc:spChg chg="add del">
          <ac:chgData name="Robert, Levin (Student)" userId="3ded63ef-891e-45aa-999d-1f4a17541306" providerId="ADAL" clId="{ACD9FB3F-7E43-44FD-A817-1385F4AFAFA2}" dt="2025-05-05T02:37:22.221" v="589" actId="11529"/>
          <ac:spMkLst>
            <pc:docMk/>
            <pc:sldMk cId="817806750" sldId="257"/>
            <ac:spMk id="4" creationId="{4050C634-FD68-70A4-2990-11A6637652CA}"/>
          </ac:spMkLst>
        </pc:spChg>
        <pc:spChg chg="add del mod">
          <ac:chgData name="Robert, Levin (Student)" userId="3ded63ef-891e-45aa-999d-1f4a17541306" providerId="ADAL" clId="{ACD9FB3F-7E43-44FD-A817-1385F4AFAFA2}" dt="2025-05-05T02:40:09.969" v="599" actId="11529"/>
          <ac:spMkLst>
            <pc:docMk/>
            <pc:sldMk cId="817806750" sldId="257"/>
            <ac:spMk id="5" creationId="{D3547AC7-E666-E33A-9BD8-AA76244CB39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FC641E-9CB3-4A6B-8118-B265C16B7240}" type="datetimeFigureOut">
              <a:rPr lang="en-GB" smtClean="0"/>
              <a:t>05/05/2025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12BE78-F15F-4129-883C-17A3D77DD550}" type="slidenum">
              <a:rPr lang="en-GB" smtClean="0"/>
              <a:t>‹#›</a:t>
            </a:fld>
            <a:endParaRPr lang="en-GB"/>
          </a:p>
        </p:txBody>
      </p:sp>
    </p:spTree>
    <p:extLst>
      <p:ext uri="{BB962C8B-B14F-4D97-AF65-F5344CB8AC3E}">
        <p14:creationId xmlns:p14="http://schemas.microsoft.com/office/powerpoint/2010/main" val="13992219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1312BE78-F15F-4129-883C-17A3D77DD550}" type="slidenum">
              <a:rPr lang="en-GB" smtClean="0"/>
              <a:t>1</a:t>
            </a:fld>
            <a:endParaRPr lang="en-GB"/>
          </a:p>
        </p:txBody>
      </p:sp>
    </p:spTree>
    <p:extLst>
      <p:ext uri="{BB962C8B-B14F-4D97-AF65-F5344CB8AC3E}">
        <p14:creationId xmlns:p14="http://schemas.microsoft.com/office/powerpoint/2010/main" val="1662733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5A61D-E269-516B-F138-C87F2DBFC365}"/>
              </a:ext>
            </a:extLst>
          </p:cNvPr>
          <p:cNvSpPr>
            <a:spLocks noGrp="1"/>
          </p:cNvSpPr>
          <p:nvPr>
            <p:ph type="ctrTitle"/>
          </p:nvPr>
        </p:nvSpPr>
        <p:spPr>
          <a:xfrm>
            <a:off x="5486400" y="5387342"/>
            <a:ext cx="32918400" cy="11460480"/>
          </a:xfrm>
        </p:spPr>
        <p:txBody>
          <a:bodyPr anchor="b"/>
          <a:lstStyle>
            <a:lvl1pPr algn="ctr">
              <a:defRPr sz="21600"/>
            </a:lvl1pPr>
          </a:lstStyle>
          <a:p>
            <a:r>
              <a:rPr lang="en-US"/>
              <a:t>Click to edit Master title style</a:t>
            </a:r>
            <a:endParaRPr lang="en-GB"/>
          </a:p>
        </p:txBody>
      </p:sp>
      <p:sp>
        <p:nvSpPr>
          <p:cNvPr id="3" name="Subtitle 2">
            <a:extLst>
              <a:ext uri="{FF2B5EF4-FFF2-40B4-BE49-F238E27FC236}">
                <a16:creationId xmlns:a16="http://schemas.microsoft.com/office/drawing/2014/main" id="{5AB2333D-6BF1-C0E1-F0A3-F1A1CA68242A}"/>
              </a:ext>
            </a:extLst>
          </p:cNvPr>
          <p:cNvSpPr>
            <a:spLocks noGrp="1"/>
          </p:cNvSpPr>
          <p:nvPr>
            <p:ph type="subTitle" idx="1"/>
          </p:nvPr>
        </p:nvSpPr>
        <p:spPr>
          <a:xfrm>
            <a:off x="5486400" y="17289782"/>
            <a:ext cx="32918400" cy="794765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0C4FD64-6C1E-99C9-765A-90B4804B3118}"/>
              </a:ext>
            </a:extLst>
          </p:cNvPr>
          <p:cNvSpPr>
            <a:spLocks noGrp="1"/>
          </p:cNvSpPr>
          <p:nvPr>
            <p:ph type="dt" sz="half" idx="10"/>
          </p:nvPr>
        </p:nvSpPr>
        <p:spPr/>
        <p:txBody>
          <a:bodyPr/>
          <a:lstStyle/>
          <a:p>
            <a:fld id="{B1D00C88-309E-4A4F-8847-ED100B1C819C}" type="datetimeFigureOut">
              <a:rPr lang="en-GB" smtClean="0"/>
              <a:t>05/05/2025</a:t>
            </a:fld>
            <a:endParaRPr lang="en-GB"/>
          </a:p>
        </p:txBody>
      </p:sp>
      <p:sp>
        <p:nvSpPr>
          <p:cNvPr id="5" name="Footer Placeholder 4">
            <a:extLst>
              <a:ext uri="{FF2B5EF4-FFF2-40B4-BE49-F238E27FC236}">
                <a16:creationId xmlns:a16="http://schemas.microsoft.com/office/drawing/2014/main" id="{09AF4639-6DE5-EE60-A13E-1621AE93D5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41FBCD9-BC23-6C2C-B19B-42F3F0361625}"/>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2679216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FFB57-9685-F71F-59BE-CD80CE71B47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8F98A82-98B5-B4CC-47B3-3B4C630086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265E1A1-D4C1-C25B-C08F-9273BF687E43}"/>
              </a:ext>
            </a:extLst>
          </p:cNvPr>
          <p:cNvSpPr>
            <a:spLocks noGrp="1"/>
          </p:cNvSpPr>
          <p:nvPr>
            <p:ph type="dt" sz="half" idx="10"/>
          </p:nvPr>
        </p:nvSpPr>
        <p:spPr/>
        <p:txBody>
          <a:bodyPr/>
          <a:lstStyle/>
          <a:p>
            <a:fld id="{B1D00C88-309E-4A4F-8847-ED100B1C819C}" type="datetimeFigureOut">
              <a:rPr lang="en-GB" smtClean="0"/>
              <a:t>05/05/2025</a:t>
            </a:fld>
            <a:endParaRPr lang="en-GB"/>
          </a:p>
        </p:txBody>
      </p:sp>
      <p:sp>
        <p:nvSpPr>
          <p:cNvPr id="5" name="Footer Placeholder 4">
            <a:extLst>
              <a:ext uri="{FF2B5EF4-FFF2-40B4-BE49-F238E27FC236}">
                <a16:creationId xmlns:a16="http://schemas.microsoft.com/office/drawing/2014/main" id="{347135E6-A52E-6C1F-D5BD-E3CED70671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F81818D-FF13-B581-57D4-CC2609AF4953}"/>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3910778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44F0217-65C4-60DD-FF90-D1827D947722}"/>
              </a:ext>
            </a:extLst>
          </p:cNvPr>
          <p:cNvSpPr>
            <a:spLocks noGrp="1"/>
          </p:cNvSpPr>
          <p:nvPr>
            <p:ph type="title" orient="vert"/>
          </p:nvPr>
        </p:nvSpPr>
        <p:spPr>
          <a:xfrm>
            <a:off x="31409642" y="1752600"/>
            <a:ext cx="9464040" cy="27896822"/>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8960CBF-9FE0-CC78-14BD-C4D19CCDBD59}"/>
              </a:ext>
            </a:extLst>
          </p:cNvPr>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08C416E-63D2-A3D5-1DBF-C767699079B2}"/>
              </a:ext>
            </a:extLst>
          </p:cNvPr>
          <p:cNvSpPr>
            <a:spLocks noGrp="1"/>
          </p:cNvSpPr>
          <p:nvPr>
            <p:ph type="dt" sz="half" idx="10"/>
          </p:nvPr>
        </p:nvSpPr>
        <p:spPr/>
        <p:txBody>
          <a:bodyPr/>
          <a:lstStyle/>
          <a:p>
            <a:fld id="{B1D00C88-309E-4A4F-8847-ED100B1C819C}" type="datetimeFigureOut">
              <a:rPr lang="en-GB" smtClean="0"/>
              <a:t>05/05/2025</a:t>
            </a:fld>
            <a:endParaRPr lang="en-GB"/>
          </a:p>
        </p:txBody>
      </p:sp>
      <p:sp>
        <p:nvSpPr>
          <p:cNvPr id="5" name="Footer Placeholder 4">
            <a:extLst>
              <a:ext uri="{FF2B5EF4-FFF2-40B4-BE49-F238E27FC236}">
                <a16:creationId xmlns:a16="http://schemas.microsoft.com/office/drawing/2014/main" id="{891DE78E-DB7A-96C1-5ED7-0CB284B2738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0747E62-EB8E-6B68-F671-3F37D6BF1BA9}"/>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3890363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E6194-6232-FA78-B9D8-9BF56EA9F21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EB1C89D3-A444-3A57-A9BF-87565E1E388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41F1E9-86BC-A3A5-6A69-92DA4BC9C14F}"/>
              </a:ext>
            </a:extLst>
          </p:cNvPr>
          <p:cNvSpPr>
            <a:spLocks noGrp="1"/>
          </p:cNvSpPr>
          <p:nvPr>
            <p:ph type="dt" sz="half" idx="10"/>
          </p:nvPr>
        </p:nvSpPr>
        <p:spPr/>
        <p:txBody>
          <a:bodyPr/>
          <a:lstStyle/>
          <a:p>
            <a:fld id="{B1D00C88-309E-4A4F-8847-ED100B1C819C}" type="datetimeFigureOut">
              <a:rPr lang="en-GB" smtClean="0"/>
              <a:t>05/05/2025</a:t>
            </a:fld>
            <a:endParaRPr lang="en-GB"/>
          </a:p>
        </p:txBody>
      </p:sp>
      <p:sp>
        <p:nvSpPr>
          <p:cNvPr id="5" name="Footer Placeholder 4">
            <a:extLst>
              <a:ext uri="{FF2B5EF4-FFF2-40B4-BE49-F238E27FC236}">
                <a16:creationId xmlns:a16="http://schemas.microsoft.com/office/drawing/2014/main" id="{DB740D9A-9295-3FF6-8DCF-C3755DDC19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B149819-36D9-AD2B-885D-FD1D2EA04AC8}"/>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1200761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09546-F66A-A3A9-F18D-5807D040AEFA}"/>
              </a:ext>
            </a:extLst>
          </p:cNvPr>
          <p:cNvSpPr>
            <a:spLocks noGrp="1"/>
          </p:cNvSpPr>
          <p:nvPr>
            <p:ph type="title"/>
          </p:nvPr>
        </p:nvSpPr>
        <p:spPr>
          <a:xfrm>
            <a:off x="2994662" y="8206749"/>
            <a:ext cx="37856160" cy="13693138"/>
          </a:xfrm>
        </p:spPr>
        <p:txBody>
          <a:bodyPr anchor="b"/>
          <a:lstStyle>
            <a:lvl1pPr>
              <a:defRPr sz="216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0065792-EF15-6BC9-2ED0-381966200615}"/>
              </a:ext>
            </a:extLst>
          </p:cNvPr>
          <p:cNvSpPr>
            <a:spLocks noGrp="1"/>
          </p:cNvSpPr>
          <p:nvPr>
            <p:ph type="body" idx="1"/>
          </p:nvPr>
        </p:nvSpPr>
        <p:spPr>
          <a:xfrm>
            <a:off x="2994662" y="22029429"/>
            <a:ext cx="37856160" cy="7200898"/>
          </a:xfrm>
        </p:spPr>
        <p:txBody>
          <a:bodyPr/>
          <a:lstStyle>
            <a:lvl1pPr marL="0" indent="0">
              <a:buNone/>
              <a:defRPr sz="8640">
                <a:solidFill>
                  <a:schemeClr val="tx1">
                    <a:tint val="75000"/>
                  </a:schemeClr>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666E72A-E639-0263-9D6F-D7B9711E8D24}"/>
              </a:ext>
            </a:extLst>
          </p:cNvPr>
          <p:cNvSpPr>
            <a:spLocks noGrp="1"/>
          </p:cNvSpPr>
          <p:nvPr>
            <p:ph type="dt" sz="half" idx="10"/>
          </p:nvPr>
        </p:nvSpPr>
        <p:spPr/>
        <p:txBody>
          <a:bodyPr/>
          <a:lstStyle/>
          <a:p>
            <a:fld id="{B1D00C88-309E-4A4F-8847-ED100B1C819C}" type="datetimeFigureOut">
              <a:rPr lang="en-GB" smtClean="0"/>
              <a:t>05/05/2025</a:t>
            </a:fld>
            <a:endParaRPr lang="en-GB"/>
          </a:p>
        </p:txBody>
      </p:sp>
      <p:sp>
        <p:nvSpPr>
          <p:cNvPr id="5" name="Footer Placeholder 4">
            <a:extLst>
              <a:ext uri="{FF2B5EF4-FFF2-40B4-BE49-F238E27FC236}">
                <a16:creationId xmlns:a16="http://schemas.microsoft.com/office/drawing/2014/main" id="{8C4ABB6F-B000-7D42-4019-BAEF60061B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124DA69-1FE9-5A2E-C14B-78B18ADC6C52}"/>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1218436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EB475-43E9-C26A-8C4D-5EBDBD13836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967D0FC-4FC8-F202-748A-217A41A208E6}"/>
              </a:ext>
            </a:extLst>
          </p:cNvPr>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7C6AF9F-2D38-AAB2-F140-0C415C9B7925}"/>
              </a:ext>
            </a:extLst>
          </p:cNvPr>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84C8311-8744-37AD-0886-0BB5AFA77464}"/>
              </a:ext>
            </a:extLst>
          </p:cNvPr>
          <p:cNvSpPr>
            <a:spLocks noGrp="1"/>
          </p:cNvSpPr>
          <p:nvPr>
            <p:ph type="dt" sz="half" idx="10"/>
          </p:nvPr>
        </p:nvSpPr>
        <p:spPr/>
        <p:txBody>
          <a:bodyPr/>
          <a:lstStyle/>
          <a:p>
            <a:fld id="{B1D00C88-309E-4A4F-8847-ED100B1C819C}" type="datetimeFigureOut">
              <a:rPr lang="en-GB" smtClean="0"/>
              <a:t>05/05/2025</a:t>
            </a:fld>
            <a:endParaRPr lang="en-GB"/>
          </a:p>
        </p:txBody>
      </p:sp>
      <p:sp>
        <p:nvSpPr>
          <p:cNvPr id="6" name="Footer Placeholder 5">
            <a:extLst>
              <a:ext uri="{FF2B5EF4-FFF2-40B4-BE49-F238E27FC236}">
                <a16:creationId xmlns:a16="http://schemas.microsoft.com/office/drawing/2014/main" id="{E6583B14-F5E4-E29D-34EB-FF47B8D384A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534BCC7-9285-F6A7-B7E5-BEE60DB53093}"/>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1567191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5F0DB-048D-D92E-1ED7-BF48647BFF9D}"/>
              </a:ext>
            </a:extLst>
          </p:cNvPr>
          <p:cNvSpPr>
            <a:spLocks noGrp="1"/>
          </p:cNvSpPr>
          <p:nvPr>
            <p:ph type="title"/>
          </p:nvPr>
        </p:nvSpPr>
        <p:spPr>
          <a:xfrm>
            <a:off x="3023237" y="1752607"/>
            <a:ext cx="37856160" cy="6362702"/>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2168662-090A-2F78-9CC5-E02EB418434F}"/>
              </a:ext>
            </a:extLst>
          </p:cNvPr>
          <p:cNvSpPr>
            <a:spLocks noGrp="1"/>
          </p:cNvSpPr>
          <p:nvPr>
            <p:ph type="body" idx="1"/>
          </p:nvPr>
        </p:nvSpPr>
        <p:spPr>
          <a:xfrm>
            <a:off x="3023242" y="8069582"/>
            <a:ext cx="18568032"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a:extLst>
              <a:ext uri="{FF2B5EF4-FFF2-40B4-BE49-F238E27FC236}">
                <a16:creationId xmlns:a16="http://schemas.microsoft.com/office/drawing/2014/main" id="{30993AEF-BE62-3562-4AE2-3F55C0832E17}"/>
              </a:ext>
            </a:extLst>
          </p:cNvPr>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0AE6EDC9-4EF5-A785-6EDA-8845991C25FF}"/>
              </a:ext>
            </a:extLst>
          </p:cNvPr>
          <p:cNvSpPr>
            <a:spLocks noGrp="1"/>
          </p:cNvSpPr>
          <p:nvPr>
            <p:ph type="body" sz="quarter" idx="3"/>
          </p:nvPr>
        </p:nvSpPr>
        <p:spPr>
          <a:xfrm>
            <a:off x="22219922" y="8069582"/>
            <a:ext cx="18659477"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a:extLst>
              <a:ext uri="{FF2B5EF4-FFF2-40B4-BE49-F238E27FC236}">
                <a16:creationId xmlns:a16="http://schemas.microsoft.com/office/drawing/2014/main" id="{46E46EA8-85D9-07A3-CA7E-7BC5759C7183}"/>
              </a:ext>
            </a:extLst>
          </p:cNvPr>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0E14227-FAAD-1573-0495-CCC7CCCAD0B5}"/>
              </a:ext>
            </a:extLst>
          </p:cNvPr>
          <p:cNvSpPr>
            <a:spLocks noGrp="1"/>
          </p:cNvSpPr>
          <p:nvPr>
            <p:ph type="dt" sz="half" idx="10"/>
          </p:nvPr>
        </p:nvSpPr>
        <p:spPr/>
        <p:txBody>
          <a:bodyPr/>
          <a:lstStyle/>
          <a:p>
            <a:fld id="{B1D00C88-309E-4A4F-8847-ED100B1C819C}" type="datetimeFigureOut">
              <a:rPr lang="en-GB" smtClean="0"/>
              <a:t>05/05/2025</a:t>
            </a:fld>
            <a:endParaRPr lang="en-GB"/>
          </a:p>
        </p:txBody>
      </p:sp>
      <p:sp>
        <p:nvSpPr>
          <p:cNvPr id="8" name="Footer Placeholder 7">
            <a:extLst>
              <a:ext uri="{FF2B5EF4-FFF2-40B4-BE49-F238E27FC236}">
                <a16:creationId xmlns:a16="http://schemas.microsoft.com/office/drawing/2014/main" id="{38F18442-8F72-775A-E0E2-FB72CAF7B9E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BD87738-3697-CE73-8916-F0AFC84694D3}"/>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1699575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D98AC-CB9F-7A91-4E48-A2A0AFB1218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ECEDFCA-DE41-C985-D3E1-1AB043F697D4}"/>
              </a:ext>
            </a:extLst>
          </p:cNvPr>
          <p:cNvSpPr>
            <a:spLocks noGrp="1"/>
          </p:cNvSpPr>
          <p:nvPr>
            <p:ph type="dt" sz="half" idx="10"/>
          </p:nvPr>
        </p:nvSpPr>
        <p:spPr/>
        <p:txBody>
          <a:bodyPr/>
          <a:lstStyle/>
          <a:p>
            <a:fld id="{B1D00C88-309E-4A4F-8847-ED100B1C819C}" type="datetimeFigureOut">
              <a:rPr lang="en-GB" smtClean="0"/>
              <a:t>05/05/2025</a:t>
            </a:fld>
            <a:endParaRPr lang="en-GB"/>
          </a:p>
        </p:txBody>
      </p:sp>
      <p:sp>
        <p:nvSpPr>
          <p:cNvPr id="4" name="Footer Placeholder 3">
            <a:extLst>
              <a:ext uri="{FF2B5EF4-FFF2-40B4-BE49-F238E27FC236}">
                <a16:creationId xmlns:a16="http://schemas.microsoft.com/office/drawing/2014/main" id="{E955841C-4B46-0CA3-3CF8-01497B69F0C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5F6A82C-49DF-7BCD-1AA5-05224507557A}"/>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36611381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B7538A-822A-7686-8AD7-89E161A7209D}"/>
              </a:ext>
            </a:extLst>
          </p:cNvPr>
          <p:cNvSpPr>
            <a:spLocks noGrp="1"/>
          </p:cNvSpPr>
          <p:nvPr>
            <p:ph type="dt" sz="half" idx="10"/>
          </p:nvPr>
        </p:nvSpPr>
        <p:spPr/>
        <p:txBody>
          <a:bodyPr/>
          <a:lstStyle/>
          <a:p>
            <a:fld id="{B1D00C88-309E-4A4F-8847-ED100B1C819C}" type="datetimeFigureOut">
              <a:rPr lang="en-GB" smtClean="0"/>
              <a:t>05/05/2025</a:t>
            </a:fld>
            <a:endParaRPr lang="en-GB"/>
          </a:p>
        </p:txBody>
      </p:sp>
      <p:sp>
        <p:nvSpPr>
          <p:cNvPr id="3" name="Footer Placeholder 2">
            <a:extLst>
              <a:ext uri="{FF2B5EF4-FFF2-40B4-BE49-F238E27FC236}">
                <a16:creationId xmlns:a16="http://schemas.microsoft.com/office/drawing/2014/main" id="{2D213685-B684-AF82-4E90-77BDE19FA34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06C748E-45F7-8878-686C-6F091887A033}"/>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3067106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95E0E-F157-4195-DDA1-703FD10979B5}"/>
              </a:ext>
            </a:extLst>
          </p:cNvPr>
          <p:cNvSpPr>
            <a:spLocks noGrp="1"/>
          </p:cNvSpPr>
          <p:nvPr>
            <p:ph type="title"/>
          </p:nvPr>
        </p:nvSpPr>
        <p:spPr>
          <a:xfrm>
            <a:off x="3023237" y="2194560"/>
            <a:ext cx="14156054" cy="7680960"/>
          </a:xfrm>
        </p:spPr>
        <p:txBody>
          <a:bodyPr anchor="b"/>
          <a:lstStyle>
            <a:lvl1pPr>
              <a:defRPr sz="1152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3F0A24D-BE12-B609-F4B9-5A3E500644A0}"/>
              </a:ext>
            </a:extLst>
          </p:cNvPr>
          <p:cNvSpPr>
            <a:spLocks noGrp="1"/>
          </p:cNvSpPr>
          <p:nvPr>
            <p:ph idx="1"/>
          </p:nvPr>
        </p:nvSpPr>
        <p:spPr>
          <a:xfrm>
            <a:off x="18659477" y="4739647"/>
            <a:ext cx="22219920" cy="233934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F868FAF-DF54-0C6F-AD55-F9BB43216BE1}"/>
              </a:ext>
            </a:extLst>
          </p:cNvPr>
          <p:cNvSpPr>
            <a:spLocks noGrp="1"/>
          </p:cNvSpPr>
          <p:nvPr>
            <p:ph type="body" sz="half" idx="2"/>
          </p:nvPr>
        </p:nvSpPr>
        <p:spPr>
          <a:xfrm>
            <a:off x="3023237" y="9875520"/>
            <a:ext cx="14156054"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id="{5801568A-286E-7D52-FA53-5D411C892062}"/>
              </a:ext>
            </a:extLst>
          </p:cNvPr>
          <p:cNvSpPr>
            <a:spLocks noGrp="1"/>
          </p:cNvSpPr>
          <p:nvPr>
            <p:ph type="dt" sz="half" idx="10"/>
          </p:nvPr>
        </p:nvSpPr>
        <p:spPr/>
        <p:txBody>
          <a:bodyPr/>
          <a:lstStyle/>
          <a:p>
            <a:fld id="{B1D00C88-309E-4A4F-8847-ED100B1C819C}" type="datetimeFigureOut">
              <a:rPr lang="en-GB" smtClean="0"/>
              <a:t>05/05/2025</a:t>
            </a:fld>
            <a:endParaRPr lang="en-GB"/>
          </a:p>
        </p:txBody>
      </p:sp>
      <p:sp>
        <p:nvSpPr>
          <p:cNvPr id="6" name="Footer Placeholder 5">
            <a:extLst>
              <a:ext uri="{FF2B5EF4-FFF2-40B4-BE49-F238E27FC236}">
                <a16:creationId xmlns:a16="http://schemas.microsoft.com/office/drawing/2014/main" id="{1D0FC0BF-0AD0-9F34-7A20-1C4C54797F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E6481AC-659D-11C2-3FD2-87F29FD28358}"/>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204067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12CE5-CF4D-29E0-F0F8-208AC4C16AA2}"/>
              </a:ext>
            </a:extLst>
          </p:cNvPr>
          <p:cNvSpPr>
            <a:spLocks noGrp="1"/>
          </p:cNvSpPr>
          <p:nvPr>
            <p:ph type="title"/>
          </p:nvPr>
        </p:nvSpPr>
        <p:spPr>
          <a:xfrm>
            <a:off x="3023237" y="2194560"/>
            <a:ext cx="14156054" cy="7680960"/>
          </a:xfrm>
        </p:spPr>
        <p:txBody>
          <a:bodyPr anchor="b"/>
          <a:lstStyle>
            <a:lvl1pPr>
              <a:defRPr sz="1152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E7A566FE-F516-2547-7BB4-C001455E7328}"/>
              </a:ext>
            </a:extLst>
          </p:cNvPr>
          <p:cNvSpPr>
            <a:spLocks noGrp="1"/>
          </p:cNvSpPr>
          <p:nvPr>
            <p:ph type="pic" idx="1"/>
          </p:nvPr>
        </p:nvSpPr>
        <p:spPr>
          <a:xfrm>
            <a:off x="18659477" y="4739647"/>
            <a:ext cx="22219920" cy="23393400"/>
          </a:xfrm>
        </p:spPr>
        <p:txBody>
          <a:bodyPr/>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endParaRPr lang="en-GB"/>
          </a:p>
        </p:txBody>
      </p:sp>
      <p:sp>
        <p:nvSpPr>
          <p:cNvPr id="4" name="Text Placeholder 3">
            <a:extLst>
              <a:ext uri="{FF2B5EF4-FFF2-40B4-BE49-F238E27FC236}">
                <a16:creationId xmlns:a16="http://schemas.microsoft.com/office/drawing/2014/main" id="{8E8F5282-2D69-D2D3-22C1-418E339F3E89}"/>
              </a:ext>
            </a:extLst>
          </p:cNvPr>
          <p:cNvSpPr>
            <a:spLocks noGrp="1"/>
          </p:cNvSpPr>
          <p:nvPr>
            <p:ph type="body" sz="half" idx="2"/>
          </p:nvPr>
        </p:nvSpPr>
        <p:spPr>
          <a:xfrm>
            <a:off x="3023237" y="9875520"/>
            <a:ext cx="14156054"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id="{1B4E3B66-CF6E-4C5E-7C0A-7D2EBC188D5D}"/>
              </a:ext>
            </a:extLst>
          </p:cNvPr>
          <p:cNvSpPr>
            <a:spLocks noGrp="1"/>
          </p:cNvSpPr>
          <p:nvPr>
            <p:ph type="dt" sz="half" idx="10"/>
          </p:nvPr>
        </p:nvSpPr>
        <p:spPr/>
        <p:txBody>
          <a:bodyPr/>
          <a:lstStyle/>
          <a:p>
            <a:fld id="{B1D00C88-309E-4A4F-8847-ED100B1C819C}" type="datetimeFigureOut">
              <a:rPr lang="en-GB" smtClean="0"/>
              <a:t>05/05/2025</a:t>
            </a:fld>
            <a:endParaRPr lang="en-GB"/>
          </a:p>
        </p:txBody>
      </p:sp>
      <p:sp>
        <p:nvSpPr>
          <p:cNvPr id="6" name="Footer Placeholder 5">
            <a:extLst>
              <a:ext uri="{FF2B5EF4-FFF2-40B4-BE49-F238E27FC236}">
                <a16:creationId xmlns:a16="http://schemas.microsoft.com/office/drawing/2014/main" id="{2B58C4DF-0C14-A88E-3BE7-A0174486290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95D4FE6-E8A3-0E5C-DDBF-BF64AB124112}"/>
              </a:ext>
            </a:extLst>
          </p:cNvPr>
          <p:cNvSpPr>
            <a:spLocks noGrp="1"/>
          </p:cNvSpPr>
          <p:nvPr>
            <p:ph type="sldNum" sz="quarter" idx="12"/>
          </p:nvPr>
        </p:nvSpPr>
        <p:spPr/>
        <p:txBody>
          <a:bodyPr/>
          <a:lstStyle/>
          <a:p>
            <a:fld id="{B4A40DAF-DDED-41D1-886F-9E73A6C4B3E2}" type="slidenum">
              <a:rPr lang="en-GB" smtClean="0"/>
              <a:t>‹#›</a:t>
            </a:fld>
            <a:endParaRPr lang="en-GB"/>
          </a:p>
        </p:txBody>
      </p:sp>
    </p:spTree>
    <p:extLst>
      <p:ext uri="{BB962C8B-B14F-4D97-AF65-F5344CB8AC3E}">
        <p14:creationId xmlns:p14="http://schemas.microsoft.com/office/powerpoint/2010/main" val="2647877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77AA11-90E9-FA4E-2CE3-323AA53423F9}"/>
              </a:ext>
            </a:extLst>
          </p:cNvPr>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CD8B91F-2BF4-224B-2845-0A19DFDCADD5}"/>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DA4F61B-9C87-37CF-AC1A-26C7BFDE880F}"/>
              </a:ext>
            </a:extLst>
          </p:cNvPr>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B1D00C88-309E-4A4F-8847-ED100B1C819C}" type="datetimeFigureOut">
              <a:rPr lang="en-GB" smtClean="0"/>
              <a:t>05/05/2025</a:t>
            </a:fld>
            <a:endParaRPr lang="en-GB"/>
          </a:p>
        </p:txBody>
      </p:sp>
      <p:sp>
        <p:nvSpPr>
          <p:cNvPr id="5" name="Footer Placeholder 4">
            <a:extLst>
              <a:ext uri="{FF2B5EF4-FFF2-40B4-BE49-F238E27FC236}">
                <a16:creationId xmlns:a16="http://schemas.microsoft.com/office/drawing/2014/main" id="{BD3A251B-5D74-8FD6-B998-2C57509E7A2D}"/>
              </a:ext>
            </a:extLst>
          </p:cNvPr>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DAC123F1-C47C-D2BA-B0E3-65304084DE45}"/>
              </a:ext>
            </a:extLst>
          </p:cNvPr>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B4A40DAF-DDED-41D1-886F-9E73A6C4B3E2}" type="slidenum">
              <a:rPr lang="en-GB" smtClean="0"/>
              <a:t>‹#›</a:t>
            </a:fld>
            <a:endParaRPr lang="en-GB"/>
          </a:p>
        </p:txBody>
      </p:sp>
    </p:spTree>
    <p:extLst>
      <p:ext uri="{BB962C8B-B14F-4D97-AF65-F5344CB8AC3E}">
        <p14:creationId xmlns:p14="http://schemas.microsoft.com/office/powerpoint/2010/main" val="1993750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levinrbrt/Report/blob/6bd6e06773895af75392730980c66f39e5c886bf/Repurposing%20Decommissioned%20Wind%20Turbine%20Blades%20for%20Sustainable%20Boat%20Waiting%20Shelters%20in%20Kerala.pdf" TargetMode="External"/><Relationship Id="rId2" Type="http://schemas.openxmlformats.org/officeDocument/2006/relationships/hyperlink" Target="https://youtu.be/hn2uJ2DaVho" TargetMode="External"/><Relationship Id="rId1" Type="http://schemas.openxmlformats.org/officeDocument/2006/relationships/slideLayout" Target="../slideLayouts/slideLayout2.xml"/><Relationship Id="rId4" Type="http://schemas.openxmlformats.org/officeDocument/2006/relationships/hyperlink" Target="https://github.com/levinrbrt/Dissertation/blob/64a3045ee85f9d25a93c51c2b88e7de9b58a37fd/First%202.IG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FB7669D-7CC4-F802-C9BD-6FFED8EE643E}"/>
              </a:ext>
            </a:extLst>
          </p:cNvPr>
          <p:cNvSpPr/>
          <p:nvPr/>
        </p:nvSpPr>
        <p:spPr>
          <a:xfrm>
            <a:off x="0" y="0"/>
            <a:ext cx="43891200" cy="4509965"/>
          </a:xfrm>
          <a:prstGeom prst="rect">
            <a:avLst/>
          </a:prstGeom>
          <a:solidFill>
            <a:srgbClr val="753BBD"/>
          </a:solidFill>
          <a:ln>
            <a:solidFill>
              <a:srgbClr val="753BB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6480" dirty="0"/>
          </a:p>
        </p:txBody>
      </p:sp>
      <p:grpSp>
        <p:nvGrpSpPr>
          <p:cNvPr id="33" name="Group 32">
            <a:extLst>
              <a:ext uri="{FF2B5EF4-FFF2-40B4-BE49-F238E27FC236}">
                <a16:creationId xmlns:a16="http://schemas.microsoft.com/office/drawing/2014/main" id="{C4B94A66-0462-4CB9-1B71-8081435FDE1A}"/>
              </a:ext>
            </a:extLst>
          </p:cNvPr>
          <p:cNvGrpSpPr/>
          <p:nvPr/>
        </p:nvGrpSpPr>
        <p:grpSpPr>
          <a:xfrm>
            <a:off x="352456" y="4930810"/>
            <a:ext cx="10416557" cy="7622337"/>
            <a:chOff x="989338" y="24729299"/>
            <a:chExt cx="9546029" cy="7754058"/>
          </a:xfrm>
        </p:grpSpPr>
        <p:sp>
          <p:nvSpPr>
            <p:cNvPr id="34" name="Rounded Rectangle 12">
              <a:extLst>
                <a:ext uri="{FF2B5EF4-FFF2-40B4-BE49-F238E27FC236}">
                  <a16:creationId xmlns:a16="http://schemas.microsoft.com/office/drawing/2014/main" id="{D652CF5A-6E10-4EC5-7013-496188734B87}"/>
                </a:ext>
              </a:extLst>
            </p:cNvPr>
            <p:cNvSpPr/>
            <p:nvPr/>
          </p:nvSpPr>
          <p:spPr>
            <a:xfrm>
              <a:off x="989338" y="24729299"/>
              <a:ext cx="9546029" cy="7754058"/>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35" name="TextBox 34">
              <a:extLst>
                <a:ext uri="{FF2B5EF4-FFF2-40B4-BE49-F238E27FC236}">
                  <a16:creationId xmlns:a16="http://schemas.microsoft.com/office/drawing/2014/main" id="{7C81EE53-4CF5-DD57-5954-65869D54CCC1}"/>
                </a:ext>
              </a:extLst>
            </p:cNvPr>
            <p:cNvSpPr txBox="1"/>
            <p:nvPr/>
          </p:nvSpPr>
          <p:spPr>
            <a:xfrm>
              <a:off x="1245549" y="25046723"/>
              <a:ext cx="9092422" cy="561864"/>
            </a:xfrm>
            <a:prstGeom prst="rect">
              <a:avLst/>
            </a:prstGeom>
            <a:noFill/>
          </p:spPr>
          <p:txBody>
            <a:bodyPr wrap="square" rtlCol="0">
              <a:spAutoFit/>
            </a:bodyPr>
            <a:lstStyle/>
            <a:p>
              <a:pPr algn="ctr"/>
              <a:r>
                <a:rPr lang="en-GB" sz="3500" b="1" dirty="0">
                  <a:solidFill>
                    <a:srgbClr val="3B1D5F"/>
                  </a:solidFill>
                  <a:latin typeface="+mj-lt"/>
                </a:rPr>
                <a:t>OVERVIEW</a:t>
              </a:r>
            </a:p>
          </p:txBody>
        </p:sp>
        <p:sp>
          <p:nvSpPr>
            <p:cNvPr id="36" name="Text Placeholder 13">
              <a:extLst>
                <a:ext uri="{FF2B5EF4-FFF2-40B4-BE49-F238E27FC236}">
                  <a16:creationId xmlns:a16="http://schemas.microsoft.com/office/drawing/2014/main" id="{807C47D2-1EAA-F1EE-3959-3A2E46D34866}"/>
                </a:ext>
              </a:extLst>
            </p:cNvPr>
            <p:cNvSpPr txBox="1">
              <a:spLocks/>
            </p:cNvSpPr>
            <p:nvPr/>
          </p:nvSpPr>
          <p:spPr>
            <a:xfrm>
              <a:off x="1164169" y="25650325"/>
              <a:ext cx="9173802" cy="6183249"/>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algn="just"/>
              <a:r>
                <a:rPr lang="en-GB" dirty="0"/>
                <a:t>The exponential growth of wind power throughout the globe has been accompanied by the urgency of managing end-of-life wind turbine blades. The blades, typically glass </a:t>
              </a:r>
              <a:r>
                <a:rPr lang="en-GB" dirty="0" err="1"/>
                <a:t>fiber</a:t>
              </a:r>
              <a:r>
                <a:rPr lang="en-GB" dirty="0"/>
                <a:t>-reinforced polymers (GFRP), are difficult to recycle due to their thermoset composite properties. The study proposes the innovative reuse of end-of-life wind blades in the building of boat waiting sheds in Kerala, India, addressing waste and infrastructural issues concurrently. By coupling structural and thermal simulations, this research evaluates the performance, feasibility, and sustainability of using these blades in coastal infrastructure development.</a:t>
              </a:r>
            </a:p>
          </p:txBody>
        </p:sp>
      </p:grpSp>
      <p:grpSp>
        <p:nvGrpSpPr>
          <p:cNvPr id="45" name="Group 44">
            <a:extLst>
              <a:ext uri="{FF2B5EF4-FFF2-40B4-BE49-F238E27FC236}">
                <a16:creationId xmlns:a16="http://schemas.microsoft.com/office/drawing/2014/main" id="{B8C421A6-AF54-23E9-4AA4-3C1D7D73C01C}"/>
              </a:ext>
            </a:extLst>
          </p:cNvPr>
          <p:cNvGrpSpPr/>
          <p:nvPr/>
        </p:nvGrpSpPr>
        <p:grpSpPr>
          <a:xfrm>
            <a:off x="352456" y="12973992"/>
            <a:ext cx="10416556" cy="8219557"/>
            <a:chOff x="989338" y="24729299"/>
            <a:chExt cx="9546029" cy="7754058"/>
          </a:xfrm>
        </p:grpSpPr>
        <p:sp>
          <p:nvSpPr>
            <p:cNvPr id="46" name="Rounded Rectangle 12">
              <a:extLst>
                <a:ext uri="{FF2B5EF4-FFF2-40B4-BE49-F238E27FC236}">
                  <a16:creationId xmlns:a16="http://schemas.microsoft.com/office/drawing/2014/main" id="{485F04E1-9902-BF5C-C4C9-131D82307EAA}"/>
                </a:ext>
              </a:extLst>
            </p:cNvPr>
            <p:cNvSpPr/>
            <p:nvPr/>
          </p:nvSpPr>
          <p:spPr>
            <a:xfrm>
              <a:off x="989338" y="24729299"/>
              <a:ext cx="9546029" cy="7754058"/>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47" name="TextBox 46">
              <a:extLst>
                <a:ext uri="{FF2B5EF4-FFF2-40B4-BE49-F238E27FC236}">
                  <a16:creationId xmlns:a16="http://schemas.microsoft.com/office/drawing/2014/main" id="{FA62A8A7-D413-A4C6-6213-BC9C8DA3DE95}"/>
                </a:ext>
              </a:extLst>
            </p:cNvPr>
            <p:cNvSpPr txBox="1"/>
            <p:nvPr/>
          </p:nvSpPr>
          <p:spPr>
            <a:xfrm>
              <a:off x="1245549" y="25046723"/>
              <a:ext cx="9092422" cy="561864"/>
            </a:xfrm>
            <a:prstGeom prst="rect">
              <a:avLst/>
            </a:prstGeom>
            <a:noFill/>
          </p:spPr>
          <p:txBody>
            <a:bodyPr wrap="square" rtlCol="0">
              <a:spAutoFit/>
            </a:bodyPr>
            <a:lstStyle/>
            <a:p>
              <a:pPr algn="ctr"/>
              <a:r>
                <a:rPr lang="en-GB" sz="3500" b="1" dirty="0">
                  <a:solidFill>
                    <a:srgbClr val="3B1D5F"/>
                  </a:solidFill>
                  <a:latin typeface="+mj-lt"/>
                </a:rPr>
                <a:t>AIM AND OBJECTIVES</a:t>
              </a:r>
            </a:p>
          </p:txBody>
        </p:sp>
        <p:sp>
          <p:nvSpPr>
            <p:cNvPr id="48" name="Text Placeholder 13">
              <a:extLst>
                <a:ext uri="{FF2B5EF4-FFF2-40B4-BE49-F238E27FC236}">
                  <a16:creationId xmlns:a16="http://schemas.microsoft.com/office/drawing/2014/main" id="{22E736B8-F4F3-9970-BF03-30F4562D2154}"/>
                </a:ext>
              </a:extLst>
            </p:cNvPr>
            <p:cNvSpPr txBox="1">
              <a:spLocks/>
            </p:cNvSpPr>
            <p:nvPr/>
          </p:nvSpPr>
          <p:spPr>
            <a:xfrm>
              <a:off x="1198018" y="25327655"/>
              <a:ext cx="9173802" cy="6870277"/>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a:lnSpc>
                  <a:spcPct val="115000"/>
                </a:lnSpc>
                <a:buNone/>
              </a:pPr>
              <a:r>
                <a:rPr lang="en-GB" b="1" dirty="0">
                  <a:effectLst/>
                  <a:latin typeface="Calibri (Body)"/>
                  <a:ea typeface="MS Mincho" panose="02020609040205080304" pitchFamily="49" charset="-128"/>
                  <a:cs typeface="Times New Roman" panose="02020603050405020304" pitchFamily="18" charset="0"/>
                </a:rPr>
                <a:t>Research Aim:</a:t>
              </a:r>
              <a:br>
                <a:rPr lang="en-GB" dirty="0">
                  <a:effectLst/>
                  <a:latin typeface="Calibri (Body)"/>
                  <a:ea typeface="MS Mincho" panose="02020609040205080304" pitchFamily="49" charset="-128"/>
                  <a:cs typeface="Times New Roman" panose="02020603050405020304" pitchFamily="18" charset="0"/>
                </a:rPr>
              </a:br>
              <a:r>
                <a:rPr lang="en-GB" dirty="0">
                  <a:effectLst/>
                  <a:latin typeface="Calibri (Body)"/>
                  <a:ea typeface="MS Mincho" panose="02020609040205080304" pitchFamily="49" charset="-128"/>
                  <a:cs typeface="Times New Roman" panose="02020603050405020304" pitchFamily="18" charset="0"/>
                </a:rPr>
                <a:t>To assess the feasibility of reusing decommissioned wind turbine blades as sustainable roofing for boat service shelters in Kerala.</a:t>
              </a:r>
              <a:endParaRPr lang="en-GB" dirty="0">
                <a:latin typeface="Calibri (Body)"/>
                <a:ea typeface="MS Mincho" panose="02020609040205080304" pitchFamily="49" charset="-128"/>
                <a:cs typeface="Times New Roman" panose="02020603050405020304" pitchFamily="18" charset="0"/>
              </a:endParaRPr>
            </a:p>
            <a:p>
              <a:pPr>
                <a:lnSpc>
                  <a:spcPct val="115000"/>
                </a:lnSpc>
                <a:spcBef>
                  <a:spcPts val="600"/>
                </a:spcBef>
                <a:spcAft>
                  <a:spcPts val="1000"/>
                </a:spcAft>
                <a:buNone/>
              </a:pPr>
              <a:r>
                <a:rPr lang="en-GB" b="1" dirty="0">
                  <a:effectLst/>
                  <a:latin typeface="Calibri (Body)"/>
                  <a:ea typeface="MS Mincho" panose="02020609040205080304" pitchFamily="49" charset="-128"/>
                  <a:cs typeface="Times New Roman" panose="02020603050405020304" pitchFamily="18" charset="0"/>
                </a:rPr>
                <a:t>Objectives:</a:t>
              </a:r>
              <a:endParaRPr lang="en-GB" dirty="0">
                <a:effectLst/>
                <a:latin typeface="Calibri (Body)"/>
                <a:ea typeface="MS Mincho" panose="02020609040205080304" pitchFamily="49" charset="-128"/>
                <a:cs typeface="Times New Roman" panose="02020603050405020304" pitchFamily="18" charset="0"/>
              </a:endParaRPr>
            </a:p>
            <a:p>
              <a:pPr marL="457200" lvl="0" indent="-457200">
                <a:lnSpc>
                  <a:spcPct val="100000"/>
                </a:lnSpc>
                <a:spcBef>
                  <a:spcPts val="0"/>
                </a:spcBef>
                <a:buSzPts val="1000"/>
                <a:buFont typeface="Arial" panose="020B0604020202020204" pitchFamily="34" charset="0"/>
                <a:buChar char="•"/>
                <a:tabLst>
                  <a:tab pos="457200" algn="l"/>
                </a:tabLst>
              </a:pPr>
              <a:r>
                <a:rPr lang="en-GB" dirty="0">
                  <a:effectLst/>
                  <a:latin typeface="Calibri (Body)"/>
                  <a:ea typeface="MS Mincho" panose="02020609040205080304" pitchFamily="49" charset="-128"/>
                  <a:cs typeface="Times New Roman" panose="02020603050405020304" pitchFamily="18" charset="0"/>
                </a:rPr>
                <a:t>Evaluate mechanical feasibility using simulation tools (ANSYS).</a:t>
              </a:r>
            </a:p>
            <a:p>
              <a:pPr marL="457200" lvl="0" indent="-457200">
                <a:lnSpc>
                  <a:spcPct val="100000"/>
                </a:lnSpc>
                <a:spcBef>
                  <a:spcPts val="0"/>
                </a:spcBef>
                <a:buSzPts val="1000"/>
                <a:buFont typeface="Arial" panose="020B0604020202020204" pitchFamily="34" charset="0"/>
                <a:buChar char="•"/>
                <a:tabLst>
                  <a:tab pos="457200" algn="l"/>
                </a:tabLst>
              </a:pPr>
              <a:r>
                <a:rPr lang="en-GB" dirty="0">
                  <a:effectLst/>
                  <a:latin typeface="Calibri (Body)"/>
                  <a:ea typeface="MS Mincho" panose="02020609040205080304" pitchFamily="49" charset="-128"/>
                  <a:cs typeface="Times New Roman" panose="02020603050405020304" pitchFamily="18" charset="0"/>
                </a:rPr>
                <a:t>Develop CAD-based architectural design using SolidWorks.</a:t>
              </a:r>
            </a:p>
            <a:p>
              <a:pPr marL="457200" lvl="0" indent="-457200">
                <a:lnSpc>
                  <a:spcPct val="100000"/>
                </a:lnSpc>
                <a:spcBef>
                  <a:spcPts val="0"/>
                </a:spcBef>
                <a:buSzPts val="1000"/>
                <a:buFont typeface="Arial" panose="020B0604020202020204" pitchFamily="34" charset="0"/>
                <a:buChar char="•"/>
                <a:tabLst>
                  <a:tab pos="457200" algn="l"/>
                </a:tabLst>
              </a:pPr>
              <a:r>
                <a:rPr lang="en-GB" dirty="0">
                  <a:effectLst/>
                  <a:latin typeface="Calibri (Body)"/>
                  <a:ea typeface="MS Mincho" panose="02020609040205080304" pitchFamily="49" charset="-128"/>
                  <a:cs typeface="Times New Roman" panose="02020603050405020304" pitchFamily="18" charset="0"/>
                </a:rPr>
                <a:t>Perform structural and thermal analysis.</a:t>
              </a:r>
            </a:p>
            <a:p>
              <a:pPr marL="457200" lvl="0" indent="-457200">
                <a:lnSpc>
                  <a:spcPct val="100000"/>
                </a:lnSpc>
                <a:spcBef>
                  <a:spcPts val="0"/>
                </a:spcBef>
                <a:buSzPts val="1000"/>
                <a:buFont typeface="Arial" panose="020B0604020202020204" pitchFamily="34" charset="0"/>
                <a:buChar char="•"/>
                <a:tabLst>
                  <a:tab pos="457200" algn="l"/>
                </a:tabLst>
              </a:pPr>
              <a:r>
                <a:rPr lang="en-GB" dirty="0">
                  <a:effectLst/>
                  <a:latin typeface="Calibri (Body)"/>
                  <a:ea typeface="MS Mincho" panose="02020609040205080304" pitchFamily="49" charset="-128"/>
                  <a:cs typeface="Times New Roman" panose="02020603050405020304" pitchFamily="18" charset="0"/>
                </a:rPr>
                <a:t>Align with circular economy principles.</a:t>
              </a:r>
            </a:p>
            <a:p>
              <a:pPr marL="457200" lvl="0" indent="-457200">
                <a:lnSpc>
                  <a:spcPct val="100000"/>
                </a:lnSpc>
                <a:spcBef>
                  <a:spcPts val="0"/>
                </a:spcBef>
                <a:buSzPts val="1000"/>
                <a:buFont typeface="Arial" panose="020B0604020202020204" pitchFamily="34" charset="0"/>
                <a:buChar char="•"/>
                <a:tabLst>
                  <a:tab pos="457200" algn="l"/>
                </a:tabLst>
              </a:pPr>
              <a:r>
                <a:rPr lang="en-GB" dirty="0">
                  <a:effectLst/>
                  <a:latin typeface="Calibri (Body)"/>
                  <a:ea typeface="MS Mincho" panose="02020609040205080304" pitchFamily="49" charset="-128"/>
                  <a:cs typeface="Times New Roman" panose="02020603050405020304" pitchFamily="18" charset="0"/>
                </a:rPr>
                <a:t>Propose a framework for policy integration and upscaling.</a:t>
              </a:r>
            </a:p>
          </p:txBody>
        </p:sp>
      </p:grpSp>
      <p:grpSp>
        <p:nvGrpSpPr>
          <p:cNvPr id="49" name="Group 48">
            <a:extLst>
              <a:ext uri="{FF2B5EF4-FFF2-40B4-BE49-F238E27FC236}">
                <a16:creationId xmlns:a16="http://schemas.microsoft.com/office/drawing/2014/main" id="{4BB3FE80-E076-77A4-AED3-7212A7DED620}"/>
              </a:ext>
            </a:extLst>
          </p:cNvPr>
          <p:cNvGrpSpPr/>
          <p:nvPr/>
        </p:nvGrpSpPr>
        <p:grpSpPr>
          <a:xfrm>
            <a:off x="22800972" y="18652535"/>
            <a:ext cx="9546029" cy="6261304"/>
            <a:chOff x="22430790" y="20055580"/>
            <a:chExt cx="9546029" cy="7754058"/>
          </a:xfrm>
        </p:grpSpPr>
        <p:sp>
          <p:nvSpPr>
            <p:cNvPr id="50" name="Rounded Rectangle 12">
              <a:extLst>
                <a:ext uri="{FF2B5EF4-FFF2-40B4-BE49-F238E27FC236}">
                  <a16:creationId xmlns:a16="http://schemas.microsoft.com/office/drawing/2014/main" id="{68AEAB45-578E-DA96-8915-350B38A6BE20}"/>
                </a:ext>
              </a:extLst>
            </p:cNvPr>
            <p:cNvSpPr/>
            <p:nvPr/>
          </p:nvSpPr>
          <p:spPr>
            <a:xfrm>
              <a:off x="22430790" y="20055580"/>
              <a:ext cx="9546029" cy="7754058"/>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51" name="TextBox 50">
              <a:extLst>
                <a:ext uri="{FF2B5EF4-FFF2-40B4-BE49-F238E27FC236}">
                  <a16:creationId xmlns:a16="http://schemas.microsoft.com/office/drawing/2014/main" id="{6E4AB8ED-113D-D632-D29C-54D41D2160F0}"/>
                </a:ext>
              </a:extLst>
            </p:cNvPr>
            <p:cNvSpPr txBox="1"/>
            <p:nvPr/>
          </p:nvSpPr>
          <p:spPr>
            <a:xfrm>
              <a:off x="22687001" y="20373007"/>
              <a:ext cx="9092422" cy="561864"/>
            </a:xfrm>
            <a:prstGeom prst="rect">
              <a:avLst/>
            </a:prstGeom>
            <a:noFill/>
          </p:spPr>
          <p:txBody>
            <a:bodyPr wrap="square" rtlCol="0">
              <a:spAutoFit/>
            </a:bodyPr>
            <a:lstStyle/>
            <a:p>
              <a:pPr algn="ctr"/>
              <a:r>
                <a:rPr lang="en-GB" sz="3500" b="1" dirty="0">
                  <a:solidFill>
                    <a:srgbClr val="3B1D5F"/>
                  </a:solidFill>
                  <a:latin typeface="+mj-lt"/>
                </a:rPr>
                <a:t>RATIONALE</a:t>
              </a:r>
            </a:p>
          </p:txBody>
        </p:sp>
        <p:sp>
          <p:nvSpPr>
            <p:cNvPr id="52" name="Text Placeholder 13">
              <a:extLst>
                <a:ext uri="{FF2B5EF4-FFF2-40B4-BE49-F238E27FC236}">
                  <a16:creationId xmlns:a16="http://schemas.microsoft.com/office/drawing/2014/main" id="{E2104B40-B07A-319F-01E3-CD30F315A451}"/>
                </a:ext>
              </a:extLst>
            </p:cNvPr>
            <p:cNvSpPr txBox="1">
              <a:spLocks/>
            </p:cNvSpPr>
            <p:nvPr/>
          </p:nvSpPr>
          <p:spPr>
            <a:xfrm>
              <a:off x="22605621" y="20976609"/>
              <a:ext cx="9173802" cy="4604547"/>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algn="just"/>
              <a:r>
                <a:rPr lang="en-GB" dirty="0"/>
                <a:t>With an estimated 43 million tons of turbine blade waste expected by 2050 (Jensen &amp; Skelton, 2018), repurposing offers an environmentally and economically sustainable alternative. In coastal Kerala, infrastructure like boat shelters faces rapid deterioration due to the tropical climate. This presents an opportunity to utilize durable GFRP blades, turning waste into long-lasting assets aligned with the UN Sustainable Development Goals.</a:t>
              </a:r>
            </a:p>
          </p:txBody>
        </p:sp>
      </p:grpSp>
      <p:grpSp>
        <p:nvGrpSpPr>
          <p:cNvPr id="53" name="Group 52">
            <a:extLst>
              <a:ext uri="{FF2B5EF4-FFF2-40B4-BE49-F238E27FC236}">
                <a16:creationId xmlns:a16="http://schemas.microsoft.com/office/drawing/2014/main" id="{5F9C928B-6E3C-7B51-307C-7D5498546133}"/>
              </a:ext>
            </a:extLst>
          </p:cNvPr>
          <p:cNvGrpSpPr/>
          <p:nvPr/>
        </p:nvGrpSpPr>
        <p:grpSpPr>
          <a:xfrm>
            <a:off x="352456" y="21614394"/>
            <a:ext cx="10422471" cy="10851132"/>
            <a:chOff x="-9612167" y="33473502"/>
            <a:chExt cx="9546029" cy="7754058"/>
          </a:xfrm>
        </p:grpSpPr>
        <p:sp>
          <p:nvSpPr>
            <p:cNvPr id="54" name="Rounded Rectangle 12">
              <a:extLst>
                <a:ext uri="{FF2B5EF4-FFF2-40B4-BE49-F238E27FC236}">
                  <a16:creationId xmlns:a16="http://schemas.microsoft.com/office/drawing/2014/main" id="{4A9ECBAA-8132-6D9B-0610-D905ADF42285}"/>
                </a:ext>
              </a:extLst>
            </p:cNvPr>
            <p:cNvSpPr/>
            <p:nvPr/>
          </p:nvSpPr>
          <p:spPr>
            <a:xfrm>
              <a:off x="-9612167" y="33473502"/>
              <a:ext cx="9546029" cy="7754058"/>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55" name="TextBox 54">
              <a:extLst>
                <a:ext uri="{FF2B5EF4-FFF2-40B4-BE49-F238E27FC236}">
                  <a16:creationId xmlns:a16="http://schemas.microsoft.com/office/drawing/2014/main" id="{D2516FA8-C9CB-B462-83B5-00148948E5A7}"/>
                </a:ext>
              </a:extLst>
            </p:cNvPr>
            <p:cNvSpPr txBox="1"/>
            <p:nvPr/>
          </p:nvSpPr>
          <p:spPr>
            <a:xfrm>
              <a:off x="-9355956" y="33790925"/>
              <a:ext cx="9092422" cy="371137"/>
            </a:xfrm>
            <a:prstGeom prst="rect">
              <a:avLst/>
            </a:prstGeom>
            <a:noFill/>
          </p:spPr>
          <p:txBody>
            <a:bodyPr wrap="square" rtlCol="0">
              <a:spAutoFit/>
            </a:bodyPr>
            <a:lstStyle/>
            <a:p>
              <a:pPr algn="ctr"/>
              <a:r>
                <a:rPr lang="en-GB" sz="3500" b="1" dirty="0">
                  <a:solidFill>
                    <a:srgbClr val="3B1D5F"/>
                  </a:solidFill>
                  <a:latin typeface="+mj-lt"/>
                </a:rPr>
                <a:t>LITERATURE REVIEW</a:t>
              </a:r>
            </a:p>
          </p:txBody>
        </p:sp>
        <p:sp>
          <p:nvSpPr>
            <p:cNvPr id="56" name="Text Placeholder 13">
              <a:extLst>
                <a:ext uri="{FF2B5EF4-FFF2-40B4-BE49-F238E27FC236}">
                  <a16:creationId xmlns:a16="http://schemas.microsoft.com/office/drawing/2014/main" id="{A1ACCF9D-4171-5F53-1B92-8E653D8ED09E}"/>
                </a:ext>
              </a:extLst>
            </p:cNvPr>
            <p:cNvSpPr txBox="1">
              <a:spLocks/>
            </p:cNvSpPr>
            <p:nvPr/>
          </p:nvSpPr>
          <p:spPr>
            <a:xfrm>
              <a:off x="-9496939" y="34134843"/>
              <a:ext cx="9173802" cy="5659384"/>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algn="just"/>
              <a:r>
                <a:rPr lang="en-GB" dirty="0"/>
                <a:t>GFRP and CFRP composite wind turbine blades consist of aerodynamic shells and load-carrying spars (Bank, L. C. et al., 2017). The materials are thermoset in nature, which poses problems in recycling with conventional techniques. Mechanical recycling, thermal treatment in the form of pyrolysis, and cement co-processing offer partial solutions but each with some constraints (</a:t>
              </a:r>
              <a:r>
                <a:rPr lang="en-GB" dirty="0" err="1"/>
                <a:t>Lozanova</a:t>
              </a:r>
              <a:r>
                <a:rPr lang="en-GB" dirty="0"/>
                <a:t>, 2022; Gignac et al., 2020).</a:t>
              </a:r>
            </a:p>
            <a:p>
              <a:pPr algn="just"/>
              <a:r>
                <a:rPr lang="en-GB" dirty="0"/>
                <a:t>Repurposing avoids these challenges by utilizing blades as architectural or structural components. Polish pedestrian bridges (Brandon, 2022), Dutch bus shelters (Menezes, 2022), and hypothetical housing in hurricane zones (Bank, L. C. et al., 2017) are just a few instances. Evidence confirms FRP durability in tropical and coastal regions with strong resistance to corrosion, UV degradation, and fatigue (</a:t>
              </a:r>
              <a:r>
                <a:rPr lang="en-GB" dirty="0" err="1"/>
                <a:t>Alshannaq</a:t>
              </a:r>
              <a:r>
                <a:rPr lang="en-GB" dirty="0"/>
                <a:t> et al., 2021; Wang et al., 2016).</a:t>
              </a:r>
            </a:p>
          </p:txBody>
        </p:sp>
      </p:grpSp>
      <p:grpSp>
        <p:nvGrpSpPr>
          <p:cNvPr id="57" name="Group 56">
            <a:extLst>
              <a:ext uri="{FF2B5EF4-FFF2-40B4-BE49-F238E27FC236}">
                <a16:creationId xmlns:a16="http://schemas.microsoft.com/office/drawing/2014/main" id="{8089E607-126B-8DFC-95B4-E65A2D6CDC64}"/>
              </a:ext>
            </a:extLst>
          </p:cNvPr>
          <p:cNvGrpSpPr/>
          <p:nvPr/>
        </p:nvGrpSpPr>
        <p:grpSpPr>
          <a:xfrm>
            <a:off x="11236036" y="12071972"/>
            <a:ext cx="10953404" cy="20393556"/>
            <a:chOff x="989338" y="24729299"/>
            <a:chExt cx="9546029" cy="7754058"/>
          </a:xfrm>
        </p:grpSpPr>
        <p:sp>
          <p:nvSpPr>
            <p:cNvPr id="58" name="Rounded Rectangle 12">
              <a:extLst>
                <a:ext uri="{FF2B5EF4-FFF2-40B4-BE49-F238E27FC236}">
                  <a16:creationId xmlns:a16="http://schemas.microsoft.com/office/drawing/2014/main" id="{274CE586-9E0D-5CFD-9DD4-8715A4F6ADF6}"/>
                </a:ext>
              </a:extLst>
            </p:cNvPr>
            <p:cNvSpPr/>
            <p:nvPr/>
          </p:nvSpPr>
          <p:spPr>
            <a:xfrm>
              <a:off x="989338" y="24729299"/>
              <a:ext cx="9546029" cy="7754058"/>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59" name="TextBox 58">
              <a:extLst>
                <a:ext uri="{FF2B5EF4-FFF2-40B4-BE49-F238E27FC236}">
                  <a16:creationId xmlns:a16="http://schemas.microsoft.com/office/drawing/2014/main" id="{6BD41388-C188-80B8-1D2A-AAEE905762CD}"/>
                </a:ext>
              </a:extLst>
            </p:cNvPr>
            <p:cNvSpPr txBox="1"/>
            <p:nvPr/>
          </p:nvSpPr>
          <p:spPr>
            <a:xfrm>
              <a:off x="1245549" y="25046723"/>
              <a:ext cx="9092422" cy="362215"/>
            </a:xfrm>
            <a:prstGeom prst="rect">
              <a:avLst/>
            </a:prstGeom>
            <a:noFill/>
          </p:spPr>
          <p:txBody>
            <a:bodyPr wrap="square" rtlCol="0">
              <a:spAutoFit/>
            </a:bodyPr>
            <a:lstStyle/>
            <a:p>
              <a:pPr algn="ctr"/>
              <a:r>
                <a:rPr lang="en-GB" sz="3500" b="1" dirty="0">
                  <a:solidFill>
                    <a:srgbClr val="3B1D5F"/>
                  </a:solidFill>
                  <a:latin typeface="+mj-lt"/>
                </a:rPr>
                <a:t>METHODOLOGY</a:t>
              </a:r>
            </a:p>
          </p:txBody>
        </p:sp>
        <p:sp>
          <p:nvSpPr>
            <p:cNvPr id="60" name="Text Placeholder 13">
              <a:extLst>
                <a:ext uri="{FF2B5EF4-FFF2-40B4-BE49-F238E27FC236}">
                  <a16:creationId xmlns:a16="http://schemas.microsoft.com/office/drawing/2014/main" id="{EB12B93C-2E68-4663-C1FA-5D30A4CC6D47}"/>
                </a:ext>
              </a:extLst>
            </p:cNvPr>
            <p:cNvSpPr txBox="1">
              <a:spLocks/>
            </p:cNvSpPr>
            <p:nvPr/>
          </p:nvSpPr>
          <p:spPr>
            <a:xfrm>
              <a:off x="1245549" y="25308518"/>
              <a:ext cx="9173802" cy="4153004"/>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a:lnSpc>
                  <a:spcPct val="115000"/>
                </a:lnSpc>
                <a:spcAft>
                  <a:spcPts val="1000"/>
                </a:spcAft>
                <a:buNone/>
              </a:pPr>
              <a:r>
                <a:rPr lang="en-GB" sz="3200" b="1" dirty="0">
                  <a:effectLst/>
                  <a:latin typeface="Calibri (Body)"/>
                  <a:ea typeface="MS Mincho" panose="02020609040205080304" pitchFamily="49" charset="-128"/>
                  <a:cs typeface="Times New Roman" panose="02020603050405020304" pitchFamily="18" charset="0"/>
                </a:rPr>
                <a:t>Design and CAD Modelling:</a:t>
              </a:r>
              <a:br>
                <a:rPr lang="en-GB" sz="3200" dirty="0">
                  <a:effectLst/>
                  <a:latin typeface="Calibri (Body)"/>
                  <a:ea typeface="MS Mincho" panose="02020609040205080304" pitchFamily="49" charset="-128"/>
                  <a:cs typeface="Times New Roman" panose="02020603050405020304" pitchFamily="18" charset="0"/>
                </a:rPr>
              </a:br>
              <a:r>
                <a:rPr lang="en-GB" sz="3200" dirty="0">
                  <a:effectLst/>
                  <a:latin typeface="Calibri (Body)"/>
                  <a:ea typeface="MS Mincho" panose="02020609040205080304" pitchFamily="49" charset="-128"/>
                  <a:cs typeface="Times New Roman" panose="02020603050405020304" pitchFamily="18" charset="0"/>
                </a:rPr>
                <a:t>A 9-meter GFRP blade section was integrated into a boat shelter design using SolidWorks. The blade acts as a curved canopy supported by GFRP columns.</a:t>
              </a:r>
            </a:p>
            <a:p>
              <a:pPr>
                <a:lnSpc>
                  <a:spcPct val="115000"/>
                </a:lnSpc>
                <a:spcBef>
                  <a:spcPts val="0"/>
                </a:spcBef>
                <a:spcAft>
                  <a:spcPts val="600"/>
                </a:spcAft>
                <a:buNone/>
              </a:pPr>
              <a:r>
                <a:rPr lang="en-GB" sz="3200" b="1" dirty="0">
                  <a:effectLst/>
                  <a:latin typeface="Calibri (Body)"/>
                  <a:ea typeface="MS Mincho" panose="02020609040205080304" pitchFamily="49" charset="-128"/>
                  <a:cs typeface="Times New Roman" panose="02020603050405020304" pitchFamily="18" charset="0"/>
                </a:rPr>
                <a:t>Structural Analysis (ANSYS):</a:t>
              </a:r>
              <a:endParaRPr lang="en-GB" sz="3200" dirty="0">
                <a:effectLst/>
                <a:latin typeface="Calibri (Body)"/>
                <a:ea typeface="MS Mincho" panose="02020609040205080304" pitchFamily="49" charset="-128"/>
                <a:cs typeface="Times New Roman" panose="02020603050405020304" pitchFamily="18" charset="0"/>
              </a:endParaRPr>
            </a:p>
            <a:p>
              <a:pPr marL="457200" lvl="0" indent="-457200">
                <a:lnSpc>
                  <a:spcPct val="115000"/>
                </a:lnSpc>
                <a:spcBef>
                  <a:spcPts val="0"/>
                </a:spcBef>
                <a:buSzPts val="1000"/>
                <a:buFont typeface="Arial" panose="020B0604020202020204" pitchFamily="34" charset="0"/>
                <a:buChar char="•"/>
                <a:tabLst>
                  <a:tab pos="457200" algn="l"/>
                </a:tabLst>
              </a:pPr>
              <a:r>
                <a:rPr lang="en-GB" sz="3200" dirty="0">
                  <a:effectLst/>
                  <a:latin typeface="Calibri (Body)"/>
                  <a:ea typeface="MS Mincho" panose="02020609040205080304" pitchFamily="49" charset="-128"/>
                  <a:cs typeface="Times New Roman" panose="02020603050405020304" pitchFamily="18" charset="0"/>
                </a:rPr>
                <a:t>Static structural FEA simulated wind uplift (~0.6 kPa), gravity, and live loads.</a:t>
              </a:r>
            </a:p>
            <a:p>
              <a:pPr marL="457200" lvl="0" indent="-457200">
                <a:lnSpc>
                  <a:spcPct val="115000"/>
                </a:lnSpc>
                <a:spcBef>
                  <a:spcPts val="0"/>
                </a:spcBef>
                <a:buSzPts val="1000"/>
                <a:buFont typeface="Arial" panose="020B0604020202020204" pitchFamily="34" charset="0"/>
                <a:buChar char="•"/>
                <a:tabLst>
                  <a:tab pos="457200" algn="l"/>
                </a:tabLst>
              </a:pPr>
              <a:r>
                <a:rPr lang="en-GB" sz="3200" dirty="0">
                  <a:effectLst/>
                  <a:latin typeface="Calibri (Body)"/>
                  <a:ea typeface="MS Mincho" panose="02020609040205080304" pitchFamily="49" charset="-128"/>
                  <a:cs typeface="Times New Roman" panose="02020603050405020304" pitchFamily="18" charset="0"/>
                </a:rPr>
                <a:t>Max displacement: 8.5 mm; Max von Mises stress: 34 MPa within safe GFRP limits.</a:t>
              </a:r>
            </a:p>
            <a:p>
              <a:pPr>
                <a:lnSpc>
                  <a:spcPct val="115000"/>
                </a:lnSpc>
                <a:spcBef>
                  <a:spcPts val="0"/>
                </a:spcBef>
                <a:spcAft>
                  <a:spcPts val="600"/>
                </a:spcAft>
                <a:buNone/>
              </a:pPr>
              <a:r>
                <a:rPr lang="en-GB" sz="3200" b="1" dirty="0">
                  <a:effectLst/>
                  <a:latin typeface="Calibri (Body)"/>
                  <a:ea typeface="MS Mincho" panose="02020609040205080304" pitchFamily="49" charset="-128"/>
                  <a:cs typeface="Times New Roman" panose="02020603050405020304" pitchFamily="18" charset="0"/>
                </a:rPr>
                <a:t>Thermal Analysis (ANSYS):</a:t>
              </a:r>
              <a:endParaRPr lang="en-GB" sz="3200" dirty="0">
                <a:effectLst/>
                <a:latin typeface="Calibri (Body)"/>
                <a:ea typeface="MS Mincho" panose="02020609040205080304" pitchFamily="49" charset="-128"/>
                <a:cs typeface="Times New Roman" panose="02020603050405020304" pitchFamily="18" charset="0"/>
              </a:endParaRPr>
            </a:p>
            <a:p>
              <a:pPr marL="342900" lvl="0" indent="-342900">
                <a:lnSpc>
                  <a:spcPct val="115000"/>
                </a:lnSpc>
                <a:spcBef>
                  <a:spcPts val="0"/>
                </a:spcBef>
                <a:spcAft>
                  <a:spcPts val="600"/>
                </a:spcAft>
                <a:buSzPts val="1000"/>
                <a:buFont typeface="Symbol" panose="05050102010706020507" pitchFamily="18" charset="2"/>
                <a:buChar char=""/>
                <a:tabLst>
                  <a:tab pos="457200" algn="l"/>
                </a:tabLst>
              </a:pPr>
              <a:r>
                <a:rPr lang="en-GB" sz="3200" dirty="0">
                  <a:effectLst/>
                  <a:latin typeface="Calibri (Body)"/>
                  <a:ea typeface="MS Mincho" panose="02020609040205080304" pitchFamily="49" charset="-128"/>
                  <a:cs typeface="Times New Roman" panose="02020603050405020304" pitchFamily="18" charset="0"/>
                </a:rPr>
                <a:t>Simulated solar exposure (800 W/m²).</a:t>
              </a:r>
            </a:p>
            <a:p>
              <a:pPr marL="342900" lvl="0" indent="-342900">
                <a:lnSpc>
                  <a:spcPct val="115000"/>
                </a:lnSpc>
                <a:spcBef>
                  <a:spcPts val="0"/>
                </a:spcBef>
                <a:spcAft>
                  <a:spcPts val="600"/>
                </a:spcAft>
                <a:buSzPts val="1000"/>
                <a:buFont typeface="Symbol" panose="05050102010706020507" pitchFamily="18" charset="2"/>
                <a:buChar char=""/>
                <a:tabLst>
                  <a:tab pos="457200" algn="l"/>
                </a:tabLst>
              </a:pPr>
              <a:r>
                <a:rPr lang="en-GB" sz="3200" dirty="0">
                  <a:effectLst/>
                  <a:latin typeface="Calibri (Body)"/>
                  <a:ea typeface="MS Mincho" panose="02020609040205080304" pitchFamily="49" charset="-128"/>
                  <a:cs typeface="Times New Roman" panose="02020603050405020304" pitchFamily="18" charset="0"/>
                </a:rPr>
                <a:t>Max surface temp: 52 °C; Inner surface: 36°C.</a:t>
              </a:r>
            </a:p>
            <a:p>
              <a:pPr marL="342900" lvl="0" indent="-342900">
                <a:lnSpc>
                  <a:spcPct val="115000"/>
                </a:lnSpc>
                <a:spcBef>
                  <a:spcPts val="0"/>
                </a:spcBef>
                <a:spcAft>
                  <a:spcPts val="600"/>
                </a:spcAft>
                <a:buSzPts val="1000"/>
                <a:buFont typeface="Symbol" panose="05050102010706020507" pitchFamily="18" charset="2"/>
                <a:buChar char=""/>
                <a:tabLst>
                  <a:tab pos="457200" algn="l"/>
                </a:tabLst>
              </a:pPr>
              <a:r>
                <a:rPr lang="en-GB" sz="3200" dirty="0">
                  <a:effectLst/>
                  <a:latin typeface="Calibri (Body)"/>
                  <a:ea typeface="MS Mincho" panose="02020609040205080304" pitchFamily="49" charset="-128"/>
                  <a:cs typeface="Times New Roman" panose="02020603050405020304" pitchFamily="18" charset="0"/>
                </a:rPr>
                <a:t>Demonstrated insulation and user comfort in hot climate.</a:t>
              </a:r>
            </a:p>
            <a:p>
              <a:pPr>
                <a:lnSpc>
                  <a:spcPct val="115000"/>
                </a:lnSpc>
                <a:spcBef>
                  <a:spcPts val="0"/>
                </a:spcBef>
                <a:spcAft>
                  <a:spcPts val="600"/>
                </a:spcAft>
                <a:buNone/>
              </a:pPr>
              <a:r>
                <a:rPr lang="en-GB" sz="3200" b="1" dirty="0">
                  <a:effectLst/>
                  <a:latin typeface="Calibri (Body)"/>
                  <a:ea typeface="MS Mincho" panose="02020609040205080304" pitchFamily="49" charset="-128"/>
                  <a:cs typeface="Times New Roman" panose="02020603050405020304" pitchFamily="18" charset="0"/>
                </a:rPr>
                <a:t>Material Properties Used:</a:t>
              </a:r>
              <a:endParaRPr lang="en-GB" sz="3200" dirty="0">
                <a:effectLst/>
                <a:latin typeface="Calibri (Body)"/>
                <a:ea typeface="MS Mincho" panose="02020609040205080304" pitchFamily="49" charset="-128"/>
                <a:cs typeface="Times New Roman" panose="02020603050405020304" pitchFamily="18" charset="0"/>
              </a:endParaRPr>
            </a:p>
            <a:p>
              <a:pPr marL="342900" lvl="0" indent="-342900">
                <a:lnSpc>
                  <a:spcPct val="115000"/>
                </a:lnSpc>
                <a:spcBef>
                  <a:spcPts val="0"/>
                </a:spcBef>
                <a:buSzPts val="1000"/>
                <a:buFont typeface="Symbol" panose="05050102010706020507" pitchFamily="18" charset="2"/>
                <a:buChar char=""/>
                <a:tabLst>
                  <a:tab pos="457200" algn="l"/>
                </a:tabLst>
              </a:pPr>
              <a:r>
                <a:rPr lang="en-GB" sz="3200" dirty="0">
                  <a:effectLst/>
                  <a:latin typeface="Calibri (Body)"/>
                  <a:ea typeface="MS Mincho" panose="02020609040205080304" pitchFamily="49" charset="-128"/>
                  <a:cs typeface="Times New Roman" panose="02020603050405020304" pitchFamily="18" charset="0"/>
                </a:rPr>
                <a:t>GFRP: E ≈ 30 </a:t>
              </a:r>
              <a:r>
                <a:rPr lang="en-GB" sz="3200" dirty="0" err="1">
                  <a:effectLst/>
                  <a:latin typeface="Calibri (Body)"/>
                  <a:ea typeface="MS Mincho" panose="02020609040205080304" pitchFamily="49" charset="-128"/>
                  <a:cs typeface="Times New Roman" panose="02020603050405020304" pitchFamily="18" charset="0"/>
                </a:rPr>
                <a:t>GPa</a:t>
              </a:r>
              <a:r>
                <a:rPr lang="en-GB" sz="3200" dirty="0">
                  <a:effectLst/>
                  <a:latin typeface="Calibri (Body)"/>
                  <a:ea typeface="MS Mincho" panose="02020609040205080304" pitchFamily="49" charset="-128"/>
                  <a:cs typeface="Times New Roman" panose="02020603050405020304" pitchFamily="18" charset="0"/>
                </a:rPr>
                <a:t>, ρ ≈ 2000 kg/m³, k ≈ 0.3 W/</a:t>
              </a:r>
              <a:r>
                <a:rPr lang="en-GB" sz="3200" dirty="0" err="1">
                  <a:effectLst/>
                  <a:latin typeface="Calibri (Body)"/>
                  <a:ea typeface="MS Mincho" panose="02020609040205080304" pitchFamily="49" charset="-128"/>
                  <a:cs typeface="Times New Roman" panose="02020603050405020304" pitchFamily="18" charset="0"/>
                </a:rPr>
                <a:t>m·K</a:t>
              </a:r>
              <a:endParaRPr lang="en-GB" sz="3200" dirty="0">
                <a:effectLst/>
                <a:latin typeface="Calibri (Body)"/>
                <a:ea typeface="MS Mincho" panose="02020609040205080304" pitchFamily="49" charset="-128"/>
                <a:cs typeface="Times New Roman" panose="02020603050405020304" pitchFamily="18" charset="0"/>
              </a:endParaRPr>
            </a:p>
            <a:p>
              <a:pPr marL="342900" lvl="0" indent="-342900">
                <a:lnSpc>
                  <a:spcPct val="115000"/>
                </a:lnSpc>
                <a:spcBef>
                  <a:spcPts val="0"/>
                </a:spcBef>
                <a:buSzPts val="1000"/>
                <a:buFont typeface="Symbol" panose="05050102010706020507" pitchFamily="18" charset="2"/>
                <a:buChar char=""/>
                <a:tabLst>
                  <a:tab pos="457200" algn="l"/>
                </a:tabLst>
              </a:pPr>
              <a:r>
                <a:rPr lang="en-GB" sz="3200" dirty="0">
                  <a:effectLst/>
                  <a:latin typeface="Calibri (Body)"/>
                  <a:ea typeface="MS Mincho" panose="02020609040205080304" pitchFamily="49" charset="-128"/>
                  <a:cs typeface="Times New Roman" panose="02020603050405020304" pitchFamily="18" charset="0"/>
                </a:rPr>
                <a:t>Steel: E ≈ 210 </a:t>
              </a:r>
              <a:r>
                <a:rPr lang="en-GB" sz="3200" dirty="0" err="1">
                  <a:effectLst/>
                  <a:latin typeface="Calibri (Body)"/>
                  <a:ea typeface="MS Mincho" panose="02020609040205080304" pitchFamily="49" charset="-128"/>
                  <a:cs typeface="Times New Roman" panose="02020603050405020304" pitchFamily="18" charset="0"/>
                </a:rPr>
                <a:t>GPa</a:t>
              </a:r>
              <a:endParaRPr lang="en-GB" sz="3200" dirty="0">
                <a:effectLst/>
                <a:latin typeface="Calibri (Body)"/>
                <a:ea typeface="MS Mincho" panose="02020609040205080304" pitchFamily="49" charset="-128"/>
                <a:cs typeface="Times New Roman" panose="02020603050405020304" pitchFamily="18" charset="0"/>
              </a:endParaRPr>
            </a:p>
          </p:txBody>
        </p:sp>
      </p:grpSp>
      <p:grpSp>
        <p:nvGrpSpPr>
          <p:cNvPr id="61" name="Group 60">
            <a:extLst>
              <a:ext uri="{FF2B5EF4-FFF2-40B4-BE49-F238E27FC236}">
                <a16:creationId xmlns:a16="http://schemas.microsoft.com/office/drawing/2014/main" id="{A7ADE73A-0BA0-579E-794A-B8E8E0D5BB59}"/>
              </a:ext>
            </a:extLst>
          </p:cNvPr>
          <p:cNvGrpSpPr/>
          <p:nvPr/>
        </p:nvGrpSpPr>
        <p:grpSpPr>
          <a:xfrm>
            <a:off x="22671275" y="4930811"/>
            <a:ext cx="9546029" cy="13236270"/>
            <a:chOff x="989338" y="24729299"/>
            <a:chExt cx="9546029" cy="7785926"/>
          </a:xfrm>
        </p:grpSpPr>
        <p:sp>
          <p:nvSpPr>
            <p:cNvPr id="62" name="Rounded Rectangle 12">
              <a:extLst>
                <a:ext uri="{FF2B5EF4-FFF2-40B4-BE49-F238E27FC236}">
                  <a16:creationId xmlns:a16="http://schemas.microsoft.com/office/drawing/2014/main" id="{9EE11F64-180D-F68E-9F2C-D8FE59FEF4F9}"/>
                </a:ext>
              </a:extLst>
            </p:cNvPr>
            <p:cNvSpPr/>
            <p:nvPr/>
          </p:nvSpPr>
          <p:spPr>
            <a:xfrm>
              <a:off x="989338" y="24729299"/>
              <a:ext cx="9546029" cy="7754058"/>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63" name="TextBox 62">
              <a:extLst>
                <a:ext uri="{FF2B5EF4-FFF2-40B4-BE49-F238E27FC236}">
                  <a16:creationId xmlns:a16="http://schemas.microsoft.com/office/drawing/2014/main" id="{2F71D6FB-43C9-DA2A-FAEC-FA56865A48F1}"/>
                </a:ext>
              </a:extLst>
            </p:cNvPr>
            <p:cNvSpPr txBox="1"/>
            <p:nvPr/>
          </p:nvSpPr>
          <p:spPr>
            <a:xfrm>
              <a:off x="1245549" y="25046723"/>
              <a:ext cx="9092422" cy="371137"/>
            </a:xfrm>
            <a:prstGeom prst="rect">
              <a:avLst/>
            </a:prstGeom>
            <a:noFill/>
          </p:spPr>
          <p:txBody>
            <a:bodyPr wrap="square" rtlCol="0">
              <a:spAutoFit/>
            </a:bodyPr>
            <a:lstStyle/>
            <a:p>
              <a:pPr algn="ctr"/>
              <a:r>
                <a:rPr lang="en-GB" sz="3500" b="1" dirty="0">
                  <a:solidFill>
                    <a:srgbClr val="3B1D5F"/>
                  </a:solidFill>
                  <a:latin typeface="+mj-lt"/>
                </a:rPr>
                <a:t>RESEARCH OUTCOME AND DISCUSSION</a:t>
              </a:r>
            </a:p>
          </p:txBody>
        </p:sp>
        <p:sp>
          <p:nvSpPr>
            <p:cNvPr id="64" name="Text Placeholder 13">
              <a:extLst>
                <a:ext uri="{FF2B5EF4-FFF2-40B4-BE49-F238E27FC236}">
                  <a16:creationId xmlns:a16="http://schemas.microsoft.com/office/drawing/2014/main" id="{80830F14-ED01-EF16-75ED-4F41ACFBC8AC}"/>
                </a:ext>
              </a:extLst>
            </p:cNvPr>
            <p:cNvSpPr txBox="1">
              <a:spLocks/>
            </p:cNvSpPr>
            <p:nvPr/>
          </p:nvSpPr>
          <p:spPr>
            <a:xfrm>
              <a:off x="1164169" y="25650325"/>
              <a:ext cx="9173802" cy="6864900"/>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a:lnSpc>
                  <a:spcPct val="115000"/>
                </a:lnSpc>
                <a:spcAft>
                  <a:spcPts val="600"/>
                </a:spcAft>
                <a:buNone/>
              </a:pPr>
              <a:r>
                <a:rPr lang="en-GB" sz="3200" b="1" dirty="0">
                  <a:effectLst/>
                  <a:latin typeface="Calibri (Body)"/>
                  <a:ea typeface="MS Mincho" panose="02020609040205080304" pitchFamily="49" charset="-128"/>
                  <a:cs typeface="Times New Roman" panose="02020603050405020304" pitchFamily="18" charset="0"/>
                </a:rPr>
                <a:t>Suitability in Kerala:</a:t>
              </a:r>
              <a:br>
                <a:rPr lang="en-GB" sz="3200" dirty="0">
                  <a:effectLst/>
                  <a:latin typeface="Calibri (Body)"/>
                  <a:ea typeface="MS Mincho" panose="02020609040205080304" pitchFamily="49" charset="-128"/>
                  <a:cs typeface="Times New Roman" panose="02020603050405020304" pitchFamily="18" charset="0"/>
                </a:rPr>
              </a:br>
              <a:r>
                <a:rPr lang="en-GB" sz="3200" dirty="0">
                  <a:effectLst/>
                  <a:latin typeface="Calibri (Body)"/>
                  <a:ea typeface="MS Mincho" panose="02020609040205080304" pitchFamily="49" charset="-128"/>
                  <a:cs typeface="Times New Roman" panose="02020603050405020304" pitchFamily="18" charset="0"/>
                </a:rPr>
                <a:t>The design withstands wind, sun, and monsoon rains. Its shape promotes rainwater runoff and wind deflection. UV-resistant coatings ensure longevity.</a:t>
              </a:r>
            </a:p>
            <a:p>
              <a:pPr>
                <a:lnSpc>
                  <a:spcPct val="115000"/>
                </a:lnSpc>
                <a:spcBef>
                  <a:spcPts val="0"/>
                </a:spcBef>
                <a:buNone/>
              </a:pPr>
              <a:r>
                <a:rPr lang="en-GB" sz="3200" b="1" dirty="0">
                  <a:effectLst/>
                  <a:latin typeface="Calibri (Body)"/>
                  <a:ea typeface="MS Mincho" panose="02020609040205080304" pitchFamily="49" charset="-128"/>
                  <a:cs typeface="Times New Roman" panose="02020603050405020304" pitchFamily="18" charset="0"/>
                </a:rPr>
                <a:t>Comparison with Traditional Materials:</a:t>
              </a:r>
              <a:endParaRPr lang="en-GB" sz="3200" dirty="0">
                <a:effectLst/>
                <a:latin typeface="Calibri (Body)"/>
                <a:ea typeface="MS Mincho" panose="02020609040205080304" pitchFamily="49" charset="-128"/>
                <a:cs typeface="Times New Roman" panose="02020603050405020304" pitchFamily="18" charset="0"/>
              </a:endParaRPr>
            </a:p>
            <a:p>
              <a:pPr marL="342900" lvl="0" indent="-342900">
                <a:lnSpc>
                  <a:spcPct val="115000"/>
                </a:lnSpc>
                <a:spcBef>
                  <a:spcPts val="0"/>
                </a:spcBef>
                <a:buSzPts val="1000"/>
                <a:buFont typeface="Symbol" panose="05050102010706020507" pitchFamily="18" charset="2"/>
                <a:buChar char=""/>
                <a:tabLst>
                  <a:tab pos="457200" algn="l"/>
                </a:tabLst>
              </a:pPr>
              <a:r>
                <a:rPr lang="en-GB" sz="3200" b="1" dirty="0">
                  <a:effectLst/>
                  <a:latin typeface="Calibri (Body)"/>
                  <a:ea typeface="MS Mincho" panose="02020609040205080304" pitchFamily="49" charset="-128"/>
                  <a:cs typeface="Times New Roman" panose="02020603050405020304" pitchFamily="18" charset="0"/>
                </a:rPr>
                <a:t>Durability:</a:t>
              </a:r>
              <a:r>
                <a:rPr lang="en-GB" sz="3200" dirty="0">
                  <a:effectLst/>
                  <a:latin typeface="Calibri (Body)"/>
                  <a:ea typeface="MS Mincho" panose="02020609040205080304" pitchFamily="49" charset="-128"/>
                  <a:cs typeface="Times New Roman" panose="02020603050405020304" pitchFamily="18" charset="0"/>
                </a:rPr>
                <a:t> Blade outlasts steel and timber in tropical environments.</a:t>
              </a:r>
            </a:p>
            <a:p>
              <a:pPr marL="342900" lvl="0" indent="-342900">
                <a:lnSpc>
                  <a:spcPct val="115000"/>
                </a:lnSpc>
                <a:spcBef>
                  <a:spcPts val="0"/>
                </a:spcBef>
                <a:buSzPts val="1000"/>
                <a:buFont typeface="Symbol" panose="05050102010706020507" pitchFamily="18" charset="2"/>
                <a:buChar char=""/>
                <a:tabLst>
                  <a:tab pos="457200" algn="l"/>
                </a:tabLst>
              </a:pPr>
              <a:r>
                <a:rPr lang="en-GB" sz="3200" b="1" dirty="0">
                  <a:effectLst/>
                  <a:latin typeface="Calibri (Body)"/>
                  <a:ea typeface="MS Mincho" panose="02020609040205080304" pitchFamily="49" charset="-128"/>
                  <a:cs typeface="Times New Roman" panose="02020603050405020304" pitchFamily="18" charset="0"/>
                </a:rPr>
                <a:t>Thermal Comfort:</a:t>
              </a:r>
              <a:r>
                <a:rPr lang="en-GB" sz="3200" dirty="0">
                  <a:effectLst/>
                  <a:latin typeface="Calibri (Body)"/>
                  <a:ea typeface="MS Mincho" panose="02020609040205080304" pitchFamily="49" charset="-128"/>
                  <a:cs typeface="Times New Roman" panose="02020603050405020304" pitchFamily="18" charset="0"/>
                </a:rPr>
                <a:t> Remains 15 °C cooler underneath than metal roofs.</a:t>
              </a:r>
            </a:p>
            <a:p>
              <a:pPr marL="342900" lvl="0" indent="-342900">
                <a:lnSpc>
                  <a:spcPct val="115000"/>
                </a:lnSpc>
                <a:spcBef>
                  <a:spcPts val="0"/>
                </a:spcBef>
                <a:buSzPts val="1000"/>
                <a:buFont typeface="Symbol" panose="05050102010706020507" pitchFamily="18" charset="2"/>
                <a:buChar char=""/>
                <a:tabLst>
                  <a:tab pos="457200" algn="l"/>
                </a:tabLst>
              </a:pPr>
              <a:r>
                <a:rPr lang="en-GB" sz="3200" b="1" dirty="0">
                  <a:effectLst/>
                  <a:latin typeface="Calibri (Body)"/>
                  <a:ea typeface="MS Mincho" panose="02020609040205080304" pitchFamily="49" charset="-128"/>
                  <a:cs typeface="Times New Roman" panose="02020603050405020304" pitchFamily="18" charset="0"/>
                </a:rPr>
                <a:t>Lifecycle Costs:</a:t>
              </a:r>
              <a:r>
                <a:rPr lang="en-GB" sz="3200" dirty="0">
                  <a:effectLst/>
                  <a:latin typeface="Calibri (Body)"/>
                  <a:ea typeface="MS Mincho" panose="02020609040205080304" pitchFamily="49" charset="-128"/>
                  <a:cs typeface="Times New Roman" panose="02020603050405020304" pitchFamily="18" charset="0"/>
                </a:rPr>
                <a:t> Lower maintenance and replacement needs.</a:t>
              </a:r>
            </a:p>
            <a:p>
              <a:pPr marL="342900" lvl="0" indent="-342900">
                <a:lnSpc>
                  <a:spcPct val="115000"/>
                </a:lnSpc>
                <a:spcBef>
                  <a:spcPts val="0"/>
                </a:spcBef>
                <a:buSzPts val="1000"/>
                <a:buFont typeface="Symbol" panose="05050102010706020507" pitchFamily="18" charset="2"/>
                <a:buChar char=""/>
                <a:tabLst>
                  <a:tab pos="457200" algn="l"/>
                </a:tabLst>
              </a:pPr>
              <a:r>
                <a:rPr lang="en-GB" sz="3200" b="1" dirty="0">
                  <a:effectLst/>
                  <a:latin typeface="Calibri (Body)"/>
                  <a:ea typeface="MS Mincho" panose="02020609040205080304" pitchFamily="49" charset="-128"/>
                  <a:cs typeface="Times New Roman" panose="02020603050405020304" pitchFamily="18" charset="0"/>
                </a:rPr>
                <a:t>Environmental Impact:</a:t>
              </a:r>
              <a:r>
                <a:rPr lang="en-GB" sz="3200" dirty="0">
                  <a:effectLst/>
                  <a:latin typeface="Calibri (Body)"/>
                  <a:ea typeface="MS Mincho" panose="02020609040205080304" pitchFamily="49" charset="-128"/>
                  <a:cs typeface="Times New Roman" panose="02020603050405020304" pitchFamily="18" charset="0"/>
                </a:rPr>
                <a:t> Diverts FRP from landfills, promotes reuse.</a:t>
              </a:r>
            </a:p>
            <a:p>
              <a:pPr>
                <a:lnSpc>
                  <a:spcPct val="115000"/>
                </a:lnSpc>
                <a:spcBef>
                  <a:spcPts val="0"/>
                </a:spcBef>
                <a:buNone/>
              </a:pPr>
              <a:r>
                <a:rPr lang="en-GB" sz="3200" b="1" dirty="0">
                  <a:effectLst/>
                  <a:latin typeface="Calibri (Body)"/>
                  <a:ea typeface="MS Mincho" panose="02020609040205080304" pitchFamily="49" charset="-128"/>
                  <a:cs typeface="Times New Roman" panose="02020603050405020304" pitchFamily="18" charset="0"/>
                </a:rPr>
                <a:t>Challenges and Solutions:</a:t>
              </a:r>
              <a:endParaRPr lang="en-GB" sz="3200" dirty="0">
                <a:effectLst/>
                <a:latin typeface="Calibri (Body)"/>
                <a:ea typeface="MS Mincho" panose="02020609040205080304" pitchFamily="49" charset="-128"/>
                <a:cs typeface="Times New Roman" panose="02020603050405020304" pitchFamily="18" charset="0"/>
              </a:endParaRPr>
            </a:p>
            <a:p>
              <a:pPr marL="342900" lvl="0" indent="-342900">
                <a:lnSpc>
                  <a:spcPct val="115000"/>
                </a:lnSpc>
                <a:spcBef>
                  <a:spcPts val="0"/>
                </a:spcBef>
                <a:buSzPts val="1000"/>
                <a:buFont typeface="Symbol" panose="05050102010706020507" pitchFamily="18" charset="2"/>
                <a:buChar char=""/>
                <a:tabLst>
                  <a:tab pos="457200" algn="l"/>
                </a:tabLst>
              </a:pPr>
              <a:r>
                <a:rPr lang="en-GB" sz="3200" dirty="0">
                  <a:effectLst/>
                  <a:latin typeface="Calibri (Body)"/>
                  <a:ea typeface="MS Mincho" panose="02020609040205080304" pitchFamily="49" charset="-128"/>
                  <a:cs typeface="Times New Roman" panose="02020603050405020304" pitchFamily="18" charset="0"/>
                </a:rPr>
                <a:t>Cutting and sealing require expertise.</a:t>
              </a:r>
            </a:p>
            <a:p>
              <a:pPr marL="342900" lvl="0" indent="-342900">
                <a:lnSpc>
                  <a:spcPct val="115000"/>
                </a:lnSpc>
                <a:spcBef>
                  <a:spcPts val="0"/>
                </a:spcBef>
                <a:buSzPts val="1000"/>
                <a:buFont typeface="Symbol" panose="05050102010706020507" pitchFamily="18" charset="2"/>
                <a:buChar char=""/>
                <a:tabLst>
                  <a:tab pos="457200" algn="l"/>
                </a:tabLst>
              </a:pPr>
              <a:r>
                <a:rPr lang="en-GB" sz="3200" dirty="0">
                  <a:effectLst/>
                  <a:latin typeface="Calibri (Body)"/>
                  <a:ea typeface="MS Mincho" panose="02020609040205080304" pitchFamily="49" charset="-128"/>
                  <a:cs typeface="Times New Roman" panose="02020603050405020304" pitchFamily="18" charset="0"/>
                </a:rPr>
                <a:t>Public policy and awareness needed to scale reuse.</a:t>
              </a:r>
            </a:p>
            <a:p>
              <a:pPr marL="342900" lvl="0" indent="-342900">
                <a:lnSpc>
                  <a:spcPct val="115000"/>
                </a:lnSpc>
                <a:spcBef>
                  <a:spcPts val="0"/>
                </a:spcBef>
                <a:buSzPts val="1000"/>
                <a:buFont typeface="Symbol" panose="05050102010706020507" pitchFamily="18" charset="2"/>
                <a:buChar char=""/>
                <a:tabLst>
                  <a:tab pos="457200" algn="l"/>
                </a:tabLst>
              </a:pPr>
              <a:r>
                <a:rPr lang="en-GB" sz="3200" dirty="0">
                  <a:effectLst/>
                  <a:latin typeface="Calibri (Body)"/>
                  <a:ea typeface="MS Mincho" panose="02020609040205080304" pitchFamily="49" charset="-128"/>
                  <a:cs typeface="Times New Roman" panose="02020603050405020304" pitchFamily="18" charset="0"/>
                </a:rPr>
                <a:t>Local adaptation possible with pilot projects.</a:t>
              </a:r>
            </a:p>
          </p:txBody>
        </p:sp>
      </p:grpSp>
      <p:grpSp>
        <p:nvGrpSpPr>
          <p:cNvPr id="65" name="Group 64">
            <a:extLst>
              <a:ext uri="{FF2B5EF4-FFF2-40B4-BE49-F238E27FC236}">
                <a16:creationId xmlns:a16="http://schemas.microsoft.com/office/drawing/2014/main" id="{6F8467F7-A264-C704-E00C-170464D70909}"/>
              </a:ext>
            </a:extLst>
          </p:cNvPr>
          <p:cNvGrpSpPr/>
          <p:nvPr/>
        </p:nvGrpSpPr>
        <p:grpSpPr>
          <a:xfrm>
            <a:off x="22659992" y="25606870"/>
            <a:ext cx="9546029" cy="6858658"/>
            <a:chOff x="989338" y="24729299"/>
            <a:chExt cx="9546029" cy="7754058"/>
          </a:xfrm>
        </p:grpSpPr>
        <p:sp>
          <p:nvSpPr>
            <p:cNvPr id="66" name="Rounded Rectangle 12">
              <a:extLst>
                <a:ext uri="{FF2B5EF4-FFF2-40B4-BE49-F238E27FC236}">
                  <a16:creationId xmlns:a16="http://schemas.microsoft.com/office/drawing/2014/main" id="{80D53792-B313-83BF-B51F-602A7D6B7CB3}"/>
                </a:ext>
              </a:extLst>
            </p:cNvPr>
            <p:cNvSpPr/>
            <p:nvPr/>
          </p:nvSpPr>
          <p:spPr>
            <a:xfrm>
              <a:off x="989338" y="24729299"/>
              <a:ext cx="9546029" cy="7754058"/>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67" name="TextBox 66">
              <a:extLst>
                <a:ext uri="{FF2B5EF4-FFF2-40B4-BE49-F238E27FC236}">
                  <a16:creationId xmlns:a16="http://schemas.microsoft.com/office/drawing/2014/main" id="{A49C1348-F929-CFA3-F21D-5E47CAF09D18}"/>
                </a:ext>
              </a:extLst>
            </p:cNvPr>
            <p:cNvSpPr txBox="1"/>
            <p:nvPr/>
          </p:nvSpPr>
          <p:spPr>
            <a:xfrm>
              <a:off x="1245549" y="25046723"/>
              <a:ext cx="9092422" cy="362215"/>
            </a:xfrm>
            <a:prstGeom prst="rect">
              <a:avLst/>
            </a:prstGeom>
            <a:noFill/>
          </p:spPr>
          <p:txBody>
            <a:bodyPr wrap="square" rtlCol="0">
              <a:spAutoFit/>
            </a:bodyPr>
            <a:lstStyle/>
            <a:p>
              <a:pPr algn="ctr"/>
              <a:r>
                <a:rPr lang="en-GB" sz="3500" b="1" dirty="0">
                  <a:solidFill>
                    <a:srgbClr val="3B1D5F"/>
                  </a:solidFill>
                  <a:latin typeface="+mj-lt"/>
                </a:rPr>
                <a:t>CONCLUSION</a:t>
              </a:r>
            </a:p>
          </p:txBody>
        </p:sp>
        <p:sp>
          <p:nvSpPr>
            <p:cNvPr id="68" name="Text Placeholder 13">
              <a:extLst>
                <a:ext uri="{FF2B5EF4-FFF2-40B4-BE49-F238E27FC236}">
                  <a16:creationId xmlns:a16="http://schemas.microsoft.com/office/drawing/2014/main" id="{77B8C8EA-D95C-CC60-C7D6-C16793EC93A1}"/>
                </a:ext>
              </a:extLst>
            </p:cNvPr>
            <p:cNvSpPr txBox="1">
              <a:spLocks/>
            </p:cNvSpPr>
            <p:nvPr/>
          </p:nvSpPr>
          <p:spPr>
            <a:xfrm>
              <a:off x="1164169" y="25650325"/>
              <a:ext cx="9173802" cy="3330976"/>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algn="just">
                <a:lnSpc>
                  <a:spcPct val="115000"/>
                </a:lnSpc>
                <a:spcAft>
                  <a:spcPts val="1000"/>
                </a:spcAft>
              </a:pPr>
              <a:r>
                <a:rPr lang="en-GB" sz="3200" dirty="0">
                  <a:effectLst/>
                  <a:latin typeface="Calibri (Body)"/>
                  <a:ea typeface="MS Mincho" panose="02020609040205080304" pitchFamily="49" charset="-128"/>
                  <a:cs typeface="Times New Roman" panose="02020603050405020304" pitchFamily="18" charset="0"/>
                </a:rPr>
                <a:t>Repurposing wind turbine blades in boat shelters combines sustainability with engineering innovation. The design met all structural and thermal performance criteria. It demonstrates how circular economy concepts can be turned into real-world infrastructure solutions. Policymakers, civil engineers, and designers should collaborate to scale up such reuse practices, particularly in climate-sensitive regions like Kerala.</a:t>
              </a:r>
            </a:p>
          </p:txBody>
        </p:sp>
      </p:grpSp>
      <p:grpSp>
        <p:nvGrpSpPr>
          <p:cNvPr id="69" name="Group 68">
            <a:extLst>
              <a:ext uri="{FF2B5EF4-FFF2-40B4-BE49-F238E27FC236}">
                <a16:creationId xmlns:a16="http://schemas.microsoft.com/office/drawing/2014/main" id="{5B8477C0-CBD6-9C1F-85AF-9ECB580E3C5E}"/>
              </a:ext>
            </a:extLst>
          </p:cNvPr>
          <p:cNvGrpSpPr/>
          <p:nvPr/>
        </p:nvGrpSpPr>
        <p:grpSpPr>
          <a:xfrm>
            <a:off x="32699139" y="4912980"/>
            <a:ext cx="10839605" cy="6614991"/>
            <a:chOff x="989338" y="24729299"/>
            <a:chExt cx="9546029" cy="7754058"/>
          </a:xfrm>
        </p:grpSpPr>
        <p:sp>
          <p:nvSpPr>
            <p:cNvPr id="70" name="Rounded Rectangle 12">
              <a:extLst>
                <a:ext uri="{FF2B5EF4-FFF2-40B4-BE49-F238E27FC236}">
                  <a16:creationId xmlns:a16="http://schemas.microsoft.com/office/drawing/2014/main" id="{233BC946-5663-0F07-B8FF-97C1843368ED}"/>
                </a:ext>
              </a:extLst>
            </p:cNvPr>
            <p:cNvSpPr/>
            <p:nvPr/>
          </p:nvSpPr>
          <p:spPr>
            <a:xfrm>
              <a:off x="989338" y="24729299"/>
              <a:ext cx="9546029" cy="7754058"/>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71" name="TextBox 70">
              <a:extLst>
                <a:ext uri="{FF2B5EF4-FFF2-40B4-BE49-F238E27FC236}">
                  <a16:creationId xmlns:a16="http://schemas.microsoft.com/office/drawing/2014/main" id="{7195B689-969B-8109-0DFD-1DD455AB25FB}"/>
                </a:ext>
              </a:extLst>
            </p:cNvPr>
            <p:cNvSpPr txBox="1"/>
            <p:nvPr/>
          </p:nvSpPr>
          <p:spPr>
            <a:xfrm>
              <a:off x="1245549" y="25046723"/>
              <a:ext cx="9092422" cy="561864"/>
            </a:xfrm>
            <a:prstGeom prst="rect">
              <a:avLst/>
            </a:prstGeom>
            <a:noFill/>
          </p:spPr>
          <p:txBody>
            <a:bodyPr wrap="square" rtlCol="0">
              <a:spAutoFit/>
            </a:bodyPr>
            <a:lstStyle/>
            <a:p>
              <a:pPr algn="ctr"/>
              <a:r>
                <a:rPr lang="en-GB" sz="3500" b="1" dirty="0">
                  <a:solidFill>
                    <a:srgbClr val="3B1D5F"/>
                  </a:solidFill>
                  <a:latin typeface="+mj-lt"/>
                </a:rPr>
                <a:t>ETHICAL CONSIDERATIONS</a:t>
              </a:r>
            </a:p>
          </p:txBody>
        </p:sp>
        <p:sp>
          <p:nvSpPr>
            <p:cNvPr id="72" name="Text Placeholder 13">
              <a:extLst>
                <a:ext uri="{FF2B5EF4-FFF2-40B4-BE49-F238E27FC236}">
                  <a16:creationId xmlns:a16="http://schemas.microsoft.com/office/drawing/2014/main" id="{F480DAAD-AE8E-190D-3A0F-1AEC86FCB65F}"/>
                </a:ext>
              </a:extLst>
            </p:cNvPr>
            <p:cNvSpPr txBox="1">
              <a:spLocks/>
            </p:cNvSpPr>
            <p:nvPr/>
          </p:nvSpPr>
          <p:spPr>
            <a:xfrm>
              <a:off x="1164169" y="25650325"/>
              <a:ext cx="9173802" cy="3136391"/>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algn="just">
                <a:lnSpc>
                  <a:spcPct val="115000"/>
                </a:lnSpc>
                <a:spcAft>
                  <a:spcPts val="1000"/>
                </a:spcAft>
              </a:pPr>
              <a:r>
                <a:rPr lang="en-GB" sz="3200" dirty="0">
                  <a:effectLst/>
                  <a:latin typeface="Calibri (Body)"/>
                  <a:ea typeface="MS Mincho" panose="02020609040205080304" pitchFamily="49" charset="-128"/>
                  <a:cs typeface="Times New Roman" panose="02020603050405020304" pitchFamily="18" charset="0"/>
                </a:rPr>
                <a:t>No human or animal testing was conducted. Environmental sustainability and responsible material sourcing were core ethical priorities. Stakeholder consent will be considered for pilot implementation.</a:t>
              </a:r>
            </a:p>
          </p:txBody>
        </p:sp>
      </p:grpSp>
      <p:grpSp>
        <p:nvGrpSpPr>
          <p:cNvPr id="73" name="Group 72">
            <a:extLst>
              <a:ext uri="{FF2B5EF4-FFF2-40B4-BE49-F238E27FC236}">
                <a16:creationId xmlns:a16="http://schemas.microsoft.com/office/drawing/2014/main" id="{5D40A826-13A5-1D7D-FC2A-15315CED5574}"/>
              </a:ext>
            </a:extLst>
          </p:cNvPr>
          <p:cNvGrpSpPr/>
          <p:nvPr/>
        </p:nvGrpSpPr>
        <p:grpSpPr>
          <a:xfrm>
            <a:off x="32676574" y="12071973"/>
            <a:ext cx="10862170" cy="6090978"/>
            <a:chOff x="989338" y="24729299"/>
            <a:chExt cx="9546029" cy="7754058"/>
          </a:xfrm>
        </p:grpSpPr>
        <p:sp>
          <p:nvSpPr>
            <p:cNvPr id="74" name="Rounded Rectangle 12">
              <a:extLst>
                <a:ext uri="{FF2B5EF4-FFF2-40B4-BE49-F238E27FC236}">
                  <a16:creationId xmlns:a16="http://schemas.microsoft.com/office/drawing/2014/main" id="{DAE7FDD7-2F30-1B4A-66DA-7CF0DA7149A6}"/>
                </a:ext>
              </a:extLst>
            </p:cNvPr>
            <p:cNvSpPr/>
            <p:nvPr/>
          </p:nvSpPr>
          <p:spPr>
            <a:xfrm>
              <a:off x="989338" y="24729299"/>
              <a:ext cx="9546029" cy="7754058"/>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75" name="TextBox 74">
              <a:extLst>
                <a:ext uri="{FF2B5EF4-FFF2-40B4-BE49-F238E27FC236}">
                  <a16:creationId xmlns:a16="http://schemas.microsoft.com/office/drawing/2014/main" id="{45F33C3D-5183-45A5-CC04-63A084C19FCB}"/>
                </a:ext>
              </a:extLst>
            </p:cNvPr>
            <p:cNvSpPr txBox="1"/>
            <p:nvPr/>
          </p:nvSpPr>
          <p:spPr>
            <a:xfrm>
              <a:off x="1245549" y="25046723"/>
              <a:ext cx="9092422" cy="561864"/>
            </a:xfrm>
            <a:prstGeom prst="rect">
              <a:avLst/>
            </a:prstGeom>
            <a:noFill/>
          </p:spPr>
          <p:txBody>
            <a:bodyPr wrap="square" rtlCol="0">
              <a:spAutoFit/>
            </a:bodyPr>
            <a:lstStyle/>
            <a:p>
              <a:pPr algn="ctr"/>
              <a:r>
                <a:rPr lang="en-GB" sz="3500" b="1" dirty="0">
                  <a:solidFill>
                    <a:srgbClr val="3B1D5F"/>
                  </a:solidFill>
                  <a:latin typeface="+mj-lt"/>
                </a:rPr>
                <a:t>ACKNOWLEDGEMENTS</a:t>
              </a:r>
            </a:p>
          </p:txBody>
        </p:sp>
        <p:sp>
          <p:nvSpPr>
            <p:cNvPr id="76" name="Text Placeholder 13">
              <a:extLst>
                <a:ext uri="{FF2B5EF4-FFF2-40B4-BE49-F238E27FC236}">
                  <a16:creationId xmlns:a16="http://schemas.microsoft.com/office/drawing/2014/main" id="{61C836DF-6810-1335-BEA4-8476CCC486B5}"/>
                </a:ext>
              </a:extLst>
            </p:cNvPr>
            <p:cNvSpPr txBox="1">
              <a:spLocks/>
            </p:cNvSpPr>
            <p:nvPr/>
          </p:nvSpPr>
          <p:spPr>
            <a:xfrm>
              <a:off x="1164169" y="25650325"/>
              <a:ext cx="9173802" cy="2127776"/>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algn="just">
                <a:lnSpc>
                  <a:spcPct val="115000"/>
                </a:lnSpc>
                <a:spcAft>
                  <a:spcPts val="1000"/>
                </a:spcAft>
              </a:pPr>
              <a:r>
                <a:rPr lang="en-GB" sz="3200" dirty="0">
                  <a:effectLst/>
                  <a:latin typeface="Calibri (Body)"/>
                  <a:ea typeface="MS Mincho" panose="02020609040205080304" pitchFamily="49" charset="-128"/>
                  <a:cs typeface="Times New Roman" panose="02020603050405020304" pitchFamily="18" charset="0"/>
                </a:rPr>
                <a:t>This research was made possible with guidance from academic supervisors and access to software tools provided by the university.</a:t>
              </a:r>
            </a:p>
          </p:txBody>
        </p:sp>
      </p:grpSp>
      <p:grpSp>
        <p:nvGrpSpPr>
          <p:cNvPr id="77" name="Group 76">
            <a:extLst>
              <a:ext uri="{FF2B5EF4-FFF2-40B4-BE49-F238E27FC236}">
                <a16:creationId xmlns:a16="http://schemas.microsoft.com/office/drawing/2014/main" id="{98A74E9B-9918-F703-A166-1CC33E709CC3}"/>
              </a:ext>
            </a:extLst>
          </p:cNvPr>
          <p:cNvGrpSpPr/>
          <p:nvPr/>
        </p:nvGrpSpPr>
        <p:grpSpPr>
          <a:xfrm>
            <a:off x="32676573" y="18857723"/>
            <a:ext cx="10862171" cy="13827133"/>
            <a:chOff x="989338" y="24729299"/>
            <a:chExt cx="9546029" cy="12126338"/>
          </a:xfrm>
        </p:grpSpPr>
        <p:sp>
          <p:nvSpPr>
            <p:cNvPr id="78" name="Rounded Rectangle 12">
              <a:extLst>
                <a:ext uri="{FF2B5EF4-FFF2-40B4-BE49-F238E27FC236}">
                  <a16:creationId xmlns:a16="http://schemas.microsoft.com/office/drawing/2014/main" id="{0BE3B530-CED6-6B5E-88FB-536F57216EFB}"/>
                </a:ext>
              </a:extLst>
            </p:cNvPr>
            <p:cNvSpPr/>
            <p:nvPr/>
          </p:nvSpPr>
          <p:spPr>
            <a:xfrm>
              <a:off x="989338" y="24729299"/>
              <a:ext cx="9546029" cy="11931021"/>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79" name="TextBox 78">
              <a:extLst>
                <a:ext uri="{FF2B5EF4-FFF2-40B4-BE49-F238E27FC236}">
                  <a16:creationId xmlns:a16="http://schemas.microsoft.com/office/drawing/2014/main" id="{8DA61912-F647-6217-238D-E9138732E700}"/>
                </a:ext>
              </a:extLst>
            </p:cNvPr>
            <p:cNvSpPr txBox="1"/>
            <p:nvPr/>
          </p:nvSpPr>
          <p:spPr>
            <a:xfrm>
              <a:off x="1245549" y="25046723"/>
              <a:ext cx="9092422" cy="561864"/>
            </a:xfrm>
            <a:prstGeom prst="rect">
              <a:avLst/>
            </a:prstGeom>
            <a:noFill/>
          </p:spPr>
          <p:txBody>
            <a:bodyPr wrap="square" rtlCol="0">
              <a:spAutoFit/>
            </a:bodyPr>
            <a:lstStyle/>
            <a:p>
              <a:pPr algn="ctr"/>
              <a:r>
                <a:rPr lang="en-GB" sz="3500" b="1" dirty="0">
                  <a:solidFill>
                    <a:srgbClr val="3B1D5F"/>
                  </a:solidFill>
                  <a:latin typeface="+mj-lt"/>
                </a:rPr>
                <a:t>REFERENCES</a:t>
              </a:r>
            </a:p>
          </p:txBody>
        </p:sp>
        <p:sp>
          <p:nvSpPr>
            <p:cNvPr id="80" name="Text Placeholder 13">
              <a:extLst>
                <a:ext uri="{FF2B5EF4-FFF2-40B4-BE49-F238E27FC236}">
                  <a16:creationId xmlns:a16="http://schemas.microsoft.com/office/drawing/2014/main" id="{6EBBA389-AACD-4E5A-1829-8D091A942EE0}"/>
                </a:ext>
              </a:extLst>
            </p:cNvPr>
            <p:cNvSpPr txBox="1">
              <a:spLocks/>
            </p:cNvSpPr>
            <p:nvPr/>
          </p:nvSpPr>
          <p:spPr>
            <a:xfrm>
              <a:off x="1164169" y="25650325"/>
              <a:ext cx="9173802" cy="11205312"/>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a:lnSpc>
                  <a:spcPct val="115000"/>
                </a:lnSpc>
                <a:spcAft>
                  <a:spcPts val="1000"/>
                </a:spcAft>
              </a:pPr>
              <a:r>
                <a:rPr lang="en-GB" sz="3200" dirty="0" err="1">
                  <a:effectLst/>
                  <a:latin typeface="Cambria" panose="02040503050406030204" pitchFamily="18" charset="0"/>
                  <a:ea typeface="Cambria" panose="02040503050406030204" pitchFamily="18" charset="0"/>
                  <a:cs typeface="Times New Roman" panose="02020603050405020304" pitchFamily="18" charset="0"/>
                </a:rPr>
                <a:t>Alshannaq</a:t>
              </a:r>
              <a:r>
                <a:rPr lang="en-GB" sz="3200" dirty="0">
                  <a:effectLst/>
                  <a:latin typeface="Cambria" panose="02040503050406030204" pitchFamily="18" charset="0"/>
                  <a:ea typeface="Cambria" panose="02040503050406030204" pitchFamily="18" charset="0"/>
                  <a:cs typeface="Times New Roman" panose="02020603050405020304" pitchFamily="18" charset="0"/>
                </a:rPr>
                <a:t>, A. et al. (2021). Structural reuse of decommissioned wind blades.</a:t>
              </a:r>
              <a:br>
                <a:rPr lang="en-GB" sz="3200" dirty="0">
                  <a:effectLst/>
                  <a:latin typeface="Cambria" panose="02040503050406030204" pitchFamily="18" charset="0"/>
                  <a:ea typeface="Cambria" panose="02040503050406030204" pitchFamily="18" charset="0"/>
                  <a:cs typeface="Times New Roman" panose="02020603050405020304" pitchFamily="18" charset="0"/>
                </a:rPr>
              </a:br>
              <a:r>
                <a:rPr lang="en-GB" sz="3200" dirty="0">
                  <a:effectLst/>
                  <a:latin typeface="Cambria" panose="02040503050406030204" pitchFamily="18" charset="0"/>
                  <a:ea typeface="Cambria" panose="02040503050406030204" pitchFamily="18" charset="0"/>
                  <a:cs typeface="Times New Roman" panose="02020603050405020304" pitchFamily="18" charset="0"/>
                </a:rPr>
                <a:t>Bank, L. C. et al. (2017). Re-using composite wind turbine blades in infrastructure.</a:t>
              </a:r>
              <a:br>
                <a:rPr lang="en-GB" sz="3200" dirty="0">
                  <a:effectLst/>
                  <a:latin typeface="Cambria" panose="02040503050406030204" pitchFamily="18" charset="0"/>
                  <a:ea typeface="Cambria" panose="02040503050406030204" pitchFamily="18" charset="0"/>
                  <a:cs typeface="Times New Roman" panose="02020603050405020304" pitchFamily="18" charset="0"/>
                </a:rPr>
              </a:br>
              <a:r>
                <a:rPr lang="en-GB" sz="3200" dirty="0">
                  <a:effectLst/>
                  <a:latin typeface="Cambria" panose="02040503050406030204" pitchFamily="18" charset="0"/>
                  <a:ea typeface="Cambria" panose="02040503050406030204" pitchFamily="18" charset="0"/>
                  <a:cs typeface="Times New Roman" panose="02020603050405020304" pitchFamily="18" charset="0"/>
                </a:rPr>
                <a:t>Brandon, T. (2022). Re-Wind </a:t>
              </a:r>
              <a:r>
                <a:rPr lang="en-GB" sz="3200" dirty="0" err="1">
                  <a:effectLst/>
                  <a:latin typeface="Cambria" panose="02040503050406030204" pitchFamily="18" charset="0"/>
                  <a:ea typeface="Cambria" panose="02040503050406030204" pitchFamily="18" charset="0"/>
                  <a:cs typeface="Times New Roman" panose="02020603050405020304" pitchFamily="18" charset="0"/>
                </a:rPr>
                <a:t>BladeBridge</a:t>
              </a:r>
              <a:r>
                <a:rPr lang="en-GB" sz="3200" dirty="0">
                  <a:effectLst/>
                  <a:latin typeface="Cambria" panose="02040503050406030204" pitchFamily="18" charset="0"/>
                  <a:ea typeface="Cambria" panose="02040503050406030204" pitchFamily="18" charset="0"/>
                  <a:cs typeface="Times New Roman" panose="02020603050405020304" pitchFamily="18" charset="0"/>
                </a:rPr>
                <a:t> applications.</a:t>
              </a:r>
              <a:br>
                <a:rPr lang="en-GB" sz="3200" dirty="0">
                  <a:effectLst/>
                  <a:latin typeface="Cambria" panose="02040503050406030204" pitchFamily="18" charset="0"/>
                  <a:ea typeface="Cambria" panose="02040503050406030204" pitchFamily="18" charset="0"/>
                  <a:cs typeface="Times New Roman" panose="02020603050405020304" pitchFamily="18" charset="0"/>
                </a:rPr>
              </a:br>
              <a:r>
                <a:rPr lang="en-GB" sz="3200" dirty="0">
                  <a:effectLst/>
                  <a:latin typeface="Cambria" panose="02040503050406030204" pitchFamily="18" charset="0"/>
                  <a:ea typeface="Cambria" panose="02040503050406030204" pitchFamily="18" charset="0"/>
                  <a:cs typeface="Times New Roman" panose="02020603050405020304" pitchFamily="18" charset="0"/>
                </a:rPr>
                <a:t>Climate Data. (2025). Kerala weather profile.</a:t>
              </a:r>
              <a:br>
                <a:rPr lang="en-GB" sz="3200" dirty="0">
                  <a:effectLst/>
                  <a:latin typeface="Cambria" panose="02040503050406030204" pitchFamily="18" charset="0"/>
                  <a:ea typeface="Cambria" panose="02040503050406030204" pitchFamily="18" charset="0"/>
                  <a:cs typeface="Times New Roman" panose="02020603050405020304" pitchFamily="18" charset="0"/>
                </a:rPr>
              </a:br>
              <a:r>
                <a:rPr lang="en-GB" sz="3200" dirty="0">
                  <a:effectLst/>
                  <a:latin typeface="Cambria" panose="02040503050406030204" pitchFamily="18" charset="0"/>
                  <a:ea typeface="Cambria" panose="02040503050406030204" pitchFamily="18" charset="0"/>
                  <a:cs typeface="Times New Roman" panose="02020603050405020304" pitchFamily="18" charset="0"/>
                </a:rPr>
                <a:t>Gignac, J. et al. (2020). Mechanical recycling of FRP composites.</a:t>
              </a:r>
              <a:br>
                <a:rPr lang="en-GB" sz="3200" dirty="0">
                  <a:effectLst/>
                  <a:latin typeface="Cambria" panose="02040503050406030204" pitchFamily="18" charset="0"/>
                  <a:ea typeface="Cambria" panose="02040503050406030204" pitchFamily="18" charset="0"/>
                  <a:cs typeface="Times New Roman" panose="02020603050405020304" pitchFamily="18" charset="0"/>
                </a:rPr>
              </a:br>
              <a:r>
                <a:rPr lang="en-GB" sz="3200" dirty="0">
                  <a:effectLst/>
                  <a:latin typeface="Cambria" panose="02040503050406030204" pitchFamily="18" charset="0"/>
                  <a:ea typeface="Cambria" panose="02040503050406030204" pitchFamily="18" charset="0"/>
                  <a:cs typeface="Times New Roman" panose="02020603050405020304" pitchFamily="18" charset="0"/>
                </a:rPr>
                <a:t>Jensen, P. D. &amp; Skelton, K. (2018). Forecasting blade waste to 2050.</a:t>
              </a:r>
              <a:br>
                <a:rPr lang="en-GB" sz="3200" dirty="0">
                  <a:effectLst/>
                  <a:latin typeface="Cambria" panose="02040503050406030204" pitchFamily="18" charset="0"/>
                  <a:ea typeface="Cambria" panose="02040503050406030204" pitchFamily="18" charset="0"/>
                  <a:cs typeface="Times New Roman" panose="02020603050405020304" pitchFamily="18" charset="0"/>
                </a:rPr>
              </a:br>
              <a:r>
                <a:rPr lang="en-GB" sz="3200" dirty="0" err="1">
                  <a:effectLst/>
                  <a:latin typeface="Cambria" panose="02040503050406030204" pitchFamily="18" charset="0"/>
                  <a:ea typeface="Cambria" panose="02040503050406030204" pitchFamily="18" charset="0"/>
                  <a:cs typeface="Times New Roman" panose="02020603050405020304" pitchFamily="18" charset="0"/>
                </a:rPr>
                <a:t>Lozanova</a:t>
              </a:r>
              <a:r>
                <a:rPr lang="en-GB" sz="3200" dirty="0">
                  <a:effectLst/>
                  <a:latin typeface="Cambria" panose="02040503050406030204" pitchFamily="18" charset="0"/>
                  <a:ea typeface="Cambria" panose="02040503050406030204" pitchFamily="18" charset="0"/>
                  <a:cs typeface="Times New Roman" panose="02020603050405020304" pitchFamily="18" charset="0"/>
                </a:rPr>
                <a:t>, S. (2022). Challenges of wind blade end-of-life.</a:t>
              </a:r>
              <a:br>
                <a:rPr lang="en-GB" sz="3200" dirty="0">
                  <a:effectLst/>
                  <a:latin typeface="Cambria" panose="02040503050406030204" pitchFamily="18" charset="0"/>
                  <a:ea typeface="Cambria" panose="02040503050406030204" pitchFamily="18" charset="0"/>
                  <a:cs typeface="Times New Roman" panose="02020603050405020304" pitchFamily="18" charset="0"/>
                </a:rPr>
              </a:br>
              <a:r>
                <a:rPr lang="en-GB" sz="3200" dirty="0">
                  <a:effectLst/>
                  <a:latin typeface="Cambria" panose="02040503050406030204" pitchFamily="18" charset="0"/>
                  <a:ea typeface="Cambria" panose="02040503050406030204" pitchFamily="18" charset="0"/>
                  <a:cs typeface="Times New Roman" panose="02020603050405020304" pitchFamily="18" charset="0"/>
                </a:rPr>
                <a:t>Menezes, R. (2022). </a:t>
              </a:r>
              <a:r>
                <a:rPr lang="en-GB" sz="3200" dirty="0" err="1">
                  <a:effectLst/>
                  <a:latin typeface="Cambria" panose="02040503050406030204" pitchFamily="18" charset="0"/>
                  <a:ea typeface="Cambria" panose="02040503050406030204" pitchFamily="18" charset="0"/>
                  <a:cs typeface="Times New Roman" panose="02020603050405020304" pitchFamily="18" charset="0"/>
                </a:rPr>
                <a:t>BladeMade</a:t>
              </a:r>
              <a:r>
                <a:rPr lang="en-GB" sz="3200" dirty="0">
                  <a:effectLst/>
                  <a:latin typeface="Cambria" panose="02040503050406030204" pitchFamily="18" charset="0"/>
                  <a:ea typeface="Cambria" panose="02040503050406030204" pitchFamily="18" charset="0"/>
                  <a:cs typeface="Times New Roman" panose="02020603050405020304" pitchFamily="18" charset="0"/>
                </a:rPr>
                <a:t> reuse cases in the Netherlands.</a:t>
              </a:r>
              <a:br>
                <a:rPr lang="en-GB" sz="3200" dirty="0">
                  <a:effectLst/>
                  <a:latin typeface="Cambria" panose="02040503050406030204" pitchFamily="18" charset="0"/>
                  <a:ea typeface="Cambria" panose="02040503050406030204" pitchFamily="18" charset="0"/>
                  <a:cs typeface="Times New Roman" panose="02020603050405020304" pitchFamily="18" charset="0"/>
                </a:rPr>
              </a:br>
              <a:r>
                <a:rPr lang="en-GB" sz="3200" dirty="0">
                  <a:effectLst/>
                  <a:latin typeface="Cambria" panose="02040503050406030204" pitchFamily="18" charset="0"/>
                  <a:ea typeface="Cambria" panose="02040503050406030204" pitchFamily="18" charset="0"/>
                  <a:cs typeface="Times New Roman" panose="02020603050405020304" pitchFamily="18" charset="0"/>
                </a:rPr>
                <a:t>Sorte, T. et al. (2023). Pyrolysis and composite recycling studies.</a:t>
              </a:r>
              <a:br>
                <a:rPr lang="en-GB" sz="3200" dirty="0">
                  <a:effectLst/>
                  <a:latin typeface="Cambria" panose="02040503050406030204" pitchFamily="18" charset="0"/>
                  <a:ea typeface="Cambria" panose="02040503050406030204" pitchFamily="18" charset="0"/>
                  <a:cs typeface="Times New Roman" panose="02020603050405020304" pitchFamily="18" charset="0"/>
                </a:rPr>
              </a:br>
              <a:r>
                <a:rPr lang="en-GB" sz="3200" dirty="0">
                  <a:effectLst/>
                  <a:latin typeface="Cambria" panose="02040503050406030204" pitchFamily="18" charset="0"/>
                  <a:ea typeface="Cambria" panose="02040503050406030204" pitchFamily="18" charset="0"/>
                  <a:cs typeface="Times New Roman" panose="02020603050405020304" pitchFamily="18" charset="0"/>
                </a:rPr>
                <a:t>Strong, M. (2024). GFRP waste disposal practices.</a:t>
              </a:r>
              <a:br>
                <a:rPr lang="en-GB" sz="3200" dirty="0">
                  <a:effectLst/>
                  <a:latin typeface="Cambria" panose="02040503050406030204" pitchFamily="18" charset="0"/>
                  <a:ea typeface="Cambria" panose="02040503050406030204" pitchFamily="18" charset="0"/>
                  <a:cs typeface="Times New Roman" panose="02020603050405020304" pitchFamily="18" charset="0"/>
                </a:rPr>
              </a:br>
              <a:r>
                <a:rPr lang="en-GB" sz="3200" dirty="0">
                  <a:effectLst/>
                  <a:latin typeface="Cambria" panose="02040503050406030204" pitchFamily="18" charset="0"/>
                  <a:ea typeface="Cambria" panose="02040503050406030204" pitchFamily="18" charset="0"/>
                  <a:cs typeface="Times New Roman" panose="02020603050405020304" pitchFamily="18" charset="0"/>
                </a:rPr>
                <a:t>Wang, Y. et al. (2016). FRP blade stress modelling under wind loads.</a:t>
              </a:r>
            </a:p>
          </p:txBody>
        </p:sp>
      </p:grpSp>
      <p:pic>
        <p:nvPicPr>
          <p:cNvPr id="81" name="Picture 10" descr="Leeds Beckett Library (@BeckettLibrary) / Twitter">
            <a:extLst>
              <a:ext uri="{FF2B5EF4-FFF2-40B4-BE49-F238E27FC236}">
                <a16:creationId xmlns:a16="http://schemas.microsoft.com/office/drawing/2014/main" id="{4571F81A-56BD-B184-8553-46BAC27B03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4229" y="251108"/>
            <a:ext cx="3269987" cy="3269987"/>
          </a:xfrm>
          <a:prstGeom prst="rect">
            <a:avLst/>
          </a:prstGeom>
          <a:noFill/>
          <a:extLst>
            <a:ext uri="{909E8E84-426E-40DD-AFC4-6F175D3DCCD1}">
              <a14:hiddenFill xmlns:a14="http://schemas.microsoft.com/office/drawing/2010/main">
                <a:solidFill>
                  <a:srgbClr val="FFFFFF"/>
                </a:solidFill>
              </a14:hiddenFill>
            </a:ext>
          </a:extLst>
        </p:spPr>
      </p:pic>
      <p:sp>
        <p:nvSpPr>
          <p:cNvPr id="82" name="Text Placeholder 23">
            <a:extLst>
              <a:ext uri="{FF2B5EF4-FFF2-40B4-BE49-F238E27FC236}">
                <a16:creationId xmlns:a16="http://schemas.microsoft.com/office/drawing/2014/main" id="{438CF0AF-3077-C37B-29AC-3B364CB7BDD9}"/>
              </a:ext>
            </a:extLst>
          </p:cNvPr>
          <p:cNvSpPr txBox="1">
            <a:spLocks/>
          </p:cNvSpPr>
          <p:nvPr/>
        </p:nvSpPr>
        <p:spPr>
          <a:xfrm>
            <a:off x="352456" y="3521095"/>
            <a:ext cx="5856051" cy="923330"/>
          </a:xfrm>
          <a:prstGeom prst="rect">
            <a:avLst/>
          </a:prstGeom>
        </p:spPr>
        <p:txBody>
          <a:bodyPr vert="horz" wrap="square" lIns="91440" tIns="45720" rIns="91440" bIns="45720" rtlCol="0">
            <a:spAutoFit/>
          </a:bodyPr>
          <a:lstStyle>
            <a:lvl1pPr marL="0" indent="0" algn="ctr" defTabSz="3291840" rtl="0" eaLnBrk="1" latinLnBrk="0" hangingPunct="1">
              <a:lnSpc>
                <a:spcPct val="90000"/>
              </a:lnSpc>
              <a:spcBef>
                <a:spcPts val="3600"/>
              </a:spcBef>
              <a:buFont typeface="Arial" panose="020B0604020202020204" pitchFamily="34" charset="0"/>
              <a:buNone/>
              <a:defRPr sz="4800" b="1" i="0" kern="1200">
                <a:solidFill>
                  <a:schemeClr val="bg1"/>
                </a:solidFill>
                <a:latin typeface="+mj-lt"/>
                <a:ea typeface="+mn-ea"/>
                <a:cs typeface="Arial" panose="020B0604020202020204" pitchFamily="34" charset="0"/>
              </a:defRPr>
            </a:lvl1pPr>
            <a:lvl2pPr marL="0" indent="0" algn="l" defTabSz="3291840" rtl="0" eaLnBrk="1" latinLnBrk="0" hangingPunct="1">
              <a:lnSpc>
                <a:spcPct val="90000"/>
              </a:lnSpc>
              <a:spcBef>
                <a:spcPts val="1800"/>
              </a:spcBef>
              <a:buFont typeface="Arial" panose="020B0604020202020204" pitchFamily="34" charset="0"/>
              <a:buNone/>
              <a:defRPr sz="8640" b="0" i="0" kern="1200">
                <a:solidFill>
                  <a:schemeClr val="tx1"/>
                </a:solidFill>
                <a:latin typeface="Arial Narrow" panose="020B0604020202020204" pitchFamily="34" charset="0"/>
                <a:ea typeface="+mn-ea"/>
                <a:cs typeface="Arial Narrow" panose="020B0604020202020204" pitchFamily="34" charset="0"/>
              </a:defRPr>
            </a:lvl2pPr>
            <a:lvl3pPr marL="0" indent="0" algn="l" defTabSz="3291840" rtl="0" eaLnBrk="1" latinLnBrk="0" hangingPunct="1">
              <a:lnSpc>
                <a:spcPct val="90000"/>
              </a:lnSpc>
              <a:spcBef>
                <a:spcPts val="1800"/>
              </a:spcBef>
              <a:buFont typeface="Arial" panose="020B0604020202020204" pitchFamily="34" charset="0"/>
              <a:buNone/>
              <a:defRPr sz="7200" b="0" i="0" kern="1200">
                <a:solidFill>
                  <a:schemeClr val="tx1"/>
                </a:solidFill>
                <a:latin typeface="Arial Narrow" panose="020B0604020202020204" pitchFamily="34" charset="0"/>
                <a:ea typeface="+mn-ea"/>
                <a:cs typeface="Arial Narrow" panose="020B0604020202020204" pitchFamily="34" charset="0"/>
              </a:defRPr>
            </a:lvl3pPr>
            <a:lvl4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4pPr>
            <a:lvl5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algn="l"/>
            <a:r>
              <a:rPr lang="en-GB" sz="3000" dirty="0"/>
              <a:t>SCHOOL OF BUILT ENVIRONMENT, ENGINEERING AND COMPUTING</a:t>
            </a:r>
          </a:p>
        </p:txBody>
      </p:sp>
      <p:sp>
        <p:nvSpPr>
          <p:cNvPr id="85" name="Text Placeholder 3">
            <a:extLst>
              <a:ext uri="{FF2B5EF4-FFF2-40B4-BE49-F238E27FC236}">
                <a16:creationId xmlns:a16="http://schemas.microsoft.com/office/drawing/2014/main" id="{00E88A70-513C-757D-33AD-446DF54EF45B}"/>
              </a:ext>
            </a:extLst>
          </p:cNvPr>
          <p:cNvSpPr txBox="1">
            <a:spLocks/>
          </p:cNvSpPr>
          <p:nvPr/>
        </p:nvSpPr>
        <p:spPr>
          <a:xfrm>
            <a:off x="8943526" y="831111"/>
            <a:ext cx="23373169" cy="2086725"/>
          </a:xfrm>
          <a:prstGeom prst="rect">
            <a:avLst/>
          </a:prstGeom>
        </p:spPr>
        <p:txBody>
          <a:bodyPr vert="horz" wrap="square" lIns="91440" tIns="45720" rIns="91440" bIns="45720" rtlCol="0">
            <a:spAutoFit/>
          </a:bodyPr>
          <a:lstStyle>
            <a:lvl1pPr marL="0" indent="0" algn="ctr" defTabSz="3291840" rtl="0" eaLnBrk="1" latinLnBrk="0" hangingPunct="1">
              <a:lnSpc>
                <a:spcPct val="90000"/>
              </a:lnSpc>
              <a:spcBef>
                <a:spcPts val="3600"/>
              </a:spcBef>
              <a:buFont typeface="Arial" panose="020B0604020202020204" pitchFamily="34" charset="0"/>
              <a:buNone/>
              <a:defRPr sz="7200" b="1" i="0" kern="1200">
                <a:solidFill>
                  <a:schemeClr val="bg1"/>
                </a:solidFill>
                <a:latin typeface="+mj-lt"/>
                <a:ea typeface="+mn-ea"/>
                <a:cs typeface="Arial" panose="020B0604020202020204" pitchFamily="34" charset="0"/>
              </a:defRPr>
            </a:lvl1pPr>
            <a:lvl2pPr marL="0" indent="0" algn="l" defTabSz="3291840" rtl="0" eaLnBrk="1" latinLnBrk="0" hangingPunct="1">
              <a:lnSpc>
                <a:spcPct val="90000"/>
              </a:lnSpc>
              <a:spcBef>
                <a:spcPts val="1800"/>
              </a:spcBef>
              <a:buFont typeface="Arial" panose="020B0604020202020204" pitchFamily="34" charset="0"/>
              <a:buNone/>
              <a:defRPr sz="8640" b="0" i="0" kern="1200">
                <a:solidFill>
                  <a:schemeClr val="tx1"/>
                </a:solidFill>
                <a:latin typeface="Arial Narrow" panose="020B0604020202020204" pitchFamily="34" charset="0"/>
                <a:ea typeface="+mn-ea"/>
                <a:cs typeface="Arial Narrow" panose="020B0604020202020204" pitchFamily="34" charset="0"/>
              </a:defRPr>
            </a:lvl2pPr>
            <a:lvl3pPr marL="0" indent="0" algn="l" defTabSz="3291840" rtl="0" eaLnBrk="1" latinLnBrk="0" hangingPunct="1">
              <a:lnSpc>
                <a:spcPct val="90000"/>
              </a:lnSpc>
              <a:spcBef>
                <a:spcPts val="1800"/>
              </a:spcBef>
              <a:buFont typeface="Arial" panose="020B0604020202020204" pitchFamily="34" charset="0"/>
              <a:buNone/>
              <a:defRPr sz="7200" b="0" i="0" kern="1200">
                <a:solidFill>
                  <a:schemeClr val="tx1"/>
                </a:solidFill>
                <a:latin typeface="Arial Narrow" panose="020B0604020202020204" pitchFamily="34" charset="0"/>
                <a:ea typeface="+mn-ea"/>
                <a:cs typeface="Arial Narrow" panose="020B0604020202020204" pitchFamily="34" charset="0"/>
              </a:defRPr>
            </a:lvl3pPr>
            <a:lvl4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4pPr>
            <a:lvl5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marL="0" marR="0" lvl="0" indent="0" algn="ctr" defTabSz="3291840" rtl="0" eaLnBrk="1" fontAlgn="auto" latinLnBrk="0" hangingPunct="1">
              <a:lnSpc>
                <a:spcPct val="90000"/>
              </a:lnSpc>
              <a:spcBef>
                <a:spcPts val="3600"/>
              </a:spcBef>
              <a:spcAft>
                <a:spcPts val="0"/>
              </a:spcAft>
              <a:buClrTx/>
              <a:buSzTx/>
              <a:buFont typeface="Arial" panose="020B0604020202020204" pitchFamily="34" charset="0"/>
              <a:buNone/>
              <a:tabLst/>
              <a:defRPr/>
            </a:pPr>
            <a:r>
              <a:rPr kumimoji="0" lang="en-GB" sz="7200" b="1" i="0" u="none" strike="noStrike" kern="1200" cap="none" spc="0" normalizeH="0" baseline="0" noProof="0" dirty="0">
                <a:ln>
                  <a:noFill/>
                </a:ln>
                <a:solidFill>
                  <a:sysClr val="window" lastClr="FFFFFF"/>
                </a:solidFill>
                <a:effectLst/>
                <a:uLnTx/>
                <a:uFillTx/>
                <a:latin typeface="Calibri Light" panose="020F0302020204030204"/>
                <a:ea typeface="+mn-ea"/>
                <a:cs typeface="Arial" panose="020B0604020202020204" pitchFamily="34" charset="0"/>
              </a:rPr>
              <a:t>Repurposing Decommissioned Wind Turbine Blades for Sustainable Boat Waiting Shelters in Kerala</a:t>
            </a:r>
            <a:endParaRPr kumimoji="0" lang="en-US" sz="7200" b="1" i="0" u="none" strike="noStrike" kern="1200" cap="none" spc="0" normalizeH="0" baseline="0" noProof="0" dirty="0">
              <a:ln>
                <a:noFill/>
              </a:ln>
              <a:solidFill>
                <a:sysClr val="window" lastClr="FFFFFF"/>
              </a:solidFill>
              <a:effectLst/>
              <a:uLnTx/>
              <a:uFillTx/>
              <a:latin typeface="Calibri Light" panose="020F0302020204030204"/>
              <a:ea typeface="+mn-ea"/>
              <a:cs typeface="Arial" panose="020B0604020202020204" pitchFamily="34" charset="0"/>
            </a:endParaRPr>
          </a:p>
        </p:txBody>
      </p:sp>
      <p:sp>
        <p:nvSpPr>
          <p:cNvPr id="86" name="Text Placeholder 25">
            <a:extLst>
              <a:ext uri="{FF2B5EF4-FFF2-40B4-BE49-F238E27FC236}">
                <a16:creationId xmlns:a16="http://schemas.microsoft.com/office/drawing/2014/main" id="{8B8AE16B-FF57-AA9E-2A21-DED311D782B2}"/>
              </a:ext>
            </a:extLst>
          </p:cNvPr>
          <p:cNvSpPr txBox="1">
            <a:spLocks/>
          </p:cNvSpPr>
          <p:nvPr/>
        </p:nvSpPr>
        <p:spPr>
          <a:xfrm>
            <a:off x="8943526" y="3066735"/>
            <a:ext cx="23076381" cy="757130"/>
          </a:xfrm>
          <a:prstGeom prst="rect">
            <a:avLst/>
          </a:prstGeom>
        </p:spPr>
        <p:txBody>
          <a:bodyPr vert="horz" wrap="square" lIns="91440" tIns="45720" rIns="91440" bIns="45720" rtlCol="0">
            <a:spAutoFit/>
          </a:bodyPr>
          <a:lstStyle>
            <a:lvl1pPr marL="0" indent="0" algn="ctr" defTabSz="3291840" rtl="0" eaLnBrk="1" latinLnBrk="0" hangingPunct="1">
              <a:lnSpc>
                <a:spcPct val="90000"/>
              </a:lnSpc>
              <a:spcBef>
                <a:spcPts val="3600"/>
              </a:spcBef>
              <a:buFont typeface="Arial" panose="020B0604020202020204" pitchFamily="34" charset="0"/>
              <a:buNone/>
              <a:defRPr sz="4800" b="1" i="0" kern="1200">
                <a:solidFill>
                  <a:schemeClr val="bg1"/>
                </a:solidFill>
                <a:latin typeface="+mj-lt"/>
                <a:ea typeface="+mn-ea"/>
                <a:cs typeface="Arial" panose="020B0604020202020204" pitchFamily="34" charset="0"/>
              </a:defRPr>
            </a:lvl1pPr>
            <a:lvl2pPr marL="0" indent="0" algn="l" defTabSz="3291840" rtl="0" eaLnBrk="1" latinLnBrk="0" hangingPunct="1">
              <a:lnSpc>
                <a:spcPct val="90000"/>
              </a:lnSpc>
              <a:spcBef>
                <a:spcPts val="1800"/>
              </a:spcBef>
              <a:buFont typeface="Arial" panose="020B0604020202020204" pitchFamily="34" charset="0"/>
              <a:buNone/>
              <a:defRPr sz="8640" b="0" i="0" kern="1200">
                <a:solidFill>
                  <a:schemeClr val="tx1"/>
                </a:solidFill>
                <a:latin typeface="Arial Narrow" panose="020B0604020202020204" pitchFamily="34" charset="0"/>
                <a:ea typeface="+mn-ea"/>
                <a:cs typeface="Arial Narrow" panose="020B0604020202020204" pitchFamily="34" charset="0"/>
              </a:defRPr>
            </a:lvl2pPr>
            <a:lvl3pPr marL="0" indent="0" algn="l" defTabSz="3291840" rtl="0" eaLnBrk="1" latinLnBrk="0" hangingPunct="1">
              <a:lnSpc>
                <a:spcPct val="90000"/>
              </a:lnSpc>
              <a:spcBef>
                <a:spcPts val="1800"/>
              </a:spcBef>
              <a:buFont typeface="Arial" panose="020B0604020202020204" pitchFamily="34" charset="0"/>
              <a:buNone/>
              <a:defRPr sz="7200" b="0" i="0" kern="1200">
                <a:solidFill>
                  <a:schemeClr val="tx1"/>
                </a:solidFill>
                <a:latin typeface="Arial Narrow" panose="020B0604020202020204" pitchFamily="34" charset="0"/>
                <a:ea typeface="+mn-ea"/>
                <a:cs typeface="Arial Narrow" panose="020B0604020202020204" pitchFamily="34" charset="0"/>
              </a:defRPr>
            </a:lvl3pPr>
            <a:lvl4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4pPr>
            <a:lvl5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marL="0" marR="0" lvl="0" indent="0" algn="ctr" defTabSz="3291840" rtl="0" eaLnBrk="1" fontAlgn="auto" latinLnBrk="0" hangingPunct="1">
              <a:lnSpc>
                <a:spcPct val="90000"/>
              </a:lnSpc>
              <a:spcBef>
                <a:spcPts val="3600"/>
              </a:spcBef>
              <a:spcAft>
                <a:spcPts val="0"/>
              </a:spcAft>
              <a:buClrTx/>
              <a:buSzTx/>
              <a:buFont typeface="Arial" panose="020B0604020202020204" pitchFamily="34" charset="0"/>
              <a:buNone/>
              <a:tabLst/>
              <a:defRPr/>
            </a:pPr>
            <a:r>
              <a:rPr kumimoji="0" lang="en-GB" sz="4800" b="1" i="0" u="none" strike="noStrike" kern="1200" cap="none" spc="0" normalizeH="0" baseline="0" noProof="0" dirty="0">
                <a:ln>
                  <a:noFill/>
                </a:ln>
                <a:solidFill>
                  <a:sysClr val="window" lastClr="FFFFFF"/>
                </a:solidFill>
                <a:effectLst/>
                <a:uLnTx/>
                <a:uFillTx/>
                <a:latin typeface="Calibri Light" panose="020F0302020204030204"/>
                <a:ea typeface="+mn-ea"/>
                <a:cs typeface="Arial" panose="020B0604020202020204" pitchFamily="34" charset="0"/>
              </a:rPr>
              <a:t>MSc </a:t>
            </a:r>
            <a:r>
              <a:rPr lang="en-GB" dirty="0">
                <a:solidFill>
                  <a:sysClr val="window" lastClr="FFFFFF"/>
                </a:solidFill>
                <a:latin typeface="Calibri Light" panose="020F0302020204030204"/>
              </a:rPr>
              <a:t>Advanced Engineering Management</a:t>
            </a:r>
            <a:endParaRPr kumimoji="0" lang="en-GB" sz="4800" b="1" i="0" u="none" strike="noStrike" kern="1200" cap="none" spc="0" normalizeH="0" baseline="0" noProof="0" dirty="0">
              <a:ln>
                <a:noFill/>
              </a:ln>
              <a:solidFill>
                <a:sysClr val="window" lastClr="FFFFFF"/>
              </a:solidFill>
              <a:effectLst/>
              <a:uLnTx/>
              <a:uFillTx/>
              <a:latin typeface="Calibri Light" panose="020F0302020204030204"/>
              <a:ea typeface="+mn-ea"/>
              <a:cs typeface="Arial" panose="020B0604020202020204" pitchFamily="34" charset="0"/>
            </a:endParaRPr>
          </a:p>
        </p:txBody>
      </p:sp>
      <p:sp>
        <p:nvSpPr>
          <p:cNvPr id="87" name="Text Placeholder 2">
            <a:extLst>
              <a:ext uri="{FF2B5EF4-FFF2-40B4-BE49-F238E27FC236}">
                <a16:creationId xmlns:a16="http://schemas.microsoft.com/office/drawing/2014/main" id="{142EA013-5CAB-9779-DF33-DD3EDB8AA296}"/>
              </a:ext>
            </a:extLst>
          </p:cNvPr>
          <p:cNvSpPr txBox="1">
            <a:spLocks/>
          </p:cNvSpPr>
          <p:nvPr/>
        </p:nvSpPr>
        <p:spPr>
          <a:xfrm>
            <a:off x="33722840" y="1557770"/>
            <a:ext cx="9262034" cy="840230"/>
          </a:xfrm>
          <a:prstGeom prst="rect">
            <a:avLst/>
          </a:prstGeom>
        </p:spPr>
        <p:txBody>
          <a:bodyPr vert="horz" wrap="square" lIns="91440" tIns="45720" rIns="91440" bIns="45720" rtlCol="0">
            <a:spAutoFit/>
          </a:bodyPr>
          <a:lstStyle>
            <a:lvl1pPr marL="0" indent="0" algn="ctr" defTabSz="3291840" rtl="0" eaLnBrk="1" latinLnBrk="0" hangingPunct="1">
              <a:lnSpc>
                <a:spcPct val="90000"/>
              </a:lnSpc>
              <a:spcBef>
                <a:spcPts val="3600"/>
              </a:spcBef>
              <a:buFont typeface="Arial" panose="020B0604020202020204" pitchFamily="34" charset="0"/>
              <a:buNone/>
              <a:defRPr sz="5400" b="1" i="0" kern="1200">
                <a:solidFill>
                  <a:schemeClr val="bg1"/>
                </a:solidFill>
                <a:latin typeface="+mj-lt"/>
                <a:ea typeface="+mn-ea"/>
                <a:cs typeface="Arial" panose="020B0604020202020204" pitchFamily="34" charset="0"/>
              </a:defRPr>
            </a:lvl1pPr>
            <a:lvl2pPr marL="0" indent="0" algn="l" defTabSz="3291840" rtl="0" eaLnBrk="1" latinLnBrk="0" hangingPunct="1">
              <a:lnSpc>
                <a:spcPct val="90000"/>
              </a:lnSpc>
              <a:spcBef>
                <a:spcPts val="1800"/>
              </a:spcBef>
              <a:buFont typeface="Arial" panose="020B0604020202020204" pitchFamily="34" charset="0"/>
              <a:buNone/>
              <a:defRPr sz="8640" b="0" i="0" kern="1200">
                <a:solidFill>
                  <a:schemeClr val="tx1"/>
                </a:solidFill>
                <a:latin typeface="Arial Narrow" panose="020B0604020202020204" pitchFamily="34" charset="0"/>
                <a:ea typeface="+mn-ea"/>
                <a:cs typeface="Arial Narrow" panose="020B0604020202020204" pitchFamily="34" charset="0"/>
              </a:defRPr>
            </a:lvl2pPr>
            <a:lvl3pPr marL="0" indent="0" algn="l" defTabSz="3291840" rtl="0" eaLnBrk="1" latinLnBrk="0" hangingPunct="1">
              <a:lnSpc>
                <a:spcPct val="90000"/>
              </a:lnSpc>
              <a:spcBef>
                <a:spcPts val="1800"/>
              </a:spcBef>
              <a:buFont typeface="Arial" panose="020B0604020202020204" pitchFamily="34" charset="0"/>
              <a:buNone/>
              <a:defRPr sz="7200" b="0" i="0" kern="1200">
                <a:solidFill>
                  <a:schemeClr val="tx1"/>
                </a:solidFill>
                <a:latin typeface="Arial Narrow" panose="020B0604020202020204" pitchFamily="34" charset="0"/>
                <a:ea typeface="+mn-ea"/>
                <a:cs typeface="Arial Narrow" panose="020B0604020202020204" pitchFamily="34" charset="0"/>
              </a:defRPr>
            </a:lvl3pPr>
            <a:lvl4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4pPr>
            <a:lvl5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marL="0" marR="0" lvl="0" indent="0" algn="l" defTabSz="3291840" rtl="0" eaLnBrk="1" fontAlgn="auto" latinLnBrk="0" hangingPunct="1">
              <a:lnSpc>
                <a:spcPct val="90000"/>
              </a:lnSpc>
              <a:spcBef>
                <a:spcPts val="3600"/>
              </a:spcBef>
              <a:spcAft>
                <a:spcPts val="0"/>
              </a:spcAft>
              <a:buClrTx/>
              <a:buSzTx/>
              <a:buFont typeface="Arial" panose="020B0604020202020204" pitchFamily="34" charset="0"/>
              <a:buNone/>
              <a:tabLst/>
              <a:defRPr/>
            </a:pPr>
            <a:r>
              <a:rPr kumimoji="0" lang="en-US" sz="5400" b="1" i="0" u="none" strike="noStrike" kern="1200" cap="none" spc="0" normalizeH="0" baseline="0" noProof="0" dirty="0">
                <a:ln>
                  <a:noFill/>
                </a:ln>
                <a:solidFill>
                  <a:sysClr val="window" lastClr="FFFFFF"/>
                </a:solidFill>
                <a:effectLst/>
                <a:uLnTx/>
                <a:uFillTx/>
                <a:latin typeface="Calibri Light" panose="020F0302020204030204"/>
                <a:ea typeface="+mn-ea"/>
                <a:cs typeface="Arial" panose="020B0604020202020204" pitchFamily="34" charset="0"/>
              </a:rPr>
              <a:t>Name: </a:t>
            </a:r>
            <a:r>
              <a:rPr lang="en-US" dirty="0">
                <a:solidFill>
                  <a:sysClr val="window" lastClr="FFFFFF"/>
                </a:solidFill>
                <a:latin typeface="Calibri Light" panose="020F0302020204030204"/>
              </a:rPr>
              <a:t>Levin Robert</a:t>
            </a:r>
            <a:endParaRPr kumimoji="0" lang="en-US" sz="5400" b="1" i="0" u="none" strike="noStrike" kern="1200" cap="none" spc="0" normalizeH="0" baseline="0" noProof="0" dirty="0">
              <a:ln>
                <a:noFill/>
              </a:ln>
              <a:solidFill>
                <a:sysClr val="window" lastClr="FFFFFF"/>
              </a:solidFill>
              <a:effectLst/>
              <a:uLnTx/>
              <a:uFillTx/>
              <a:latin typeface="Calibri Light" panose="020F0302020204030204"/>
              <a:ea typeface="+mn-ea"/>
              <a:cs typeface="Arial" panose="020B0604020202020204" pitchFamily="34" charset="0"/>
            </a:endParaRPr>
          </a:p>
        </p:txBody>
      </p:sp>
      <p:sp>
        <p:nvSpPr>
          <p:cNvPr id="88" name="Text Placeholder 2">
            <a:extLst>
              <a:ext uri="{FF2B5EF4-FFF2-40B4-BE49-F238E27FC236}">
                <a16:creationId xmlns:a16="http://schemas.microsoft.com/office/drawing/2014/main" id="{8D8BA2B7-7212-EEEF-7F9D-967F2CBFCBAF}"/>
              </a:ext>
            </a:extLst>
          </p:cNvPr>
          <p:cNvSpPr txBox="1">
            <a:spLocks/>
          </p:cNvSpPr>
          <p:nvPr/>
        </p:nvSpPr>
        <p:spPr>
          <a:xfrm>
            <a:off x="33722840" y="3035753"/>
            <a:ext cx="9711159" cy="840230"/>
          </a:xfrm>
          <a:prstGeom prst="rect">
            <a:avLst/>
          </a:prstGeom>
        </p:spPr>
        <p:txBody>
          <a:bodyPr vert="horz" wrap="square" lIns="91440" tIns="45720" rIns="91440" bIns="45720" rtlCol="0">
            <a:spAutoFit/>
          </a:bodyPr>
          <a:lstStyle>
            <a:lvl1pPr marL="0" indent="0" algn="ctr" defTabSz="3291840" rtl="0" eaLnBrk="1" latinLnBrk="0" hangingPunct="1">
              <a:lnSpc>
                <a:spcPct val="90000"/>
              </a:lnSpc>
              <a:spcBef>
                <a:spcPts val="3600"/>
              </a:spcBef>
              <a:buFont typeface="Arial" panose="020B0604020202020204" pitchFamily="34" charset="0"/>
              <a:buNone/>
              <a:defRPr sz="5400" b="1" i="0" kern="1200">
                <a:solidFill>
                  <a:schemeClr val="bg1"/>
                </a:solidFill>
                <a:latin typeface="+mj-lt"/>
                <a:ea typeface="+mn-ea"/>
                <a:cs typeface="Arial" panose="020B0604020202020204" pitchFamily="34" charset="0"/>
              </a:defRPr>
            </a:lvl1pPr>
            <a:lvl2pPr marL="0" indent="0" algn="l" defTabSz="3291840" rtl="0" eaLnBrk="1" latinLnBrk="0" hangingPunct="1">
              <a:lnSpc>
                <a:spcPct val="90000"/>
              </a:lnSpc>
              <a:spcBef>
                <a:spcPts val="1800"/>
              </a:spcBef>
              <a:buFont typeface="Arial" panose="020B0604020202020204" pitchFamily="34" charset="0"/>
              <a:buNone/>
              <a:defRPr sz="8640" b="0" i="0" kern="1200">
                <a:solidFill>
                  <a:schemeClr val="tx1"/>
                </a:solidFill>
                <a:latin typeface="Arial Narrow" panose="020B0604020202020204" pitchFamily="34" charset="0"/>
                <a:ea typeface="+mn-ea"/>
                <a:cs typeface="Arial Narrow" panose="020B0604020202020204" pitchFamily="34" charset="0"/>
              </a:defRPr>
            </a:lvl2pPr>
            <a:lvl3pPr marL="0" indent="0" algn="l" defTabSz="3291840" rtl="0" eaLnBrk="1" latinLnBrk="0" hangingPunct="1">
              <a:lnSpc>
                <a:spcPct val="90000"/>
              </a:lnSpc>
              <a:spcBef>
                <a:spcPts val="1800"/>
              </a:spcBef>
              <a:buFont typeface="Arial" panose="020B0604020202020204" pitchFamily="34" charset="0"/>
              <a:buNone/>
              <a:defRPr sz="7200" b="0" i="0" kern="1200">
                <a:solidFill>
                  <a:schemeClr val="tx1"/>
                </a:solidFill>
                <a:latin typeface="Arial Narrow" panose="020B0604020202020204" pitchFamily="34" charset="0"/>
                <a:ea typeface="+mn-ea"/>
                <a:cs typeface="Arial Narrow" panose="020B0604020202020204" pitchFamily="34" charset="0"/>
              </a:defRPr>
            </a:lvl3pPr>
            <a:lvl4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4pPr>
            <a:lvl5pPr marL="0" indent="0" algn="l" defTabSz="3291840" rtl="0" eaLnBrk="1" latinLnBrk="0" hangingPunct="1">
              <a:lnSpc>
                <a:spcPct val="90000"/>
              </a:lnSpc>
              <a:spcBef>
                <a:spcPts val="1800"/>
              </a:spcBef>
              <a:buFont typeface="Arial" panose="020B0604020202020204" pitchFamily="34" charset="0"/>
              <a:buNone/>
              <a:defRPr sz="6480" b="0" i="0" kern="1200">
                <a:solidFill>
                  <a:schemeClr val="tx1"/>
                </a:solidFill>
                <a:latin typeface="Arial Narrow" panose="020B0604020202020204" pitchFamily="34" charset="0"/>
                <a:ea typeface="+mn-ea"/>
                <a:cs typeface="Arial Narrow" panose="020B0604020202020204" pitchFamily="34" charset="0"/>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marL="0" marR="0" lvl="0" indent="0" algn="l" defTabSz="3291840" rtl="0" eaLnBrk="1" fontAlgn="auto" latinLnBrk="0" hangingPunct="1">
              <a:lnSpc>
                <a:spcPct val="90000"/>
              </a:lnSpc>
              <a:spcBef>
                <a:spcPts val="3600"/>
              </a:spcBef>
              <a:spcAft>
                <a:spcPts val="0"/>
              </a:spcAft>
              <a:buClrTx/>
              <a:buSzTx/>
              <a:buFont typeface="Arial" panose="020B0604020202020204" pitchFamily="34" charset="0"/>
              <a:buNone/>
              <a:tabLst/>
              <a:defRPr/>
            </a:pPr>
            <a:r>
              <a:rPr kumimoji="0" lang="en-US" sz="5400" b="1" i="0" u="none" strike="noStrike" kern="1200" cap="none" spc="0" normalizeH="0" baseline="0" noProof="0" dirty="0">
                <a:ln>
                  <a:noFill/>
                </a:ln>
                <a:solidFill>
                  <a:prstClr val="white"/>
                </a:solidFill>
                <a:effectLst/>
                <a:uLnTx/>
                <a:uFillTx/>
                <a:latin typeface="Calibri Light" panose="020F0302020204030204"/>
                <a:ea typeface="+mn-ea"/>
                <a:cs typeface="Arial" panose="020B0604020202020204" pitchFamily="34" charset="0"/>
              </a:rPr>
              <a:t>Supervisor: </a:t>
            </a:r>
            <a:r>
              <a:rPr lang="en-US" dirty="0">
                <a:solidFill>
                  <a:prstClr val="white"/>
                </a:solidFill>
                <a:latin typeface="Calibri Light" panose="020F0302020204030204"/>
              </a:rPr>
              <a:t>Dr, David Love</a:t>
            </a:r>
            <a:endParaRPr kumimoji="0" lang="en-US" sz="5400" b="1" i="0" u="none" strike="noStrike" kern="1200" cap="none" spc="0" normalizeH="0" baseline="0" noProof="0" dirty="0">
              <a:ln>
                <a:noFill/>
              </a:ln>
              <a:solidFill>
                <a:prstClr val="white"/>
              </a:solidFill>
              <a:effectLst/>
              <a:uLnTx/>
              <a:uFillTx/>
              <a:latin typeface="Calibri Light" panose="020F0302020204030204"/>
              <a:ea typeface="+mn-ea"/>
              <a:cs typeface="Arial" panose="020B0604020202020204" pitchFamily="34" charset="0"/>
            </a:endParaRPr>
          </a:p>
        </p:txBody>
      </p:sp>
      <p:sp>
        <p:nvSpPr>
          <p:cNvPr id="16" name="Text Placeholder 13">
            <a:extLst>
              <a:ext uri="{FF2B5EF4-FFF2-40B4-BE49-F238E27FC236}">
                <a16:creationId xmlns:a16="http://schemas.microsoft.com/office/drawing/2014/main" id="{14016A36-724C-662A-686C-816551A89E2E}"/>
              </a:ext>
            </a:extLst>
          </p:cNvPr>
          <p:cNvSpPr txBox="1">
            <a:spLocks/>
          </p:cNvSpPr>
          <p:nvPr/>
        </p:nvSpPr>
        <p:spPr>
          <a:xfrm>
            <a:off x="12204006" y="30061150"/>
            <a:ext cx="9173802" cy="2404376"/>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algn="just">
              <a:lnSpc>
                <a:spcPct val="115000"/>
              </a:lnSpc>
              <a:spcAft>
                <a:spcPts val="1000"/>
              </a:spcAft>
            </a:pPr>
            <a:r>
              <a:rPr lang="en-GB" sz="3200" dirty="0">
                <a:effectLst/>
                <a:latin typeface="Calibri (Body)"/>
                <a:ea typeface="MS Mincho" panose="02020609040205080304" pitchFamily="49" charset="-128"/>
                <a:cs typeface="Times New Roman" panose="02020603050405020304" pitchFamily="18" charset="0"/>
              </a:rPr>
              <a:t>Figure 2 - SolidWorks model of the proposed boat shelter design using a repurposed wind turbine blade. Key dimensions (in mm) are annotated. </a:t>
            </a:r>
          </a:p>
        </p:txBody>
      </p:sp>
      <p:sp>
        <p:nvSpPr>
          <p:cNvPr id="20" name="Rounded Rectangle 12">
            <a:extLst>
              <a:ext uri="{FF2B5EF4-FFF2-40B4-BE49-F238E27FC236}">
                <a16:creationId xmlns:a16="http://schemas.microsoft.com/office/drawing/2014/main" id="{3F758F74-EA53-1137-5DF0-502A0584B4D6}"/>
              </a:ext>
            </a:extLst>
          </p:cNvPr>
          <p:cNvSpPr/>
          <p:nvPr/>
        </p:nvSpPr>
        <p:spPr>
          <a:xfrm>
            <a:off x="11236036" y="4930810"/>
            <a:ext cx="10953404" cy="6516998"/>
          </a:xfrm>
          <a:prstGeom prst="roundRect">
            <a:avLst>
              <a:gd name="adj" fmla="val 1610"/>
            </a:avLst>
          </a:prstGeom>
          <a:solidFill>
            <a:srgbClr val="753BBD">
              <a:alpha val="5000"/>
            </a:srgbClr>
          </a:solidFill>
          <a:ln w="3175">
            <a:solidFill>
              <a:srgbClr val="753BBD">
                <a:alpha val="50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1933" dirty="0"/>
          </a:p>
        </p:txBody>
      </p:sp>
      <p:sp>
        <p:nvSpPr>
          <p:cNvPr id="22" name="Text Placeholder 13">
            <a:extLst>
              <a:ext uri="{FF2B5EF4-FFF2-40B4-BE49-F238E27FC236}">
                <a16:creationId xmlns:a16="http://schemas.microsoft.com/office/drawing/2014/main" id="{63A20A33-2196-469F-9B95-1346BC4A0ABF}"/>
              </a:ext>
            </a:extLst>
          </p:cNvPr>
          <p:cNvSpPr txBox="1">
            <a:spLocks/>
          </p:cNvSpPr>
          <p:nvPr/>
        </p:nvSpPr>
        <p:spPr>
          <a:xfrm>
            <a:off x="12061866" y="9609741"/>
            <a:ext cx="9173802" cy="1838067"/>
          </a:xfrm>
          <a:prstGeom prst="rect">
            <a:avLst/>
          </a:prstGeom>
        </p:spPr>
        <p:txBody>
          <a:bodyPr wrap="square" lIns="365760" tIns="365760" rIns="365760" bIns="365760">
            <a:spAutoFit/>
          </a:bodyPr>
          <a:lstStyle>
            <a:lvl1pPr marL="0" indent="0" algn="l" defTabSz="3291840" rtl="0" eaLnBrk="1" latinLnBrk="0" hangingPunct="1">
              <a:lnSpc>
                <a:spcPct val="90000"/>
              </a:lnSpc>
              <a:spcBef>
                <a:spcPts val="3600"/>
              </a:spcBef>
              <a:buFont typeface="Arial" panose="020B0604020202020204" pitchFamily="34" charset="0"/>
              <a:buNone/>
              <a:tabLst/>
              <a:defRPr lang="en-US" sz="3200" kern="1200" dirty="0">
                <a:solidFill>
                  <a:schemeClr val="tx1"/>
                </a:solidFill>
                <a:latin typeface="+mn-lt"/>
                <a:ea typeface="+mn-ea"/>
                <a:cs typeface="+mn-cs"/>
              </a:defRPr>
            </a:lvl1pPr>
            <a:lvl2pPr marL="461963" indent="-231775" algn="l" defTabSz="3291840" rtl="0" eaLnBrk="1" latinLnBrk="0" hangingPunct="1">
              <a:lnSpc>
                <a:spcPct val="90000"/>
              </a:lnSpc>
              <a:spcBef>
                <a:spcPts val="1800"/>
              </a:spcBef>
              <a:buFont typeface="Arial" panose="020B0604020202020204" pitchFamily="34" charset="0"/>
              <a:buChar char="•"/>
              <a:tabLst/>
              <a:defRPr lang="en-US" sz="2400" kern="1200" dirty="0">
                <a:solidFill>
                  <a:schemeClr val="tx1"/>
                </a:solidFill>
                <a:latin typeface="+mn-lt"/>
                <a:ea typeface="+mn-ea"/>
                <a:cs typeface="+mn-cs"/>
              </a:defRPr>
            </a:lvl2pPr>
            <a:lvl3pPr marL="461963" indent="-231775" algn="l" defTabSz="3291840" rtl="0" eaLnBrk="1" latinLnBrk="0" hangingPunct="1">
              <a:lnSpc>
                <a:spcPct val="90000"/>
              </a:lnSpc>
              <a:spcBef>
                <a:spcPts val="1800"/>
              </a:spcBef>
              <a:buFont typeface="Arial" panose="020B0604020202020204" pitchFamily="34" charset="0"/>
              <a:buChar char="•"/>
              <a:tabLst/>
              <a:defRPr lang="en-US" sz="1800" kern="1200" dirty="0">
                <a:solidFill>
                  <a:schemeClr val="tx1"/>
                </a:solidFill>
                <a:latin typeface="+mn-lt"/>
                <a:ea typeface="+mn-ea"/>
                <a:cs typeface="+mn-cs"/>
              </a:defRPr>
            </a:lvl3pPr>
            <a:lvl4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4pPr>
            <a:lvl5pPr marL="461963" indent="-231775" algn="l" defTabSz="3291840" rtl="0" eaLnBrk="1" latinLnBrk="0" hangingPunct="1">
              <a:lnSpc>
                <a:spcPct val="90000"/>
              </a:lnSpc>
              <a:spcBef>
                <a:spcPts val="1800"/>
              </a:spcBef>
              <a:buFont typeface="Arial" panose="020B0604020202020204" pitchFamily="34" charset="0"/>
              <a:buChar char="•"/>
              <a:tabLst/>
              <a:defRPr lang="en-US" sz="1200" kern="1200" dirty="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a:lstStyle>
          <a:p>
            <a:pPr algn="just">
              <a:lnSpc>
                <a:spcPct val="115000"/>
              </a:lnSpc>
              <a:spcAft>
                <a:spcPts val="1000"/>
              </a:spcAft>
            </a:pPr>
            <a:r>
              <a:rPr lang="en-GB" sz="3200" dirty="0">
                <a:effectLst/>
                <a:latin typeface="Calibri (Body)"/>
                <a:ea typeface="MS Mincho" panose="02020609040205080304" pitchFamily="49" charset="-128"/>
                <a:cs typeface="Times New Roman" panose="02020603050405020304" pitchFamily="18" charset="0"/>
              </a:rPr>
              <a:t>Figure 1 - </a:t>
            </a:r>
            <a:r>
              <a:rPr lang="en-GB" sz="3200" dirty="0" err="1">
                <a:effectLst/>
                <a:latin typeface="Calibri (Body)"/>
                <a:ea typeface="MS Mincho" panose="02020609040205080304" pitchFamily="49" charset="-128"/>
                <a:cs typeface="Times New Roman" panose="02020603050405020304" pitchFamily="18" charset="0"/>
              </a:rPr>
              <a:t>BladeBridge</a:t>
            </a:r>
            <a:r>
              <a:rPr lang="en-GB" sz="3200" dirty="0">
                <a:effectLst/>
                <a:latin typeface="Calibri (Body)"/>
                <a:ea typeface="MS Mincho" panose="02020609040205080304" pitchFamily="49" charset="-128"/>
                <a:cs typeface="Times New Roman" panose="02020603050405020304" pitchFamily="18" charset="0"/>
              </a:rPr>
              <a:t> in Poland using 13m blade sections as beams (Brandon, 2022)</a:t>
            </a:r>
          </a:p>
        </p:txBody>
      </p:sp>
      <p:pic>
        <p:nvPicPr>
          <p:cNvPr id="23" name="Picture 22">
            <a:extLst>
              <a:ext uri="{FF2B5EF4-FFF2-40B4-BE49-F238E27FC236}">
                <a16:creationId xmlns:a16="http://schemas.microsoft.com/office/drawing/2014/main" id="{8295D84A-39A9-C62F-6525-A6E6D58B72D2}"/>
              </a:ext>
            </a:extLst>
          </p:cNvPr>
          <p:cNvPicPr>
            <a:picLocks noChangeAspect="1"/>
          </p:cNvPicPr>
          <p:nvPr/>
        </p:nvPicPr>
        <p:blipFill>
          <a:blip r:embed="rId4"/>
          <a:stretch>
            <a:fillRect/>
          </a:stretch>
        </p:blipFill>
        <p:spPr>
          <a:xfrm>
            <a:off x="12267171" y="5432219"/>
            <a:ext cx="8796144" cy="4163929"/>
          </a:xfrm>
          <a:prstGeom prst="rect">
            <a:avLst/>
          </a:prstGeom>
        </p:spPr>
      </p:pic>
      <p:pic>
        <p:nvPicPr>
          <p:cNvPr id="24" name="Picture 23">
            <a:extLst>
              <a:ext uri="{FF2B5EF4-FFF2-40B4-BE49-F238E27FC236}">
                <a16:creationId xmlns:a16="http://schemas.microsoft.com/office/drawing/2014/main" id="{C0DA9AA5-24A5-7F16-6E2E-88838AB7B4DD}"/>
              </a:ext>
            </a:extLst>
          </p:cNvPr>
          <p:cNvPicPr>
            <a:picLocks noChangeAspect="1"/>
          </p:cNvPicPr>
          <p:nvPr/>
        </p:nvPicPr>
        <p:blipFill>
          <a:blip r:embed="rId5"/>
          <a:stretch>
            <a:fillRect/>
          </a:stretch>
        </p:blipFill>
        <p:spPr>
          <a:xfrm>
            <a:off x="12267171" y="24973151"/>
            <a:ext cx="8913229" cy="4878514"/>
          </a:xfrm>
          <a:prstGeom prst="rect">
            <a:avLst/>
          </a:prstGeom>
        </p:spPr>
      </p:pic>
    </p:spTree>
    <p:extLst>
      <p:ext uri="{BB962C8B-B14F-4D97-AF65-F5344CB8AC3E}">
        <p14:creationId xmlns:p14="http://schemas.microsoft.com/office/powerpoint/2010/main" val="3889270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38A30-6C0E-71C6-7879-BEA2CEAD5757}"/>
              </a:ext>
            </a:extLst>
          </p:cNvPr>
          <p:cNvSpPr>
            <a:spLocks noGrp="1"/>
          </p:cNvSpPr>
          <p:nvPr>
            <p:ph type="title"/>
          </p:nvPr>
        </p:nvSpPr>
        <p:spPr/>
        <p:txBody>
          <a:bodyPr/>
          <a:lstStyle/>
          <a:p>
            <a:r>
              <a:rPr lang="en-GB" b="1" dirty="0"/>
              <a:t>Important Links :</a:t>
            </a:r>
          </a:p>
        </p:txBody>
      </p:sp>
      <p:sp>
        <p:nvSpPr>
          <p:cNvPr id="3" name="Content Placeholder 2">
            <a:extLst>
              <a:ext uri="{FF2B5EF4-FFF2-40B4-BE49-F238E27FC236}">
                <a16:creationId xmlns:a16="http://schemas.microsoft.com/office/drawing/2014/main" id="{D2E1157E-32FB-292D-2F56-E59FD5A9EAC3}"/>
              </a:ext>
            </a:extLst>
          </p:cNvPr>
          <p:cNvSpPr>
            <a:spLocks noGrp="1"/>
          </p:cNvSpPr>
          <p:nvPr>
            <p:ph idx="1"/>
          </p:nvPr>
        </p:nvSpPr>
        <p:spPr/>
        <p:txBody>
          <a:bodyPr/>
          <a:lstStyle/>
          <a:p>
            <a:pPr marL="0" indent="0">
              <a:buNone/>
            </a:pPr>
            <a:r>
              <a:rPr lang="en-GB" dirty="0"/>
              <a:t>Presentation link: </a:t>
            </a:r>
            <a:r>
              <a:rPr lang="en-GB" dirty="0">
                <a:hlinkClick r:id="rId2"/>
              </a:rPr>
              <a:t>https://youtu.be/hn2uJ2DaVho</a:t>
            </a:r>
            <a:endParaRPr lang="en-GB" dirty="0"/>
          </a:p>
          <a:p>
            <a:pPr marL="0" indent="0">
              <a:buNone/>
            </a:pPr>
            <a:r>
              <a:rPr lang="en-GB" dirty="0"/>
              <a:t>Report link</a:t>
            </a:r>
            <a:r>
              <a:rPr lang="en-GB"/>
              <a:t>: </a:t>
            </a:r>
            <a:r>
              <a:rPr lang="en-GB">
                <a:hlinkClick r:id="rId3"/>
              </a:rPr>
              <a:t>https://github.com/levinrbrt/Report/blob/6bd6e06773895af75392730980c66f39e5c886bf/Repurposing%20Decommissioned%20Wind%20Turbine%20Blades%20for%20Sustainable%20Boat%20Waiting%20Shelters%20in%20Kerala.pdf</a:t>
            </a:r>
            <a:endParaRPr lang="en-GB" dirty="0"/>
          </a:p>
          <a:p>
            <a:pPr marL="0" indent="0">
              <a:buNone/>
            </a:pPr>
            <a:r>
              <a:rPr lang="en-GB" dirty="0"/>
              <a:t>SolidWorks Model Link: </a:t>
            </a:r>
            <a:r>
              <a:rPr lang="en-GB" dirty="0">
                <a:hlinkClick r:id="rId4"/>
              </a:rPr>
              <a:t>https://github.com/levinrbrt/Dissertation/blob/64a3045ee85f9d25a93c51c2b88e7de9b58a37fd/First%202.IGS</a:t>
            </a:r>
            <a:endParaRPr lang="en-GB" dirty="0"/>
          </a:p>
        </p:txBody>
      </p:sp>
    </p:spTree>
    <p:extLst>
      <p:ext uri="{BB962C8B-B14F-4D97-AF65-F5344CB8AC3E}">
        <p14:creationId xmlns:p14="http://schemas.microsoft.com/office/powerpoint/2010/main" val="8178067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Facet</Template>
  <TotalTime>1934</TotalTime>
  <Words>1097</Words>
  <Application>Microsoft Office PowerPoint</Application>
  <PresentationFormat>Custom</PresentationFormat>
  <Paragraphs>58</Paragraphs>
  <Slides>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vt:i4>
      </vt:variant>
    </vt:vector>
  </HeadingPairs>
  <TitlesOfParts>
    <vt:vector size="10" baseType="lpstr">
      <vt:lpstr>Aptos</vt:lpstr>
      <vt:lpstr>Arial</vt:lpstr>
      <vt:lpstr>Calibri</vt:lpstr>
      <vt:lpstr>Calibri (Body)</vt:lpstr>
      <vt:lpstr>Calibri Light</vt:lpstr>
      <vt:lpstr>Cambria</vt:lpstr>
      <vt:lpstr>Symbol</vt:lpstr>
      <vt:lpstr>Office Theme</vt:lpstr>
      <vt:lpstr>PowerPoint Presentation</vt:lpstr>
      <vt:lpstr>Important Links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 Vergilio</dc:creator>
  <cp:lastModifiedBy>Robert, Levin (Student)</cp:lastModifiedBy>
  <cp:revision>2</cp:revision>
  <dcterms:created xsi:type="dcterms:W3CDTF">2022-07-12T12:27:26Z</dcterms:created>
  <dcterms:modified xsi:type="dcterms:W3CDTF">2025-05-05T02:45:41Z</dcterms:modified>
</cp:coreProperties>
</file>