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57" r:id="rId6"/>
    <p:sldId id="266" r:id="rId7"/>
    <p:sldId id="267" r:id="rId8"/>
    <p:sldId id="269" r:id="rId9"/>
    <p:sldId id="268" r:id="rId10"/>
    <p:sldId id="270" r:id="rId11"/>
    <p:sldId id="271" r:id="rId12"/>
    <p:sldId id="27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62B"/>
    <a:srgbClr val="00168F"/>
    <a:srgbClr val="D5CBCD"/>
    <a:srgbClr val="EAF4F4"/>
    <a:srgbClr val="BC4749"/>
    <a:srgbClr val="E9ECEF"/>
    <a:srgbClr val="D4D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0" autoAdjust="0"/>
    <p:restoredTop sz="96197"/>
  </p:normalViewPr>
  <p:slideViewPr>
    <p:cSldViewPr snapToGrid="0">
      <p:cViewPr>
        <p:scale>
          <a:sx n="23" d="100"/>
          <a:sy n="23" d="100"/>
        </p:scale>
        <p:origin x="2816" y="2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2450EA-F184-557A-2D32-03FCEF51E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562CB65-AA18-C5B1-1535-171E301F8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4EA964-B6B2-41EC-0523-34211D05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B56D0F-B65D-9589-7CC8-8B982FDA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6655B7-0F7C-FDFE-0DC2-92DFFB0E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91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80DC0C-BC1C-3382-5405-5920C65F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83D8FD7-02BE-F9CC-C7C4-054FA5A5C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19ACDF3-F71E-60B2-BC39-14688C8C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8A612D-1EB0-8864-1F9E-455D6FF9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A58DCC-8670-7CCF-934E-2F5278F0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73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9542137-0E58-04F6-4962-F2C0A05C6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D2C8F86-26E5-1C52-F44A-FA8450E54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35369C-8AED-006E-81D9-3629D72D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81E46-BECE-5FF0-7260-73867B69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100D3E-7E64-D3BC-335B-33C4916D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76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77135F-CB93-C7C8-C323-52CA6B77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19F946-E562-505F-75AD-C894D0AC4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7AC2D8-DEF2-8A63-9A77-9F5C49E8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86A31D-8B2F-275F-B8DA-7FE3B7C4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5D8CE4D-CE85-3538-2806-58F4F10D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51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3CF59F-8661-A400-D6CC-E68147F4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6D5AB77-9A30-F9E5-A727-118145192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23D0DEA-EDFC-37C9-A230-C870FD18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300DE76-2B0B-CA9D-16DD-D878733F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C363C3-66C3-F06D-BC06-BEE4F651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10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958D87-CFD8-D978-1833-479A2B7F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B7D319-C173-755B-56E0-0341DD9EB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E5EB227-ADB1-2942-FE96-E489C825F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1E2D523-1BF8-65A8-14CA-CB174C77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9247816-12DA-DC2B-1638-0E51FEA0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1B7DD52-0F0B-2CD5-B663-558F838D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43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71F7FC-5CFB-892F-4567-4D5E4A39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D1810E0-B034-C6FF-912A-12FC9B2D1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9CA7A85-68E5-80DE-DE25-DB433A230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A18540F-50D3-01DB-8F46-E1A5A26BE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D653931-6262-85A0-1A9B-49831A026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8E41A8B-9E9E-A266-C594-1F70BBA5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1728CAC-C414-DF23-8B87-694CD57D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4E33005-D851-CD08-868E-1BB31FA9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60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537614-87FC-BFA2-47E5-175B1180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3FC2E0F-5ED1-9929-43C7-A3BD59A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18EE103-9ECF-293E-67C0-6C093593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2B31747-B570-3F13-9689-8C872340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17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55A50BB-3126-7E73-8D37-02FCDCE3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C57C893-1F71-7615-900A-614B4515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83C18B7-4847-1D1D-FB63-4023D3D1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87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71D193-1877-EF47-FE59-E177ACAD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30EA22-9D5D-02BC-E607-39DA1B0A3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B455347-D7BD-B8E4-7BA5-7B0C2AB64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B229DCA-6BB5-FFA8-8C96-E64F7DD6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3100F91-304D-D63A-B5CF-9075C4D7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2787064-6257-E851-92F6-B8FB4938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31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359893-2102-EA57-F20A-F9A0A3BE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AFEB459-5475-AD0A-ED26-59E762EEF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3CD5097-5A57-78DB-17C7-D3C051C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AA3520C-4E81-DDDD-82DB-9D69464C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1FA7C40-FFCB-C14A-2D29-310FAC42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0337E4F-885C-1DDA-3CEA-47A0A802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8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A06CC98-B927-A440-8EEA-8B25CF04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24A7BBA-0C54-6E37-2DE6-BFC0685F0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0EB5FC1-487C-5921-14C6-F528C435C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79D7-0841-45E4-8C6F-DDB18C203C8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051B59-B109-2271-7CF4-54C9DD021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8CBD33-9E9C-0D18-B36C-9F5B5D304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5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16">
            <a:extLst>
              <a:ext uri="{FF2B5EF4-FFF2-40B4-BE49-F238E27FC236}">
                <a16:creationId xmlns:a16="http://schemas.microsoft.com/office/drawing/2014/main" id="{58A79A24-2576-97FD-AA3C-7425C8897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05302" y="-871560"/>
            <a:ext cx="18028644" cy="10810991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B266E797-FDAF-FC3C-30CE-55FC781D3862}"/>
              </a:ext>
            </a:extLst>
          </p:cNvPr>
          <p:cNvSpPr/>
          <p:nvPr/>
        </p:nvSpPr>
        <p:spPr>
          <a:xfrm rot="856661">
            <a:off x="4731616" y="-1252261"/>
            <a:ext cx="6183086" cy="9708593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E74879C-C4C6-FB77-AB12-54593A5AD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0587" y="1745340"/>
            <a:ext cx="5225143" cy="1856695"/>
          </a:xfrm>
        </p:spPr>
        <p:txBody>
          <a:bodyPr>
            <a:noAutofit/>
          </a:bodyPr>
          <a:lstStyle/>
          <a:p>
            <a:r>
              <a:rPr lang="hu-HU" sz="4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Naprendszer Szimuláció</a:t>
            </a:r>
            <a:br>
              <a:rPr lang="hu-HU" sz="4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48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Exobolygókkal</a:t>
            </a:r>
            <a:endParaRPr lang="hu-HU" sz="4800" b="1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C186261-DF48-87A5-1CEB-956941318CC9}"/>
              </a:ext>
            </a:extLst>
          </p:cNvPr>
          <p:cNvSpPr txBox="1"/>
          <p:nvPr/>
        </p:nvSpPr>
        <p:spPr>
          <a:xfrm>
            <a:off x="4688683" y="5311340"/>
            <a:ext cx="2661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Belső témavezető:</a:t>
            </a:r>
          </a:p>
          <a:p>
            <a:pPr algn="ctr"/>
            <a:r>
              <a:rPr lang="hu-HU" dirty="0"/>
              <a:t>Dr. Horváth Győző</a:t>
            </a:r>
          </a:p>
          <a:p>
            <a:pPr algn="ctr"/>
            <a:r>
              <a:rPr lang="hu-HU" sz="1400" dirty="0"/>
              <a:t>Tanszékvezető egyetemi docens (ELTE IK)</a:t>
            </a:r>
            <a:endParaRPr lang="en-US" sz="1400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703C94F-1649-E4DB-B748-9C07A8A5C298}"/>
              </a:ext>
            </a:extLst>
          </p:cNvPr>
          <p:cNvSpPr txBox="1"/>
          <p:nvPr/>
        </p:nvSpPr>
        <p:spPr>
          <a:xfrm>
            <a:off x="5877612" y="4116269"/>
            <a:ext cx="333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Nyírő Levente</a:t>
            </a:r>
          </a:p>
          <a:p>
            <a:pPr algn="ctr"/>
            <a:r>
              <a:rPr lang="hu-HU" sz="1400" dirty="0"/>
              <a:t>Programtervező informatikus </a:t>
            </a:r>
            <a:r>
              <a:rPr lang="hu-HU" sz="1400" dirty="0" err="1"/>
              <a:t>MSc</a:t>
            </a:r>
            <a:endParaRPr lang="en-US" sz="1400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ECAAB612-D409-68FE-A2DB-043FA8B90925}"/>
              </a:ext>
            </a:extLst>
          </p:cNvPr>
          <p:cNvSpPr txBox="1"/>
          <p:nvPr/>
        </p:nvSpPr>
        <p:spPr>
          <a:xfrm>
            <a:off x="7687088" y="5311340"/>
            <a:ext cx="2661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Külső témavezető:</a:t>
            </a:r>
          </a:p>
          <a:p>
            <a:pPr algn="ctr"/>
            <a:r>
              <a:rPr lang="hu-HU" dirty="0" err="1"/>
              <a:t>Zvara</a:t>
            </a:r>
            <a:r>
              <a:rPr lang="hu-HU" dirty="0"/>
              <a:t> Zoltán</a:t>
            </a:r>
          </a:p>
          <a:p>
            <a:pPr algn="ctr"/>
            <a:r>
              <a:rPr lang="hu-HU" sz="1400" dirty="0"/>
              <a:t>Programtervező informatikus </a:t>
            </a:r>
            <a:r>
              <a:rPr lang="hu-HU" sz="1400" dirty="0" err="1"/>
              <a:t>MSc</a:t>
            </a:r>
            <a:r>
              <a:rPr lang="hu-HU" sz="1400" dirty="0"/>
              <a:t> (ELTE IK)</a:t>
            </a:r>
            <a:endParaRPr lang="en-US" sz="14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34D5C38-4508-A76F-46EB-4DF05CB0D944}"/>
              </a:ext>
            </a:extLst>
          </p:cNvPr>
          <p:cNvSpPr txBox="1"/>
          <p:nvPr/>
        </p:nvSpPr>
        <p:spPr>
          <a:xfrm>
            <a:off x="6211760" y="6423273"/>
            <a:ext cx="2661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2025</a:t>
            </a:r>
            <a:endParaRPr lang="en-US" sz="1400" dirty="0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EFB6F19F-676A-C648-B80B-6C7903F6DC2E}"/>
              </a:ext>
            </a:extLst>
          </p:cNvPr>
          <p:cNvSpPr txBox="1">
            <a:spLocks/>
          </p:cNvSpPr>
          <p:nvPr/>
        </p:nvSpPr>
        <p:spPr>
          <a:xfrm>
            <a:off x="2815183" y="-8345375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Bevezetés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931587A8-356C-45FA-C344-05AAB7FD53F9}"/>
              </a:ext>
            </a:extLst>
          </p:cNvPr>
          <p:cNvSpPr txBox="1"/>
          <p:nvPr/>
        </p:nvSpPr>
        <p:spPr>
          <a:xfrm>
            <a:off x="2286732" y="-7331560"/>
            <a:ext cx="8035636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Cél: Interaktív, valósághű Naprendszer-modell webes környezetben</a:t>
            </a:r>
            <a:endParaRPr lang="hu-HU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Motiváció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Háromdimenziós vizualizációk modern webfejlesztésben és optimalizálása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Oktatási és tudományos alkalmazások lehetőségei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199947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070E8098-FEF8-48DB-9BEE-536828D27ED6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C6098432-41D7-1288-DCFF-1A3ED663B44A}"/>
              </a:ext>
            </a:extLst>
          </p:cNvPr>
          <p:cNvSpPr/>
          <p:nvPr/>
        </p:nvSpPr>
        <p:spPr>
          <a:xfrm rot="856661">
            <a:off x="-951340" y="-1638635"/>
            <a:ext cx="10244883" cy="10255480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450100" y="361455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Kihívások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DCBD818-8650-93B7-2F0A-C5EB59C0E3A0}"/>
              </a:ext>
            </a:extLst>
          </p:cNvPr>
          <p:cNvSpPr txBox="1"/>
          <p:nvPr/>
        </p:nvSpPr>
        <p:spPr>
          <a:xfrm>
            <a:off x="691675" y="1777999"/>
            <a:ext cx="9235887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Kamera mozgásának a szakadozása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Linear</a:t>
            </a:r>
            <a:r>
              <a:rPr lang="hu-HU" sz="2800" dirty="0"/>
              <a:t> </a:t>
            </a:r>
            <a:r>
              <a:rPr lang="hu-HU" sz="2800" dirty="0" err="1"/>
              <a:t>interpolation</a:t>
            </a:r>
            <a:r>
              <a:rPr lang="hu-HU" sz="2800" dirty="0"/>
              <a:t> (LERP) a kamera mozgatásánál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API függőség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Helyi adattárolás biztonsági mentésként</a:t>
            </a:r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8A6CD386-0ABA-6750-B6DC-C40AF1BE01DB}"/>
              </a:ext>
            </a:extLst>
          </p:cNvPr>
          <p:cNvSpPr txBox="1">
            <a:spLocks/>
          </p:cNvSpPr>
          <p:nvPr/>
        </p:nvSpPr>
        <p:spPr>
          <a:xfrm>
            <a:off x="1560442" y="9821962"/>
            <a:ext cx="655077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Mérési eredmények</a:t>
            </a:r>
            <a:endParaRPr lang="en-US"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30EB137-B76D-5B0A-B163-689686981DEC}"/>
              </a:ext>
            </a:extLst>
          </p:cNvPr>
          <p:cNvSpPr txBox="1"/>
          <p:nvPr/>
        </p:nvSpPr>
        <p:spPr>
          <a:xfrm>
            <a:off x="1774369" y="10794758"/>
            <a:ext cx="403748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FPS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stabil 60 </a:t>
            </a:r>
            <a:r>
              <a:rPr lang="hu-HU" sz="2800" dirty="0" err="1">
                <a:solidFill>
                  <a:schemeClr val="bg1"/>
                </a:solidFill>
              </a:rPr>
              <a:t>workerrel</a:t>
            </a:r>
            <a:endParaRPr lang="hu-HU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30-40 anélkül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5D178007-E082-ECAD-0737-CC982008E300}"/>
              </a:ext>
            </a:extLst>
          </p:cNvPr>
          <p:cNvSpPr txBox="1"/>
          <p:nvPr/>
        </p:nvSpPr>
        <p:spPr>
          <a:xfrm>
            <a:off x="7798006" y="10794758"/>
            <a:ext cx="4037488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RAM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Átlagosan 25 MB </a:t>
            </a:r>
            <a:r>
              <a:rPr lang="hu-HU" sz="2800" dirty="0" err="1">
                <a:solidFill>
                  <a:schemeClr val="bg1"/>
                </a:solidFill>
              </a:rPr>
              <a:t>workerrel</a:t>
            </a:r>
            <a:endParaRPr lang="hu-HU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Kb. 300 anélkül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E8989449-605C-7229-8D06-17DDEBCE7802}"/>
              </a:ext>
            </a:extLst>
          </p:cNvPr>
          <p:cNvSpPr txBox="1"/>
          <p:nvPr/>
        </p:nvSpPr>
        <p:spPr>
          <a:xfrm>
            <a:off x="1774369" y="13408180"/>
            <a:ext cx="403748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GPU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3-10% </a:t>
            </a:r>
            <a:r>
              <a:rPr lang="hu-HU" sz="2800" dirty="0" err="1">
                <a:solidFill>
                  <a:schemeClr val="bg1"/>
                </a:solidFill>
              </a:rPr>
              <a:t>workerrel</a:t>
            </a:r>
            <a:endParaRPr lang="hu-HU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20-65% anélkül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4AAB6B8-DF1E-AB83-76E2-316EF2807724}"/>
              </a:ext>
            </a:extLst>
          </p:cNvPr>
          <p:cNvSpPr txBox="1"/>
          <p:nvPr/>
        </p:nvSpPr>
        <p:spPr>
          <a:xfrm>
            <a:off x="7798006" y="13408180"/>
            <a:ext cx="5285262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CPU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Átlagosan 90% </a:t>
            </a:r>
            <a:r>
              <a:rPr lang="hu-HU" sz="2800" dirty="0" err="1">
                <a:solidFill>
                  <a:schemeClr val="bg1"/>
                </a:solidFill>
              </a:rPr>
              <a:t>workerrel</a:t>
            </a:r>
            <a:endParaRPr lang="hu-HU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Kb. 75-80% anélkül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7" name="Cím 1">
            <a:extLst>
              <a:ext uri="{FF2B5EF4-FFF2-40B4-BE49-F238E27FC236}">
                <a16:creationId xmlns:a16="http://schemas.microsoft.com/office/drawing/2014/main" id="{34C58229-7739-3DDA-F901-2A3C79A448F6}"/>
              </a:ext>
            </a:extLst>
          </p:cNvPr>
          <p:cNvSpPr txBox="1">
            <a:spLocks/>
          </p:cNvSpPr>
          <p:nvPr/>
        </p:nvSpPr>
        <p:spPr>
          <a:xfrm>
            <a:off x="167281" y="-6834523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Továbbfejlesztési lehetőségek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DB6253A9-E98B-1343-2293-0D438B90562C}"/>
              </a:ext>
            </a:extLst>
          </p:cNvPr>
          <p:cNvSpPr txBox="1"/>
          <p:nvPr/>
        </p:nvSpPr>
        <p:spPr>
          <a:xfrm>
            <a:off x="351111" y="-5906176"/>
            <a:ext cx="85805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Reszponzivitás</a:t>
            </a:r>
            <a:r>
              <a:rPr lang="hu-HU" sz="2800" dirty="0"/>
              <a:t>: Mobiloptimalizálás és VR támogatás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Fizikai modellezés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N</a:t>
            </a:r>
            <a:r>
              <a:rPr lang="hu-HU" sz="2800" dirty="0"/>
              <a:t>-test probléma (gravitációs kölcsönhatások)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Klímamodellek </a:t>
            </a:r>
            <a:r>
              <a:rPr lang="hu-HU" sz="2800" dirty="0" err="1"/>
              <a:t>exobolygókon</a:t>
            </a:r>
            <a:endParaRPr lang="hu-HU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AI integráció: stabil bolygórendszerek generálása </a:t>
            </a:r>
            <a:r>
              <a:rPr lang="hu-HU" sz="2800" dirty="0" err="1"/>
              <a:t>machine</a:t>
            </a:r>
            <a:r>
              <a:rPr lang="hu-HU" sz="2800" dirty="0"/>
              <a:t> </a:t>
            </a:r>
            <a:r>
              <a:rPr lang="hu-HU" sz="2800" dirty="0" err="1"/>
              <a:t>learninggel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167533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81166975-4292-AA75-101B-BE79FC9A7607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C6098432-41D7-1288-DCFF-1A3ED663B44A}"/>
              </a:ext>
            </a:extLst>
          </p:cNvPr>
          <p:cNvSpPr/>
          <p:nvPr/>
        </p:nvSpPr>
        <p:spPr>
          <a:xfrm rot="856661">
            <a:off x="-933858" y="-2021725"/>
            <a:ext cx="9674818" cy="10033780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427797" y="1093740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Továbbfejlesztési lehetőségek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DCBD818-8650-93B7-2F0A-C5EB59C0E3A0}"/>
              </a:ext>
            </a:extLst>
          </p:cNvPr>
          <p:cNvSpPr txBox="1"/>
          <p:nvPr/>
        </p:nvSpPr>
        <p:spPr>
          <a:xfrm>
            <a:off x="611627" y="2022087"/>
            <a:ext cx="85805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Reszponzivitás</a:t>
            </a:r>
            <a:r>
              <a:rPr lang="hu-HU" sz="2800" dirty="0"/>
              <a:t>: Mobiloptimalizálás és VR támogatás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Fizikai modellezés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N</a:t>
            </a:r>
            <a:r>
              <a:rPr lang="hu-HU" sz="2800" dirty="0"/>
              <a:t>-test probléma (gravitációs kölcsönhatások)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Klímamodellek </a:t>
            </a:r>
            <a:r>
              <a:rPr lang="hu-HU" sz="2800" dirty="0" err="1"/>
              <a:t>exobolygókon</a:t>
            </a:r>
            <a:endParaRPr lang="hu-HU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AI integráció: stabil bolygórendszerek generálása </a:t>
            </a:r>
            <a:r>
              <a:rPr lang="hu-HU" sz="2800" dirty="0" err="1"/>
              <a:t>machine</a:t>
            </a:r>
            <a:r>
              <a:rPr lang="hu-HU" sz="2800" dirty="0"/>
              <a:t> </a:t>
            </a:r>
            <a:r>
              <a:rPr lang="hu-HU" sz="2800" dirty="0" err="1"/>
              <a:t>learninggel</a:t>
            </a:r>
            <a:endParaRPr lang="hu-HU" sz="2800" dirty="0"/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9AD1745D-F6A7-C80B-4161-F5782AD7768C}"/>
              </a:ext>
            </a:extLst>
          </p:cNvPr>
          <p:cNvSpPr txBox="1">
            <a:spLocks/>
          </p:cNvSpPr>
          <p:nvPr/>
        </p:nvSpPr>
        <p:spPr>
          <a:xfrm>
            <a:off x="611627" y="9099693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Kihívások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578E992-7148-3B4D-0CEA-84E7AFFD65AA}"/>
              </a:ext>
            </a:extLst>
          </p:cNvPr>
          <p:cNvSpPr txBox="1"/>
          <p:nvPr/>
        </p:nvSpPr>
        <p:spPr>
          <a:xfrm>
            <a:off x="853202" y="10516237"/>
            <a:ext cx="9235887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Kamera mozgásának a szakadozása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Linear</a:t>
            </a:r>
            <a:r>
              <a:rPr lang="hu-HU" sz="2800" dirty="0"/>
              <a:t> </a:t>
            </a:r>
            <a:r>
              <a:rPr lang="hu-HU" sz="2800" dirty="0" err="1"/>
              <a:t>interpolation</a:t>
            </a:r>
            <a:r>
              <a:rPr lang="hu-HU" sz="2800" dirty="0"/>
              <a:t> (LERP) a kamera mozgatásánál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API függőség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Helyi adattárolás biztonsági mentésként</a:t>
            </a:r>
          </a:p>
        </p:txBody>
      </p:sp>
      <p:sp>
        <p:nvSpPr>
          <p:cNvPr id="13" name="Cím 1">
            <a:extLst>
              <a:ext uri="{FF2B5EF4-FFF2-40B4-BE49-F238E27FC236}">
                <a16:creationId xmlns:a16="http://schemas.microsoft.com/office/drawing/2014/main" id="{1D4A7A27-21A5-5493-88CA-8AEEFF11A79D}"/>
              </a:ext>
            </a:extLst>
          </p:cNvPr>
          <p:cNvSpPr txBox="1">
            <a:spLocks/>
          </p:cNvSpPr>
          <p:nvPr/>
        </p:nvSpPr>
        <p:spPr>
          <a:xfrm>
            <a:off x="0" y="-6569076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Konklúzió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00D5F38D-A3C3-AFA8-74D6-B4973542A699}"/>
              </a:ext>
            </a:extLst>
          </p:cNvPr>
          <p:cNvSpPr txBox="1"/>
          <p:nvPr/>
        </p:nvSpPr>
        <p:spPr>
          <a:xfrm>
            <a:off x="241575" y="-5152532"/>
            <a:ext cx="10559421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Elért eredmények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Optimalizált, interaktív 3D modell valós csillagászati adatokkal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Bizonyított teljesítményjavulás (FPS, erőforrásigény)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Több szálon való futtatás hasznossága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Nyílt forráskódú modell oktatási célokra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604382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C15869F5-EE10-76D0-AF12-743B785FE07F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C6098432-41D7-1288-DCFF-1A3ED663B44A}"/>
              </a:ext>
            </a:extLst>
          </p:cNvPr>
          <p:cNvSpPr/>
          <p:nvPr/>
        </p:nvSpPr>
        <p:spPr>
          <a:xfrm rot="856661">
            <a:off x="-1103948" y="-1874623"/>
            <a:ext cx="11545307" cy="10033780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450100" y="361455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Konklúzió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DCBD818-8650-93B7-2F0A-C5EB59C0E3A0}"/>
              </a:ext>
            </a:extLst>
          </p:cNvPr>
          <p:cNvSpPr txBox="1"/>
          <p:nvPr/>
        </p:nvSpPr>
        <p:spPr>
          <a:xfrm>
            <a:off x="691675" y="1777999"/>
            <a:ext cx="10559421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Elért eredmények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Optimalizált, interaktív 3D modell valós csillagászati adatokkal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Bizonyított teljesítményjavulás (FPS, erőforrásigény)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Több szálon való futtatás hasznossága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Nyílt forráskódú modell oktatási célokra</a:t>
            </a:r>
            <a:endParaRPr lang="hu-HU" sz="2800" dirty="0"/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3A01F478-3C71-AFC3-1598-07EF7340240B}"/>
              </a:ext>
            </a:extLst>
          </p:cNvPr>
          <p:cNvSpPr txBox="1">
            <a:spLocks/>
          </p:cNvSpPr>
          <p:nvPr/>
        </p:nvSpPr>
        <p:spPr>
          <a:xfrm>
            <a:off x="450100" y="9737944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Továbbfejlesztési lehetőségek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7BE08C0-DC5C-8201-8271-D95A46F77DD5}"/>
              </a:ext>
            </a:extLst>
          </p:cNvPr>
          <p:cNvSpPr txBox="1"/>
          <p:nvPr/>
        </p:nvSpPr>
        <p:spPr>
          <a:xfrm>
            <a:off x="633930" y="10666291"/>
            <a:ext cx="85805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Reszponzivitás</a:t>
            </a:r>
            <a:r>
              <a:rPr lang="hu-HU" sz="2800" dirty="0"/>
              <a:t>: Mobiloptimalizálás és VR támogatás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Fizikai modellezés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N</a:t>
            </a:r>
            <a:r>
              <a:rPr lang="hu-HU" sz="2800" dirty="0"/>
              <a:t>-test probléma (gravitációs kölcsönhatások)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Klímamodellek </a:t>
            </a:r>
            <a:r>
              <a:rPr lang="hu-HU" sz="2800" dirty="0" err="1"/>
              <a:t>exobolygókon</a:t>
            </a:r>
            <a:endParaRPr lang="hu-HU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AI integráció: stabil bolygórendszerek generálása </a:t>
            </a:r>
            <a:r>
              <a:rPr lang="hu-HU" sz="2800" dirty="0" err="1"/>
              <a:t>machine</a:t>
            </a:r>
            <a:r>
              <a:rPr lang="hu-HU" sz="2800" dirty="0"/>
              <a:t> </a:t>
            </a:r>
            <a:r>
              <a:rPr lang="hu-HU" sz="2800" dirty="0" err="1"/>
              <a:t>learninggel</a:t>
            </a:r>
            <a:endParaRPr lang="hu-HU" sz="2800" dirty="0"/>
          </a:p>
        </p:txBody>
      </p:sp>
      <p:sp>
        <p:nvSpPr>
          <p:cNvPr id="13" name="Cím 1">
            <a:extLst>
              <a:ext uri="{FF2B5EF4-FFF2-40B4-BE49-F238E27FC236}">
                <a16:creationId xmlns:a16="http://schemas.microsoft.com/office/drawing/2014/main" id="{4C60E8B1-C287-BD0F-4496-68ED59AD2D7C}"/>
              </a:ext>
            </a:extLst>
          </p:cNvPr>
          <p:cNvSpPr txBox="1">
            <a:spLocks/>
          </p:cNvSpPr>
          <p:nvPr/>
        </p:nvSpPr>
        <p:spPr>
          <a:xfrm>
            <a:off x="450100" y="-7975173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Továbbfejlesztési lehetőségek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135C94B-4A53-4AAB-928D-D6C778C9F0B7}"/>
              </a:ext>
            </a:extLst>
          </p:cNvPr>
          <p:cNvSpPr txBox="1"/>
          <p:nvPr/>
        </p:nvSpPr>
        <p:spPr>
          <a:xfrm>
            <a:off x="633930" y="-7046826"/>
            <a:ext cx="85805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Reszponzivitás</a:t>
            </a:r>
            <a:r>
              <a:rPr lang="hu-HU" sz="2800" dirty="0"/>
              <a:t>: Mobiloptimalizálás és VR támogatás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Fizikai modellezés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N</a:t>
            </a:r>
            <a:r>
              <a:rPr lang="hu-HU" sz="2800" dirty="0"/>
              <a:t>-test probléma (gravitációs kölcsönhatások)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Klímamodellek </a:t>
            </a:r>
            <a:r>
              <a:rPr lang="hu-HU" sz="2800" dirty="0" err="1"/>
              <a:t>exobolygókon</a:t>
            </a:r>
            <a:endParaRPr lang="hu-HU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AI integráció: stabil bolygórendszerek generálása </a:t>
            </a:r>
            <a:r>
              <a:rPr lang="hu-HU" sz="2800" dirty="0" err="1"/>
              <a:t>machine</a:t>
            </a:r>
            <a:r>
              <a:rPr lang="hu-HU" sz="2800" dirty="0"/>
              <a:t> </a:t>
            </a:r>
            <a:r>
              <a:rPr lang="hu-HU" sz="2800" dirty="0" err="1"/>
              <a:t>learninggel</a:t>
            </a:r>
            <a:endParaRPr lang="hu-HU" sz="2800" dirty="0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B61F330E-96A6-6986-F83F-FCC82EC7E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9571" y="-74428"/>
            <a:ext cx="12425202" cy="745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36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FBD1E547-EF9A-5826-AA05-47B56455F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960" y="-224861"/>
            <a:ext cx="12425202" cy="7450851"/>
          </a:xfrm>
          <a:prstGeom prst="rect">
            <a:avLst/>
          </a:prstGeom>
        </p:spPr>
      </p:pic>
      <p:sp>
        <p:nvSpPr>
          <p:cNvPr id="14" name="Cím 1">
            <a:extLst>
              <a:ext uri="{FF2B5EF4-FFF2-40B4-BE49-F238E27FC236}">
                <a16:creationId xmlns:a16="http://schemas.microsoft.com/office/drawing/2014/main" id="{E904A15E-D121-D67A-E627-A5F066D7A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177" y="562732"/>
            <a:ext cx="5225143" cy="1856695"/>
          </a:xfrm>
        </p:spPr>
        <p:txBody>
          <a:bodyPr>
            <a:noAutofit/>
          </a:bodyPr>
          <a:lstStyle/>
          <a:p>
            <a:r>
              <a:rPr lang="hu-HU" sz="6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Köszönöm a figyelmet!</a:t>
            </a:r>
            <a:endParaRPr lang="en-US" sz="6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ADC4F5DE-D869-D90F-BB39-518AC74F15DB}"/>
              </a:ext>
            </a:extLst>
          </p:cNvPr>
          <p:cNvSpPr/>
          <p:nvPr/>
        </p:nvSpPr>
        <p:spPr>
          <a:xfrm rot="856661">
            <a:off x="-12787235" y="-2597463"/>
            <a:ext cx="11545307" cy="10033780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7312D9B3-5D20-7F6C-587B-F83051A8BB1F}"/>
              </a:ext>
            </a:extLst>
          </p:cNvPr>
          <p:cNvSpPr txBox="1">
            <a:spLocks/>
          </p:cNvSpPr>
          <p:nvPr/>
        </p:nvSpPr>
        <p:spPr>
          <a:xfrm>
            <a:off x="698177" y="10223912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Konklúzió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7061D3F-2B2C-F846-F7DB-6E46EEB4FBA3}"/>
              </a:ext>
            </a:extLst>
          </p:cNvPr>
          <p:cNvSpPr txBox="1"/>
          <p:nvPr/>
        </p:nvSpPr>
        <p:spPr>
          <a:xfrm>
            <a:off x="939752" y="11640456"/>
            <a:ext cx="10559421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Elért eredmények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Optimalizált, interaktív 3D modell valós csillagászati adatokkal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Bizonyított teljesítményjavulás (FPS, erőforrásigény)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Több szálon való futtatás hasznossága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Nyílt forráskódú modell oktatási célokra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748225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>
            <a:extLst>
              <a:ext uri="{FF2B5EF4-FFF2-40B4-BE49-F238E27FC236}">
                <a16:creationId xmlns:a16="http://schemas.microsoft.com/office/drawing/2014/main" id="{12CB1B01-08B8-0868-B8DB-ED99246B4FC5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C6098432-41D7-1288-DCFF-1A3ED663B44A}"/>
              </a:ext>
            </a:extLst>
          </p:cNvPr>
          <p:cNvSpPr/>
          <p:nvPr/>
        </p:nvSpPr>
        <p:spPr>
          <a:xfrm rot="856661">
            <a:off x="-742909" y="-1459287"/>
            <a:ext cx="8509269" cy="10033780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450100" y="361455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Bevezetés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1FFBF6A-EADA-0A0D-A796-9DAEBC490A78}"/>
              </a:ext>
            </a:extLst>
          </p:cNvPr>
          <p:cNvSpPr txBox="1"/>
          <p:nvPr/>
        </p:nvSpPr>
        <p:spPr>
          <a:xfrm>
            <a:off x="691675" y="1777999"/>
            <a:ext cx="8035636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Cél: Interaktív, valósághű Naprendszer-modell webes környezetben</a:t>
            </a:r>
            <a:endParaRPr lang="hu-HU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Motiváció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Háromdimenziós vizualizációk modern webfejlesztésben és optimalizálása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Oktatási és tudományos alkalmazások lehetőségei</a:t>
            </a:r>
            <a:endParaRPr lang="hu-HU" sz="2800" dirty="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0D6F89D1-D369-6D3B-ADCB-48C9C8C7C867}"/>
              </a:ext>
            </a:extLst>
          </p:cNvPr>
          <p:cNvSpPr txBox="1"/>
          <p:nvPr/>
        </p:nvSpPr>
        <p:spPr>
          <a:xfrm>
            <a:off x="-71804" y="15388426"/>
            <a:ext cx="2661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Belső témavezető:</a:t>
            </a:r>
          </a:p>
          <a:p>
            <a:pPr algn="ctr"/>
            <a:r>
              <a:rPr lang="hu-HU" dirty="0"/>
              <a:t>Dr. Horváth Győző</a:t>
            </a:r>
          </a:p>
          <a:p>
            <a:pPr algn="ctr"/>
            <a:r>
              <a:rPr lang="hu-HU" sz="1400" dirty="0"/>
              <a:t>Tanszékvezető egyetemi docens (ELTE IK)</a:t>
            </a:r>
            <a:endParaRPr lang="en-US" sz="1400" dirty="0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BBD7B423-0176-3494-4E5D-128A97FB86C5}"/>
              </a:ext>
            </a:extLst>
          </p:cNvPr>
          <p:cNvSpPr txBox="1"/>
          <p:nvPr/>
        </p:nvSpPr>
        <p:spPr>
          <a:xfrm>
            <a:off x="1117125" y="14193355"/>
            <a:ext cx="333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Nyírő Levente</a:t>
            </a:r>
          </a:p>
          <a:p>
            <a:pPr algn="ctr"/>
            <a:r>
              <a:rPr lang="hu-HU" sz="1400" dirty="0"/>
              <a:t>Programtervező informatikus </a:t>
            </a:r>
            <a:r>
              <a:rPr lang="hu-HU" sz="1400" dirty="0" err="1"/>
              <a:t>BSc</a:t>
            </a:r>
            <a:endParaRPr lang="en-US" sz="1400" dirty="0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776337FE-CBAE-2523-F6D7-E5AE5D56971F}"/>
              </a:ext>
            </a:extLst>
          </p:cNvPr>
          <p:cNvSpPr txBox="1"/>
          <p:nvPr/>
        </p:nvSpPr>
        <p:spPr>
          <a:xfrm>
            <a:off x="2926601" y="15388426"/>
            <a:ext cx="2661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Külső témavezető:</a:t>
            </a:r>
          </a:p>
          <a:p>
            <a:pPr algn="ctr"/>
            <a:r>
              <a:rPr lang="hu-HU" dirty="0" err="1"/>
              <a:t>Zvara</a:t>
            </a:r>
            <a:r>
              <a:rPr lang="hu-HU" dirty="0"/>
              <a:t> Zoltán</a:t>
            </a:r>
          </a:p>
          <a:p>
            <a:pPr algn="ctr"/>
            <a:r>
              <a:rPr lang="hu-HU" sz="1400" dirty="0"/>
              <a:t>Programtervező informatikus </a:t>
            </a:r>
            <a:r>
              <a:rPr lang="hu-HU" sz="1400" dirty="0" err="1"/>
              <a:t>MSc</a:t>
            </a:r>
            <a:r>
              <a:rPr lang="hu-HU" sz="1400" dirty="0"/>
              <a:t> (ELTE IK)</a:t>
            </a:r>
            <a:endParaRPr lang="en-US" sz="1400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96D89B8-FDBE-6062-8D44-602CACC63C2C}"/>
              </a:ext>
            </a:extLst>
          </p:cNvPr>
          <p:cNvSpPr txBox="1"/>
          <p:nvPr/>
        </p:nvSpPr>
        <p:spPr>
          <a:xfrm>
            <a:off x="1451273" y="16500359"/>
            <a:ext cx="2661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2025</a:t>
            </a:r>
            <a:endParaRPr lang="en-US" sz="1400" dirty="0"/>
          </a:p>
        </p:txBody>
      </p:sp>
      <p:sp>
        <p:nvSpPr>
          <p:cNvPr id="25" name="Cím 1">
            <a:extLst>
              <a:ext uri="{FF2B5EF4-FFF2-40B4-BE49-F238E27FC236}">
                <a16:creationId xmlns:a16="http://schemas.microsoft.com/office/drawing/2014/main" id="{44447A0B-BC97-02EC-3D94-92692808255A}"/>
              </a:ext>
            </a:extLst>
          </p:cNvPr>
          <p:cNvSpPr txBox="1">
            <a:spLocks/>
          </p:cNvSpPr>
          <p:nvPr/>
        </p:nvSpPr>
        <p:spPr>
          <a:xfrm>
            <a:off x="-241575" y="-10919825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Témaválasztás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68D3B7BA-F88C-D3FE-5814-3CC272F1B2BD}"/>
              </a:ext>
            </a:extLst>
          </p:cNvPr>
          <p:cNvSpPr txBox="1"/>
          <p:nvPr/>
        </p:nvSpPr>
        <p:spPr>
          <a:xfrm>
            <a:off x="3923345" y="10356388"/>
            <a:ext cx="333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Nyírő Levente</a:t>
            </a:r>
          </a:p>
          <a:p>
            <a:pPr algn="ctr"/>
            <a:r>
              <a:rPr lang="hu-HU" sz="1400" dirty="0"/>
              <a:t>Programtervező informatikus </a:t>
            </a:r>
            <a:r>
              <a:rPr lang="hu-HU" sz="1400" dirty="0" err="1"/>
              <a:t>MSc</a:t>
            </a:r>
            <a:endParaRPr lang="en-US" sz="1400" dirty="0"/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55CB2F52-7EEC-44D3-FA75-5FAE3AD941FF}"/>
              </a:ext>
            </a:extLst>
          </p:cNvPr>
          <p:cNvSpPr txBox="1"/>
          <p:nvPr/>
        </p:nvSpPr>
        <p:spPr>
          <a:xfrm>
            <a:off x="-241575" y="-9226497"/>
            <a:ext cx="7460433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Kihívások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Teljesítményoptimalizáció komplex 3D modelleknél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Valósághű bolygómozgások (elliptikus pályák, tengelyferdeség)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 err="1">
                <a:effectLst/>
                <a:latin typeface="quote-cjk-patch"/>
              </a:rPr>
              <a:t>Exobolygók</a:t>
            </a:r>
            <a:r>
              <a:rPr lang="hu-HU" sz="2800" b="0" i="0" dirty="0">
                <a:effectLst/>
                <a:latin typeface="quote-cjk-patch"/>
              </a:rPr>
              <a:t> dinamikus generálása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H</a:t>
            </a:r>
            <a:r>
              <a:rPr lang="hu-HU" sz="2800" b="0" i="0" dirty="0">
                <a:effectLst/>
                <a:latin typeface="quote-cjk-patch"/>
              </a:rPr>
              <a:t>őmérséklet-becslés Lagrange-interpolációval</a:t>
            </a:r>
            <a:endParaRPr lang="hu-HU" sz="2800" dirty="0"/>
          </a:p>
        </p:txBody>
      </p:sp>
      <p:sp>
        <p:nvSpPr>
          <p:cNvPr id="24" name="Cím 1">
            <a:extLst>
              <a:ext uri="{FF2B5EF4-FFF2-40B4-BE49-F238E27FC236}">
                <a16:creationId xmlns:a16="http://schemas.microsoft.com/office/drawing/2014/main" id="{C89DAF9C-16D5-B20C-E1D6-BB7E91FD2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9169793" y="-29960122"/>
            <a:ext cx="137856436" cy="48985713"/>
          </a:xfrm>
        </p:spPr>
        <p:txBody>
          <a:bodyPr>
            <a:noAutofit/>
          </a:bodyPr>
          <a:lstStyle/>
          <a:p>
            <a:r>
              <a:rPr lang="hu-HU" sz="1200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Naprendszer Szimuláció</a:t>
            </a:r>
            <a:br>
              <a:rPr lang="hu-HU" sz="1200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1200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Exobolygókkal</a:t>
            </a:r>
            <a:endParaRPr lang="hu-HU" sz="120000" b="1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303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CA97F3FE-7F4E-7D71-0257-830FFA363EAC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C6098432-41D7-1288-DCFF-1A3ED663B44A}"/>
              </a:ext>
            </a:extLst>
          </p:cNvPr>
          <p:cNvSpPr/>
          <p:nvPr/>
        </p:nvSpPr>
        <p:spPr>
          <a:xfrm rot="856661">
            <a:off x="-788072" y="-1739080"/>
            <a:ext cx="9456880" cy="10033780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450100" y="361455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Témaválasztás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1FFBF6A-EADA-0A0D-A796-9DAEBC490A78}"/>
              </a:ext>
            </a:extLst>
          </p:cNvPr>
          <p:cNvSpPr txBox="1"/>
          <p:nvPr/>
        </p:nvSpPr>
        <p:spPr>
          <a:xfrm>
            <a:off x="691675" y="1777999"/>
            <a:ext cx="7460433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Kihívások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Teljesítményoptimalizáció komplex 3D modelleknél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Valósághű bolygómozgások (elliptikus pályák, tengelyferdeség)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 err="1">
                <a:effectLst/>
                <a:latin typeface="quote-cjk-patch"/>
              </a:rPr>
              <a:t>Exobolygók</a:t>
            </a:r>
            <a:r>
              <a:rPr lang="hu-HU" sz="2800" b="0" i="0" dirty="0">
                <a:effectLst/>
                <a:latin typeface="quote-cjk-patch"/>
              </a:rPr>
              <a:t> dinamikus generálása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H</a:t>
            </a:r>
            <a:r>
              <a:rPr lang="hu-HU" sz="2800" b="0" i="0" dirty="0">
                <a:effectLst/>
                <a:latin typeface="quote-cjk-patch"/>
              </a:rPr>
              <a:t>őmérséklet-becslés Lagrange-interpolációval</a:t>
            </a:r>
            <a:endParaRPr lang="hu-HU" sz="2800" dirty="0"/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7C775267-42F9-B1A2-8D44-926C9665BA82}"/>
              </a:ext>
            </a:extLst>
          </p:cNvPr>
          <p:cNvSpPr txBox="1">
            <a:spLocks/>
          </p:cNvSpPr>
          <p:nvPr/>
        </p:nvSpPr>
        <p:spPr>
          <a:xfrm>
            <a:off x="691675" y="11328665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Bevezetés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ím 1">
            <a:extLst>
              <a:ext uri="{FF2B5EF4-FFF2-40B4-BE49-F238E27FC236}">
                <a16:creationId xmlns:a16="http://schemas.microsoft.com/office/drawing/2014/main" id="{EAD8DBEE-9416-B2CD-501F-9408A4B05B58}"/>
              </a:ext>
            </a:extLst>
          </p:cNvPr>
          <p:cNvSpPr txBox="1">
            <a:spLocks/>
          </p:cNvSpPr>
          <p:nvPr/>
        </p:nvSpPr>
        <p:spPr>
          <a:xfrm>
            <a:off x="387032" y="-9261483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Alapfunkciók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1B1876C8-D321-D0D7-BC0A-89621565935C}"/>
              </a:ext>
            </a:extLst>
          </p:cNvPr>
          <p:cNvSpPr txBox="1"/>
          <p:nvPr/>
        </p:nvSpPr>
        <p:spPr>
          <a:xfrm>
            <a:off x="628607" y="-7844939"/>
            <a:ext cx="6623525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Bolygó követés, kamerakezelés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Bolygó hozzáadása és törlése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Elliptikus pályák megjelenítése és elrejtése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Valós idejű teljesítménymérés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FPS-, CPU-, GPU-, memóriamérés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Adatkezelés: külső API-</a:t>
            </a:r>
            <a:r>
              <a:rPr lang="hu-HU" sz="2800" dirty="0" err="1"/>
              <a:t>ból</a:t>
            </a:r>
            <a:r>
              <a:rPr lang="hu-HU" sz="2800" dirty="0"/>
              <a:t> helyi JSON fájlban való eltárolás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D3000DD6-F96D-77F5-7B2A-53CDD66BB6C0}"/>
              </a:ext>
            </a:extLst>
          </p:cNvPr>
          <p:cNvSpPr txBox="1"/>
          <p:nvPr/>
        </p:nvSpPr>
        <p:spPr>
          <a:xfrm>
            <a:off x="450100" y="12613838"/>
            <a:ext cx="8035636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Cél: Interaktív, valósághű Naprendszer-modell webes környezetben</a:t>
            </a:r>
            <a:endParaRPr lang="hu-HU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Motiváció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Háromdimenziós vizualizációk modern webfejlesztésben és optimalizálása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Oktatási és tudományos alkalmazások lehetőségei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157141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3E99EFA1-99A8-3500-1F11-76BA62DDF378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C6098432-41D7-1288-DCFF-1A3ED663B44A}"/>
              </a:ext>
            </a:extLst>
          </p:cNvPr>
          <p:cNvSpPr/>
          <p:nvPr/>
        </p:nvSpPr>
        <p:spPr>
          <a:xfrm rot="856661">
            <a:off x="-885666" y="-1326636"/>
            <a:ext cx="8509269" cy="10033780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450100" y="361455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Alapfunkciók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1FFBF6A-EADA-0A0D-A796-9DAEBC490A78}"/>
              </a:ext>
            </a:extLst>
          </p:cNvPr>
          <p:cNvSpPr txBox="1"/>
          <p:nvPr/>
        </p:nvSpPr>
        <p:spPr>
          <a:xfrm>
            <a:off x="691675" y="1777999"/>
            <a:ext cx="6623525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Bolygó követés, kamerakezelés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Bolygó hozzáadása és törlése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Elliptikus pályák megjelenítése és elrejtése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Valós idejű teljesítménymérés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FPS-, CPU-, GPU-, memóriamérés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Adatkezelés: külső API-</a:t>
            </a:r>
            <a:r>
              <a:rPr lang="hu-HU" sz="2800" dirty="0" err="1"/>
              <a:t>ból</a:t>
            </a:r>
            <a:r>
              <a:rPr lang="hu-HU" sz="2800" dirty="0"/>
              <a:t> helyi JSON fájlban való eltárolás</a:t>
            </a:r>
          </a:p>
        </p:txBody>
      </p:sp>
      <p:sp>
        <p:nvSpPr>
          <p:cNvPr id="11" name="Cím 1">
            <a:extLst>
              <a:ext uri="{FF2B5EF4-FFF2-40B4-BE49-F238E27FC236}">
                <a16:creationId xmlns:a16="http://schemas.microsoft.com/office/drawing/2014/main" id="{C9D97788-BAFE-B61D-E2D4-70CD6AD70200}"/>
              </a:ext>
            </a:extLst>
          </p:cNvPr>
          <p:cNvSpPr txBox="1">
            <a:spLocks/>
          </p:cNvSpPr>
          <p:nvPr/>
        </p:nvSpPr>
        <p:spPr>
          <a:xfrm>
            <a:off x="631643" y="10991355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Témaválasztás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4" descr="Angular (web framework) - Wikipedia">
            <a:extLst>
              <a:ext uri="{FF2B5EF4-FFF2-40B4-BE49-F238E27FC236}">
                <a16:creationId xmlns:a16="http://schemas.microsoft.com/office/drawing/2014/main" id="{A586F3B6-F5AA-5C00-3735-8A6011917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14165" y="1609424"/>
            <a:ext cx="39751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ím 1">
            <a:extLst>
              <a:ext uri="{FF2B5EF4-FFF2-40B4-BE49-F238E27FC236}">
                <a16:creationId xmlns:a16="http://schemas.microsoft.com/office/drawing/2014/main" id="{701BEA7A-7155-8359-A807-B9ECFF6C67D7}"/>
              </a:ext>
            </a:extLst>
          </p:cNvPr>
          <p:cNvSpPr txBox="1">
            <a:spLocks/>
          </p:cNvSpPr>
          <p:nvPr/>
        </p:nvSpPr>
        <p:spPr>
          <a:xfrm>
            <a:off x="-8914165" y="-464174"/>
            <a:ext cx="4465340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Technol</a:t>
            </a:r>
            <a:r>
              <a:rPr lang="hu-HU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ógiák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2" descr="What I Wish I'd Known About Three.js | by Ian Henry Walls | Medium">
            <a:extLst>
              <a:ext uri="{FF2B5EF4-FFF2-40B4-BE49-F238E27FC236}">
                <a16:creationId xmlns:a16="http://schemas.microsoft.com/office/drawing/2014/main" id="{58828035-F455-E2DE-FE15-ADB14D371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9543" y="2313273"/>
            <a:ext cx="3441262" cy="173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zövegdoboz 18">
            <a:extLst>
              <a:ext uri="{FF2B5EF4-FFF2-40B4-BE49-F238E27FC236}">
                <a16:creationId xmlns:a16="http://schemas.microsoft.com/office/drawing/2014/main" id="{7B23BB14-9465-D3B7-9141-7B1E35529DC4}"/>
              </a:ext>
            </a:extLst>
          </p:cNvPr>
          <p:cNvSpPr txBox="1"/>
          <p:nvPr/>
        </p:nvSpPr>
        <p:spPr>
          <a:xfrm>
            <a:off x="631643" y="12430759"/>
            <a:ext cx="7460433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Kihívások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Teljesítményoptimalizáció komplex 3D modelleknél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Valósághű bolygómozgások (elliptikus pályák, tengelyferdeség)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 err="1">
                <a:effectLst/>
                <a:latin typeface="quote-cjk-patch"/>
              </a:rPr>
              <a:t>Exobolygók</a:t>
            </a:r>
            <a:r>
              <a:rPr lang="hu-HU" sz="2800" b="0" i="0" dirty="0">
                <a:effectLst/>
                <a:latin typeface="quote-cjk-patch"/>
              </a:rPr>
              <a:t> dinamikus generálása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H</a:t>
            </a:r>
            <a:r>
              <a:rPr lang="hu-HU" sz="2800" b="0" i="0" dirty="0">
                <a:effectLst/>
                <a:latin typeface="quote-cjk-patch"/>
              </a:rPr>
              <a:t>őmérséklet-becslés Lagrange-interpolációval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863137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0CACE937-BABA-08F8-7B67-72A80342C16C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C6098432-41D7-1288-DCFF-1A3ED663B44A}"/>
              </a:ext>
            </a:extLst>
          </p:cNvPr>
          <p:cNvSpPr/>
          <p:nvPr/>
        </p:nvSpPr>
        <p:spPr>
          <a:xfrm rot="856661">
            <a:off x="1516147" y="-2564833"/>
            <a:ext cx="8509269" cy="11371102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Angular (web framework) - Wikipedia">
            <a:extLst>
              <a:ext uri="{FF2B5EF4-FFF2-40B4-BE49-F238E27FC236}">
                <a16:creationId xmlns:a16="http://schemas.microsoft.com/office/drawing/2014/main" id="{58432EF9-1280-4E97-5959-499C8E986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991" y="1702705"/>
            <a:ext cx="39751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2345532" y="529974"/>
            <a:ext cx="4465340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Technol</a:t>
            </a:r>
            <a:r>
              <a:rPr lang="hu-HU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ógiák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2" descr="What I Wish I'd Known About Three.js | by Ian Henry Walls | Medium">
            <a:extLst>
              <a:ext uri="{FF2B5EF4-FFF2-40B4-BE49-F238E27FC236}">
                <a16:creationId xmlns:a16="http://schemas.microsoft.com/office/drawing/2014/main" id="{142F120E-E16F-5EFE-3548-48594C252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781" y="2856338"/>
            <a:ext cx="3441262" cy="173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ím 1">
            <a:extLst>
              <a:ext uri="{FF2B5EF4-FFF2-40B4-BE49-F238E27FC236}">
                <a16:creationId xmlns:a16="http://schemas.microsoft.com/office/drawing/2014/main" id="{225777B9-6D0F-DA8C-DF89-92186D84AC2E}"/>
              </a:ext>
            </a:extLst>
          </p:cNvPr>
          <p:cNvSpPr txBox="1">
            <a:spLocks/>
          </p:cNvSpPr>
          <p:nvPr/>
        </p:nvSpPr>
        <p:spPr>
          <a:xfrm>
            <a:off x="1024865" y="9913604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Alapfunkciók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C1FD0EE-04B9-81EB-CE5E-75BD8FCD17EC}"/>
              </a:ext>
            </a:extLst>
          </p:cNvPr>
          <p:cNvSpPr txBox="1"/>
          <p:nvPr/>
        </p:nvSpPr>
        <p:spPr>
          <a:xfrm>
            <a:off x="1266440" y="11330148"/>
            <a:ext cx="6623525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Bolygó követés, kamerakezelés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Bolygó hozzáadása és törlése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Elliptikus pályák megjelenítése és elrejtése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Valós idejű teljesítménymérés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FPS-, CPU-, GPU-, memóriamérés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Adatkezelés: külső API-</a:t>
            </a:r>
            <a:r>
              <a:rPr lang="hu-HU" sz="2800" dirty="0" err="1"/>
              <a:t>ból</a:t>
            </a:r>
            <a:r>
              <a:rPr lang="hu-HU" sz="2800" dirty="0"/>
              <a:t> helyi JSON fájlban való eltárolás</a:t>
            </a:r>
          </a:p>
        </p:txBody>
      </p:sp>
      <p:sp>
        <p:nvSpPr>
          <p:cNvPr id="11" name="Cím 1">
            <a:extLst>
              <a:ext uri="{FF2B5EF4-FFF2-40B4-BE49-F238E27FC236}">
                <a16:creationId xmlns:a16="http://schemas.microsoft.com/office/drawing/2014/main" id="{1F6B071D-874F-B750-6930-BD1993062710}"/>
              </a:ext>
            </a:extLst>
          </p:cNvPr>
          <p:cNvSpPr txBox="1">
            <a:spLocks/>
          </p:cNvSpPr>
          <p:nvPr/>
        </p:nvSpPr>
        <p:spPr>
          <a:xfrm>
            <a:off x="0" y="-6792493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Architektúra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79CCC06-07CA-B923-7ECD-ED82DCDD3DEB}"/>
              </a:ext>
            </a:extLst>
          </p:cNvPr>
          <p:cNvSpPr txBox="1"/>
          <p:nvPr/>
        </p:nvSpPr>
        <p:spPr>
          <a:xfrm>
            <a:off x="241575" y="-5375949"/>
            <a:ext cx="9235887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 err="1">
                <a:effectLst/>
                <a:latin typeface="quote-cjk-patch"/>
              </a:rPr>
              <a:t>Angular</a:t>
            </a:r>
            <a:r>
              <a:rPr lang="hu-HU" sz="2800" b="0" i="0" dirty="0">
                <a:effectLst/>
                <a:latin typeface="quote-cjk-patch"/>
              </a:rPr>
              <a:t> a strukturáltság, </a:t>
            </a:r>
            <a:r>
              <a:rPr lang="hu-HU" sz="2800" b="0" i="0" dirty="0" err="1">
                <a:effectLst/>
                <a:latin typeface="quote-cjk-patch"/>
              </a:rPr>
              <a:t>ThreeJS</a:t>
            </a:r>
            <a:r>
              <a:rPr lang="hu-HU" sz="2800" b="0" i="0" dirty="0">
                <a:effectLst/>
                <a:latin typeface="quote-cjk-patch"/>
              </a:rPr>
              <a:t> a 3D teljesítmény miatt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>
                <a:latin typeface="quote-cjk-patch"/>
              </a:rPr>
              <a:t>Terhelés mérése: </a:t>
            </a:r>
            <a:r>
              <a:rPr lang="hu-HU" sz="2800" b="0" i="0" dirty="0">
                <a:effectLst/>
                <a:latin typeface="quote-cjk-patch"/>
              </a:rPr>
              <a:t>Chrome </a:t>
            </a:r>
            <a:r>
              <a:rPr lang="hu-HU" sz="2800" b="0" i="0" dirty="0" err="1">
                <a:effectLst/>
                <a:latin typeface="quote-cjk-patch"/>
              </a:rPr>
              <a:t>DevTools</a:t>
            </a:r>
            <a:r>
              <a:rPr lang="hu-HU" sz="2800" b="0" i="0" dirty="0">
                <a:effectLst/>
                <a:latin typeface="quote-cjk-patch"/>
              </a:rPr>
              <a:t> + </a:t>
            </a:r>
            <a:r>
              <a:rPr lang="hu-HU" sz="2800" b="0" i="0" dirty="0" err="1">
                <a:effectLst/>
                <a:latin typeface="quote-cjk-patch"/>
              </a:rPr>
              <a:t>ThreeJS</a:t>
            </a:r>
            <a:r>
              <a:rPr lang="hu-HU" sz="2800" b="0" i="0" dirty="0">
                <a:effectLst/>
                <a:latin typeface="quote-cjk-patch"/>
              </a:rPr>
              <a:t> </a:t>
            </a:r>
            <a:r>
              <a:rPr lang="hu-HU" sz="2800" b="0" i="0" dirty="0" err="1">
                <a:effectLst/>
                <a:latin typeface="quote-cjk-patch"/>
              </a:rPr>
              <a:t>stats.js</a:t>
            </a:r>
            <a:endParaRPr lang="hu-HU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Optimalizációk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WebWorker</a:t>
            </a:r>
            <a:r>
              <a:rPr lang="hu-HU" sz="2800" dirty="0"/>
              <a:t> - Számítások kiszervezése mellékszálra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GPU gyorsítás - </a:t>
            </a:r>
            <a:r>
              <a:rPr lang="hu-HU" sz="2800" b="0" i="0" dirty="0" err="1">
                <a:effectLst/>
                <a:latin typeface="quote-cjk-patch"/>
              </a:rPr>
              <a:t>InstancedMesh</a:t>
            </a:r>
            <a:r>
              <a:rPr lang="hu-HU" sz="2800" b="0" i="0" dirty="0">
                <a:effectLst/>
                <a:latin typeface="quote-cjk-patch"/>
              </a:rPr>
              <a:t>, LOD (</a:t>
            </a:r>
            <a:r>
              <a:rPr lang="hu-HU" sz="2800" b="0" i="0" dirty="0" err="1">
                <a:effectLst/>
                <a:latin typeface="quote-cjk-patch"/>
              </a:rPr>
              <a:t>Level</a:t>
            </a:r>
            <a:r>
              <a:rPr lang="hu-HU" sz="2800" b="0" i="0" dirty="0">
                <a:effectLst/>
                <a:latin typeface="quote-cjk-patch"/>
              </a:rPr>
              <a:t> of </a:t>
            </a:r>
            <a:r>
              <a:rPr lang="hu-HU" sz="2800" b="0" i="0" dirty="0" err="1">
                <a:effectLst/>
                <a:latin typeface="quote-cjk-patch"/>
              </a:rPr>
              <a:t>Detail</a:t>
            </a:r>
            <a:r>
              <a:rPr lang="hu-HU" sz="2800" b="0" i="0" dirty="0">
                <a:effectLst/>
                <a:latin typeface="quote-cjk-patch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Memóriakezelés – Dinamikus textúrabetöltés</a:t>
            </a:r>
            <a:endParaRPr lang="hu-HU" sz="2800" dirty="0"/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92474790-9D3A-BC1D-4D75-EA9D4BA9D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4595" y="5677805"/>
            <a:ext cx="7772400" cy="59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62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0FD3638B-6001-080A-1E17-D40B73E8049C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C6098432-41D7-1288-DCFF-1A3ED663B44A}"/>
              </a:ext>
            </a:extLst>
          </p:cNvPr>
          <p:cNvSpPr/>
          <p:nvPr/>
        </p:nvSpPr>
        <p:spPr>
          <a:xfrm rot="856661">
            <a:off x="-799544" y="-1877519"/>
            <a:ext cx="10559589" cy="10033780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437713" y="544478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Architektúra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9ED335DF-2116-6A66-CAC1-5CE23E8F4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235" y="6030252"/>
            <a:ext cx="7772400" cy="597002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EDCBD818-8650-93B7-2F0A-C5EB59C0E3A0}"/>
              </a:ext>
            </a:extLst>
          </p:cNvPr>
          <p:cNvSpPr txBox="1"/>
          <p:nvPr/>
        </p:nvSpPr>
        <p:spPr>
          <a:xfrm>
            <a:off x="691675" y="1777999"/>
            <a:ext cx="9235887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 err="1">
                <a:effectLst/>
                <a:latin typeface="quote-cjk-patch"/>
              </a:rPr>
              <a:t>Angular</a:t>
            </a:r>
            <a:r>
              <a:rPr lang="hu-HU" sz="2800" b="0" i="0" dirty="0">
                <a:effectLst/>
                <a:latin typeface="quote-cjk-patch"/>
              </a:rPr>
              <a:t> a strukturáltság, </a:t>
            </a:r>
            <a:r>
              <a:rPr lang="hu-HU" sz="2800" b="0" i="0" dirty="0" err="1">
                <a:effectLst/>
                <a:latin typeface="quote-cjk-patch"/>
              </a:rPr>
              <a:t>ThreeJS</a:t>
            </a:r>
            <a:r>
              <a:rPr lang="hu-HU" sz="2800" b="0" i="0" dirty="0">
                <a:effectLst/>
                <a:latin typeface="quote-cjk-patch"/>
              </a:rPr>
              <a:t> a 3D teljesítmény miatt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>
                <a:latin typeface="quote-cjk-patch"/>
              </a:rPr>
              <a:t>Terhelés mérése: </a:t>
            </a:r>
            <a:r>
              <a:rPr lang="hu-HU" sz="2800" b="0" i="0" dirty="0">
                <a:effectLst/>
                <a:latin typeface="quote-cjk-patch"/>
              </a:rPr>
              <a:t>Chrome </a:t>
            </a:r>
            <a:r>
              <a:rPr lang="hu-HU" sz="2800" b="0" i="0" dirty="0" err="1">
                <a:effectLst/>
                <a:latin typeface="quote-cjk-patch"/>
              </a:rPr>
              <a:t>DevTools</a:t>
            </a:r>
            <a:r>
              <a:rPr lang="hu-HU" sz="2800" b="0" i="0" dirty="0">
                <a:effectLst/>
                <a:latin typeface="quote-cjk-patch"/>
              </a:rPr>
              <a:t> + </a:t>
            </a:r>
            <a:r>
              <a:rPr lang="hu-HU" sz="2800" b="0" i="0" dirty="0" err="1">
                <a:effectLst/>
                <a:latin typeface="quote-cjk-patch"/>
              </a:rPr>
              <a:t>ThreeJS</a:t>
            </a:r>
            <a:r>
              <a:rPr lang="hu-HU" sz="2800" b="0" i="0" dirty="0">
                <a:effectLst/>
                <a:latin typeface="quote-cjk-patch"/>
              </a:rPr>
              <a:t> </a:t>
            </a:r>
            <a:r>
              <a:rPr lang="hu-HU" sz="2800" b="0" i="0" dirty="0" err="1">
                <a:effectLst/>
                <a:latin typeface="quote-cjk-patch"/>
              </a:rPr>
              <a:t>stats.js</a:t>
            </a:r>
            <a:endParaRPr lang="hu-HU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Optimalizációk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WebWorker</a:t>
            </a:r>
            <a:r>
              <a:rPr lang="hu-HU" sz="2800" dirty="0"/>
              <a:t> - Számítások kiszervezése mellékszálra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GPU gyorsítás - </a:t>
            </a:r>
            <a:r>
              <a:rPr lang="hu-HU" sz="2800" b="0" i="0" dirty="0" err="1">
                <a:effectLst/>
                <a:latin typeface="quote-cjk-patch"/>
              </a:rPr>
              <a:t>InstancedMesh</a:t>
            </a:r>
            <a:r>
              <a:rPr lang="hu-HU" sz="2800" b="0" i="0" dirty="0">
                <a:effectLst/>
                <a:latin typeface="quote-cjk-patch"/>
              </a:rPr>
              <a:t>, LOD (</a:t>
            </a:r>
            <a:r>
              <a:rPr lang="hu-HU" sz="2800" b="0" i="0" dirty="0" err="1">
                <a:effectLst/>
                <a:latin typeface="quote-cjk-patch"/>
              </a:rPr>
              <a:t>Level</a:t>
            </a:r>
            <a:r>
              <a:rPr lang="hu-HU" sz="2800" b="0" i="0" dirty="0">
                <a:effectLst/>
                <a:latin typeface="quote-cjk-patch"/>
              </a:rPr>
              <a:t> of </a:t>
            </a:r>
            <a:r>
              <a:rPr lang="hu-HU" sz="2800" b="0" i="0" dirty="0" err="1">
                <a:effectLst/>
                <a:latin typeface="quote-cjk-patch"/>
              </a:rPr>
              <a:t>Detail</a:t>
            </a:r>
            <a:r>
              <a:rPr lang="hu-HU" sz="2800" b="0" i="0" dirty="0">
                <a:effectLst/>
                <a:latin typeface="quote-cjk-patch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Memóriakezelés – Dinamikus textúrabetöltés</a:t>
            </a:r>
            <a:endParaRPr lang="hu-HU" sz="2800" dirty="0"/>
          </a:p>
        </p:txBody>
      </p:sp>
      <p:pic>
        <p:nvPicPr>
          <p:cNvPr id="9" name="Picture 4" descr="Angular (web framework) - Wikipedia">
            <a:extLst>
              <a:ext uri="{FF2B5EF4-FFF2-40B4-BE49-F238E27FC236}">
                <a16:creationId xmlns:a16="http://schemas.microsoft.com/office/drawing/2014/main" id="{FD6E99C6-88E8-E894-1D5B-D5D46E6E4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00216" y="11210348"/>
            <a:ext cx="39751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ím 1">
            <a:extLst>
              <a:ext uri="{FF2B5EF4-FFF2-40B4-BE49-F238E27FC236}">
                <a16:creationId xmlns:a16="http://schemas.microsoft.com/office/drawing/2014/main" id="{6BC48736-7DD2-6BD2-6752-B39A1F122576}"/>
              </a:ext>
            </a:extLst>
          </p:cNvPr>
          <p:cNvSpPr txBox="1">
            <a:spLocks/>
          </p:cNvSpPr>
          <p:nvPr/>
        </p:nvSpPr>
        <p:spPr>
          <a:xfrm>
            <a:off x="1983565" y="11863904"/>
            <a:ext cx="4465340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Technol</a:t>
            </a:r>
            <a:r>
              <a:rPr lang="hu-HU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ógiák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2" descr="What I Wish I'd Known About Three.js | by Ian Henry Walls | Medium">
            <a:extLst>
              <a:ext uri="{FF2B5EF4-FFF2-40B4-BE49-F238E27FC236}">
                <a16:creationId xmlns:a16="http://schemas.microsoft.com/office/drawing/2014/main" id="{EA443BD0-82C2-40D2-1D62-E8D4B4CDF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200" y="11458255"/>
            <a:ext cx="3441262" cy="173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ím 1">
            <a:extLst>
              <a:ext uri="{FF2B5EF4-FFF2-40B4-BE49-F238E27FC236}">
                <a16:creationId xmlns:a16="http://schemas.microsoft.com/office/drawing/2014/main" id="{05C71486-9455-4E95-C7D9-4D7C929D4D3F}"/>
              </a:ext>
            </a:extLst>
          </p:cNvPr>
          <p:cNvSpPr txBox="1">
            <a:spLocks/>
          </p:cNvSpPr>
          <p:nvPr/>
        </p:nvSpPr>
        <p:spPr>
          <a:xfrm>
            <a:off x="578673" y="-7118663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Kutatási kérdések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323D25AD-6380-5C0B-6618-16DC5D05913D}"/>
              </a:ext>
            </a:extLst>
          </p:cNvPr>
          <p:cNvSpPr txBox="1"/>
          <p:nvPr/>
        </p:nvSpPr>
        <p:spPr>
          <a:xfrm>
            <a:off x="820248" y="-5702119"/>
            <a:ext cx="9235887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Hogyan javítható a </a:t>
            </a:r>
            <a:r>
              <a:rPr lang="hu-HU" sz="2800" dirty="0" err="1"/>
              <a:t>renderelési</a:t>
            </a:r>
            <a:r>
              <a:rPr lang="hu-HU" sz="2800" dirty="0"/>
              <a:t> teljesítmény?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 módszer milyen </a:t>
            </a:r>
            <a:r>
              <a:rPr lang="hu-HU" sz="2800" dirty="0" err="1"/>
              <a:t>teljesítménybeli</a:t>
            </a:r>
            <a:r>
              <a:rPr lang="hu-HU" sz="2800" dirty="0"/>
              <a:t> eredményeket hoz?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Valósághű fény-árnyék szimuláció létrehozása</a:t>
            </a:r>
          </a:p>
        </p:txBody>
      </p:sp>
    </p:spTree>
    <p:extLst>
      <p:ext uri="{BB962C8B-B14F-4D97-AF65-F5344CB8AC3E}">
        <p14:creationId xmlns:p14="http://schemas.microsoft.com/office/powerpoint/2010/main" val="4064198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F33DD78C-383C-D359-4904-244622D7F6F0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C6098432-41D7-1288-DCFF-1A3ED663B44A}"/>
              </a:ext>
            </a:extLst>
          </p:cNvPr>
          <p:cNvSpPr/>
          <p:nvPr/>
        </p:nvSpPr>
        <p:spPr>
          <a:xfrm rot="856661">
            <a:off x="-843409" y="-1664042"/>
            <a:ext cx="10009649" cy="10564394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650132" y="721999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Kutatási kérdések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DCBD818-8650-93B7-2F0A-C5EB59C0E3A0}"/>
              </a:ext>
            </a:extLst>
          </p:cNvPr>
          <p:cNvSpPr txBox="1"/>
          <p:nvPr/>
        </p:nvSpPr>
        <p:spPr>
          <a:xfrm>
            <a:off x="691675" y="2165711"/>
            <a:ext cx="9235887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Hogyan javítható a </a:t>
            </a:r>
            <a:r>
              <a:rPr lang="hu-HU" sz="2800" dirty="0" err="1"/>
              <a:t>renderelési</a:t>
            </a:r>
            <a:r>
              <a:rPr lang="hu-HU" sz="2800" dirty="0"/>
              <a:t> teljesítmény?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 módszer milyen </a:t>
            </a:r>
            <a:r>
              <a:rPr lang="hu-HU" sz="2800" dirty="0" err="1"/>
              <a:t>teljesítménybeli</a:t>
            </a:r>
            <a:r>
              <a:rPr lang="hu-HU" sz="2800" dirty="0"/>
              <a:t> eredményeket hoz?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Valósághű fény-árnyék szimuláció létrehozása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3313D1B-9B49-CD9F-F8BD-0DE6A9E5728E}"/>
              </a:ext>
            </a:extLst>
          </p:cNvPr>
          <p:cNvSpPr txBox="1">
            <a:spLocks/>
          </p:cNvSpPr>
          <p:nvPr/>
        </p:nvSpPr>
        <p:spPr>
          <a:xfrm>
            <a:off x="0" y="10222519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Architektúra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2528934B-CA8D-888D-AA25-53DD52EFF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35" y="15891316"/>
            <a:ext cx="7772400" cy="597002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A392423C-BAE6-9C16-3B9C-CB2925CE344F}"/>
              </a:ext>
            </a:extLst>
          </p:cNvPr>
          <p:cNvSpPr txBox="1"/>
          <p:nvPr/>
        </p:nvSpPr>
        <p:spPr>
          <a:xfrm>
            <a:off x="241575" y="11639063"/>
            <a:ext cx="9235887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 err="1">
                <a:effectLst/>
                <a:latin typeface="quote-cjk-patch"/>
              </a:rPr>
              <a:t>Angular</a:t>
            </a:r>
            <a:r>
              <a:rPr lang="hu-HU" sz="2800" b="0" i="0" dirty="0">
                <a:effectLst/>
                <a:latin typeface="quote-cjk-patch"/>
              </a:rPr>
              <a:t> a strukturáltság, </a:t>
            </a:r>
            <a:r>
              <a:rPr lang="hu-HU" sz="2800" b="0" i="0" dirty="0" err="1">
                <a:effectLst/>
                <a:latin typeface="quote-cjk-patch"/>
              </a:rPr>
              <a:t>ThreeJS</a:t>
            </a:r>
            <a:r>
              <a:rPr lang="hu-HU" sz="2800" b="0" i="0" dirty="0">
                <a:effectLst/>
                <a:latin typeface="quote-cjk-patch"/>
              </a:rPr>
              <a:t> a 3D teljesítmény miatt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>
                <a:latin typeface="quote-cjk-patch"/>
              </a:rPr>
              <a:t>Terhelés mérése: </a:t>
            </a:r>
            <a:r>
              <a:rPr lang="hu-HU" sz="2800" b="0" i="0" dirty="0">
                <a:effectLst/>
                <a:latin typeface="quote-cjk-patch"/>
              </a:rPr>
              <a:t>Chrome </a:t>
            </a:r>
            <a:r>
              <a:rPr lang="hu-HU" sz="2800" b="0" i="0" dirty="0" err="1">
                <a:effectLst/>
                <a:latin typeface="quote-cjk-patch"/>
              </a:rPr>
              <a:t>DevTools</a:t>
            </a:r>
            <a:r>
              <a:rPr lang="hu-HU" sz="2800" b="0" i="0" dirty="0">
                <a:effectLst/>
                <a:latin typeface="quote-cjk-patch"/>
              </a:rPr>
              <a:t> + </a:t>
            </a:r>
            <a:r>
              <a:rPr lang="hu-HU" sz="2800" b="0" i="0" dirty="0" err="1">
                <a:effectLst/>
                <a:latin typeface="quote-cjk-patch"/>
              </a:rPr>
              <a:t>ThreeJS</a:t>
            </a:r>
            <a:r>
              <a:rPr lang="hu-HU" sz="2800" b="0" i="0" dirty="0">
                <a:effectLst/>
                <a:latin typeface="quote-cjk-patch"/>
              </a:rPr>
              <a:t> </a:t>
            </a:r>
            <a:r>
              <a:rPr lang="hu-HU" sz="2800" b="0" i="0" dirty="0" err="1">
                <a:effectLst/>
                <a:latin typeface="quote-cjk-patch"/>
              </a:rPr>
              <a:t>stats.js</a:t>
            </a:r>
            <a:endParaRPr lang="hu-HU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Optimalizációk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WebWorker</a:t>
            </a:r>
            <a:r>
              <a:rPr lang="hu-HU" sz="2800" dirty="0"/>
              <a:t> - Számítások kiszervezése mellékszálra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GPU gyorsítás - </a:t>
            </a:r>
            <a:r>
              <a:rPr lang="hu-HU" sz="2800" b="0" i="0" dirty="0" err="1">
                <a:effectLst/>
                <a:latin typeface="quote-cjk-patch"/>
              </a:rPr>
              <a:t>InstancedMesh</a:t>
            </a:r>
            <a:r>
              <a:rPr lang="hu-HU" sz="2800" b="0" i="0" dirty="0">
                <a:effectLst/>
                <a:latin typeface="quote-cjk-patch"/>
              </a:rPr>
              <a:t>, LOD (</a:t>
            </a:r>
            <a:r>
              <a:rPr lang="hu-HU" sz="2800" b="0" i="0" dirty="0" err="1">
                <a:effectLst/>
                <a:latin typeface="quote-cjk-patch"/>
              </a:rPr>
              <a:t>Level</a:t>
            </a:r>
            <a:r>
              <a:rPr lang="hu-HU" sz="2800" b="0" i="0" dirty="0">
                <a:effectLst/>
                <a:latin typeface="quote-cjk-patch"/>
              </a:rPr>
              <a:t> of </a:t>
            </a:r>
            <a:r>
              <a:rPr lang="hu-HU" sz="2800" b="0" i="0" dirty="0" err="1">
                <a:effectLst/>
                <a:latin typeface="quote-cjk-patch"/>
              </a:rPr>
              <a:t>Detail</a:t>
            </a:r>
            <a:r>
              <a:rPr lang="hu-HU" sz="2800" b="0" i="0" dirty="0">
                <a:effectLst/>
                <a:latin typeface="quote-cjk-patch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Memóriakezelés – Dinamikus textúrabetöltés</a:t>
            </a:r>
            <a:endParaRPr lang="hu-HU" sz="2800" dirty="0"/>
          </a:p>
        </p:txBody>
      </p:sp>
      <p:sp>
        <p:nvSpPr>
          <p:cNvPr id="14" name="Cím 1">
            <a:extLst>
              <a:ext uri="{FF2B5EF4-FFF2-40B4-BE49-F238E27FC236}">
                <a16:creationId xmlns:a16="http://schemas.microsoft.com/office/drawing/2014/main" id="{624276B2-D556-274D-1A45-07183BCCCB19}"/>
              </a:ext>
            </a:extLst>
          </p:cNvPr>
          <p:cNvSpPr txBox="1">
            <a:spLocks/>
          </p:cNvSpPr>
          <p:nvPr/>
        </p:nvSpPr>
        <p:spPr>
          <a:xfrm>
            <a:off x="691675" y="-8954834"/>
            <a:ext cx="655077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Mérési eredmények</a:t>
            </a:r>
            <a:endParaRPr lang="en-US"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087690E7-B104-57A0-EECC-AD8E3A33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62927" y="697999"/>
            <a:ext cx="3545661" cy="2160000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A2354594-498E-EBE1-A897-8C5A499E7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3522" y="1269000"/>
            <a:ext cx="3708791" cy="2160000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BB4EBE11-B2FD-0866-73A2-5D70EAEFB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601699" y="3641730"/>
            <a:ext cx="3584433" cy="2160000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27BF4DA8-5AA7-BB9D-5E92-0E8B1C285A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61523" y="4164091"/>
            <a:ext cx="3552787" cy="2160000"/>
          </a:xfrm>
          <a:prstGeom prst="rect">
            <a:avLst/>
          </a:prstGeom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77490471-9270-5955-1085-D77ADD068424}"/>
              </a:ext>
            </a:extLst>
          </p:cNvPr>
          <p:cNvSpPr txBox="1"/>
          <p:nvPr/>
        </p:nvSpPr>
        <p:spPr>
          <a:xfrm>
            <a:off x="3766135" y="7250890"/>
            <a:ext cx="8583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</a:rPr>
              <a:t>A fenti tesztek Apple </a:t>
            </a:r>
            <a:r>
              <a:rPr lang="hu-HU" sz="1600" dirty="0" err="1">
                <a:solidFill>
                  <a:schemeClr val="bg1"/>
                </a:solidFill>
              </a:rPr>
              <a:t>Macbook</a:t>
            </a:r>
            <a:r>
              <a:rPr lang="hu-HU" sz="1600" dirty="0">
                <a:solidFill>
                  <a:schemeClr val="bg1"/>
                </a:solidFill>
              </a:rPr>
              <a:t> M1-es rendszeren a program 5x futtatott átlagolt változatát ábrázolják</a:t>
            </a:r>
          </a:p>
        </p:txBody>
      </p:sp>
    </p:spTree>
    <p:extLst>
      <p:ext uri="{BB962C8B-B14F-4D97-AF65-F5344CB8AC3E}">
        <p14:creationId xmlns:p14="http://schemas.microsoft.com/office/powerpoint/2010/main" val="2127897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2EFC0A41-35C1-8B3B-6A1F-015883A6FEBA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E574383-B350-27D7-A823-8CD45725B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204" y="1289803"/>
            <a:ext cx="3545661" cy="216000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FF4A3994-6195-E608-B32F-904FACAA4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4" y="1289803"/>
            <a:ext cx="3708791" cy="216000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38C6A1BC-8BE2-8635-C872-8050B1A8F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432" y="4233534"/>
            <a:ext cx="3584433" cy="2160000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3F8F90AB-46CC-D2CB-1110-B53471A6A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875" y="4233534"/>
            <a:ext cx="3552787" cy="2160000"/>
          </a:xfrm>
          <a:prstGeom prst="rect">
            <a:avLst/>
          </a:prstGeom>
        </p:spPr>
      </p:pic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450098" y="162063"/>
            <a:ext cx="655077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Mérési eredmények</a:t>
            </a:r>
            <a:endParaRPr lang="en-US"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9E7B87D-3EA1-F5E3-AFC8-F079AC6DE1DD}"/>
              </a:ext>
            </a:extLst>
          </p:cNvPr>
          <p:cNvSpPr txBox="1"/>
          <p:nvPr/>
        </p:nvSpPr>
        <p:spPr>
          <a:xfrm>
            <a:off x="3608112" y="6519446"/>
            <a:ext cx="8583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</a:rPr>
              <a:t>A fenti tesztek Apple </a:t>
            </a:r>
            <a:r>
              <a:rPr lang="hu-HU" sz="1600" dirty="0" err="1">
                <a:solidFill>
                  <a:schemeClr val="bg1"/>
                </a:solidFill>
              </a:rPr>
              <a:t>Macbook</a:t>
            </a:r>
            <a:r>
              <a:rPr lang="hu-HU" sz="1600" dirty="0">
                <a:solidFill>
                  <a:schemeClr val="bg1"/>
                </a:solidFill>
              </a:rPr>
              <a:t> M1-es rendszeren a program 5x futtatott átlagolt változatát ábrázolják</a:t>
            </a:r>
          </a:p>
        </p:txBody>
      </p:sp>
      <p:sp>
        <p:nvSpPr>
          <p:cNvPr id="10" name="Cím 1">
            <a:extLst>
              <a:ext uri="{FF2B5EF4-FFF2-40B4-BE49-F238E27FC236}">
                <a16:creationId xmlns:a16="http://schemas.microsoft.com/office/drawing/2014/main" id="{B1AA7933-3407-3AD8-C93B-B12E0C172D5A}"/>
              </a:ext>
            </a:extLst>
          </p:cNvPr>
          <p:cNvSpPr txBox="1">
            <a:spLocks/>
          </p:cNvSpPr>
          <p:nvPr/>
        </p:nvSpPr>
        <p:spPr>
          <a:xfrm>
            <a:off x="864435" y="9147205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Kutatási kérdések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6240B97-017A-15BF-3CA2-07FDA9E2298E}"/>
              </a:ext>
            </a:extLst>
          </p:cNvPr>
          <p:cNvSpPr txBox="1"/>
          <p:nvPr/>
        </p:nvSpPr>
        <p:spPr>
          <a:xfrm>
            <a:off x="1106010" y="10563749"/>
            <a:ext cx="9235887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Hogyan javítható a </a:t>
            </a:r>
            <a:r>
              <a:rPr lang="hu-HU" sz="2800" dirty="0" err="1"/>
              <a:t>renderelési</a:t>
            </a:r>
            <a:r>
              <a:rPr lang="hu-HU" sz="2800" dirty="0"/>
              <a:t> teljesítmény?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 módszer milyen </a:t>
            </a:r>
            <a:r>
              <a:rPr lang="hu-HU" sz="2800" dirty="0" err="1"/>
              <a:t>teljesítménybeli</a:t>
            </a:r>
            <a:r>
              <a:rPr lang="hu-HU" sz="2800" dirty="0"/>
              <a:t> eredményeket hoz?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Valósághű fény-árnyék szimuláció létrehozása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75837E4C-7AC0-E814-19C7-281A7915655F}"/>
              </a:ext>
            </a:extLst>
          </p:cNvPr>
          <p:cNvSpPr/>
          <p:nvPr/>
        </p:nvSpPr>
        <p:spPr>
          <a:xfrm rot="856661">
            <a:off x="-11379216" y="-2912394"/>
            <a:ext cx="9736210" cy="10564394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83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2C86AD1B-02A1-C5D3-DC72-1C5E5C53C035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450099" y="361455"/>
            <a:ext cx="655077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Mérési eredmények</a:t>
            </a:r>
            <a:endParaRPr lang="en-US"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DCBD818-8650-93B7-2F0A-C5EB59C0E3A0}"/>
              </a:ext>
            </a:extLst>
          </p:cNvPr>
          <p:cNvSpPr txBox="1"/>
          <p:nvPr/>
        </p:nvSpPr>
        <p:spPr>
          <a:xfrm>
            <a:off x="664026" y="1334251"/>
            <a:ext cx="403748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FPS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stabil 60 </a:t>
            </a:r>
            <a:r>
              <a:rPr lang="hu-HU" sz="2800" dirty="0" err="1">
                <a:solidFill>
                  <a:schemeClr val="bg1"/>
                </a:solidFill>
              </a:rPr>
              <a:t>workerrel</a:t>
            </a:r>
            <a:endParaRPr lang="hu-HU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30-40 anélkül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FD27D572-BD4D-45BD-B629-6E2D8C98B50B}"/>
              </a:ext>
            </a:extLst>
          </p:cNvPr>
          <p:cNvSpPr txBox="1"/>
          <p:nvPr/>
        </p:nvSpPr>
        <p:spPr>
          <a:xfrm>
            <a:off x="6687663" y="1334251"/>
            <a:ext cx="4037488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RAM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Átlagosan 25 MB </a:t>
            </a:r>
            <a:r>
              <a:rPr lang="hu-HU" sz="2800" dirty="0" err="1">
                <a:solidFill>
                  <a:schemeClr val="bg1"/>
                </a:solidFill>
              </a:rPr>
              <a:t>workerrel</a:t>
            </a:r>
            <a:endParaRPr lang="hu-HU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Kb. 300 anélkül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C596614-71CC-0599-0FBD-C5D067E902F4}"/>
              </a:ext>
            </a:extLst>
          </p:cNvPr>
          <p:cNvSpPr txBox="1"/>
          <p:nvPr/>
        </p:nvSpPr>
        <p:spPr>
          <a:xfrm>
            <a:off x="664026" y="3947673"/>
            <a:ext cx="403748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GPU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3-10% </a:t>
            </a:r>
            <a:r>
              <a:rPr lang="hu-HU" sz="2800" dirty="0" err="1">
                <a:solidFill>
                  <a:schemeClr val="bg1"/>
                </a:solidFill>
              </a:rPr>
              <a:t>workerrel</a:t>
            </a:r>
            <a:endParaRPr lang="hu-HU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20-65% anélkül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EA15ADB3-EDCE-B557-5F7E-0FAE2710FB6B}"/>
              </a:ext>
            </a:extLst>
          </p:cNvPr>
          <p:cNvSpPr txBox="1"/>
          <p:nvPr/>
        </p:nvSpPr>
        <p:spPr>
          <a:xfrm>
            <a:off x="6687663" y="3947673"/>
            <a:ext cx="5285262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CPU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Átlagosan 90% </a:t>
            </a:r>
            <a:r>
              <a:rPr lang="hu-HU" sz="2800" dirty="0" err="1">
                <a:solidFill>
                  <a:schemeClr val="bg1"/>
                </a:solidFill>
              </a:rPr>
              <a:t>workerrel</a:t>
            </a:r>
            <a:endParaRPr lang="hu-HU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Kb. 75-80% anélkül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B2A0BDC7-211D-AB1A-837A-46B4AF50C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674" y="1269000"/>
            <a:ext cx="3545661" cy="2160000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B45A5595-4AE2-459D-1633-69E12B094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2814" y="1228219"/>
            <a:ext cx="3708791" cy="2160000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B0A474DE-6DFC-10C5-6A9C-B0BB978DF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5902" y="4212731"/>
            <a:ext cx="3584433" cy="2160000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8ACD6D5B-4263-3281-77DF-FCA662076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90815" y="4123310"/>
            <a:ext cx="3552787" cy="2160000"/>
          </a:xfrm>
          <a:prstGeom prst="rect">
            <a:avLst/>
          </a:prstGeom>
        </p:spPr>
      </p:pic>
      <p:sp>
        <p:nvSpPr>
          <p:cNvPr id="19" name="Szövegdoboz 18">
            <a:extLst>
              <a:ext uri="{FF2B5EF4-FFF2-40B4-BE49-F238E27FC236}">
                <a16:creationId xmlns:a16="http://schemas.microsoft.com/office/drawing/2014/main" id="{137B7720-DBA9-A49D-729D-A2BDDCE56FC6}"/>
              </a:ext>
            </a:extLst>
          </p:cNvPr>
          <p:cNvSpPr txBox="1"/>
          <p:nvPr/>
        </p:nvSpPr>
        <p:spPr>
          <a:xfrm>
            <a:off x="3518310" y="6496545"/>
            <a:ext cx="8583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</a:rPr>
              <a:t>A fenti tesztek Apple </a:t>
            </a:r>
            <a:r>
              <a:rPr lang="hu-HU" sz="1600" dirty="0" err="1">
                <a:solidFill>
                  <a:schemeClr val="bg1"/>
                </a:solidFill>
              </a:rPr>
              <a:t>Macbook</a:t>
            </a:r>
            <a:r>
              <a:rPr lang="hu-HU" sz="1600" dirty="0">
                <a:solidFill>
                  <a:schemeClr val="bg1"/>
                </a:solidFill>
              </a:rPr>
              <a:t> M1-es rendszeren a program 5x futtatott átlagolt változatát ábrázolják</a:t>
            </a: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C4A853A0-553D-3D15-D811-2BF20C6EB48C}"/>
              </a:ext>
            </a:extLst>
          </p:cNvPr>
          <p:cNvSpPr/>
          <p:nvPr/>
        </p:nvSpPr>
        <p:spPr>
          <a:xfrm rot="856661">
            <a:off x="-11330179" y="-2778741"/>
            <a:ext cx="9757457" cy="10255480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ím 1">
            <a:extLst>
              <a:ext uri="{FF2B5EF4-FFF2-40B4-BE49-F238E27FC236}">
                <a16:creationId xmlns:a16="http://schemas.microsoft.com/office/drawing/2014/main" id="{51F048AF-EB34-27F6-6BBC-321D60A51CAF}"/>
              </a:ext>
            </a:extLst>
          </p:cNvPr>
          <p:cNvSpPr txBox="1">
            <a:spLocks/>
          </p:cNvSpPr>
          <p:nvPr/>
        </p:nvSpPr>
        <p:spPr>
          <a:xfrm>
            <a:off x="450099" y="-5274295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Kihívások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97058683-D553-B26B-B50E-693F2CA701F0}"/>
              </a:ext>
            </a:extLst>
          </p:cNvPr>
          <p:cNvSpPr txBox="1"/>
          <p:nvPr/>
        </p:nvSpPr>
        <p:spPr>
          <a:xfrm>
            <a:off x="691674" y="-3857751"/>
            <a:ext cx="9235887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Kamera mozgásának a szakadozása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Linear</a:t>
            </a:r>
            <a:r>
              <a:rPr lang="hu-HU" sz="2800" dirty="0"/>
              <a:t> </a:t>
            </a:r>
            <a:r>
              <a:rPr lang="hu-HU" sz="2800" dirty="0" err="1"/>
              <a:t>interpolation</a:t>
            </a:r>
            <a:r>
              <a:rPr lang="hu-HU" sz="2800" dirty="0"/>
              <a:t> (LERP) a kamera mozgatásánál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API függőség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Helyi adattárolás biztonsági mentésként</a:t>
            </a:r>
          </a:p>
        </p:txBody>
      </p:sp>
    </p:spTree>
    <p:extLst>
      <p:ext uri="{BB962C8B-B14F-4D97-AF65-F5344CB8AC3E}">
        <p14:creationId xmlns:p14="http://schemas.microsoft.com/office/powerpoint/2010/main" val="3684687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845</Words>
  <Application>Microsoft Macintosh PowerPoint</Application>
  <PresentationFormat>Szélesvásznú</PresentationFormat>
  <Paragraphs>201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quote-cjk-patch</vt:lpstr>
      <vt:lpstr>Segoe UI</vt:lpstr>
      <vt:lpstr>Office-téma</vt:lpstr>
      <vt:lpstr>Naprendszer Szimuláció Exobolygókkal</vt:lpstr>
      <vt:lpstr>Naprendszer Szimuláció Exobolygókkal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Racing Tournament</dc:title>
  <dc:creator>Levente Nyiro</dc:creator>
  <cp:lastModifiedBy>Nyírő Levente Gyula</cp:lastModifiedBy>
  <cp:revision>13</cp:revision>
  <dcterms:created xsi:type="dcterms:W3CDTF">2023-06-06T07:44:46Z</dcterms:created>
  <dcterms:modified xsi:type="dcterms:W3CDTF">2025-06-30T17:44:34Z</dcterms:modified>
</cp:coreProperties>
</file>