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7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2B"/>
    <a:srgbClr val="00168F"/>
    <a:srgbClr val="D5CBCD"/>
    <a:srgbClr val="EAF4F4"/>
    <a:srgbClr val="BC4749"/>
    <a:srgbClr val="E9ECEF"/>
    <a:srgbClr val="D4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9" autoAdjust="0"/>
    <p:restoredTop sz="96228"/>
  </p:normalViewPr>
  <p:slideViewPr>
    <p:cSldViewPr snapToGrid="0">
      <p:cViewPr varScale="1">
        <p:scale>
          <a:sx n="122" d="100"/>
          <a:sy n="122" d="100"/>
        </p:scale>
        <p:origin x="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450EA-F184-557A-2D32-03FCEF51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62CB65-AA18-C5B1-1535-171E301F8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4EA964-B6B2-41EC-0523-34211D05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B56D0F-B65D-9589-7CC8-8B982FDA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6655B7-0F7C-FDFE-0DC2-92DFFB0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0DC0C-BC1C-3382-5405-5920C65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3D8FD7-02BE-F9CC-C7C4-054FA5A5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9ACDF3-F71E-60B2-BC39-14688C8C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8A612D-1EB0-8864-1F9E-455D6FF9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8DCC-8670-7CCF-934E-2F5278F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9542137-0E58-04F6-4962-F2C0A05C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D2C8F86-26E5-1C52-F44A-FA8450E54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35369C-8AED-006E-81D9-3629D72D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81E46-BECE-5FF0-7260-73867B69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100D3E-7E64-D3BC-335B-33C4916D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77135F-CB93-C7C8-C323-52CA6B7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9F946-E562-505F-75AD-C894D0AC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7AC2D8-DEF2-8A63-9A77-9F5C49E8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86A31D-8B2F-275F-B8DA-7FE3B7C4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8CE4D-CE85-3538-2806-58F4F10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CF59F-8661-A400-D6CC-E68147F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D5AB77-9A30-F9E5-A727-11814519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3D0DEA-EDFC-37C9-A230-C870FD1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0DE76-2B0B-CA9D-16DD-D878733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C363C3-66C3-F06D-BC06-BEE4F651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58D87-CFD8-D978-1833-479A2B7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7D319-C173-755B-56E0-0341DD9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5EB227-ADB1-2942-FE96-E489C825F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E2D523-1BF8-65A8-14CA-CB174C77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247816-12DA-DC2B-1638-0E51FEA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B7DD52-0F0B-2CD5-B663-558F838D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1F7FC-5CFB-892F-4567-4D5E4A39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1810E0-B034-C6FF-912A-12FC9B2D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CA7A85-68E5-80DE-DE25-DB433A23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18540F-50D3-01DB-8F46-E1A5A26BE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653931-6262-85A0-1A9B-49831A02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8E41A8B-9E9E-A266-C594-1F70BBA5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1728CAC-C414-DF23-8B87-694CD57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E33005-D851-CD08-868E-1BB31FA9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537614-87FC-BFA2-47E5-175B118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3FC2E0F-5ED1-9929-43C7-A3BD59A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8EE103-9ECF-293E-67C0-6C093593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B31747-B570-3F13-9689-8C87234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5A50BB-3126-7E73-8D37-02FCDCE3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57C893-1F71-7615-900A-614B451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83C18B7-4847-1D1D-FB63-4023D3D1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1D193-1877-EF47-FE59-E177ACA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30EA22-9D5D-02BC-E607-39DA1B0A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455347-D7BD-B8E4-7BA5-7B0C2AB6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229DCA-6BB5-FFA8-8C96-E64F7DD6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100F91-304D-D63A-B5CF-9075C4D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787064-6257-E851-92F6-B8FB493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59893-2102-EA57-F20A-F9A0A3BE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AFEB459-5475-AD0A-ED26-59E762EEF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CD5097-5A57-78DB-17C7-D3C051C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A3520C-4E81-DDDD-82DB-9D69464C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FA7C40-FFCB-C14A-2D29-310FAC42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337E4F-885C-1DDA-3CEA-47A0A802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06CC98-B927-A440-8EEA-8B25CF04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4A7BBA-0C54-6E37-2DE6-BFC0685F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EB5FC1-487C-5921-14C6-F528C435C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79D7-0841-45E4-8C6F-DDB18C203C8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051B59-B109-2271-7CF4-54C9DD02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8CBD33-9E9C-0D18-B36C-9F5B5D30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58A79A24-2576-97FD-AA3C-7425C889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5302" y="-871560"/>
            <a:ext cx="18028644" cy="10810991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266E797-FDAF-FC3C-30CE-55FC781D3862}"/>
              </a:ext>
            </a:extLst>
          </p:cNvPr>
          <p:cNvSpPr/>
          <p:nvPr/>
        </p:nvSpPr>
        <p:spPr>
          <a:xfrm rot="856661">
            <a:off x="4752636" y="-1231241"/>
            <a:ext cx="6183086" cy="9708593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74879C-C4C6-FB77-AB12-54593A5A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0587" y="1745340"/>
            <a:ext cx="5225143" cy="1856695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Naprendszer Szimuláció</a:t>
            </a:r>
            <a:br>
              <a:rPr lang="hu-HU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4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Exobolygókkal</a:t>
            </a:r>
            <a:endParaRPr lang="hu-HU" sz="4800" b="1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C186261-DF48-87A5-1CEB-956941318CC9}"/>
              </a:ext>
            </a:extLst>
          </p:cNvPr>
          <p:cNvSpPr txBox="1"/>
          <p:nvPr/>
        </p:nvSpPr>
        <p:spPr>
          <a:xfrm>
            <a:off x="4688683" y="5311340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Belső témavezető:</a:t>
            </a:r>
          </a:p>
          <a:p>
            <a:pPr algn="ctr"/>
            <a:r>
              <a:rPr lang="hu-HU" dirty="0"/>
              <a:t>Dr. Horváth Győző</a:t>
            </a:r>
          </a:p>
          <a:p>
            <a:pPr algn="ctr"/>
            <a:r>
              <a:rPr lang="hu-HU" sz="1400" dirty="0"/>
              <a:t>Tanszékvezető egyetemi docens (ELTE IK)</a:t>
            </a:r>
            <a:endParaRPr lang="en-US" sz="1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703C94F-1649-E4DB-B748-9C07A8A5C298}"/>
              </a:ext>
            </a:extLst>
          </p:cNvPr>
          <p:cNvSpPr txBox="1"/>
          <p:nvPr/>
        </p:nvSpPr>
        <p:spPr>
          <a:xfrm>
            <a:off x="5877612" y="4116269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endParaRPr lang="en-US" sz="14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CAAB612-D409-68FE-A2DB-043FA8B90925}"/>
              </a:ext>
            </a:extLst>
          </p:cNvPr>
          <p:cNvSpPr txBox="1"/>
          <p:nvPr/>
        </p:nvSpPr>
        <p:spPr>
          <a:xfrm>
            <a:off x="7687088" y="5311340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Külső témavezető:</a:t>
            </a:r>
          </a:p>
          <a:p>
            <a:pPr algn="ctr"/>
            <a:r>
              <a:rPr lang="hu-HU" dirty="0" err="1"/>
              <a:t>Zvara</a:t>
            </a:r>
            <a:r>
              <a:rPr lang="hu-HU" dirty="0"/>
              <a:t> Zoltán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r>
              <a:rPr lang="hu-HU" sz="1400" dirty="0"/>
              <a:t> (ELTE IK)</a:t>
            </a:r>
            <a:endParaRPr lang="en-US" sz="1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34D5C38-4508-A76F-46EB-4DF05CB0D944}"/>
              </a:ext>
            </a:extLst>
          </p:cNvPr>
          <p:cNvSpPr txBox="1"/>
          <p:nvPr/>
        </p:nvSpPr>
        <p:spPr>
          <a:xfrm>
            <a:off x="6211760" y="6423273"/>
            <a:ext cx="26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2025</a:t>
            </a:r>
            <a:endParaRPr lang="en-US" sz="14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FB6F19F-676A-C648-B80B-6C7903F6DC2E}"/>
              </a:ext>
            </a:extLst>
          </p:cNvPr>
          <p:cNvSpPr txBox="1">
            <a:spLocks/>
          </p:cNvSpPr>
          <p:nvPr/>
        </p:nvSpPr>
        <p:spPr>
          <a:xfrm>
            <a:off x="2815183" y="-834537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31587A8-356C-45FA-C344-05AAB7FD53F9}"/>
              </a:ext>
            </a:extLst>
          </p:cNvPr>
          <p:cNvSpPr txBox="1"/>
          <p:nvPr/>
        </p:nvSpPr>
        <p:spPr>
          <a:xfrm>
            <a:off x="2286732" y="-7331560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teljesítményjavítása webapplikációban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9994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70E8098-FEF8-48DB-9BEE-536828D27ED6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0ECE1B-BBDF-21E3-FA27-684A4966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94" y="353828"/>
            <a:ext cx="4013200" cy="65786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951340" y="-1638635"/>
            <a:ext cx="10244883" cy="102554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923588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összekötése a főkomponenssel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8A6CD386-0ABA-6750-B6DC-C40AF1BE01DB}"/>
              </a:ext>
            </a:extLst>
          </p:cNvPr>
          <p:cNvSpPr txBox="1">
            <a:spLocks/>
          </p:cNvSpPr>
          <p:nvPr/>
        </p:nvSpPr>
        <p:spPr>
          <a:xfrm>
            <a:off x="1560442" y="9821962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30EB137-B76D-5B0A-B163-689686981DEC}"/>
              </a:ext>
            </a:extLst>
          </p:cNvPr>
          <p:cNvSpPr txBox="1"/>
          <p:nvPr/>
        </p:nvSpPr>
        <p:spPr>
          <a:xfrm>
            <a:off x="1774369" y="10794758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stabil 60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30-40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D178007-E082-ECAD-0737-CC982008E300}"/>
              </a:ext>
            </a:extLst>
          </p:cNvPr>
          <p:cNvSpPr txBox="1"/>
          <p:nvPr/>
        </p:nvSpPr>
        <p:spPr>
          <a:xfrm>
            <a:off x="7798006" y="10794758"/>
            <a:ext cx="40374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25 MB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300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8989449-605C-7229-8D06-17DDEBCE7802}"/>
              </a:ext>
            </a:extLst>
          </p:cNvPr>
          <p:cNvSpPr txBox="1"/>
          <p:nvPr/>
        </p:nvSpPr>
        <p:spPr>
          <a:xfrm>
            <a:off x="1774369" y="13408180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3-10%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20-65%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4AAB6B8-DF1E-AB83-76E2-316EF2807724}"/>
              </a:ext>
            </a:extLst>
          </p:cNvPr>
          <p:cNvSpPr txBox="1"/>
          <p:nvPr/>
        </p:nvSpPr>
        <p:spPr>
          <a:xfrm>
            <a:off x="7798006" y="13408180"/>
            <a:ext cx="528526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90%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75-80%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34C58229-7739-3DDA-F901-2A3C79A448F6}"/>
              </a:ext>
            </a:extLst>
          </p:cNvPr>
          <p:cNvSpPr txBox="1">
            <a:spLocks/>
          </p:cNvSpPr>
          <p:nvPr/>
        </p:nvSpPr>
        <p:spPr>
          <a:xfrm>
            <a:off x="167281" y="-683452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B6253A9-E98B-1343-2293-0D438B90562C}"/>
              </a:ext>
            </a:extLst>
          </p:cNvPr>
          <p:cNvSpPr txBox="1"/>
          <p:nvPr/>
        </p:nvSpPr>
        <p:spPr>
          <a:xfrm>
            <a:off x="351111" y="-5906176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6753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1166975-4292-AA75-101B-BE79FC9A7607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933858" y="-2021725"/>
            <a:ext cx="9674818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27797" y="1093740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11627" y="2022087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AD1745D-F6A7-C80B-4161-F5782AD7768C}"/>
              </a:ext>
            </a:extLst>
          </p:cNvPr>
          <p:cNvSpPr txBox="1">
            <a:spLocks/>
          </p:cNvSpPr>
          <p:nvPr/>
        </p:nvSpPr>
        <p:spPr>
          <a:xfrm>
            <a:off x="611627" y="909969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78E992-7148-3B4D-0CEA-84E7AFFD65AA}"/>
              </a:ext>
            </a:extLst>
          </p:cNvPr>
          <p:cNvSpPr txBox="1"/>
          <p:nvPr/>
        </p:nvSpPr>
        <p:spPr>
          <a:xfrm>
            <a:off x="853202" y="10516237"/>
            <a:ext cx="923588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összekötése a főkomponenssel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1D4A7A27-21A5-5493-88CA-8AEEFF11A79D}"/>
              </a:ext>
            </a:extLst>
          </p:cNvPr>
          <p:cNvSpPr txBox="1">
            <a:spLocks/>
          </p:cNvSpPr>
          <p:nvPr/>
        </p:nvSpPr>
        <p:spPr>
          <a:xfrm>
            <a:off x="0" y="-6569076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0D5F38D-A3C3-AFA8-74D6-B4973542A699}"/>
              </a:ext>
            </a:extLst>
          </p:cNvPr>
          <p:cNvSpPr txBox="1"/>
          <p:nvPr/>
        </p:nvSpPr>
        <p:spPr>
          <a:xfrm>
            <a:off x="241575" y="-5152532"/>
            <a:ext cx="1055942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Teljesítménybeli</a:t>
            </a:r>
            <a:r>
              <a:rPr lang="hu-HU" sz="2800" b="0" i="0" dirty="0">
                <a:effectLst/>
                <a:latin typeface="quote-cjk-patch"/>
              </a:rPr>
              <a:t> javulás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0438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15869F5-EE10-76D0-AF12-743B785FE07F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1103948" y="-1874623"/>
            <a:ext cx="11545307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3A01F478-3C71-AFC3-1598-07EF7340240B}"/>
              </a:ext>
            </a:extLst>
          </p:cNvPr>
          <p:cNvSpPr txBox="1">
            <a:spLocks/>
          </p:cNvSpPr>
          <p:nvPr/>
        </p:nvSpPr>
        <p:spPr>
          <a:xfrm>
            <a:off x="450100" y="9737944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7BE08C0-DC5C-8201-8271-D95A46F77DD5}"/>
              </a:ext>
            </a:extLst>
          </p:cNvPr>
          <p:cNvSpPr txBox="1"/>
          <p:nvPr/>
        </p:nvSpPr>
        <p:spPr>
          <a:xfrm>
            <a:off x="633930" y="10666291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4C60E8B1-C287-BD0F-4496-68ED59AD2D7C}"/>
              </a:ext>
            </a:extLst>
          </p:cNvPr>
          <p:cNvSpPr txBox="1">
            <a:spLocks/>
          </p:cNvSpPr>
          <p:nvPr/>
        </p:nvSpPr>
        <p:spPr>
          <a:xfrm>
            <a:off x="450100" y="-797517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135C94B-4A53-4AAB-928D-D6C778C9F0B7}"/>
              </a:ext>
            </a:extLst>
          </p:cNvPr>
          <p:cNvSpPr txBox="1"/>
          <p:nvPr/>
        </p:nvSpPr>
        <p:spPr>
          <a:xfrm>
            <a:off x="633930" y="-7046826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1055942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Teljesítménybeli</a:t>
            </a:r>
            <a:r>
              <a:rPr lang="hu-HU" sz="2800" b="0" i="0" dirty="0">
                <a:effectLst/>
                <a:latin typeface="quote-cjk-patch"/>
              </a:rPr>
              <a:t> javulás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3643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BD1E547-EF9A-5826-AA05-47B5645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60" y="-224861"/>
            <a:ext cx="12425202" cy="7450851"/>
          </a:xfrm>
          <a:prstGeom prst="rect">
            <a:avLst/>
          </a:prstGeom>
        </p:spPr>
      </p:pic>
      <p:sp>
        <p:nvSpPr>
          <p:cNvPr id="14" name="Cím 1">
            <a:extLst>
              <a:ext uri="{FF2B5EF4-FFF2-40B4-BE49-F238E27FC236}">
                <a16:creationId xmlns:a16="http://schemas.microsoft.com/office/drawing/2014/main" id="{E904A15E-D121-D67A-E627-A5F066D7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77" y="562732"/>
            <a:ext cx="5225143" cy="1856695"/>
          </a:xfrm>
        </p:spPr>
        <p:txBody>
          <a:bodyPr>
            <a:noAutofit/>
          </a:bodyPr>
          <a:lstStyle/>
          <a:p>
            <a:r>
              <a:rPr lang="hu-HU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Köszönöm a figyelmet!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DC4F5DE-D869-D90F-BB39-518AC74F15DB}"/>
              </a:ext>
            </a:extLst>
          </p:cNvPr>
          <p:cNvSpPr/>
          <p:nvPr/>
        </p:nvSpPr>
        <p:spPr>
          <a:xfrm rot="856661">
            <a:off x="-12787235" y="-2597463"/>
            <a:ext cx="11545307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312D9B3-5D20-7F6C-587B-F83051A8BB1F}"/>
              </a:ext>
            </a:extLst>
          </p:cNvPr>
          <p:cNvSpPr txBox="1">
            <a:spLocks/>
          </p:cNvSpPr>
          <p:nvPr/>
        </p:nvSpPr>
        <p:spPr>
          <a:xfrm>
            <a:off x="698177" y="10223912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7061D3F-2B2C-F846-F7DB-6E46EEB4FBA3}"/>
              </a:ext>
            </a:extLst>
          </p:cNvPr>
          <p:cNvSpPr txBox="1"/>
          <p:nvPr/>
        </p:nvSpPr>
        <p:spPr>
          <a:xfrm>
            <a:off x="939752" y="11640456"/>
            <a:ext cx="10559421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Teljesítménybeli</a:t>
            </a:r>
            <a:r>
              <a:rPr lang="hu-HU" sz="2800" b="0" i="0" dirty="0">
                <a:effectLst/>
                <a:latin typeface="quote-cjk-patch"/>
              </a:rPr>
              <a:t> javulás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482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>
            <a:extLst>
              <a:ext uri="{FF2B5EF4-FFF2-40B4-BE49-F238E27FC236}">
                <a16:creationId xmlns:a16="http://schemas.microsoft.com/office/drawing/2014/main" id="{12CB1B01-08B8-0868-B8DB-ED99246B4FC5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42909" y="-1459287"/>
            <a:ext cx="850926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teljesítményjavítása webapplikációban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D6F89D1-D369-6D3B-ADCB-48C9C8C7C867}"/>
              </a:ext>
            </a:extLst>
          </p:cNvPr>
          <p:cNvSpPr txBox="1"/>
          <p:nvPr/>
        </p:nvSpPr>
        <p:spPr>
          <a:xfrm>
            <a:off x="-71804" y="15388426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Belső témavezető:</a:t>
            </a:r>
          </a:p>
          <a:p>
            <a:pPr algn="ctr"/>
            <a:r>
              <a:rPr lang="hu-HU" dirty="0"/>
              <a:t>Dr. Horváth Győző</a:t>
            </a:r>
          </a:p>
          <a:p>
            <a:pPr algn="ctr"/>
            <a:r>
              <a:rPr lang="hu-HU" sz="1400" dirty="0"/>
              <a:t>Tanszékvezető egyetemi docens (ELTE IK)</a:t>
            </a:r>
            <a:endParaRPr lang="en-US" sz="1400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BD7B423-0176-3494-4E5D-128A97FB86C5}"/>
              </a:ext>
            </a:extLst>
          </p:cNvPr>
          <p:cNvSpPr txBox="1"/>
          <p:nvPr/>
        </p:nvSpPr>
        <p:spPr>
          <a:xfrm>
            <a:off x="1117125" y="14193355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BSc</a:t>
            </a:r>
            <a:endParaRPr lang="en-US" sz="14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76337FE-CBAE-2523-F6D7-E5AE5D56971F}"/>
              </a:ext>
            </a:extLst>
          </p:cNvPr>
          <p:cNvSpPr txBox="1"/>
          <p:nvPr/>
        </p:nvSpPr>
        <p:spPr>
          <a:xfrm>
            <a:off x="2926601" y="15388426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Külső témavezető:</a:t>
            </a:r>
          </a:p>
          <a:p>
            <a:pPr algn="ctr"/>
            <a:r>
              <a:rPr lang="hu-HU" dirty="0" err="1"/>
              <a:t>Zvara</a:t>
            </a:r>
            <a:r>
              <a:rPr lang="hu-HU" dirty="0"/>
              <a:t> Zoltán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r>
              <a:rPr lang="hu-HU" sz="1400" dirty="0"/>
              <a:t> (ELTE IK)</a:t>
            </a:r>
            <a:endParaRPr lang="en-US" sz="14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96D89B8-FDBE-6062-8D44-602CACC63C2C}"/>
              </a:ext>
            </a:extLst>
          </p:cNvPr>
          <p:cNvSpPr txBox="1"/>
          <p:nvPr/>
        </p:nvSpPr>
        <p:spPr>
          <a:xfrm>
            <a:off x="1451273" y="16500359"/>
            <a:ext cx="26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2025</a:t>
            </a:r>
            <a:endParaRPr lang="en-US" sz="1400" dirty="0"/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44447A0B-BC97-02EC-3D94-92692808255A}"/>
              </a:ext>
            </a:extLst>
          </p:cNvPr>
          <p:cNvSpPr txBox="1">
            <a:spLocks/>
          </p:cNvSpPr>
          <p:nvPr/>
        </p:nvSpPr>
        <p:spPr>
          <a:xfrm>
            <a:off x="-241575" y="-1091982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8D3B7BA-F88C-D3FE-5814-3CC272F1B2BD}"/>
              </a:ext>
            </a:extLst>
          </p:cNvPr>
          <p:cNvSpPr txBox="1"/>
          <p:nvPr/>
        </p:nvSpPr>
        <p:spPr>
          <a:xfrm>
            <a:off x="3923345" y="10356388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endParaRPr lang="en-US" sz="1400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CB2F52-7EEC-44D3-FA75-5FAE3AD941FF}"/>
              </a:ext>
            </a:extLst>
          </p:cNvPr>
          <p:cNvSpPr txBox="1"/>
          <p:nvPr/>
        </p:nvSpPr>
        <p:spPr>
          <a:xfrm>
            <a:off x="-241575" y="-9226497"/>
            <a:ext cx="746043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C89DAF9C-16D5-B20C-E1D6-BB7E91FD2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169793" y="-29960122"/>
            <a:ext cx="137856436" cy="48985713"/>
          </a:xfrm>
        </p:spPr>
        <p:txBody>
          <a:bodyPr>
            <a:noAutofit/>
          </a:bodyPr>
          <a:lstStyle/>
          <a:p>
            <a:r>
              <a:rPr lang="hu-HU" sz="120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Naprendszer Szimuláció</a:t>
            </a:r>
            <a:br>
              <a:rPr lang="hu-HU" sz="120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120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Exobolygókkal</a:t>
            </a:r>
            <a:endParaRPr lang="hu-HU" sz="120000" b="1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0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CA97F3FE-7F4E-7D71-0257-830FFA363EA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F6CE4CBD-482B-8A36-2BDC-F137A93B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04" y="1334349"/>
            <a:ext cx="7772400" cy="4189301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88072" y="-1739080"/>
            <a:ext cx="9456880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746043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7C775267-42F9-B1A2-8D44-926C9665BA82}"/>
              </a:ext>
            </a:extLst>
          </p:cNvPr>
          <p:cNvSpPr txBox="1">
            <a:spLocks/>
          </p:cNvSpPr>
          <p:nvPr/>
        </p:nvSpPr>
        <p:spPr>
          <a:xfrm>
            <a:off x="691675" y="1132866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EAD8DBEE-9416-B2CD-501F-9408A4B05B58}"/>
              </a:ext>
            </a:extLst>
          </p:cNvPr>
          <p:cNvSpPr txBox="1">
            <a:spLocks/>
          </p:cNvSpPr>
          <p:nvPr/>
        </p:nvSpPr>
        <p:spPr>
          <a:xfrm>
            <a:off x="387032" y="-9261483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B1876C8-D321-D0D7-BC0A-89621565935C}"/>
              </a:ext>
            </a:extLst>
          </p:cNvPr>
          <p:cNvSpPr txBox="1"/>
          <p:nvPr/>
        </p:nvSpPr>
        <p:spPr>
          <a:xfrm>
            <a:off x="628607" y="-7844939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3000DD6-F96D-77F5-7B2A-53CDD66BB6C0}"/>
              </a:ext>
            </a:extLst>
          </p:cNvPr>
          <p:cNvSpPr txBox="1"/>
          <p:nvPr/>
        </p:nvSpPr>
        <p:spPr>
          <a:xfrm>
            <a:off x="450100" y="12613838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teljesítményjavítása webapplikációban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5714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E99EFA1-99A8-3500-1F11-76BA62DDF378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F763F50-0B89-E439-27FC-9FF3C934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59" y="192773"/>
            <a:ext cx="7772400" cy="6472454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885666" y="-1326636"/>
            <a:ext cx="850926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C9D97788-BAFE-B61D-E2D4-70CD6AD70200}"/>
              </a:ext>
            </a:extLst>
          </p:cNvPr>
          <p:cNvSpPr txBox="1">
            <a:spLocks/>
          </p:cNvSpPr>
          <p:nvPr/>
        </p:nvSpPr>
        <p:spPr>
          <a:xfrm>
            <a:off x="631643" y="109913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4" descr="Angular (web framework) - Wikipedia">
            <a:extLst>
              <a:ext uri="{FF2B5EF4-FFF2-40B4-BE49-F238E27FC236}">
                <a16:creationId xmlns:a16="http://schemas.microsoft.com/office/drawing/2014/main" id="{A586F3B6-F5AA-5C00-3735-8A601191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4165" y="1609424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701BEA7A-7155-8359-A807-B9ECFF6C67D7}"/>
              </a:ext>
            </a:extLst>
          </p:cNvPr>
          <p:cNvSpPr txBox="1">
            <a:spLocks/>
          </p:cNvSpPr>
          <p:nvPr/>
        </p:nvSpPr>
        <p:spPr>
          <a:xfrm>
            <a:off x="-8914165" y="-46417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58828035-F455-E2DE-FE15-ADB14D37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543" y="2313273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7B23BB14-9465-D3B7-9141-7B1E35529DC4}"/>
              </a:ext>
            </a:extLst>
          </p:cNvPr>
          <p:cNvSpPr txBox="1"/>
          <p:nvPr/>
        </p:nvSpPr>
        <p:spPr>
          <a:xfrm>
            <a:off x="631643" y="12430759"/>
            <a:ext cx="7460433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6313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0CACE937-BABA-08F8-7B67-72A80342C16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1516147" y="-2564833"/>
            <a:ext cx="8509269" cy="11371102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58432EF9-1280-4E97-5959-499C8E98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91" y="1702705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2345532" y="52997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142F120E-E16F-5EFE-3548-48594C25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81" y="2856338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225777B9-6D0F-DA8C-DF89-92186D84AC2E}"/>
              </a:ext>
            </a:extLst>
          </p:cNvPr>
          <p:cNvSpPr txBox="1">
            <a:spLocks/>
          </p:cNvSpPr>
          <p:nvPr/>
        </p:nvSpPr>
        <p:spPr>
          <a:xfrm>
            <a:off x="1024865" y="9913604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C1FD0EE-04B9-81EB-CE5E-75BD8FCD17EC}"/>
              </a:ext>
            </a:extLst>
          </p:cNvPr>
          <p:cNvSpPr txBox="1"/>
          <p:nvPr/>
        </p:nvSpPr>
        <p:spPr>
          <a:xfrm>
            <a:off x="1266440" y="11330148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1F6B071D-874F-B750-6930-BD1993062710}"/>
              </a:ext>
            </a:extLst>
          </p:cNvPr>
          <p:cNvSpPr txBox="1">
            <a:spLocks/>
          </p:cNvSpPr>
          <p:nvPr/>
        </p:nvSpPr>
        <p:spPr>
          <a:xfrm>
            <a:off x="0" y="-6792493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9CCC06-07CA-B923-7ECD-ED82DCDD3DEB}"/>
              </a:ext>
            </a:extLst>
          </p:cNvPr>
          <p:cNvSpPr txBox="1"/>
          <p:nvPr/>
        </p:nvSpPr>
        <p:spPr>
          <a:xfrm>
            <a:off x="241575" y="-5375949"/>
            <a:ext cx="9235887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Teljesítményjavítások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Mérések összegzése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5 mérés átlaga háromféle gépen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latin typeface="quote-cjk-patch"/>
              </a:rPr>
              <a:t>WebWorkerrel</a:t>
            </a:r>
            <a:r>
              <a:rPr lang="hu-HU" sz="2800" dirty="0">
                <a:latin typeface="quote-cjk-patch"/>
              </a:rPr>
              <a:t> és anélkül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2474790-9D3A-BC1D-4D75-EA9D4BA9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595" y="5677805"/>
            <a:ext cx="7772400" cy="5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2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FD3638B-6001-080A-1E17-D40B73E8049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99544" y="-1877519"/>
            <a:ext cx="1055958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37713" y="544478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ED335DF-2116-6A66-CAC1-5CE23E8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35" y="6260998"/>
            <a:ext cx="7772400" cy="59700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9235887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Teljesítményjavítások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Mérések összegzése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5 mérés átlaga háromféle gépen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latin typeface="quote-cjk-patch"/>
              </a:rPr>
              <a:t>WebWorkerrel</a:t>
            </a:r>
            <a:r>
              <a:rPr lang="hu-HU" sz="2800" dirty="0">
                <a:latin typeface="quote-cjk-patch"/>
              </a:rPr>
              <a:t> és anélkül</a:t>
            </a:r>
          </a:p>
        </p:txBody>
      </p:sp>
      <p:pic>
        <p:nvPicPr>
          <p:cNvPr id="9" name="Picture 4" descr="Angular (web framework) - Wikipedia">
            <a:extLst>
              <a:ext uri="{FF2B5EF4-FFF2-40B4-BE49-F238E27FC236}">
                <a16:creationId xmlns:a16="http://schemas.microsoft.com/office/drawing/2014/main" id="{FD6E99C6-88E8-E894-1D5B-D5D46E6E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0216" y="11210348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6BC48736-7DD2-6BD2-6752-B39A1F122576}"/>
              </a:ext>
            </a:extLst>
          </p:cNvPr>
          <p:cNvSpPr txBox="1">
            <a:spLocks/>
          </p:cNvSpPr>
          <p:nvPr/>
        </p:nvSpPr>
        <p:spPr>
          <a:xfrm>
            <a:off x="1983565" y="1186390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EA443BD0-82C2-40D2-1D62-E8D4B4CD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11458255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05C71486-9455-4E95-C7D9-4D7C929D4D3F}"/>
              </a:ext>
            </a:extLst>
          </p:cNvPr>
          <p:cNvSpPr txBox="1">
            <a:spLocks/>
          </p:cNvSpPr>
          <p:nvPr/>
        </p:nvSpPr>
        <p:spPr>
          <a:xfrm>
            <a:off x="578673" y="-711866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23D25AD-6380-5C0B-6618-16DC5D05913D}"/>
              </a:ext>
            </a:extLst>
          </p:cNvPr>
          <p:cNvSpPr txBox="1"/>
          <p:nvPr/>
        </p:nvSpPr>
        <p:spPr>
          <a:xfrm>
            <a:off x="820248" y="-5702119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</p:spTree>
    <p:extLst>
      <p:ext uri="{BB962C8B-B14F-4D97-AF65-F5344CB8AC3E}">
        <p14:creationId xmlns:p14="http://schemas.microsoft.com/office/powerpoint/2010/main" val="406419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F33DD78C-383C-D359-4904-244622D7F6F0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843409" y="-1664042"/>
            <a:ext cx="10009649" cy="10564394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650132" y="721999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2165711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313D1B-9B49-CD9F-F8BD-0DE6A9E5728E}"/>
              </a:ext>
            </a:extLst>
          </p:cNvPr>
          <p:cNvSpPr txBox="1">
            <a:spLocks/>
          </p:cNvSpPr>
          <p:nvPr/>
        </p:nvSpPr>
        <p:spPr>
          <a:xfrm>
            <a:off x="0" y="10222519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528934B-CA8D-888D-AA25-53DD52EF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35" y="15891316"/>
            <a:ext cx="7772400" cy="59700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392423C-BAE6-9C16-3B9C-CB2925CE344F}"/>
              </a:ext>
            </a:extLst>
          </p:cNvPr>
          <p:cNvSpPr txBox="1"/>
          <p:nvPr/>
        </p:nvSpPr>
        <p:spPr>
          <a:xfrm>
            <a:off x="241575" y="11639063"/>
            <a:ext cx="9235887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Teljesítményjavítások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Mérések összegzése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5 mérés átlaga háromféle gépen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>
                <a:latin typeface="quote-cjk-patch"/>
              </a:rPr>
              <a:t>WebWorkerrel</a:t>
            </a:r>
            <a:r>
              <a:rPr lang="hu-HU" sz="2800" dirty="0">
                <a:latin typeface="quote-cjk-patch"/>
              </a:rPr>
              <a:t> és anélkül</a:t>
            </a: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624276B2-D556-274D-1A45-07183BCCCB19}"/>
              </a:ext>
            </a:extLst>
          </p:cNvPr>
          <p:cNvSpPr txBox="1">
            <a:spLocks/>
          </p:cNvSpPr>
          <p:nvPr/>
        </p:nvSpPr>
        <p:spPr>
          <a:xfrm>
            <a:off x="691675" y="-8954834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87690E7-B104-57A0-EECC-AD8E3A33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62927" y="697999"/>
            <a:ext cx="3545661" cy="216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2354594-498E-EBE1-A897-8C5A499E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522" y="1269000"/>
            <a:ext cx="3708791" cy="216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B4EBE11-B2FD-0866-73A2-5D70EAEFB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01699" y="3641730"/>
            <a:ext cx="3584433" cy="216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7BF4DA8-5AA7-BB9D-5E92-0E8B1C285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1523" y="4164091"/>
            <a:ext cx="3552787" cy="2160000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77490471-9270-5955-1085-D77ADD068424}"/>
              </a:ext>
            </a:extLst>
          </p:cNvPr>
          <p:cNvSpPr txBox="1"/>
          <p:nvPr/>
        </p:nvSpPr>
        <p:spPr>
          <a:xfrm>
            <a:off x="3766135" y="7250890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</p:spTree>
    <p:extLst>
      <p:ext uri="{BB962C8B-B14F-4D97-AF65-F5344CB8AC3E}">
        <p14:creationId xmlns:p14="http://schemas.microsoft.com/office/powerpoint/2010/main" val="212789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EFC0A41-35C1-8B3B-6A1F-015883A6FEBA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E574383-B350-27D7-A823-8CD45725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04" y="1289803"/>
            <a:ext cx="3545661" cy="2160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F4A3994-6195-E608-B32F-904FACAA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1289803"/>
            <a:ext cx="3708791" cy="2160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8C6A1BC-8BE2-8635-C872-8050B1A8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432" y="4233534"/>
            <a:ext cx="3584433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F8F90AB-46CC-D2CB-1110-B53471A6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875" y="4233534"/>
            <a:ext cx="3552787" cy="2160000"/>
          </a:xfrm>
          <a:prstGeom prst="rect">
            <a:avLst/>
          </a:prstGeom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098" y="162063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9E7B87D-3EA1-F5E3-AFC8-F079AC6DE1DD}"/>
              </a:ext>
            </a:extLst>
          </p:cNvPr>
          <p:cNvSpPr txBox="1"/>
          <p:nvPr/>
        </p:nvSpPr>
        <p:spPr>
          <a:xfrm>
            <a:off x="3608112" y="6519446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B1AA7933-3407-3AD8-C93B-B12E0C172D5A}"/>
              </a:ext>
            </a:extLst>
          </p:cNvPr>
          <p:cNvSpPr txBox="1">
            <a:spLocks/>
          </p:cNvSpPr>
          <p:nvPr/>
        </p:nvSpPr>
        <p:spPr>
          <a:xfrm>
            <a:off x="864435" y="914720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240B97-017A-15BF-3CA2-07FDA9E2298E}"/>
              </a:ext>
            </a:extLst>
          </p:cNvPr>
          <p:cNvSpPr txBox="1"/>
          <p:nvPr/>
        </p:nvSpPr>
        <p:spPr>
          <a:xfrm>
            <a:off x="1106010" y="10563749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5837E4C-7AC0-E814-19C7-281A7915655F}"/>
              </a:ext>
            </a:extLst>
          </p:cNvPr>
          <p:cNvSpPr/>
          <p:nvPr/>
        </p:nvSpPr>
        <p:spPr>
          <a:xfrm rot="856661">
            <a:off x="-11379216" y="-2912394"/>
            <a:ext cx="9736210" cy="10564394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8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C86AD1B-02A1-C5D3-DC72-1C5E5C53C035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099" y="361455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64026" y="1334251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stabil 60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30-40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D27D572-BD4D-45BD-B629-6E2D8C98B50B}"/>
              </a:ext>
            </a:extLst>
          </p:cNvPr>
          <p:cNvSpPr txBox="1"/>
          <p:nvPr/>
        </p:nvSpPr>
        <p:spPr>
          <a:xfrm>
            <a:off x="6687663" y="1334251"/>
            <a:ext cx="40374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25 MB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300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C596614-71CC-0599-0FBD-C5D067E902F4}"/>
              </a:ext>
            </a:extLst>
          </p:cNvPr>
          <p:cNvSpPr txBox="1"/>
          <p:nvPr/>
        </p:nvSpPr>
        <p:spPr>
          <a:xfrm>
            <a:off x="664026" y="3947673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3-10%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20-65%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A15ADB3-EDCE-B557-5F7E-0FAE2710FB6B}"/>
              </a:ext>
            </a:extLst>
          </p:cNvPr>
          <p:cNvSpPr txBox="1"/>
          <p:nvPr/>
        </p:nvSpPr>
        <p:spPr>
          <a:xfrm>
            <a:off x="6687663" y="3947673"/>
            <a:ext cx="528526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90%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75-80%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B2A0BDC7-211D-AB1A-837A-46B4AF50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74" y="1269000"/>
            <a:ext cx="3545661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45A5595-4AE2-459D-1633-69E12B09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814" y="1228219"/>
            <a:ext cx="3708791" cy="216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B0A474DE-6DFC-10C5-6A9C-B0BB978DF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902" y="4212731"/>
            <a:ext cx="3584433" cy="216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ACD6D5B-4263-3281-77DF-FCA662076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815" y="4123310"/>
            <a:ext cx="3552787" cy="2160000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137B7720-DBA9-A49D-729D-A2BDDCE56FC6}"/>
              </a:ext>
            </a:extLst>
          </p:cNvPr>
          <p:cNvSpPr txBox="1"/>
          <p:nvPr/>
        </p:nvSpPr>
        <p:spPr>
          <a:xfrm>
            <a:off x="3518310" y="6496545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4A853A0-553D-3D15-D811-2BF20C6EB48C}"/>
              </a:ext>
            </a:extLst>
          </p:cNvPr>
          <p:cNvSpPr/>
          <p:nvPr/>
        </p:nvSpPr>
        <p:spPr>
          <a:xfrm rot="856661">
            <a:off x="-11330179" y="-2778741"/>
            <a:ext cx="9757457" cy="102554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51F048AF-EB34-27F6-6BBC-321D60A51CAF}"/>
              </a:ext>
            </a:extLst>
          </p:cNvPr>
          <p:cNvSpPr txBox="1">
            <a:spLocks/>
          </p:cNvSpPr>
          <p:nvPr/>
        </p:nvSpPr>
        <p:spPr>
          <a:xfrm>
            <a:off x="450099" y="-527429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7058683-D553-B26B-B50E-693F2CA701F0}"/>
              </a:ext>
            </a:extLst>
          </p:cNvPr>
          <p:cNvSpPr txBox="1"/>
          <p:nvPr/>
        </p:nvSpPr>
        <p:spPr>
          <a:xfrm>
            <a:off x="691674" y="-3857751"/>
            <a:ext cx="9235887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összekötése a főkomponenssel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</p:spTree>
    <p:extLst>
      <p:ext uri="{BB962C8B-B14F-4D97-AF65-F5344CB8AC3E}">
        <p14:creationId xmlns:p14="http://schemas.microsoft.com/office/powerpoint/2010/main" val="368468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815</Words>
  <Application>Microsoft Macintosh PowerPoint</Application>
  <PresentationFormat>Szélesvásznú</PresentationFormat>
  <Paragraphs>207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quote-cjk-patch</vt:lpstr>
      <vt:lpstr>Segoe UI</vt:lpstr>
      <vt:lpstr>Office-téma</vt:lpstr>
      <vt:lpstr>Naprendszer Szimuláció Exobolygókkal</vt:lpstr>
      <vt:lpstr>Naprendszer Szimuláció Exobolygókkal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Racing Tournament</dc:title>
  <dc:creator>Levente Nyiro</dc:creator>
  <cp:lastModifiedBy>Nyírő Levente Gyula</cp:lastModifiedBy>
  <cp:revision>20</cp:revision>
  <dcterms:created xsi:type="dcterms:W3CDTF">2023-06-06T07:44:46Z</dcterms:created>
  <dcterms:modified xsi:type="dcterms:W3CDTF">2025-07-03T10:35:51Z</dcterms:modified>
</cp:coreProperties>
</file>