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8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8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73818-D013-435C-A0B8-5D3E92E64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1336337" cy="98488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sz="4800" dirty="0"/>
              <a:t>Proving the </a:t>
            </a:r>
            <a:br>
              <a:rPr lang="en-US" sz="4800" dirty="0"/>
            </a:br>
            <a:r>
              <a:rPr lang="en-US" sz="4800" dirty="0"/>
              <a:t>Principle of Mathematical Induction</a:t>
            </a:r>
            <a:br>
              <a:rPr lang="en-US" sz="4800" dirty="0"/>
            </a:br>
            <a:r>
              <a:rPr lang="en-US" sz="4800" dirty="0"/>
              <a:t>(PMI)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05F8F-4D0C-4718-B2DD-44B25A4A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306" y="3625694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CEB8645-0214-4657-9858-05D90738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2" b="165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4B7-A44B-4BAD-A4EB-EB1678B6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What is the </a:t>
            </a:r>
            <a:br>
              <a:rPr lang="en-US" sz="6000" dirty="0"/>
            </a:br>
            <a:r>
              <a:rPr lang="en-US" sz="6000" dirty="0"/>
              <a:t>Principle of Mathematical Induction?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8CC5-7FA3-458A-BA70-21F67C3C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Principle of Mathematical Induction is a method of proof that “enables us to conclude that a given statement about natural numbers is true for all the natural numbers without having to verify it for each number one at a time.”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“Section 3.1.” </a:t>
            </a:r>
            <a:r>
              <a:rPr lang="en-US" i="1" dirty="0">
                <a:effectLst/>
              </a:rPr>
              <a:t>Analysis: With an Introduction to Proof</a:t>
            </a:r>
            <a:r>
              <a:rPr lang="en-US" dirty="0">
                <a:effectLst/>
              </a:rPr>
              <a:t>, by Steven R. Lay, 5th ed., Pearson, England, 2014, p. 105.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8BFF-DFAF-4DD2-B33D-78B784D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What is the Theorem  of the Principle of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4C10-B3F8-4713-A8EB-B088ACD9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Principle of Mathematical Induction states the following: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Let P(n) be a proposition for all 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∊ ℕ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If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	1. P(1) is true (the Basis Step) and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	2. ∀ k ∊ ℕ , if P(k) is true, then P(k + 1) is true (the Induction Step),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	 ∀ n ∊ ℕ, P(n)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2F1D-6BFD-4884-8986-94B77FB6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469784"/>
            <a:ext cx="11077574" cy="2338431"/>
          </a:xfrm>
        </p:spPr>
        <p:txBody>
          <a:bodyPr/>
          <a:lstStyle/>
          <a:p>
            <a:pPr algn="ctr"/>
            <a:r>
              <a:rPr lang="en-US" dirty="0"/>
              <a:t>Well-Ordering Property of ℕ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C0553-99A9-46DE-AA1A-8F22BFB08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need the Well-Ordering Property of ℕ in our proof of the Principle of Mathematical Induction.  This property is an axiom, meaning that it is assumed without proof.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Well-Ordering Property of ℕ:</a:t>
            </a:r>
          </a:p>
          <a:p>
            <a:r>
              <a:rPr lang="en-US" dirty="0"/>
              <a:t>Every nonempty set of natural numbers has a least element.  </a:t>
            </a:r>
          </a:p>
          <a:p>
            <a:r>
              <a:rPr lang="en-US" dirty="0"/>
              <a:t>That is if S ≠ ∅ and S ⊆ ℕ, then there exists a m ∊ S such that m ≤ k  for all k ∊ S.</a:t>
            </a:r>
          </a:p>
        </p:txBody>
      </p:sp>
    </p:spTree>
    <p:extLst>
      <p:ext uri="{BB962C8B-B14F-4D97-AF65-F5344CB8AC3E}">
        <p14:creationId xmlns:p14="http://schemas.microsoft.com/office/powerpoint/2010/main" val="41687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1157-B139-455C-8EFB-0BDD2BFC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21" y="464821"/>
            <a:ext cx="11077574" cy="2074945"/>
          </a:xfrm>
        </p:spPr>
        <p:txBody>
          <a:bodyPr/>
          <a:lstStyle/>
          <a:p>
            <a:pPr algn="ctr"/>
            <a:r>
              <a:rPr lang="en-US" dirty="0"/>
              <a:t>Proof of the PMI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D4F9-3243-477F-B493-B3DD34DB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921" y="3429000"/>
            <a:ext cx="11074866" cy="2678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methodology of this proof will be making use of contradiction (that is, if we assume the hypothesis and the opposite of the conclusion, and we reach a contradiction, then we prove the original conditional statement).  Therefore, we will suppose P is a proposition and assume the following:</a:t>
            </a:r>
          </a:p>
          <a:p>
            <a:r>
              <a:rPr lang="en-US" dirty="0"/>
              <a:t> 1. P(1) is true, </a:t>
            </a:r>
          </a:p>
          <a:p>
            <a:r>
              <a:rPr lang="en-US" dirty="0"/>
              <a:t>2. For all k ∊ ℕ ,  if P(k) is true then P(k + 1) is true, and </a:t>
            </a:r>
          </a:p>
          <a:p>
            <a:r>
              <a:rPr lang="en-US" dirty="0"/>
              <a:t>3. There exists a n ∊ ℕ such that P(n) if false.</a:t>
            </a:r>
          </a:p>
        </p:txBody>
      </p:sp>
    </p:spTree>
    <p:extLst>
      <p:ext uri="{BB962C8B-B14F-4D97-AF65-F5344CB8AC3E}">
        <p14:creationId xmlns:p14="http://schemas.microsoft.com/office/powerpoint/2010/main" val="11051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0AC-3589-4CF5-A0C3-52550F0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6672-9662-4831-9800-B29552AE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2248250"/>
            <a:ext cx="11434194" cy="3861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We will now construct a set S that contains all the natural numbers that cause P to be false.  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This set is defined as the following: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S = { n ∊ ℕ | P(n) is False }.</a:t>
            </a:r>
          </a:p>
          <a:p>
            <a:pPr marL="0" indent="0" algn="ctr">
              <a:buNone/>
            </a:pP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According to the previously-mentioned Well-Ordering Property of ℕ, we know that the set S has a least element, which we will call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4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0AC-3589-4CF5-A0C3-52550F0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6672-9662-4831-9800-B29552AE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2248250"/>
            <a:ext cx="11434194" cy="3861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Recall from the Basis Step of the hypothesis that P(1) is true.  Since 1 makes P true, we know that 1 is not an element in the set S.  This means that our least element m must be greater than 1, since m is a natural number.</a:t>
            </a:r>
          </a:p>
          <a:p>
            <a:pPr marL="0" indent="0" algn="ctr">
              <a:buNone/>
            </a:pP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Since m &gt; 1, we know from the Addition Property of Inequality that m – 1 &gt; 0.  Since (m – 1) is greater than 0 and m is a natural number, we know that (m – 1) ∊ ℕ.  However, since m is the smallest element of ℕ such that P is false, any natural number less than m make P true, i.e. P(m – 1) is true. </a:t>
            </a:r>
          </a:p>
        </p:txBody>
      </p:sp>
    </p:spTree>
    <p:extLst>
      <p:ext uri="{BB962C8B-B14F-4D97-AF65-F5344CB8AC3E}">
        <p14:creationId xmlns:p14="http://schemas.microsoft.com/office/powerpoint/2010/main" val="416485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0AC-3589-4CF5-A0C3-52550F0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6672-9662-4831-9800-B29552AE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2248250"/>
            <a:ext cx="11434194" cy="3861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Now, looking at the Inductive Step in the hypothesis, we can let k = (m - 1) since                 (m - 1) ∊ ℕ and assume P(k) is true and P(k + 1) is true.  P(k) is true means P(m - 1) is true.  Additionally, we can see that (k + 1) = ( (m – 1) + 1).  Since P(k + 1) is assumed to be true, we know that P( (m – 1) + 1) is true.  But we know that ( (m – 1) + 1) = m.  This implies that P(m) is true.  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However, we claimed that m was the least element of S and that S was the set of natural numbers that caused P to be false.  Obviously, then, m would need to cause P to be false.  But we have just seen that m causes P to be true.  Therefore, we have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398191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0AC-3589-4CF5-A0C3-52550F0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(Part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6672-9662-4831-9800-B29552AE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2248250"/>
            <a:ext cx="11434194" cy="38613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Since we have reached a contradiction, we know that what lead to this contradiction is incorrect, namely, that </a:t>
            </a:r>
            <a:r>
              <a:rPr lang="en-US" sz="2200" dirty="0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here exists a n ∊ ℕ such that P(n) if false.  Therefore, by a logic of proof by contradiction, we have shown that the Principle of Mathematical Induction is valid.  That is,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Let P(n) be a proposition for all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∊ ℕ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If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	1. P(1) is true (the Basis Step) and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	2. ∀ k ∊ ℕ , if P(k) is true, then P(k + 1) is true (the Induction Step),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	 ∀ n ∊ ℕ, P(n) is true.</a:t>
            </a:r>
          </a:p>
          <a:p>
            <a:pPr marL="0" indent="0" algn="ctr">
              <a:buNone/>
            </a:pP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188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0"/>
      </a:lt2>
      <a:accent1>
        <a:srgbClr val="E729DA"/>
      </a:accent1>
      <a:accent2>
        <a:srgbClr val="9317D5"/>
      </a:accent2>
      <a:accent3>
        <a:srgbClr val="5529E7"/>
      </a:accent3>
      <a:accent4>
        <a:srgbClr val="1C3ED6"/>
      </a:accent4>
      <a:accent5>
        <a:srgbClr val="299BE7"/>
      </a:accent5>
      <a:accent6>
        <a:srgbClr val="15C0BD"/>
      </a:accent6>
      <a:hlink>
        <a:srgbClr val="3F76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950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Proving the  Principle of Mathematical Induction (PMI)</vt:lpstr>
      <vt:lpstr>What is the  Principle of Mathematical Induction?</vt:lpstr>
      <vt:lpstr>What is the Theorem  of the Principle of Mathematical Induction?</vt:lpstr>
      <vt:lpstr>Well-Ordering Property of ℕ </vt:lpstr>
      <vt:lpstr>Proof of the PMI</vt:lpstr>
      <vt:lpstr>Proof (Part 1)</vt:lpstr>
      <vt:lpstr>Proof (Part 2)</vt:lpstr>
      <vt:lpstr>Proof (Part 3)</vt:lpstr>
      <vt:lpstr>Proof (Part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Proving the  Principle of Mathematical Induction (PMI)</dc:title>
  <dc:creator>Levi Seibert</dc:creator>
  <cp:lastModifiedBy>Levi Seibert</cp:lastModifiedBy>
  <cp:revision>13</cp:revision>
  <dcterms:created xsi:type="dcterms:W3CDTF">2020-10-23T21:16:06Z</dcterms:created>
  <dcterms:modified xsi:type="dcterms:W3CDTF">2020-10-24T02:17:57Z</dcterms:modified>
</cp:coreProperties>
</file>