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4" r:id="rId18"/>
    <p:sldId id="275" r:id="rId19"/>
    <p:sldId id="272" r:id="rId20"/>
    <p:sldId id="273"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150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C4EF3A-B34A-4D43-B07D-A8D551D77005}" type="datetimeFigureOut">
              <a:rPr lang="ru-RU" smtClean="0"/>
              <a:t>09.11.2013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5D925AD-9C10-4B87-A6A5-100870C6B26A}" type="slidenum">
              <a:rPr lang="ru-RU" smtClean="0"/>
              <a:t>‹#›</a:t>
            </a:fld>
            <a:endParaRPr lang="ru-RU"/>
          </a:p>
        </p:txBody>
      </p:sp>
    </p:spTree>
    <p:extLst>
      <p:ext uri="{BB962C8B-B14F-4D97-AF65-F5344CB8AC3E}">
        <p14:creationId xmlns:p14="http://schemas.microsoft.com/office/powerpoint/2010/main" val="3251389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1">
        <a:schemeClr val="bg1"/>
      </p:bgRef>
    </p:bg>
    <p:spTree>
      <p:nvGrpSpPr>
        <p:cNvPr id="1" name=""/>
        <p:cNvGrpSpPr/>
        <p:nvPr/>
      </p:nvGrpSpPr>
      <p:grpSpPr>
        <a:xfrm>
          <a:off x="0" y="0"/>
          <a:ext cx="0" cy="0"/>
          <a:chOff x="0" y="0"/>
          <a:chExt cx="0" cy="0"/>
        </a:xfrm>
      </p:grpSpPr>
      <p:sp>
        <p:nvSpPr>
          <p:cNvPr id="8" name="Заголовок 7"/>
          <p:cNvSpPr>
            <a:spLocks noGrp="1"/>
          </p:cNvSpPr>
          <p:nvPr>
            <p:ph type="ctrTitle"/>
          </p:nvPr>
        </p:nvSpPr>
        <p:spPr>
          <a:xfrm>
            <a:off x="2286000" y="3124200"/>
            <a:ext cx="6172200" cy="1894362"/>
          </a:xfrm>
        </p:spPr>
        <p:txBody>
          <a:bodyPr/>
          <a:lstStyle>
            <a:lvl1pPr>
              <a:defRPr b="1"/>
            </a:lvl1pPr>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ru-RU" smtClean="0"/>
              <a:t>Образец подзаголовка</a:t>
            </a:r>
            <a:endParaRPr kumimoji="0" lang="en-US"/>
          </a:p>
        </p:txBody>
      </p:sp>
      <p:sp>
        <p:nvSpPr>
          <p:cNvPr id="28" name="Дата 27"/>
          <p:cNvSpPr>
            <a:spLocks noGrp="1"/>
          </p:cNvSpPr>
          <p:nvPr>
            <p:ph type="dt" sz="half" idx="10"/>
          </p:nvPr>
        </p:nvSpPr>
        <p:spPr bwMode="auto">
          <a:xfrm rot="5400000">
            <a:off x="7764621" y="1174097"/>
            <a:ext cx="2286000" cy="381000"/>
          </a:xfrm>
        </p:spPr>
        <p:txBody>
          <a:bodyPr/>
          <a:lstStyle/>
          <a:p>
            <a:fld id="{73BF5DD8-D218-4924-AF6B-8FEB4527FAA8}" type="datetime1">
              <a:rPr lang="ru-RU" smtClean="0"/>
              <a:t>09.11.2013</a:t>
            </a:fld>
            <a:endParaRPr lang="ru-RU"/>
          </a:p>
        </p:txBody>
      </p:sp>
      <p:sp>
        <p:nvSpPr>
          <p:cNvPr id="17" name="Нижний колонтитул 16"/>
          <p:cNvSpPr>
            <a:spLocks noGrp="1"/>
          </p:cNvSpPr>
          <p:nvPr>
            <p:ph type="ftr" sz="quarter" idx="11"/>
          </p:nvPr>
        </p:nvSpPr>
        <p:spPr bwMode="auto">
          <a:xfrm rot="5400000">
            <a:off x="7077269" y="4181669"/>
            <a:ext cx="3657600" cy="384048"/>
          </a:xfrm>
        </p:spPr>
        <p:txBody>
          <a:bodyPr/>
          <a:lstStyle/>
          <a:p>
            <a:endParaRPr lang="ru-RU"/>
          </a:p>
        </p:txBody>
      </p:sp>
      <p:sp>
        <p:nvSpPr>
          <p:cNvPr id="10" name="Прямоугольник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Прямоугольник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ая соединительная линия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рямая соединительная линия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рямая соединительная линия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рямоугольник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Овал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Овал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Овал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Номер слайда 28"/>
          <p:cNvSpPr>
            <a:spLocks noGrp="1"/>
          </p:cNvSpPr>
          <p:nvPr>
            <p:ph type="sldNum" sz="quarter" idx="12"/>
          </p:nvPr>
        </p:nvSpPr>
        <p:spPr bwMode="auto">
          <a:xfrm>
            <a:off x="1325544" y="4928702"/>
            <a:ext cx="609600" cy="517524"/>
          </a:xfrm>
        </p:spPr>
        <p:txBody>
          <a:bodyPr/>
          <a:lstStyle/>
          <a:p>
            <a:fld id="{B19B0651-EE4F-4900-A07F-96A6BFA9D0F0}"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E33593B2-DCFA-4DAE-B300-26A1A80FD24F}" type="datetime1">
              <a:rPr lang="ru-RU" smtClean="0"/>
              <a:t>09.11.2013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676400" cy="5851525"/>
          </a:xfrm>
        </p:spPr>
        <p:txBody>
          <a:bodyPr vert="eaVer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DFD8EC0D-58F6-413E-B420-FFB2305C27EA}" type="datetime1">
              <a:rPr lang="ru-RU" smtClean="0"/>
              <a:t>09.11.2013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8" name="Объект 7"/>
          <p:cNvSpPr>
            <a:spLocks noGrp="1"/>
          </p:cNvSpPr>
          <p:nvPr>
            <p:ph sz="quarter" idx="1"/>
          </p:nvPr>
        </p:nvSpPr>
        <p:spPr>
          <a:xfrm>
            <a:off x="457200" y="1600200"/>
            <a:ext cx="7467600" cy="4873752"/>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4"/>
          </p:nvPr>
        </p:nvSpPr>
        <p:spPr/>
        <p:txBody>
          <a:bodyPr rtlCol="0"/>
          <a:lstStyle/>
          <a:p>
            <a:fld id="{DA3070D8-146B-4241-8212-2CA2A54B9860}" type="datetime1">
              <a:rPr lang="ru-RU" smtClean="0"/>
              <a:t>09.11.2013</a:t>
            </a:fld>
            <a:endParaRPr lang="ru-RU"/>
          </a:p>
        </p:txBody>
      </p:sp>
      <p:sp>
        <p:nvSpPr>
          <p:cNvPr id="9" name="Номер слайда 8"/>
          <p:cNvSpPr>
            <a:spLocks noGrp="1"/>
          </p:cNvSpPr>
          <p:nvPr>
            <p:ph type="sldNum" sz="quarter" idx="15"/>
          </p:nvPr>
        </p:nvSpPr>
        <p:spPr/>
        <p:txBody>
          <a:bodyPr rtlCol="0"/>
          <a:lstStyle/>
          <a:p>
            <a:fld id="{B19B0651-EE4F-4900-A07F-96A6BFA9D0F0}" type="slidenum">
              <a:rPr lang="ru-RU" smtClean="0"/>
              <a:t>‹#›</a:t>
            </a:fld>
            <a:endParaRPr lang="ru-RU"/>
          </a:p>
        </p:txBody>
      </p:sp>
      <p:sp>
        <p:nvSpPr>
          <p:cNvPr id="10" name="Нижний колонтитул 9"/>
          <p:cNvSpPr>
            <a:spLocks noGrp="1"/>
          </p:cNvSpPr>
          <p:nvPr>
            <p:ph type="ftr" sz="quarter" idx="16"/>
          </p:nvPr>
        </p:nvSpPr>
        <p:spPr/>
        <p:txBody>
          <a:bodyPr rtlCol="0"/>
          <a:lstStyle/>
          <a:p>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0" y="2895600"/>
            <a:ext cx="6172200" cy="2053590"/>
          </a:xfrm>
        </p:spPr>
        <p:txBody>
          <a:bodyPr/>
          <a:lstStyle>
            <a:lvl1pPr algn="l">
              <a:buNone/>
              <a:defRPr sz="3000" b="1" cap="small" baseline="0"/>
            </a:lvl1pPr>
          </a:lstStyle>
          <a:p>
            <a:r>
              <a:rPr kumimoji="0" lang="ru-RU" smtClean="0"/>
              <a:t>Образец заголовка</a:t>
            </a:r>
            <a:endParaRPr kumimoji="0" lang="en-US"/>
          </a:p>
        </p:txBody>
      </p:sp>
      <p:sp>
        <p:nvSpPr>
          <p:cNvPr id="3" name="Текст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ru-RU" smtClean="0"/>
              <a:t>Образец текста</a:t>
            </a:r>
          </a:p>
        </p:txBody>
      </p:sp>
      <p:sp>
        <p:nvSpPr>
          <p:cNvPr id="4" name="Дата 3"/>
          <p:cNvSpPr>
            <a:spLocks noGrp="1"/>
          </p:cNvSpPr>
          <p:nvPr>
            <p:ph type="dt" sz="half" idx="10"/>
          </p:nvPr>
        </p:nvSpPr>
        <p:spPr bwMode="auto">
          <a:xfrm rot="5400000">
            <a:off x="7763256" y="1170432"/>
            <a:ext cx="2286000" cy="381000"/>
          </a:xfrm>
        </p:spPr>
        <p:txBody>
          <a:bodyPr/>
          <a:lstStyle/>
          <a:p>
            <a:fld id="{FBBEE000-6258-4A41-932C-793163C844A5}" type="datetime1">
              <a:rPr lang="ru-RU" smtClean="0"/>
              <a:t>09.11.2013</a:t>
            </a:fld>
            <a:endParaRPr lang="ru-RU"/>
          </a:p>
        </p:txBody>
      </p:sp>
      <p:sp>
        <p:nvSpPr>
          <p:cNvPr id="5" name="Нижний колонтитул 4"/>
          <p:cNvSpPr>
            <a:spLocks noGrp="1"/>
          </p:cNvSpPr>
          <p:nvPr>
            <p:ph type="ftr" sz="quarter" idx="11"/>
          </p:nvPr>
        </p:nvSpPr>
        <p:spPr bwMode="auto">
          <a:xfrm rot="5400000">
            <a:off x="7077456" y="4178808"/>
            <a:ext cx="3657600" cy="384048"/>
          </a:xfrm>
        </p:spPr>
        <p:txBody>
          <a:bodyPr/>
          <a:lstStyle/>
          <a:p>
            <a:endParaRPr lang="ru-RU"/>
          </a:p>
        </p:txBody>
      </p:sp>
      <p:sp>
        <p:nvSpPr>
          <p:cNvPr id="9" name="Прямоугольник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оугольник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Прямая соединительная линия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рямая соединительная линия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рямая соединительная линия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рямая соединительная линия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рямоугольник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Овал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Овал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Овал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Овал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Овал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Прямая соединительная линия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Номер слайда 5"/>
          <p:cNvSpPr>
            <a:spLocks noGrp="1"/>
          </p:cNvSpPr>
          <p:nvPr>
            <p:ph type="sldNum" sz="quarter" idx="12"/>
          </p:nvPr>
        </p:nvSpPr>
        <p:spPr bwMode="auto">
          <a:xfrm>
            <a:off x="1340616" y="4928702"/>
            <a:ext cx="609600" cy="517524"/>
          </a:xfrm>
        </p:spPr>
        <p:txBody>
          <a:bodyPr/>
          <a:lstStyle/>
          <a:p>
            <a:fld id="{B19B0651-EE4F-4900-A07F-96A6BFA9D0F0}"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5" name="Дата 4"/>
          <p:cNvSpPr>
            <a:spLocks noGrp="1"/>
          </p:cNvSpPr>
          <p:nvPr>
            <p:ph type="dt" sz="half" idx="10"/>
          </p:nvPr>
        </p:nvSpPr>
        <p:spPr/>
        <p:txBody>
          <a:bodyPr/>
          <a:lstStyle/>
          <a:p>
            <a:fld id="{63E6B2BA-A5E2-46E0-B17D-5E9312E55E3F}" type="datetime1">
              <a:rPr lang="ru-RU" smtClean="0"/>
              <a:t>09.11.2013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t>‹#›</a:t>
            </a:fld>
            <a:endParaRPr lang="ru-RU"/>
          </a:p>
        </p:txBody>
      </p:sp>
      <p:sp>
        <p:nvSpPr>
          <p:cNvPr id="9" name="Объект 8"/>
          <p:cNvSpPr>
            <a:spLocks noGrp="1"/>
          </p:cNvSpPr>
          <p:nvPr>
            <p:ph sz="quarter" idx="1"/>
          </p:nvPr>
        </p:nvSpPr>
        <p:spPr>
          <a:xfrm>
            <a:off x="457200"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1" name="Объект 10"/>
          <p:cNvSpPr>
            <a:spLocks noGrp="1"/>
          </p:cNvSpPr>
          <p:nvPr>
            <p:ph sz="quarter" idx="2"/>
          </p:nvPr>
        </p:nvSpPr>
        <p:spPr>
          <a:xfrm>
            <a:off x="4270248" y="1600200"/>
            <a:ext cx="3657600" cy="45720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7543800" cy="1143000"/>
          </a:xfrm>
        </p:spPr>
        <p:txBody>
          <a:bodyPr anchor="b"/>
          <a:lstStyle>
            <a:lvl1pPr>
              <a:defRPr/>
            </a:lvl1pPr>
          </a:lstStyle>
          <a:p>
            <a:r>
              <a:rPr kumimoji="0" lang="ru-RU" smtClean="0"/>
              <a:t>Образец заголовка</a:t>
            </a:r>
            <a:endParaRPr kumimoji="0" lang="en-US"/>
          </a:p>
        </p:txBody>
      </p:sp>
      <p:sp>
        <p:nvSpPr>
          <p:cNvPr id="7" name="Дата 6"/>
          <p:cNvSpPr>
            <a:spLocks noGrp="1"/>
          </p:cNvSpPr>
          <p:nvPr>
            <p:ph type="dt" sz="half" idx="10"/>
          </p:nvPr>
        </p:nvSpPr>
        <p:spPr/>
        <p:txBody>
          <a:bodyPr/>
          <a:lstStyle/>
          <a:p>
            <a:fld id="{BFE2DCA2-1D77-443E-A084-18C465319634}" type="datetime1">
              <a:rPr lang="ru-RU" smtClean="0"/>
              <a:t>09.11.2013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B19B0651-EE4F-4900-A07F-96A6BFA9D0F0}" type="slidenum">
              <a:rPr lang="ru-RU" smtClean="0"/>
              <a:t>‹#›</a:t>
            </a:fld>
            <a:endParaRPr lang="ru-RU"/>
          </a:p>
        </p:txBody>
      </p:sp>
      <p:sp>
        <p:nvSpPr>
          <p:cNvPr id="11" name="Объект 10"/>
          <p:cNvSpPr>
            <a:spLocks noGrp="1"/>
          </p:cNvSpPr>
          <p:nvPr>
            <p:ph sz="quarter" idx="2"/>
          </p:nvPr>
        </p:nvSpPr>
        <p:spPr>
          <a:xfrm>
            <a:off x="457200"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3" name="Объект 12"/>
          <p:cNvSpPr>
            <a:spLocks noGrp="1"/>
          </p:cNvSpPr>
          <p:nvPr>
            <p:ph sz="quarter" idx="4"/>
          </p:nvPr>
        </p:nvSpPr>
        <p:spPr>
          <a:xfrm>
            <a:off x="4371975" y="2362200"/>
            <a:ext cx="3657600" cy="3886200"/>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12" name="Текст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
        <p:nvSpPr>
          <p:cNvPr id="14" name="Текст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ru-RU" smtClean="0"/>
              <a:t>Образец текста</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6" name="Дата 5"/>
          <p:cNvSpPr>
            <a:spLocks noGrp="1"/>
          </p:cNvSpPr>
          <p:nvPr>
            <p:ph type="dt" sz="half" idx="10"/>
          </p:nvPr>
        </p:nvSpPr>
        <p:spPr/>
        <p:txBody>
          <a:bodyPr rtlCol="0"/>
          <a:lstStyle/>
          <a:p>
            <a:fld id="{AF1EA944-3900-4C64-AD04-792C060B05F2}" type="datetime1">
              <a:rPr lang="ru-RU" smtClean="0"/>
              <a:t>09.11.2013</a:t>
            </a:fld>
            <a:endParaRPr lang="ru-RU"/>
          </a:p>
        </p:txBody>
      </p:sp>
      <p:sp>
        <p:nvSpPr>
          <p:cNvPr id="7" name="Номер слайда 6"/>
          <p:cNvSpPr>
            <a:spLocks noGrp="1"/>
          </p:cNvSpPr>
          <p:nvPr>
            <p:ph type="sldNum" sz="quarter" idx="11"/>
          </p:nvPr>
        </p:nvSpPr>
        <p:spPr/>
        <p:txBody>
          <a:bodyPr rtlCol="0"/>
          <a:lstStyle/>
          <a:p>
            <a:fld id="{B19B0651-EE4F-4900-A07F-96A6BFA9D0F0}" type="slidenum">
              <a:rPr lang="ru-RU" smtClean="0"/>
              <a:t>‹#›</a:t>
            </a:fld>
            <a:endParaRPr lang="ru-RU"/>
          </a:p>
        </p:txBody>
      </p:sp>
      <p:sp>
        <p:nvSpPr>
          <p:cNvPr id="8" name="Нижний колонтитул 7"/>
          <p:cNvSpPr>
            <a:spLocks noGrp="1"/>
          </p:cNvSpPr>
          <p:nvPr>
            <p:ph type="ftr" sz="quarter" idx="12"/>
          </p:nvPr>
        </p:nvSpPr>
        <p:spPr/>
        <p:txBody>
          <a:bodyPr rtlCol="0"/>
          <a:lstStyle/>
          <a:p>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4F38B960-8BCD-432F-A0DF-E26E15A416D2}" type="datetime1">
              <a:rPr lang="ru-RU" smtClean="0"/>
              <a:t>09.11.2013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bg>
      <p:bgRef idx="1001">
        <a:schemeClr val="bg1"/>
      </p:bgRef>
    </p:bg>
    <p:spTree>
      <p:nvGrpSpPr>
        <p:cNvPr id="1" name=""/>
        <p:cNvGrpSpPr/>
        <p:nvPr/>
      </p:nvGrpSpPr>
      <p:grpSpPr>
        <a:xfrm>
          <a:off x="0" y="0"/>
          <a:ext cx="0" cy="0"/>
          <a:chOff x="0" y="0"/>
          <a:chExt cx="0" cy="0"/>
        </a:xfrm>
      </p:grpSpPr>
      <p:sp>
        <p:nvSpPr>
          <p:cNvPr id="10" name="Прямая соединительная линия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Заголовок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ru-RU" smtClean="0"/>
              <a:t>Образец заголовка</a:t>
            </a:r>
            <a:endParaRPr kumimoji="0" lang="en-US"/>
          </a:p>
        </p:txBody>
      </p:sp>
      <p:sp>
        <p:nvSpPr>
          <p:cNvPr id="3" name="Текст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ru-RU" smtClean="0"/>
              <a:t>Образец текста</a:t>
            </a:r>
          </a:p>
        </p:txBody>
      </p:sp>
      <p:sp>
        <p:nvSpPr>
          <p:cNvPr id="8" name="Прямая соединительная линия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Прямая соединительная линия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Прямая соединительная линия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Прямоугольник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Прямая соединительная линия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Овал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Объект 17"/>
          <p:cNvSpPr>
            <a:spLocks noGrp="1"/>
          </p:cNvSpPr>
          <p:nvPr>
            <p:ph sz="quarter" idx="1"/>
          </p:nvPr>
        </p:nvSpPr>
        <p:spPr>
          <a:xfrm>
            <a:off x="304800" y="274320"/>
            <a:ext cx="5638800" cy="6327648"/>
          </a:xfrm>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21" name="Дата 20"/>
          <p:cNvSpPr>
            <a:spLocks noGrp="1"/>
          </p:cNvSpPr>
          <p:nvPr>
            <p:ph type="dt" sz="half" idx="14"/>
          </p:nvPr>
        </p:nvSpPr>
        <p:spPr/>
        <p:txBody>
          <a:bodyPr rtlCol="0"/>
          <a:lstStyle/>
          <a:p>
            <a:fld id="{36E8A06A-C1E9-440C-A4C9-4DA2785D7C2B}" type="datetime1">
              <a:rPr lang="ru-RU" smtClean="0"/>
              <a:t>09.11.2013</a:t>
            </a:fld>
            <a:endParaRPr lang="ru-RU"/>
          </a:p>
        </p:txBody>
      </p:sp>
      <p:sp>
        <p:nvSpPr>
          <p:cNvPr id="22" name="Номер слайда 21"/>
          <p:cNvSpPr>
            <a:spLocks noGrp="1"/>
          </p:cNvSpPr>
          <p:nvPr>
            <p:ph type="sldNum" sz="quarter" idx="15"/>
          </p:nvPr>
        </p:nvSpPr>
        <p:spPr/>
        <p:txBody>
          <a:bodyPr rtlCol="0"/>
          <a:lstStyle/>
          <a:p>
            <a:fld id="{B19B0651-EE4F-4900-A07F-96A6BFA9D0F0}" type="slidenum">
              <a:rPr lang="ru-RU" smtClean="0"/>
              <a:t>‹#›</a:t>
            </a:fld>
            <a:endParaRPr lang="ru-RU"/>
          </a:p>
        </p:txBody>
      </p:sp>
      <p:sp>
        <p:nvSpPr>
          <p:cNvPr id="23" name="Нижний колонтитул 22"/>
          <p:cNvSpPr>
            <a:spLocks noGrp="1"/>
          </p:cNvSpPr>
          <p:nvPr>
            <p:ph type="ftr" sz="quarter" idx="16"/>
          </p:nvPr>
        </p:nvSpPr>
        <p:spPr/>
        <p:txBody>
          <a:bodyPr rtlCol="0"/>
          <a:lstStyle/>
          <a:p>
            <a:endParaRPr lang="ru-RU"/>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9" name="Прямая соединительная линия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Овал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Заголовок 1"/>
          <p:cNvSpPr>
            <a:spLocks noGrp="1"/>
          </p:cNvSpPr>
          <p:nvPr>
            <p:ph type="title"/>
          </p:nvPr>
        </p:nvSpPr>
        <p:spPr>
          <a:xfrm rot="5400000">
            <a:off x="3350133" y="3200400"/>
            <a:ext cx="6309360" cy="457200"/>
          </a:xfrm>
        </p:spPr>
        <p:txBody>
          <a:bodyPr anchor="b"/>
          <a:lstStyle>
            <a:lvl1pPr algn="l">
              <a:buNone/>
              <a:defRPr sz="2000" b="1"/>
            </a:lvl1pPr>
          </a:lstStyle>
          <a:p>
            <a:r>
              <a:rPr kumimoji="0" lang="ru-RU" smtClean="0"/>
              <a:t>Образец заголовка</a:t>
            </a:r>
            <a:endParaRPr kumimoji="0" lang="en-US"/>
          </a:p>
        </p:txBody>
      </p:sp>
      <p:sp>
        <p:nvSpPr>
          <p:cNvPr id="3" name="Рисунок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ru-RU" smtClean="0"/>
              <a:t>Вставка рисунка</a:t>
            </a:r>
            <a:endParaRPr kumimoji="0" lang="en-US" dirty="0"/>
          </a:p>
        </p:txBody>
      </p:sp>
      <p:sp>
        <p:nvSpPr>
          <p:cNvPr id="4" name="Текст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ru-RU" smtClean="0"/>
              <a:t>Образец текста</a:t>
            </a:r>
          </a:p>
        </p:txBody>
      </p:sp>
      <p:sp>
        <p:nvSpPr>
          <p:cNvPr id="10" name="Прямая соединительная линия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Прямоугольник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Прямая соединительная линия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рямая соединительная линия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Прямая соединительная линия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Дата 16"/>
          <p:cNvSpPr>
            <a:spLocks noGrp="1"/>
          </p:cNvSpPr>
          <p:nvPr>
            <p:ph type="dt" sz="half" idx="10"/>
          </p:nvPr>
        </p:nvSpPr>
        <p:spPr/>
        <p:txBody>
          <a:bodyPr rtlCol="0"/>
          <a:lstStyle/>
          <a:p>
            <a:fld id="{698F6752-12CA-4E54-97D8-91AB6ECA584C}" type="datetime1">
              <a:rPr lang="ru-RU" smtClean="0"/>
              <a:t>09.11.2013</a:t>
            </a:fld>
            <a:endParaRPr lang="ru-RU"/>
          </a:p>
        </p:txBody>
      </p:sp>
      <p:sp>
        <p:nvSpPr>
          <p:cNvPr id="18" name="Номер слайда 17"/>
          <p:cNvSpPr>
            <a:spLocks noGrp="1"/>
          </p:cNvSpPr>
          <p:nvPr>
            <p:ph type="sldNum" sz="quarter" idx="11"/>
          </p:nvPr>
        </p:nvSpPr>
        <p:spPr/>
        <p:txBody>
          <a:bodyPr rtlCol="0"/>
          <a:lstStyle/>
          <a:p>
            <a:fld id="{B19B0651-EE4F-4900-A07F-96A6BFA9D0F0}" type="slidenum">
              <a:rPr lang="ru-RU" smtClean="0"/>
              <a:t>‹#›</a:t>
            </a:fld>
            <a:endParaRPr lang="ru-RU"/>
          </a:p>
        </p:txBody>
      </p:sp>
      <p:sp>
        <p:nvSpPr>
          <p:cNvPr id="21" name="Нижний колонтитул 20"/>
          <p:cNvSpPr>
            <a:spLocks noGrp="1"/>
          </p:cNvSpPr>
          <p:nvPr>
            <p:ph type="ftr" sz="quarter" idx="12"/>
          </p:nvPr>
        </p:nvSpPr>
        <p:spPr/>
        <p:txBody>
          <a:bodyPr rtlCol="0"/>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Прямая соединительная линия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Заголовок 21"/>
          <p:cNvSpPr>
            <a:spLocks noGrp="1"/>
          </p:cNvSpPr>
          <p:nvPr>
            <p:ph type="title"/>
          </p:nvPr>
        </p:nvSpPr>
        <p:spPr>
          <a:xfrm>
            <a:off x="457200" y="274638"/>
            <a:ext cx="7467600" cy="1143000"/>
          </a:xfrm>
          <a:prstGeom prst="rect">
            <a:avLst/>
          </a:prstGeom>
        </p:spPr>
        <p:txBody>
          <a:bodyPr vert="horz" anchor="b">
            <a:norm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719C1B3A-01B0-4CDE-BA9A-F3E87190CB91}" type="datetime1">
              <a:rPr lang="ru-RU" smtClean="0"/>
              <a:t>09.11.2013</a:t>
            </a:fld>
            <a:endParaRPr lang="ru-RU"/>
          </a:p>
        </p:txBody>
      </p:sp>
      <p:sp>
        <p:nvSpPr>
          <p:cNvPr id="3" name="Нижний колонтитул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ru-RU"/>
          </a:p>
        </p:txBody>
      </p:sp>
      <p:sp>
        <p:nvSpPr>
          <p:cNvPr id="7" name="Прямая соединительная линия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Прямая соединительная линия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Прямоугольник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ая соединительная линия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Овал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Номер слайда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19B0651-EE4F-4900-A07F-96A6BFA9D0F0}"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b="1" dirty="0"/>
              <a:t>Процессы</a:t>
            </a:r>
            <a:endParaRPr lang="ru-RU" dirty="0"/>
          </a:p>
        </p:txBody>
      </p:sp>
      <p:sp>
        <p:nvSpPr>
          <p:cNvPr id="3" name="Подзаголовок 2"/>
          <p:cNvSpPr>
            <a:spLocks noGrp="1"/>
          </p:cNvSpPr>
          <p:nvPr>
            <p:ph type="subTitle" idx="1"/>
          </p:nvPr>
        </p:nvSpPr>
        <p:spPr/>
        <p:txBody>
          <a:bodyPr/>
          <a:lstStyle/>
          <a:p>
            <a:r>
              <a:rPr lang="ru-RU" dirty="0" smtClean="0"/>
              <a:t>Лекция 4</a:t>
            </a:r>
            <a:endParaRPr lang="ru-RU" dirty="0"/>
          </a:p>
        </p:txBody>
      </p:sp>
    </p:spTree>
    <p:extLst>
      <p:ext uri="{BB962C8B-B14F-4D97-AF65-F5344CB8AC3E}">
        <p14:creationId xmlns:p14="http://schemas.microsoft.com/office/powerpoint/2010/main" val="8617935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747" y="1052736"/>
            <a:ext cx="8313442" cy="2900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899592" y="5013176"/>
            <a:ext cx="7848872" cy="646331"/>
          </a:xfrm>
          <a:prstGeom prst="rect">
            <a:avLst/>
          </a:prstGeom>
        </p:spPr>
        <p:txBody>
          <a:bodyPr wrap="square">
            <a:spAutoFit/>
          </a:bodyPr>
          <a:lstStyle/>
          <a:p>
            <a:r>
              <a:rPr lang="ru-RU" dirty="0"/>
              <a:t>Рис 2</a:t>
            </a:r>
            <a:r>
              <a:rPr lang="ru-RU" dirty="0" smtClean="0"/>
              <a:t>.  </a:t>
            </a:r>
            <a:r>
              <a:rPr lang="ru-RU" dirty="0"/>
              <a:t>Упрощенный генеалогический лес процессов. Стрелочка означает отношение родитель-ребенок.</a:t>
            </a:r>
          </a:p>
        </p:txBody>
      </p:sp>
      <p:sp>
        <p:nvSpPr>
          <p:cNvPr id="5" name="Номер слайда 4"/>
          <p:cNvSpPr>
            <a:spLocks noGrp="1"/>
          </p:cNvSpPr>
          <p:nvPr>
            <p:ph type="sldNum" sz="quarter" idx="15"/>
          </p:nvPr>
        </p:nvSpPr>
        <p:spPr/>
        <p:txBody>
          <a:bodyPr/>
          <a:lstStyle/>
          <a:p>
            <a:fld id="{B19B0651-EE4F-4900-A07F-96A6BFA9D0F0}" type="slidenum">
              <a:rPr lang="ru-RU" smtClean="0"/>
              <a:t>10</a:t>
            </a:fld>
            <a:endParaRPr lang="ru-RU"/>
          </a:p>
        </p:txBody>
      </p:sp>
    </p:spTree>
    <p:extLst>
      <p:ext uri="{BB962C8B-B14F-4D97-AF65-F5344CB8AC3E}">
        <p14:creationId xmlns:p14="http://schemas.microsoft.com/office/powerpoint/2010/main" val="1349329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260648"/>
            <a:ext cx="7848872" cy="6336704"/>
          </a:xfrm>
        </p:spPr>
        <p:txBody>
          <a:bodyPr>
            <a:normAutofit fontScale="85000" lnSpcReduction="10000"/>
          </a:bodyPr>
          <a:lstStyle/>
          <a:p>
            <a:pPr marL="0" indent="0" algn="just">
              <a:buNone/>
            </a:pPr>
            <a:r>
              <a:rPr lang="ru-RU" dirty="0" smtClean="0"/>
              <a:t>	При </a:t>
            </a:r>
            <a:r>
              <a:rPr lang="ru-RU" dirty="0"/>
              <a:t>рождении процесса система заводит новый PCB с состоянием процесса </a:t>
            </a:r>
            <a:r>
              <a:rPr lang="ru-RU" b="1" i="1" dirty="0"/>
              <a:t>рождение</a:t>
            </a:r>
            <a:r>
              <a:rPr lang="ru-RU" dirty="0"/>
              <a:t> и начинает его заполнение. Новый процесс получает свой </a:t>
            </a:r>
            <a:r>
              <a:rPr lang="ru-RU" i="1" dirty="0"/>
              <a:t>собственный уникальный идентификационный номер</a:t>
            </a:r>
            <a:r>
              <a:rPr lang="ru-RU" dirty="0"/>
              <a:t>. Поскольку для хранения идентификационного номера процесса в операционной системе отводится ограниченное количество бит, то для соблюдения уникальности номеров количество одновременно присутствующих в ней процессов должно быть ограничено. После завершения какого-либо процесса его освободившийся идентификационный номер может быть повторно использован для другого процесса.</a:t>
            </a:r>
          </a:p>
          <a:p>
            <a:pPr marL="0" indent="0" algn="just">
              <a:buNone/>
            </a:pPr>
            <a:r>
              <a:rPr lang="ru-RU" dirty="0" smtClean="0"/>
              <a:t>	Обычно </a:t>
            </a:r>
            <a:r>
              <a:rPr lang="ru-RU" dirty="0"/>
              <a:t>для выполнения своих функций процесс-ребенок требует определенных ресурсов: памяти, файлов, устройств ввода-вывода и т. д. Существует два подхода к их выделению. Новый процесс может получить в свое пользование некоторую часть родительских ресурсов, возможно, разделяя с процессом-родителем и другими процессами-детьми права на них, подобно распределению ресурсов в нормальной человеческой семье, или может получить свои ресурсы непосредственно от </a:t>
            </a:r>
            <a:r>
              <a:rPr lang="ru-RU" dirty="0" smtClean="0"/>
              <a:t>ОС, </a:t>
            </a:r>
            <a:r>
              <a:rPr lang="ru-RU" dirty="0"/>
              <a:t>став, так сказать, на государственное обеспечение в детдоме. Информация о выделенных ресурсах заносится в PCB</a:t>
            </a:r>
            <a:r>
              <a:rPr lang="ru-RU" dirty="0" smtClean="0"/>
              <a:t>.</a:t>
            </a:r>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11</a:t>
            </a:fld>
            <a:endParaRPr lang="ru-RU"/>
          </a:p>
        </p:txBody>
      </p:sp>
    </p:spTree>
    <p:extLst>
      <p:ext uri="{BB962C8B-B14F-4D97-AF65-F5344CB8AC3E}">
        <p14:creationId xmlns:p14="http://schemas.microsoft.com/office/powerpoint/2010/main" val="32338532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251520" y="260648"/>
            <a:ext cx="8435280" cy="5865515"/>
          </a:xfrm>
        </p:spPr>
        <p:txBody>
          <a:bodyPr>
            <a:normAutofit lnSpcReduction="10000"/>
          </a:bodyPr>
          <a:lstStyle/>
          <a:p>
            <a:pPr marL="0" indent="0">
              <a:buNone/>
            </a:pPr>
            <a:r>
              <a:rPr lang="ru-RU" dirty="0" smtClean="0"/>
              <a:t>	После </a:t>
            </a:r>
            <a:r>
              <a:rPr lang="ru-RU" dirty="0"/>
              <a:t>наделения процесса-ребенка ресурсами необходимо занести в его адресное пространство программный код, значения данных, установить программный счетчик. Здесь </a:t>
            </a:r>
            <a:r>
              <a:rPr lang="ru-RU" dirty="0" smtClean="0"/>
              <a:t>возможны </a:t>
            </a:r>
            <a:r>
              <a:rPr lang="ru-RU" dirty="0"/>
              <a:t>два решения. </a:t>
            </a:r>
            <a:endParaRPr lang="ru-RU" dirty="0" smtClean="0"/>
          </a:p>
          <a:p>
            <a:r>
              <a:rPr lang="ru-RU" dirty="0" smtClean="0"/>
              <a:t>В </a:t>
            </a:r>
            <a:r>
              <a:rPr lang="ru-RU" dirty="0"/>
              <a:t>первом случае процесс-ребенок становится дубликатом процесса-родителя по регистровому и пользовательскому контекстам, при этом должен существовать способ определения кто для кого из процессов-двойников является родителем. </a:t>
            </a:r>
            <a:endParaRPr lang="ru-RU" dirty="0" smtClean="0"/>
          </a:p>
          <a:p>
            <a:pPr marL="0" indent="0">
              <a:buNone/>
            </a:pPr>
            <a:r>
              <a:rPr lang="ru-RU" sz="1900" dirty="0" smtClean="0"/>
              <a:t>ОС</a:t>
            </a:r>
            <a:r>
              <a:rPr lang="ru-RU" sz="1900" dirty="0"/>
              <a:t> UNIX разрешает порождение процесса только первым способом; для запуска новой программы необходимо сначала создать копию процесса-родителя, а затем процесс-ребенок должен заменить свой пользовательский контекст с помощью специального системного вызова. </a:t>
            </a:r>
            <a:endParaRPr lang="ru-RU" sz="1900" dirty="0" smtClean="0"/>
          </a:p>
          <a:p>
            <a:r>
              <a:rPr lang="ru-RU" dirty="0" smtClean="0"/>
              <a:t>Во </a:t>
            </a:r>
            <a:r>
              <a:rPr lang="ru-RU" dirty="0"/>
              <a:t>втором случае процесс-ребенок загружается новой программой из какого-либо файла. </a:t>
            </a:r>
            <a:endParaRPr lang="ru-RU" dirty="0" smtClean="0"/>
          </a:p>
          <a:p>
            <a:pPr marL="0" indent="0">
              <a:buNone/>
            </a:pPr>
            <a:r>
              <a:rPr lang="ru-RU" dirty="0" smtClean="0"/>
              <a:t> </a:t>
            </a:r>
            <a:r>
              <a:rPr lang="ru-RU" sz="1800" dirty="0" smtClean="0"/>
              <a:t>ОС</a:t>
            </a:r>
            <a:r>
              <a:rPr lang="ru-RU" sz="1800" dirty="0"/>
              <a:t> VAX/VMS и WINDOWS NT допускают только второе решение.</a:t>
            </a:r>
          </a:p>
        </p:txBody>
      </p:sp>
      <p:sp>
        <p:nvSpPr>
          <p:cNvPr id="4" name="Номер слайда 3"/>
          <p:cNvSpPr>
            <a:spLocks noGrp="1"/>
          </p:cNvSpPr>
          <p:nvPr>
            <p:ph type="sldNum" sz="quarter" idx="15"/>
          </p:nvPr>
        </p:nvSpPr>
        <p:spPr/>
        <p:txBody>
          <a:bodyPr/>
          <a:lstStyle/>
          <a:p>
            <a:fld id="{B19B0651-EE4F-4900-A07F-96A6BFA9D0F0}" type="slidenum">
              <a:rPr lang="ru-RU" smtClean="0"/>
              <a:t>12</a:t>
            </a:fld>
            <a:endParaRPr lang="ru-RU"/>
          </a:p>
        </p:txBody>
      </p:sp>
    </p:spTree>
    <p:extLst>
      <p:ext uri="{BB962C8B-B14F-4D97-AF65-F5344CB8AC3E}">
        <p14:creationId xmlns:p14="http://schemas.microsoft.com/office/powerpoint/2010/main" val="34195690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251520" y="260648"/>
            <a:ext cx="8435280" cy="5865515"/>
          </a:xfrm>
        </p:spPr>
        <p:txBody>
          <a:bodyPr>
            <a:normAutofit fontScale="92500" lnSpcReduction="10000"/>
          </a:bodyPr>
          <a:lstStyle/>
          <a:p>
            <a:pPr marL="0" indent="0" algn="just">
              <a:buNone/>
            </a:pPr>
            <a:r>
              <a:rPr lang="ru-RU" dirty="0" smtClean="0"/>
              <a:t>	Порождение </a:t>
            </a:r>
            <a:r>
              <a:rPr lang="ru-RU" dirty="0"/>
              <a:t>нового процесса как дубликата процесса-родителя приводит к возможности существования программ (т. е. исполняемых файлов), для работы которых организуется более одного процесса. </a:t>
            </a:r>
            <a:endParaRPr lang="ru-RU" dirty="0" smtClean="0"/>
          </a:p>
          <a:p>
            <a:pPr marL="0" indent="0" algn="just">
              <a:buNone/>
            </a:pPr>
            <a:r>
              <a:rPr lang="ru-RU" dirty="0" smtClean="0"/>
              <a:t>	Возможность </a:t>
            </a:r>
            <a:r>
              <a:rPr lang="ru-RU" dirty="0"/>
              <a:t>замены пользовательского контекста процесса по ходу его работы (т. е. загрузки для исполнения новой программы) приводит к тому, что в рамках одного и того же процесса могут быть последовательно выполнены несколько различных программ.</a:t>
            </a:r>
          </a:p>
          <a:p>
            <a:pPr marL="0" indent="0" algn="just">
              <a:buNone/>
            </a:pPr>
            <a:r>
              <a:rPr lang="ru-RU" dirty="0" smtClean="0"/>
              <a:t>	После </a:t>
            </a:r>
            <a:r>
              <a:rPr lang="ru-RU" dirty="0"/>
              <a:t>того как процесс наделен содержанием, в PCB дописывается оставшаяся информация и состояние нового процесса изменяется на </a:t>
            </a:r>
            <a:r>
              <a:rPr lang="ru-RU" b="1" i="1" dirty="0">
                <a:solidFill>
                  <a:srgbClr val="FF0000"/>
                </a:solidFill>
              </a:rPr>
              <a:t>готовность</a:t>
            </a:r>
            <a:r>
              <a:rPr lang="ru-RU" dirty="0" smtClean="0"/>
              <a:t>.</a:t>
            </a:r>
          </a:p>
          <a:p>
            <a:pPr marL="0" indent="0" algn="just">
              <a:buNone/>
            </a:pPr>
            <a:r>
              <a:rPr lang="ru-RU" dirty="0" smtClean="0"/>
              <a:t> </a:t>
            </a:r>
            <a:r>
              <a:rPr lang="ru-RU" dirty="0"/>
              <a:t>Осталось сказать несколько слов о том, как ведут себя процессы-родители после рождения процессов-детей. Процесс-родитель может продолжать свое выполнение одновременно с выполнением процесса-ребенка, а может ожидать завершения работы некоторых или всех своих детей.</a:t>
            </a:r>
          </a:p>
          <a:p>
            <a:pPr marL="0" indent="0">
              <a:buNone/>
            </a:pPr>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13</a:t>
            </a:fld>
            <a:endParaRPr lang="ru-RU"/>
          </a:p>
        </p:txBody>
      </p:sp>
    </p:spTree>
    <p:extLst>
      <p:ext uri="{BB962C8B-B14F-4D97-AF65-F5344CB8AC3E}">
        <p14:creationId xmlns:p14="http://schemas.microsoft.com/office/powerpoint/2010/main" val="399507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23528" y="260648"/>
            <a:ext cx="8363272" cy="5865515"/>
          </a:xfrm>
        </p:spPr>
        <p:txBody>
          <a:bodyPr>
            <a:normAutofit lnSpcReduction="10000"/>
          </a:bodyPr>
          <a:lstStyle/>
          <a:p>
            <a:pPr marL="0" indent="0" algn="just">
              <a:buNone/>
            </a:pPr>
            <a:r>
              <a:rPr lang="ru-RU" dirty="0" smtClean="0"/>
              <a:t>	После </a:t>
            </a:r>
            <a:r>
              <a:rPr lang="ru-RU" dirty="0"/>
              <a:t>того, как процесс завершил свою работу, </a:t>
            </a:r>
            <a:r>
              <a:rPr lang="ru-RU" dirty="0" smtClean="0"/>
              <a:t>ОС переводит </a:t>
            </a:r>
            <a:r>
              <a:rPr lang="ru-RU" dirty="0"/>
              <a:t>его в состояние </a:t>
            </a:r>
            <a:r>
              <a:rPr lang="ru-RU" b="1" i="1" dirty="0"/>
              <a:t>закончил исполнение</a:t>
            </a:r>
            <a:r>
              <a:rPr lang="ru-RU" dirty="0"/>
              <a:t> и освобождает все ассоциированные с ним ресурсы, делая соответствующие записи в блоке управления процессом. При этом сам PCB не уничтожается, а остается в системе еще некоторое время. Это связано с тем, что процесс-родитель после завершения процесса-ребенка может запросить </a:t>
            </a:r>
            <a:r>
              <a:rPr lang="ru-RU" dirty="0" smtClean="0"/>
              <a:t>ОС о </a:t>
            </a:r>
            <a:r>
              <a:rPr lang="ru-RU" dirty="0"/>
              <a:t>причине произошедшей смерти порожденного им процесса и/или статистическую информацию об его работе. Подобная информация сохраняется в PCB мертвого процесса до запроса процесса-родителя или до конца его деятельности, после чего все следы умершего процесса окончательно исчезают из системы. </a:t>
            </a:r>
            <a:r>
              <a:rPr lang="ru-RU" dirty="0" smtClean="0"/>
              <a:t>	В ОС </a:t>
            </a:r>
            <a:r>
              <a:rPr lang="ru-RU" dirty="0"/>
              <a:t> </a:t>
            </a:r>
            <a:r>
              <a:rPr lang="ru-RU" dirty="0" smtClean="0"/>
              <a:t>UNIX процессы</a:t>
            </a:r>
            <a:r>
              <a:rPr lang="ru-RU" dirty="0"/>
              <a:t>, находящиеся в состоянии закончил исполнение, принято называть </a:t>
            </a:r>
            <a:r>
              <a:rPr lang="ru-RU" b="1" i="1" dirty="0"/>
              <a:t>процессами зомби</a:t>
            </a:r>
            <a:r>
              <a:rPr lang="ru-RU" i="1" dirty="0"/>
              <a:t>.</a:t>
            </a:r>
          </a:p>
        </p:txBody>
      </p:sp>
      <p:sp>
        <p:nvSpPr>
          <p:cNvPr id="4" name="Номер слайда 3"/>
          <p:cNvSpPr>
            <a:spLocks noGrp="1"/>
          </p:cNvSpPr>
          <p:nvPr>
            <p:ph type="sldNum" sz="quarter" idx="15"/>
          </p:nvPr>
        </p:nvSpPr>
        <p:spPr/>
        <p:txBody>
          <a:bodyPr/>
          <a:lstStyle/>
          <a:p>
            <a:fld id="{B19B0651-EE4F-4900-A07F-96A6BFA9D0F0}" type="slidenum">
              <a:rPr lang="ru-RU" smtClean="0"/>
              <a:t>14</a:t>
            </a:fld>
            <a:endParaRPr lang="ru-RU"/>
          </a:p>
        </p:txBody>
      </p:sp>
    </p:spTree>
    <p:extLst>
      <p:ext uri="{BB962C8B-B14F-4D97-AF65-F5344CB8AC3E}">
        <p14:creationId xmlns:p14="http://schemas.microsoft.com/office/powerpoint/2010/main" val="1084432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23528" y="332656"/>
            <a:ext cx="7992888" cy="6192688"/>
          </a:xfrm>
        </p:spPr>
        <p:txBody>
          <a:bodyPr>
            <a:normAutofit fontScale="85000" lnSpcReduction="10000"/>
          </a:bodyPr>
          <a:lstStyle/>
          <a:p>
            <a:pPr marL="0" indent="0">
              <a:buNone/>
            </a:pPr>
            <a:r>
              <a:rPr lang="ru-RU" dirty="0" smtClean="0"/>
              <a:t>	В ряде ОС (например</a:t>
            </a:r>
            <a:r>
              <a:rPr lang="ru-RU" dirty="0"/>
              <a:t>, в </a:t>
            </a:r>
            <a:r>
              <a:rPr lang="ru-RU" dirty="0" smtClean="0"/>
              <a:t>VAX/VMS (</a:t>
            </a:r>
            <a:r>
              <a:rPr lang="en-US" b="1" i="1" dirty="0"/>
              <a:t>V</a:t>
            </a:r>
            <a:r>
              <a:rPr lang="en-US" i="1" dirty="0"/>
              <a:t>irtual </a:t>
            </a:r>
            <a:r>
              <a:rPr lang="en-US" b="1" i="1" dirty="0"/>
              <a:t>A</a:t>
            </a:r>
            <a:r>
              <a:rPr lang="en-US" i="1" dirty="0"/>
              <a:t>ddress </a:t>
            </a:r>
            <a:r>
              <a:rPr lang="en-US" i="1" dirty="0" err="1" smtClean="0"/>
              <a:t>e</a:t>
            </a:r>
            <a:r>
              <a:rPr lang="en-US" b="1" i="1" dirty="0" err="1" smtClean="0"/>
              <a:t>X</a:t>
            </a:r>
            <a:r>
              <a:rPr lang="en-US" i="1" dirty="0" err="1" smtClean="0"/>
              <a:t>tension</a:t>
            </a:r>
            <a:r>
              <a:rPr lang="en-US" dirty="0"/>
              <a:t>/</a:t>
            </a:r>
            <a:r>
              <a:rPr lang="en-US" i="1" dirty="0" smtClean="0"/>
              <a:t>Virtual </a:t>
            </a:r>
            <a:r>
              <a:rPr lang="en-US" i="1" dirty="0"/>
              <a:t>Memory System</a:t>
            </a:r>
            <a:r>
              <a:rPr lang="ru-RU" dirty="0" smtClean="0"/>
              <a:t>))</a:t>
            </a:r>
            <a:r>
              <a:rPr lang="ru-RU" dirty="0"/>
              <a:t> гибель процесса-родителя приводит к завершению работы всех его детей. В других операционных системах (например, в UNIX) процессы-дети продолжают свое существование и после окончания работы процесса-родителя. При этом возникает необходимость изменения информации в </a:t>
            </a:r>
            <a:r>
              <a:rPr lang="ru-RU" dirty="0" smtClean="0"/>
              <a:t>PCB процессов-детей </a:t>
            </a:r>
            <a:r>
              <a:rPr lang="ru-RU" dirty="0"/>
              <a:t>о породившем их процессе для того, чтобы генеалогический лес процессов оставался целостным. Рассмотрим следующий пример. </a:t>
            </a:r>
            <a:endParaRPr lang="ru-RU" dirty="0" smtClean="0"/>
          </a:p>
          <a:p>
            <a:pPr marL="0" indent="0">
              <a:buNone/>
            </a:pPr>
            <a:r>
              <a:rPr lang="ru-RU" dirty="0" smtClean="0"/>
              <a:t>	Пусть </a:t>
            </a:r>
            <a:r>
              <a:rPr lang="ru-RU" dirty="0"/>
              <a:t>процесс с номером 2515 был порожден процессом с номером 2001 и после завершения его работы остается в вычислительной системе неограниченно долго. Тогда, не исключено, что номер 2001 будет использован </a:t>
            </a:r>
            <a:r>
              <a:rPr lang="ru-RU" dirty="0" smtClean="0"/>
              <a:t>ОС повторно </a:t>
            </a:r>
            <a:r>
              <a:rPr lang="ru-RU" dirty="0"/>
              <a:t>для совсем другого процесса. Если не изменить информацию о процессе-родителе для процесса 2515, то генеалогический лес процессов окажется некорректным — процесс 2515 будет считать своим родителем новый процесс 2001, а процесс 2001 будет открещиваться от нежданного потомка. Как правило, осиротевшие процессы усыновляются одним из системных процессов, который порождается при старте </a:t>
            </a:r>
            <a:r>
              <a:rPr lang="ru-RU" dirty="0" smtClean="0"/>
              <a:t>ОС, </a:t>
            </a:r>
            <a:r>
              <a:rPr lang="ru-RU" dirty="0"/>
              <a:t>и функционирует все время, пока она работает.</a:t>
            </a:r>
          </a:p>
        </p:txBody>
      </p:sp>
      <p:sp>
        <p:nvSpPr>
          <p:cNvPr id="4" name="Номер слайда 3"/>
          <p:cNvSpPr>
            <a:spLocks noGrp="1"/>
          </p:cNvSpPr>
          <p:nvPr>
            <p:ph type="sldNum" sz="quarter" idx="15"/>
          </p:nvPr>
        </p:nvSpPr>
        <p:spPr/>
        <p:txBody>
          <a:bodyPr/>
          <a:lstStyle/>
          <a:p>
            <a:fld id="{B19B0651-EE4F-4900-A07F-96A6BFA9D0F0}" type="slidenum">
              <a:rPr lang="ru-RU" smtClean="0"/>
              <a:t>15</a:t>
            </a:fld>
            <a:endParaRPr lang="ru-RU"/>
          </a:p>
        </p:txBody>
      </p:sp>
    </p:spTree>
    <p:extLst>
      <p:ext uri="{BB962C8B-B14F-4D97-AF65-F5344CB8AC3E}">
        <p14:creationId xmlns:p14="http://schemas.microsoft.com/office/powerpoint/2010/main" val="3967760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ru-RU" b="1" dirty="0"/>
              <a:t>Многоразовые операции</a:t>
            </a:r>
            <a:endParaRPr lang="ru-RU" dirty="0"/>
          </a:p>
        </p:txBody>
      </p:sp>
      <p:sp>
        <p:nvSpPr>
          <p:cNvPr id="3" name="Объект 2"/>
          <p:cNvSpPr>
            <a:spLocks noGrp="1"/>
          </p:cNvSpPr>
          <p:nvPr>
            <p:ph sz="quarter" idx="1"/>
          </p:nvPr>
        </p:nvSpPr>
        <p:spPr>
          <a:xfrm>
            <a:off x="323528" y="764704"/>
            <a:ext cx="7920880" cy="5760640"/>
          </a:xfrm>
        </p:spPr>
        <p:txBody>
          <a:bodyPr>
            <a:normAutofit lnSpcReduction="10000"/>
          </a:bodyPr>
          <a:lstStyle/>
          <a:p>
            <a:pPr marL="0" indent="0" algn="just">
              <a:buNone/>
            </a:pPr>
            <a:r>
              <a:rPr lang="ru-RU" sz="2000" dirty="0"/>
              <a:t>Одноразовые операции приводят к изменению количества процессов, находящихся под управлением </a:t>
            </a:r>
            <a:r>
              <a:rPr lang="ru-RU" sz="2000" dirty="0" smtClean="0"/>
              <a:t> </a:t>
            </a:r>
            <a:r>
              <a:rPr lang="ru-RU" sz="2000" dirty="0" smtClean="0"/>
              <a:t>ОС</a:t>
            </a:r>
            <a:r>
              <a:rPr lang="ru-RU" sz="2000" dirty="0" smtClean="0"/>
              <a:t>, </a:t>
            </a:r>
            <a:r>
              <a:rPr lang="ru-RU" sz="2000" dirty="0"/>
              <a:t>и всегда связаны с выделением или освобождением определенных ресурсов. Многоразовые операции, напротив, не приводят к изменению количества процессов в </a:t>
            </a:r>
            <a:r>
              <a:rPr lang="ru-RU" sz="2000" dirty="0" smtClean="0"/>
              <a:t>ОС и </a:t>
            </a:r>
            <a:r>
              <a:rPr lang="ru-RU" sz="2000" dirty="0"/>
              <a:t>не обязаны быть связанными с выделением или освобождением </a:t>
            </a:r>
            <a:r>
              <a:rPr lang="ru-RU" sz="2000" dirty="0" smtClean="0"/>
              <a:t>ресурсов. </a:t>
            </a:r>
          </a:p>
          <a:p>
            <a:pPr marL="0" indent="0" algn="just">
              <a:buNone/>
            </a:pPr>
            <a:r>
              <a:rPr lang="ru-RU" sz="2000" dirty="0" smtClean="0"/>
              <a:t>Действия</a:t>
            </a:r>
            <a:r>
              <a:rPr lang="ru-RU" sz="2000" dirty="0"/>
              <a:t>, которые производит </a:t>
            </a:r>
            <a:r>
              <a:rPr lang="ru-RU" sz="2000" dirty="0" smtClean="0"/>
              <a:t>ОС при </a:t>
            </a:r>
            <a:r>
              <a:rPr lang="ru-RU" sz="2000" dirty="0"/>
              <a:t>выполнении многоразовых операций над процессами. </a:t>
            </a:r>
            <a:endParaRPr lang="ru-RU" sz="2000" dirty="0" smtClean="0"/>
          </a:p>
          <a:p>
            <a:pPr algn="just"/>
            <a:r>
              <a:rPr lang="ru-RU" sz="2000" b="1" dirty="0" smtClean="0">
                <a:solidFill>
                  <a:srgbClr val="FF0000"/>
                </a:solidFill>
              </a:rPr>
              <a:t>Запуск </a:t>
            </a:r>
            <a:r>
              <a:rPr lang="ru-RU" sz="2000" b="1" dirty="0">
                <a:solidFill>
                  <a:srgbClr val="FF0000"/>
                </a:solidFill>
              </a:rPr>
              <a:t>процесса.</a:t>
            </a:r>
            <a:r>
              <a:rPr lang="ru-RU" sz="2000" b="1" dirty="0"/>
              <a:t> </a:t>
            </a:r>
            <a:r>
              <a:rPr lang="ru-RU" sz="2000" dirty="0"/>
              <a:t>Из числа процессов, находящихся в состоянии </a:t>
            </a:r>
            <a:r>
              <a:rPr lang="ru-RU" sz="2000" b="1" i="1" dirty="0"/>
              <a:t>готовность</a:t>
            </a:r>
            <a:r>
              <a:rPr lang="ru-RU" sz="2000" dirty="0"/>
              <a:t>, </a:t>
            </a:r>
            <a:r>
              <a:rPr lang="ru-RU" sz="2000" dirty="0" smtClean="0"/>
              <a:t>ОС выбирает </a:t>
            </a:r>
            <a:r>
              <a:rPr lang="ru-RU" sz="2000" dirty="0"/>
              <a:t>один процесс для последующего </a:t>
            </a:r>
            <a:r>
              <a:rPr lang="ru-RU" sz="2000" dirty="0" smtClean="0"/>
              <a:t>исполнения. Для </a:t>
            </a:r>
            <a:r>
              <a:rPr lang="ru-RU" sz="2000" dirty="0"/>
              <a:t>избранного процесса </a:t>
            </a:r>
            <a:r>
              <a:rPr lang="ru-RU" sz="2000" dirty="0" smtClean="0"/>
              <a:t>ОС </a:t>
            </a:r>
            <a:r>
              <a:rPr lang="ru-RU" sz="2000" dirty="0"/>
              <a:t>обеспечивает наличие в оперативной памяти информации, необходимой для его дальнейшего выполнения. </a:t>
            </a:r>
            <a:r>
              <a:rPr lang="ru-RU" sz="2000" dirty="0" smtClean="0"/>
              <a:t>Далее </a:t>
            </a:r>
            <a:r>
              <a:rPr lang="ru-RU" sz="2000" dirty="0"/>
              <a:t>состояние процесса изменяется на </a:t>
            </a:r>
            <a:r>
              <a:rPr lang="ru-RU" sz="2000" b="1" i="1" dirty="0"/>
              <a:t>исполнение</a:t>
            </a:r>
            <a:r>
              <a:rPr lang="ru-RU" sz="2000" dirty="0"/>
              <a:t>, восстанавливаются значения регистров для данного процесса, и управление передается команде, на которую указывает счетчик команд процесса. Все данные, необходимые для этого восстановления контекста, извлекаются из PCB процесса, над которым совершается операция</a:t>
            </a:r>
            <a:r>
              <a:rPr lang="ru-RU" sz="2000" dirty="0" smtClean="0"/>
              <a:t>.</a:t>
            </a:r>
            <a:endParaRPr lang="ru-RU" sz="2000" dirty="0"/>
          </a:p>
        </p:txBody>
      </p:sp>
      <p:sp>
        <p:nvSpPr>
          <p:cNvPr id="4" name="Номер слайда 3"/>
          <p:cNvSpPr>
            <a:spLocks noGrp="1"/>
          </p:cNvSpPr>
          <p:nvPr>
            <p:ph type="sldNum" sz="quarter" idx="15"/>
          </p:nvPr>
        </p:nvSpPr>
        <p:spPr/>
        <p:txBody>
          <a:bodyPr/>
          <a:lstStyle/>
          <a:p>
            <a:fld id="{B19B0651-EE4F-4900-A07F-96A6BFA9D0F0}" type="slidenum">
              <a:rPr lang="ru-RU" smtClean="0"/>
              <a:t>16</a:t>
            </a:fld>
            <a:endParaRPr lang="ru-RU"/>
          </a:p>
        </p:txBody>
      </p:sp>
    </p:spTree>
    <p:extLst>
      <p:ext uri="{BB962C8B-B14F-4D97-AF65-F5344CB8AC3E}">
        <p14:creationId xmlns:p14="http://schemas.microsoft.com/office/powerpoint/2010/main" val="22292408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23528" y="332656"/>
            <a:ext cx="7776864" cy="6141296"/>
          </a:xfrm>
        </p:spPr>
        <p:txBody>
          <a:bodyPr>
            <a:normAutofit fontScale="92500"/>
          </a:bodyPr>
          <a:lstStyle/>
          <a:p>
            <a:r>
              <a:rPr lang="ru-RU" sz="2600" b="1" dirty="0">
                <a:solidFill>
                  <a:srgbClr val="FF0000"/>
                </a:solidFill>
              </a:rPr>
              <a:t>Приостановка процесса. </a:t>
            </a:r>
            <a:endParaRPr lang="ru-RU" sz="2600" b="1" dirty="0" smtClean="0">
              <a:solidFill>
                <a:srgbClr val="FF0000"/>
              </a:solidFill>
            </a:endParaRPr>
          </a:p>
          <a:p>
            <a:pPr lvl="1"/>
            <a:r>
              <a:rPr lang="ru-RU" sz="2300" dirty="0" smtClean="0"/>
              <a:t>Работа </a:t>
            </a:r>
            <a:r>
              <a:rPr lang="ru-RU" sz="2300" dirty="0"/>
              <a:t>процесса, находящегося в состоянии </a:t>
            </a:r>
            <a:r>
              <a:rPr lang="ru-RU" sz="2300" b="1" i="1" dirty="0"/>
              <a:t>исполнение</a:t>
            </a:r>
            <a:r>
              <a:rPr lang="ru-RU" sz="2300" dirty="0"/>
              <a:t>, приостанавливается в результате какого-либо прерывания. </a:t>
            </a:r>
            <a:endParaRPr lang="ru-RU" sz="2300" dirty="0" smtClean="0"/>
          </a:p>
          <a:p>
            <a:pPr lvl="1"/>
            <a:r>
              <a:rPr lang="ru-RU" sz="2300" dirty="0" smtClean="0"/>
              <a:t>Процессор </a:t>
            </a:r>
            <a:r>
              <a:rPr lang="ru-RU" sz="2300" dirty="0"/>
              <a:t>автоматически сохраняет счетчик команд и, возможно, один или несколько регистров в стеке исполняемого процесса и передает управление по специальному адресу обработки данного прерывания. На этом деятельность </a:t>
            </a:r>
            <a:r>
              <a:rPr lang="ru-RU" sz="2300" dirty="0" err="1"/>
              <a:t>hardware</a:t>
            </a:r>
            <a:r>
              <a:rPr lang="ru-RU" sz="2300" dirty="0"/>
              <a:t> по обработке прерывания завершается. </a:t>
            </a:r>
            <a:endParaRPr lang="ru-RU" sz="2300" dirty="0" smtClean="0"/>
          </a:p>
          <a:p>
            <a:pPr lvl="1"/>
            <a:r>
              <a:rPr lang="ru-RU" sz="2300" dirty="0" smtClean="0"/>
              <a:t>По </a:t>
            </a:r>
            <a:r>
              <a:rPr lang="ru-RU" sz="2300" dirty="0"/>
              <a:t>указанному адресу обычно располагается одна из частей операционной системы. Она сохраняет динамическую часть системного и регистрового контекстов процесса в его PCB, переводит процесс в состояние </a:t>
            </a:r>
            <a:r>
              <a:rPr lang="ru-RU" sz="2300" b="1" i="1" dirty="0"/>
              <a:t>готовность</a:t>
            </a:r>
            <a:r>
              <a:rPr lang="ru-RU" sz="2300" dirty="0"/>
              <a:t> и приступает к обработке прерывания, то есть к выполнению определенных действий, связанных с возникшим прерыванием.</a:t>
            </a:r>
          </a:p>
          <a:p>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17</a:t>
            </a:fld>
            <a:endParaRPr lang="ru-RU"/>
          </a:p>
        </p:txBody>
      </p:sp>
    </p:spTree>
    <p:extLst>
      <p:ext uri="{BB962C8B-B14F-4D97-AF65-F5344CB8AC3E}">
        <p14:creationId xmlns:p14="http://schemas.microsoft.com/office/powerpoint/2010/main" val="37069264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404664"/>
            <a:ext cx="7529264" cy="6069288"/>
          </a:xfrm>
        </p:spPr>
        <p:txBody>
          <a:bodyPr>
            <a:normAutofit fontScale="85000" lnSpcReduction="10000"/>
          </a:bodyPr>
          <a:lstStyle/>
          <a:p>
            <a:pPr algn="just"/>
            <a:r>
              <a:rPr lang="ru-RU" b="1" dirty="0">
                <a:solidFill>
                  <a:srgbClr val="FF0000"/>
                </a:solidFill>
              </a:rPr>
              <a:t>Блокирование процесса.</a:t>
            </a:r>
            <a:r>
              <a:rPr lang="ru-RU" b="1" dirty="0"/>
              <a:t> </a:t>
            </a:r>
            <a:r>
              <a:rPr lang="ru-RU" dirty="0"/>
              <a:t>Процесс блокируется, когда он не может продолжать свою работу, не дождавшись возникновения какого-либо события в вычислительной системе. Для этого он обращается к операционной системе с помощью определенного системного вызова. Операционная система обрабатывает системный вызов (инициализирует операцию ввода-вывода, добавляет процесс в очередь процессов, дожидающихся освобождения устройства или возникновения события, и т. д.) и, при необходимости, сохранив необходимую часть контекста процесса в его PCB, переводит процесс из состояния </a:t>
            </a:r>
            <a:r>
              <a:rPr lang="ru-RU" b="1" i="1" dirty="0"/>
              <a:t>исполнение</a:t>
            </a:r>
            <a:r>
              <a:rPr lang="ru-RU" dirty="0"/>
              <a:t> в состояние </a:t>
            </a:r>
            <a:r>
              <a:rPr lang="ru-RU" b="1" i="1" dirty="0"/>
              <a:t>ожидание</a:t>
            </a:r>
            <a:r>
              <a:rPr lang="ru-RU" dirty="0"/>
              <a:t>. </a:t>
            </a:r>
          </a:p>
          <a:p>
            <a:pPr algn="just"/>
            <a:r>
              <a:rPr lang="ru-RU" b="1" dirty="0">
                <a:solidFill>
                  <a:srgbClr val="FF0000"/>
                </a:solidFill>
              </a:rPr>
              <a:t>Разблокирование процесса.</a:t>
            </a:r>
            <a:r>
              <a:rPr lang="ru-RU" dirty="0"/>
              <a:t> После возникновения в системе какого-либо события, ОС нужно точно определить какое именно событие произошло. Затем ОС проверяет: находился ли некоторый процесс в состоянии </a:t>
            </a:r>
            <a:r>
              <a:rPr lang="ru-RU" b="1" i="1" dirty="0"/>
              <a:t>ожидание</a:t>
            </a:r>
            <a:r>
              <a:rPr lang="ru-RU" dirty="0"/>
              <a:t> для данного события и, если находился, переводит его в состояние </a:t>
            </a:r>
            <a:r>
              <a:rPr lang="ru-RU" b="1" i="1" dirty="0"/>
              <a:t>готовность</a:t>
            </a:r>
            <a:r>
              <a:rPr lang="ru-RU" dirty="0"/>
              <a:t>, выполняя необходимые действия, связанные с наступлением события (инициализация операции ввода-вывода для очередного ожидающего процесса и т. п.). </a:t>
            </a:r>
          </a:p>
          <a:p>
            <a:pPr algn="just"/>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18</a:t>
            </a:fld>
            <a:endParaRPr lang="ru-RU"/>
          </a:p>
        </p:txBody>
      </p:sp>
    </p:spTree>
    <p:extLst>
      <p:ext uri="{BB962C8B-B14F-4D97-AF65-F5344CB8AC3E}">
        <p14:creationId xmlns:p14="http://schemas.microsoft.com/office/powerpoint/2010/main" val="3106396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a:bodyPr>
          <a:lstStyle/>
          <a:p>
            <a:r>
              <a:rPr lang="ru-RU" sz="2400" b="1" dirty="0"/>
              <a:t>Переключение контекста</a:t>
            </a:r>
            <a:endParaRPr lang="ru-RU" sz="2400" dirty="0"/>
          </a:p>
        </p:txBody>
      </p:sp>
      <p:sp>
        <p:nvSpPr>
          <p:cNvPr id="3" name="Объект 2"/>
          <p:cNvSpPr>
            <a:spLocks noGrp="1"/>
          </p:cNvSpPr>
          <p:nvPr>
            <p:ph sz="quarter" idx="1"/>
          </p:nvPr>
        </p:nvSpPr>
        <p:spPr>
          <a:xfrm>
            <a:off x="251520" y="836712"/>
            <a:ext cx="8435280" cy="1224136"/>
          </a:xfrm>
        </p:spPr>
        <p:txBody>
          <a:bodyPr>
            <a:normAutofit fontScale="70000" lnSpcReduction="20000"/>
          </a:bodyPr>
          <a:lstStyle/>
          <a:p>
            <a:pPr marL="0" indent="0">
              <a:buNone/>
            </a:pPr>
            <a:r>
              <a:rPr lang="ru-RU" dirty="0"/>
              <a:t>До сих пор мы рассматривали операции над процессами изолированно, независимо друг от друга. В действительности же деятельность мультипрограммной </a:t>
            </a:r>
            <a:r>
              <a:rPr lang="ru-RU" dirty="0" smtClean="0"/>
              <a:t>ОС состоит </a:t>
            </a:r>
            <a:r>
              <a:rPr lang="ru-RU" dirty="0"/>
              <a:t>из цепочек операций, выполняемых над различными процессами, и сопровождается переключением процессора с одного процесса на другой.</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398" y="2060848"/>
            <a:ext cx="7704856" cy="3863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467544" y="6180771"/>
            <a:ext cx="7150565" cy="369332"/>
          </a:xfrm>
          <a:prstGeom prst="rect">
            <a:avLst/>
          </a:prstGeom>
        </p:spPr>
        <p:txBody>
          <a:bodyPr wrap="square">
            <a:spAutoFit/>
          </a:bodyPr>
          <a:lstStyle/>
          <a:p>
            <a:r>
              <a:rPr lang="ru-RU" dirty="0"/>
              <a:t>Рис </a:t>
            </a:r>
            <a:r>
              <a:rPr lang="ru-RU" dirty="0" smtClean="0"/>
              <a:t>3.  </a:t>
            </a:r>
            <a:r>
              <a:rPr lang="ru-RU" dirty="0"/>
              <a:t>Выполнение операции разблокирования процесса.</a:t>
            </a:r>
          </a:p>
        </p:txBody>
      </p:sp>
      <p:sp>
        <p:nvSpPr>
          <p:cNvPr id="5" name="Номер слайда 4"/>
          <p:cNvSpPr>
            <a:spLocks noGrp="1"/>
          </p:cNvSpPr>
          <p:nvPr>
            <p:ph type="sldNum" sz="quarter" idx="15"/>
          </p:nvPr>
        </p:nvSpPr>
        <p:spPr/>
        <p:txBody>
          <a:bodyPr/>
          <a:lstStyle/>
          <a:p>
            <a:fld id="{B19B0651-EE4F-4900-A07F-96A6BFA9D0F0}" type="slidenum">
              <a:rPr lang="ru-RU" smtClean="0"/>
              <a:t>19</a:t>
            </a:fld>
            <a:endParaRPr lang="ru-RU"/>
          </a:p>
        </p:txBody>
      </p:sp>
    </p:spTree>
    <p:extLst>
      <p:ext uri="{BB962C8B-B14F-4D97-AF65-F5344CB8AC3E}">
        <p14:creationId xmlns:p14="http://schemas.microsoft.com/office/powerpoint/2010/main" val="16630155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346050"/>
          </a:xfrm>
        </p:spPr>
        <p:txBody>
          <a:bodyPr>
            <a:normAutofit fontScale="90000"/>
          </a:bodyPr>
          <a:lstStyle/>
          <a:p>
            <a:r>
              <a:rPr lang="ru-RU" b="1" dirty="0"/>
              <a:t>Понятие процесса</a:t>
            </a:r>
            <a:endParaRPr lang="ru-RU" dirty="0"/>
          </a:p>
        </p:txBody>
      </p:sp>
      <p:sp>
        <p:nvSpPr>
          <p:cNvPr id="3" name="Объект 2"/>
          <p:cNvSpPr>
            <a:spLocks noGrp="1"/>
          </p:cNvSpPr>
          <p:nvPr>
            <p:ph sz="quarter" idx="1"/>
          </p:nvPr>
        </p:nvSpPr>
        <p:spPr>
          <a:xfrm>
            <a:off x="395536" y="620688"/>
            <a:ext cx="8136904" cy="5832648"/>
          </a:xfrm>
        </p:spPr>
        <p:txBody>
          <a:bodyPr>
            <a:normAutofit fontScale="92500" lnSpcReduction="10000"/>
          </a:bodyPr>
          <a:lstStyle/>
          <a:p>
            <a:pPr marL="0" indent="0">
              <a:buNone/>
            </a:pPr>
            <a:r>
              <a:rPr lang="ru-RU" sz="1800" dirty="0" smtClean="0"/>
              <a:t>	</a:t>
            </a:r>
            <a:r>
              <a:rPr lang="ru-RU" sz="1800" b="1" dirty="0" smtClean="0"/>
              <a:t>Понятие </a:t>
            </a:r>
            <a:r>
              <a:rPr lang="ru-RU" sz="1800" b="1" dirty="0"/>
              <a:t>процесса </a:t>
            </a:r>
            <a:r>
              <a:rPr lang="ru-RU" sz="1800" b="1" dirty="0" smtClean="0"/>
              <a:t>характеризует:</a:t>
            </a:r>
          </a:p>
          <a:p>
            <a:r>
              <a:rPr lang="ru-RU" sz="1800" dirty="0" smtClean="0"/>
              <a:t> </a:t>
            </a:r>
            <a:r>
              <a:rPr lang="ru-RU" sz="1800" dirty="0"/>
              <a:t>некоторую совокупность набора исполняющихся команд, </a:t>
            </a:r>
            <a:endParaRPr lang="ru-RU" sz="1800" dirty="0" smtClean="0"/>
          </a:p>
          <a:p>
            <a:r>
              <a:rPr lang="ru-RU" sz="1800" dirty="0" smtClean="0"/>
              <a:t>ассоциированных </a:t>
            </a:r>
            <a:r>
              <a:rPr lang="ru-RU" sz="1800" dirty="0"/>
              <a:t>с ним ресурсов (выделенная для исполнения память или </a:t>
            </a:r>
            <a:r>
              <a:rPr lang="ru-RU" sz="1800" i="1" dirty="0"/>
              <a:t>адресное пространство</a:t>
            </a:r>
            <a:r>
              <a:rPr lang="ru-RU" sz="1800" dirty="0"/>
              <a:t>, стеки, используемые файлы и устройства ввода-вывода и т. д</a:t>
            </a:r>
            <a:r>
              <a:rPr lang="ru-RU" sz="1800" dirty="0" smtClean="0"/>
              <a:t>.)</a:t>
            </a:r>
          </a:p>
          <a:p>
            <a:r>
              <a:rPr lang="ru-RU" sz="1800" dirty="0" smtClean="0"/>
              <a:t> </a:t>
            </a:r>
            <a:r>
              <a:rPr lang="ru-RU" sz="1800" dirty="0"/>
              <a:t>и текущего момента его выполнения (значения регистров, программного счетчика, состояние стека и значения переменных), находящуюся под управлением операционной системы. </a:t>
            </a:r>
            <a:endParaRPr lang="ru-RU" sz="1800" dirty="0" smtClean="0"/>
          </a:p>
          <a:p>
            <a:pPr marL="0" indent="0">
              <a:buNone/>
            </a:pPr>
            <a:r>
              <a:rPr lang="ru-RU" sz="1800" dirty="0" smtClean="0"/>
              <a:t>Не </a:t>
            </a:r>
            <a:r>
              <a:rPr lang="ru-RU" sz="1800" dirty="0"/>
              <a:t>существует взаимно однозначного соответствия между процессами и программами, обрабатываемыми вычислительными системами. </a:t>
            </a:r>
            <a:r>
              <a:rPr lang="ru-RU" sz="1800" dirty="0" smtClean="0"/>
              <a:t>В некоторых ОС для </a:t>
            </a:r>
            <a:r>
              <a:rPr lang="ru-RU" sz="1800" dirty="0"/>
              <a:t>работы определенных программ может организовываться более одного процесса или один и тот же процесс может исполнять последовательно несколько различных программ. Более того, даже в случае обработки только одной программы в рамках одного процесса, нельзя считать, что процесс представляет собой просто динамическое описание кода исполняемого файла, данных и выделенных для них ресурсов. Процесс находится под управлением </a:t>
            </a:r>
            <a:r>
              <a:rPr lang="ru-RU" sz="1800" dirty="0" smtClean="0"/>
              <a:t>ОС </a:t>
            </a:r>
            <a:r>
              <a:rPr lang="ru-RU" sz="1800" dirty="0"/>
              <a:t>и поэтому в нем может выполняться часть кода ее ядра (не находящегося в исполняемом файле!), как в случаях, специально запланированных авторами программы (например, при использовании системных вызовов), так и в непредусмотренных ими ситуациях (например, при обработке внешних прерываний).</a:t>
            </a:r>
          </a:p>
        </p:txBody>
      </p:sp>
      <p:sp>
        <p:nvSpPr>
          <p:cNvPr id="4" name="Номер слайда 3"/>
          <p:cNvSpPr>
            <a:spLocks noGrp="1"/>
          </p:cNvSpPr>
          <p:nvPr>
            <p:ph type="sldNum" sz="quarter" idx="15"/>
          </p:nvPr>
        </p:nvSpPr>
        <p:spPr/>
        <p:txBody>
          <a:bodyPr/>
          <a:lstStyle/>
          <a:p>
            <a:fld id="{B19B0651-EE4F-4900-A07F-96A6BFA9D0F0}" type="slidenum">
              <a:rPr lang="ru-RU" smtClean="0"/>
              <a:t>2</a:t>
            </a:fld>
            <a:endParaRPr lang="ru-RU"/>
          </a:p>
        </p:txBody>
      </p:sp>
    </p:spTree>
    <p:extLst>
      <p:ext uri="{BB962C8B-B14F-4D97-AF65-F5344CB8AC3E}">
        <p14:creationId xmlns:p14="http://schemas.microsoft.com/office/powerpoint/2010/main" val="97746146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476672"/>
            <a:ext cx="7776864" cy="5649491"/>
          </a:xfrm>
        </p:spPr>
        <p:txBody>
          <a:bodyPr>
            <a:normAutofit lnSpcReduction="10000"/>
          </a:bodyPr>
          <a:lstStyle/>
          <a:p>
            <a:pPr marL="0" indent="0" algn="just">
              <a:buNone/>
            </a:pPr>
            <a:r>
              <a:rPr lang="ru-RU" dirty="0" smtClean="0"/>
              <a:t>	Для </a:t>
            </a:r>
            <a:r>
              <a:rPr lang="ru-RU" dirty="0"/>
              <a:t>корректного переключения процессора с одного процесса на другой необходимо сохранить контекст исполнявшегося процесса и восстановить контекст процесса, на который будет переключен процессор. </a:t>
            </a:r>
            <a:endParaRPr lang="ru-RU" dirty="0" smtClean="0"/>
          </a:p>
          <a:p>
            <a:pPr marL="0" indent="0" algn="just">
              <a:buNone/>
            </a:pPr>
            <a:r>
              <a:rPr lang="ru-RU" dirty="0" smtClean="0"/>
              <a:t>	Такая </a:t>
            </a:r>
            <a:r>
              <a:rPr lang="ru-RU" dirty="0"/>
              <a:t>процедура </a:t>
            </a:r>
            <a:r>
              <a:rPr lang="ru-RU" dirty="0" smtClean="0"/>
              <a:t>сохранения или восстановления </a:t>
            </a:r>
            <a:r>
              <a:rPr lang="ru-RU" dirty="0"/>
              <a:t>работоспособности </a:t>
            </a:r>
            <a:r>
              <a:rPr lang="ru-RU" dirty="0" smtClean="0"/>
              <a:t> процессов   называется</a:t>
            </a:r>
            <a:r>
              <a:rPr lang="ru-RU" dirty="0"/>
              <a:t> </a:t>
            </a:r>
            <a:r>
              <a:rPr lang="ru-RU" dirty="0" smtClean="0"/>
              <a:t>  </a:t>
            </a:r>
            <a:r>
              <a:rPr lang="ru-RU" i="1" dirty="0" smtClean="0"/>
              <a:t>переключением </a:t>
            </a:r>
            <a:r>
              <a:rPr lang="ru-RU" i="1" dirty="0"/>
              <a:t>контекста</a:t>
            </a:r>
            <a:r>
              <a:rPr lang="ru-RU" dirty="0"/>
              <a:t>. </a:t>
            </a:r>
            <a:endParaRPr lang="ru-RU" dirty="0" smtClean="0"/>
          </a:p>
          <a:p>
            <a:pPr marL="0" indent="0" algn="just">
              <a:buNone/>
            </a:pPr>
            <a:r>
              <a:rPr lang="ru-RU" dirty="0" smtClean="0"/>
              <a:t>	Время</a:t>
            </a:r>
            <a:r>
              <a:rPr lang="ru-RU" dirty="0"/>
              <a:t>, затраченное </a:t>
            </a:r>
            <a:r>
              <a:rPr lang="ru-RU" dirty="0" smtClean="0"/>
              <a:t> на </a:t>
            </a:r>
            <a:r>
              <a:rPr lang="ru-RU" dirty="0"/>
              <a:t>переключение контекста, не используется вычислительной системой для совершения полезной работы и представляет собой </a:t>
            </a:r>
            <a:r>
              <a:rPr lang="ru-RU" dirty="0" smtClean="0"/>
              <a:t>накладные </a:t>
            </a:r>
            <a:r>
              <a:rPr lang="ru-RU" dirty="0"/>
              <a:t>расходы, снижающие производительность системы. Оно меняется от машины к машине и обычно находится в диапазоне от 1 до 1000 микросекунд.</a:t>
            </a:r>
          </a:p>
        </p:txBody>
      </p:sp>
      <p:sp>
        <p:nvSpPr>
          <p:cNvPr id="4" name="Номер слайда 3"/>
          <p:cNvSpPr>
            <a:spLocks noGrp="1"/>
          </p:cNvSpPr>
          <p:nvPr>
            <p:ph type="sldNum" sz="quarter" idx="15"/>
          </p:nvPr>
        </p:nvSpPr>
        <p:spPr/>
        <p:txBody>
          <a:bodyPr/>
          <a:lstStyle/>
          <a:p>
            <a:fld id="{B19B0651-EE4F-4900-A07F-96A6BFA9D0F0}" type="slidenum">
              <a:rPr lang="ru-RU" smtClean="0"/>
              <a:t>20</a:t>
            </a:fld>
            <a:endParaRPr lang="ru-RU"/>
          </a:p>
        </p:txBody>
      </p:sp>
    </p:spTree>
    <p:extLst>
      <p:ext uri="{BB962C8B-B14F-4D97-AF65-F5344CB8AC3E}">
        <p14:creationId xmlns:p14="http://schemas.microsoft.com/office/powerpoint/2010/main" val="1877444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b="1" dirty="0"/>
              <a:t>Состояния процесса</a:t>
            </a:r>
            <a:endParaRPr lang="ru-RU"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820" y="908720"/>
            <a:ext cx="7235556" cy="5278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Прямоугольник 3"/>
          <p:cNvSpPr/>
          <p:nvPr/>
        </p:nvSpPr>
        <p:spPr>
          <a:xfrm>
            <a:off x="2436518" y="6018601"/>
            <a:ext cx="4005135" cy="369332"/>
          </a:xfrm>
          <a:prstGeom prst="rect">
            <a:avLst/>
          </a:prstGeom>
        </p:spPr>
        <p:txBody>
          <a:bodyPr wrap="none">
            <a:spAutoFit/>
          </a:bodyPr>
          <a:lstStyle/>
          <a:p>
            <a:r>
              <a:rPr lang="ru-RU" dirty="0"/>
              <a:t>Рис. </a:t>
            </a:r>
            <a:r>
              <a:rPr lang="ru-RU" dirty="0" smtClean="0"/>
              <a:t>1. Диаграмма </a:t>
            </a:r>
            <a:r>
              <a:rPr lang="ru-RU" dirty="0"/>
              <a:t>состояний процесса</a:t>
            </a:r>
          </a:p>
        </p:txBody>
      </p:sp>
      <p:sp>
        <p:nvSpPr>
          <p:cNvPr id="5" name="Номер слайда 4"/>
          <p:cNvSpPr>
            <a:spLocks noGrp="1"/>
          </p:cNvSpPr>
          <p:nvPr>
            <p:ph type="sldNum" sz="quarter" idx="15"/>
          </p:nvPr>
        </p:nvSpPr>
        <p:spPr/>
        <p:txBody>
          <a:bodyPr/>
          <a:lstStyle/>
          <a:p>
            <a:fld id="{B19B0651-EE4F-4900-A07F-96A6BFA9D0F0}" type="slidenum">
              <a:rPr lang="ru-RU" smtClean="0"/>
              <a:t>3</a:t>
            </a:fld>
            <a:endParaRPr lang="ru-RU"/>
          </a:p>
        </p:txBody>
      </p:sp>
    </p:spTree>
    <p:extLst>
      <p:ext uri="{BB962C8B-B14F-4D97-AF65-F5344CB8AC3E}">
        <p14:creationId xmlns:p14="http://schemas.microsoft.com/office/powerpoint/2010/main" val="21085963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18058"/>
          </a:xfrm>
        </p:spPr>
        <p:txBody>
          <a:bodyPr>
            <a:normAutofit fontScale="90000"/>
          </a:bodyPr>
          <a:lstStyle/>
          <a:p>
            <a:r>
              <a:rPr lang="ru-RU" dirty="0" smtClean="0"/>
              <a:t>Описание диаграммы</a:t>
            </a:r>
            <a:endParaRPr lang="ru-RU" dirty="0"/>
          </a:p>
        </p:txBody>
      </p:sp>
      <p:sp>
        <p:nvSpPr>
          <p:cNvPr id="3" name="Объект 2"/>
          <p:cNvSpPr>
            <a:spLocks noGrp="1"/>
          </p:cNvSpPr>
          <p:nvPr>
            <p:ph sz="quarter" idx="1"/>
          </p:nvPr>
        </p:nvSpPr>
        <p:spPr>
          <a:xfrm>
            <a:off x="467544" y="764704"/>
            <a:ext cx="8280920" cy="5688632"/>
          </a:xfrm>
        </p:spPr>
        <p:txBody>
          <a:bodyPr>
            <a:normAutofit fontScale="92500" lnSpcReduction="20000"/>
          </a:bodyPr>
          <a:lstStyle/>
          <a:p>
            <a:pPr marL="0" indent="0">
              <a:buNone/>
            </a:pPr>
            <a:r>
              <a:rPr lang="ru-RU" dirty="0" smtClean="0"/>
              <a:t>	Для </a:t>
            </a:r>
            <a:r>
              <a:rPr lang="ru-RU" dirty="0"/>
              <a:t>появления в вычислительной системе процесс должен пройти через состояние </a:t>
            </a:r>
            <a:r>
              <a:rPr lang="ru-RU" b="1" i="1" dirty="0"/>
              <a:t>рождение</a:t>
            </a:r>
            <a:r>
              <a:rPr lang="ru-RU" dirty="0"/>
              <a:t>. При рождении процесс получает в свое распоряжение адресное пространство, в которое загружается программный код процесса; ему выделяются стек и системные ресурсы; устанавливается начальное значение программного счетчика этого процесса и т. д. Родившийся процесс переводится в состояние </a:t>
            </a:r>
            <a:r>
              <a:rPr lang="ru-RU" b="1" i="1" dirty="0"/>
              <a:t>готовность</a:t>
            </a:r>
            <a:r>
              <a:rPr lang="ru-RU" dirty="0" smtClean="0"/>
              <a:t>.</a:t>
            </a:r>
          </a:p>
          <a:p>
            <a:pPr marL="0" indent="0">
              <a:buNone/>
            </a:pPr>
            <a:r>
              <a:rPr lang="ru-RU" dirty="0"/>
              <a:t>	</a:t>
            </a:r>
            <a:r>
              <a:rPr lang="ru-RU" dirty="0"/>
              <a:t> При завершении своей деятельности процесс из состояния </a:t>
            </a:r>
            <a:r>
              <a:rPr lang="ru-RU" b="1" i="1" dirty="0"/>
              <a:t>исполнение</a:t>
            </a:r>
            <a:r>
              <a:rPr lang="ru-RU" dirty="0"/>
              <a:t> попадает в состояние </a:t>
            </a:r>
            <a:r>
              <a:rPr lang="ru-RU" b="1" i="1" dirty="0"/>
              <a:t>закончил исполнение</a:t>
            </a:r>
            <a:r>
              <a:rPr lang="ru-RU" dirty="0"/>
              <a:t>.</a:t>
            </a:r>
          </a:p>
          <a:p>
            <a:pPr marL="0" indent="0">
              <a:buNone/>
            </a:pPr>
            <a:r>
              <a:rPr lang="ru-RU" dirty="0" smtClean="0"/>
              <a:t>	В </a:t>
            </a:r>
            <a:r>
              <a:rPr lang="ru-RU" dirty="0"/>
              <a:t>конкретных </a:t>
            </a:r>
            <a:r>
              <a:rPr lang="ru-RU" dirty="0" smtClean="0"/>
              <a:t>ОС состояния </a:t>
            </a:r>
            <a:r>
              <a:rPr lang="ru-RU" dirty="0"/>
              <a:t>процесса могут быть еще более детализированы, могут появиться некоторые новые варианты переходов из состояния в состояние. Так, например, модель состояний процессов для операционной системы </a:t>
            </a:r>
            <a:r>
              <a:rPr lang="ru-RU" dirty="0" err="1"/>
              <a:t>Windows</a:t>
            </a:r>
            <a:r>
              <a:rPr lang="ru-RU" dirty="0"/>
              <a:t> NT содержит 7 различных состояний, а для операционной системы UNIX — 9. Тем не менее, в принципе, все операционные системы подчиняются изложенной выше модели.</a:t>
            </a:r>
          </a:p>
          <a:p>
            <a:pPr marL="0" indent="0">
              <a:buNone/>
            </a:pPr>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4</a:t>
            </a:fld>
            <a:endParaRPr lang="ru-RU"/>
          </a:p>
        </p:txBody>
      </p:sp>
    </p:spTree>
    <p:extLst>
      <p:ext uri="{BB962C8B-B14F-4D97-AF65-F5344CB8AC3E}">
        <p14:creationId xmlns:p14="http://schemas.microsoft.com/office/powerpoint/2010/main" val="29202388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512" y="260648"/>
            <a:ext cx="8496944" cy="360040"/>
          </a:xfrm>
        </p:spPr>
        <p:txBody>
          <a:bodyPr>
            <a:noAutofit/>
          </a:bodyPr>
          <a:lstStyle/>
          <a:p>
            <a:r>
              <a:rPr lang="ru-RU" sz="2200" b="1" dirty="0"/>
              <a:t>Операции над </a:t>
            </a:r>
            <a:r>
              <a:rPr lang="ru-RU" sz="2200" b="1" dirty="0" smtClean="0"/>
              <a:t>процессами</a:t>
            </a:r>
            <a:endParaRPr lang="ru-RU" sz="2200" dirty="0"/>
          </a:p>
        </p:txBody>
      </p:sp>
      <p:sp>
        <p:nvSpPr>
          <p:cNvPr id="3" name="Объект 2"/>
          <p:cNvSpPr>
            <a:spLocks noGrp="1"/>
          </p:cNvSpPr>
          <p:nvPr>
            <p:ph sz="quarter" idx="1"/>
          </p:nvPr>
        </p:nvSpPr>
        <p:spPr>
          <a:xfrm>
            <a:off x="323528" y="764704"/>
            <a:ext cx="8363272" cy="5544616"/>
          </a:xfrm>
        </p:spPr>
        <p:txBody>
          <a:bodyPr>
            <a:normAutofit/>
          </a:bodyPr>
          <a:lstStyle/>
          <a:p>
            <a:pPr marL="0" indent="0">
              <a:buNone/>
            </a:pPr>
            <a:r>
              <a:rPr lang="ru-RU" sz="1800" dirty="0"/>
              <a:t>Процесс не может сам перейти из одного состояния в другое. Изменением состояния процессов занимается </a:t>
            </a:r>
            <a:r>
              <a:rPr lang="ru-RU" sz="1800" dirty="0" smtClean="0"/>
              <a:t>ОС, </a:t>
            </a:r>
            <a:r>
              <a:rPr lang="ru-RU" sz="1800" dirty="0"/>
              <a:t>совершая операции над ними. Количество таких операций в нашей модели </a:t>
            </a:r>
            <a:r>
              <a:rPr lang="ru-RU" sz="1800" dirty="0" smtClean="0"/>
              <a:t>совпадает </a:t>
            </a:r>
            <a:r>
              <a:rPr lang="ru-RU" sz="1800" dirty="0"/>
              <a:t>с количеством стрелок на диаграмме состояний. Удобно объединить их в три пары:</a:t>
            </a:r>
          </a:p>
          <a:p>
            <a:r>
              <a:rPr lang="ru-RU" sz="1800" dirty="0">
                <a:solidFill>
                  <a:srgbClr val="C00000"/>
                </a:solidFill>
              </a:rPr>
              <a:t>Создание процесса — завершение процесса;</a:t>
            </a:r>
          </a:p>
          <a:p>
            <a:r>
              <a:rPr lang="ru-RU" sz="1800" dirty="0">
                <a:solidFill>
                  <a:srgbClr val="C00000"/>
                </a:solidFill>
              </a:rPr>
              <a:t>Приостановка процесса </a:t>
            </a:r>
            <a:r>
              <a:rPr lang="ru-RU" sz="1800" dirty="0"/>
              <a:t>(перевод из состояния </a:t>
            </a:r>
            <a:r>
              <a:rPr lang="ru-RU" sz="1800" b="1" i="1" dirty="0"/>
              <a:t>исполнение</a:t>
            </a:r>
            <a:r>
              <a:rPr lang="ru-RU" sz="1800" dirty="0"/>
              <a:t> </a:t>
            </a:r>
            <a:r>
              <a:rPr lang="ru-RU" sz="1800" dirty="0" smtClean="0"/>
              <a:t>в состояние </a:t>
            </a:r>
            <a:r>
              <a:rPr lang="ru-RU" sz="1800" dirty="0"/>
              <a:t> </a:t>
            </a:r>
            <a:r>
              <a:rPr lang="ru-RU" sz="1800" b="1" i="1" dirty="0"/>
              <a:t>готовность</a:t>
            </a:r>
            <a:r>
              <a:rPr lang="ru-RU" sz="1800" dirty="0"/>
              <a:t>) — </a:t>
            </a:r>
            <a:r>
              <a:rPr lang="ru-RU" sz="1800" dirty="0">
                <a:solidFill>
                  <a:srgbClr val="C00000"/>
                </a:solidFill>
              </a:rPr>
              <a:t>запуск процесса </a:t>
            </a:r>
            <a:r>
              <a:rPr lang="ru-RU" sz="1800" dirty="0" smtClean="0">
                <a:solidFill>
                  <a:srgbClr val="C00000"/>
                </a:solidFill>
              </a:rPr>
              <a:t> </a:t>
            </a:r>
            <a:r>
              <a:rPr lang="ru-RU" sz="1800" dirty="0" smtClean="0"/>
              <a:t>(</a:t>
            </a:r>
            <a:r>
              <a:rPr lang="ru-RU" sz="1800" dirty="0"/>
              <a:t>перевод из состояния </a:t>
            </a:r>
            <a:r>
              <a:rPr lang="ru-RU" sz="1800" dirty="0" smtClean="0"/>
              <a:t> </a:t>
            </a:r>
            <a:r>
              <a:rPr lang="ru-RU" sz="1800" b="1" i="1" dirty="0" smtClean="0"/>
              <a:t>готовность</a:t>
            </a:r>
            <a:r>
              <a:rPr lang="ru-RU" sz="1800" dirty="0"/>
              <a:t> в состояние </a:t>
            </a:r>
            <a:r>
              <a:rPr lang="ru-RU" sz="1800" b="1" i="1" dirty="0"/>
              <a:t>исполнение</a:t>
            </a:r>
            <a:r>
              <a:rPr lang="ru-RU" sz="1800" dirty="0"/>
              <a:t>);</a:t>
            </a:r>
          </a:p>
          <a:p>
            <a:r>
              <a:rPr lang="ru-RU" sz="1800" dirty="0">
                <a:solidFill>
                  <a:srgbClr val="C00000"/>
                </a:solidFill>
              </a:rPr>
              <a:t>Блокирование процесса </a:t>
            </a:r>
            <a:r>
              <a:rPr lang="ru-RU" sz="1800" dirty="0"/>
              <a:t>(перевод из состояния </a:t>
            </a:r>
            <a:r>
              <a:rPr lang="ru-RU" sz="1800" b="1" i="1" dirty="0"/>
              <a:t>исполнение</a:t>
            </a:r>
            <a:r>
              <a:rPr lang="ru-RU" sz="1800" dirty="0"/>
              <a:t> в состояние </a:t>
            </a:r>
            <a:r>
              <a:rPr lang="ru-RU" sz="1800" b="1" i="1" dirty="0"/>
              <a:t>ожидание</a:t>
            </a:r>
            <a:r>
              <a:rPr lang="ru-RU" sz="1800" dirty="0"/>
              <a:t>) — </a:t>
            </a:r>
            <a:r>
              <a:rPr lang="ru-RU" sz="1800" dirty="0">
                <a:solidFill>
                  <a:srgbClr val="C00000"/>
                </a:solidFill>
              </a:rPr>
              <a:t>разблокирование процесса </a:t>
            </a:r>
            <a:r>
              <a:rPr lang="ru-RU" sz="1800" dirty="0"/>
              <a:t>(перевод из состояния </a:t>
            </a:r>
            <a:r>
              <a:rPr lang="ru-RU" sz="1800" b="1" i="1" dirty="0"/>
              <a:t>ожидание</a:t>
            </a:r>
            <a:r>
              <a:rPr lang="ru-RU" sz="1800" dirty="0"/>
              <a:t> в состояние </a:t>
            </a:r>
            <a:r>
              <a:rPr lang="ru-RU" sz="1800" b="1" i="1" dirty="0"/>
              <a:t>готовность</a:t>
            </a:r>
            <a:r>
              <a:rPr lang="ru-RU" sz="1800" dirty="0"/>
              <a:t>);</a:t>
            </a:r>
          </a:p>
          <a:p>
            <a:pPr marL="0" indent="0">
              <a:buNone/>
            </a:pPr>
            <a:r>
              <a:rPr lang="ru-RU" sz="1800" dirty="0" smtClean="0"/>
              <a:t>Операции </a:t>
            </a:r>
            <a:r>
              <a:rPr lang="ru-RU" sz="1800" dirty="0"/>
              <a:t>создания и завершения процесса являются одноразовыми, так как применяются к процессу не более одного раза (некоторые системные процессы никогда не завершаются при работе вычислительной системы). Все остальные операции, связанные с изменением состояния процессов, будь то запуск или блокировка, как правило, являются многоразовыми. Рассмотрим подробнее, как операционная система выполняет операции над процессами.</a:t>
            </a:r>
          </a:p>
          <a:p>
            <a:pPr marL="0" indent="0">
              <a:buNone/>
            </a:pPr>
            <a:endParaRPr lang="ru-RU" sz="1800" dirty="0"/>
          </a:p>
        </p:txBody>
      </p:sp>
      <p:sp>
        <p:nvSpPr>
          <p:cNvPr id="4" name="Номер слайда 3"/>
          <p:cNvSpPr>
            <a:spLocks noGrp="1"/>
          </p:cNvSpPr>
          <p:nvPr>
            <p:ph type="sldNum" sz="quarter" idx="15"/>
          </p:nvPr>
        </p:nvSpPr>
        <p:spPr/>
        <p:txBody>
          <a:bodyPr/>
          <a:lstStyle/>
          <a:p>
            <a:fld id="{B19B0651-EE4F-4900-A07F-96A6BFA9D0F0}" type="slidenum">
              <a:rPr lang="ru-RU" smtClean="0"/>
              <a:t>5</a:t>
            </a:fld>
            <a:endParaRPr lang="ru-RU"/>
          </a:p>
        </p:txBody>
      </p:sp>
    </p:spTree>
    <p:extLst>
      <p:ext uri="{BB962C8B-B14F-4D97-AF65-F5344CB8AC3E}">
        <p14:creationId xmlns:p14="http://schemas.microsoft.com/office/powerpoint/2010/main" val="39977372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11560" y="332656"/>
            <a:ext cx="8003232" cy="360040"/>
          </a:xfrm>
        </p:spPr>
        <p:txBody>
          <a:bodyPr>
            <a:normAutofit fontScale="90000"/>
          </a:bodyPr>
          <a:lstStyle/>
          <a:p>
            <a:r>
              <a:rPr lang="ru-RU" sz="2400" b="1" dirty="0" err="1"/>
              <a:t>Process</a:t>
            </a:r>
            <a:r>
              <a:rPr lang="ru-RU" sz="2400" b="1" dirty="0"/>
              <a:t> </a:t>
            </a:r>
            <a:r>
              <a:rPr lang="ru-RU" sz="2400" b="1" dirty="0" err="1"/>
              <a:t>Control</a:t>
            </a:r>
            <a:r>
              <a:rPr lang="ru-RU" sz="2400" b="1" dirty="0"/>
              <a:t> </a:t>
            </a:r>
            <a:r>
              <a:rPr lang="ru-RU" sz="2400" b="1" dirty="0" err="1"/>
              <a:t>Block</a:t>
            </a:r>
            <a:r>
              <a:rPr lang="ru-RU" sz="2400" b="1" dirty="0"/>
              <a:t> и контекст процесса</a:t>
            </a:r>
            <a:endParaRPr lang="ru-RU" sz="2400" dirty="0"/>
          </a:p>
        </p:txBody>
      </p:sp>
      <p:sp>
        <p:nvSpPr>
          <p:cNvPr id="3" name="Объект 2"/>
          <p:cNvSpPr>
            <a:spLocks noGrp="1"/>
          </p:cNvSpPr>
          <p:nvPr>
            <p:ph sz="quarter" idx="1"/>
          </p:nvPr>
        </p:nvSpPr>
        <p:spPr>
          <a:xfrm>
            <a:off x="467544" y="836712"/>
            <a:ext cx="8219256" cy="5544616"/>
          </a:xfrm>
        </p:spPr>
        <p:txBody>
          <a:bodyPr>
            <a:normAutofit fontScale="85000" lnSpcReduction="10000"/>
          </a:bodyPr>
          <a:lstStyle/>
          <a:p>
            <a:pPr marL="0" indent="0">
              <a:buNone/>
            </a:pPr>
            <a:r>
              <a:rPr lang="ru-RU" dirty="0"/>
              <a:t>Для того чтобы </a:t>
            </a:r>
            <a:r>
              <a:rPr lang="ru-RU" dirty="0" smtClean="0"/>
              <a:t>ОС могла </a:t>
            </a:r>
            <a:r>
              <a:rPr lang="ru-RU" dirty="0"/>
              <a:t>выполнять операции над процессами, каждый процесс представляется в ней некоторой структурой данных. Эта структура содержит информацию, специфическую для данного процесса:</a:t>
            </a:r>
          </a:p>
          <a:p>
            <a:r>
              <a:rPr lang="ru-RU" dirty="0"/>
              <a:t>состояние, в котором находится процесс;</a:t>
            </a:r>
          </a:p>
          <a:p>
            <a:r>
              <a:rPr lang="ru-RU" dirty="0"/>
              <a:t>программный счетчик процесса или, другими словами, адрес команды, которая должна быть выполнена для него следующей;</a:t>
            </a:r>
          </a:p>
          <a:p>
            <a:r>
              <a:rPr lang="ru-RU" dirty="0"/>
              <a:t>содержимое регистров процессора;</a:t>
            </a:r>
          </a:p>
          <a:p>
            <a:r>
              <a:rPr lang="ru-RU" dirty="0"/>
              <a:t>данные, необходимые для планирования использования процессора и управления памятью (приоритет процесса, размер и расположение адресного пространства и т. д.);</a:t>
            </a:r>
          </a:p>
          <a:p>
            <a:r>
              <a:rPr lang="ru-RU" dirty="0"/>
              <a:t>учетные данные (идентификационный номер процесса, какой пользователь инициировал его работу, общее время использования процессора данным процессом и т. д.);</a:t>
            </a:r>
          </a:p>
          <a:p>
            <a:r>
              <a:rPr lang="ru-RU" dirty="0"/>
              <a:t>информацию об устройствах ввода-вывода, связанных с процессом (например, какие устройства закреплены за процессом, таблицу открытых файлов);</a:t>
            </a:r>
          </a:p>
          <a:p>
            <a:pPr marL="0" indent="0">
              <a:buNone/>
            </a:pPr>
            <a:endParaRPr lang="ru-RU" dirty="0"/>
          </a:p>
        </p:txBody>
      </p:sp>
      <p:sp>
        <p:nvSpPr>
          <p:cNvPr id="4" name="Номер слайда 3"/>
          <p:cNvSpPr>
            <a:spLocks noGrp="1"/>
          </p:cNvSpPr>
          <p:nvPr>
            <p:ph type="sldNum" sz="quarter" idx="15"/>
          </p:nvPr>
        </p:nvSpPr>
        <p:spPr/>
        <p:txBody>
          <a:bodyPr/>
          <a:lstStyle/>
          <a:p>
            <a:fld id="{B19B0651-EE4F-4900-A07F-96A6BFA9D0F0}" type="slidenum">
              <a:rPr lang="ru-RU" smtClean="0"/>
              <a:t>6</a:t>
            </a:fld>
            <a:endParaRPr lang="ru-RU"/>
          </a:p>
        </p:txBody>
      </p:sp>
    </p:spTree>
    <p:extLst>
      <p:ext uri="{BB962C8B-B14F-4D97-AF65-F5344CB8AC3E}">
        <p14:creationId xmlns:p14="http://schemas.microsoft.com/office/powerpoint/2010/main" val="2980352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23528" y="260648"/>
            <a:ext cx="8363272" cy="5865515"/>
          </a:xfrm>
        </p:spPr>
        <p:txBody>
          <a:bodyPr>
            <a:normAutofit fontScale="92500"/>
          </a:bodyPr>
          <a:lstStyle/>
          <a:p>
            <a:pPr marL="0" indent="0" algn="just">
              <a:buNone/>
            </a:pPr>
            <a:r>
              <a:rPr lang="ru-RU" dirty="0" smtClean="0"/>
              <a:t>	Конкретный </a:t>
            </a:r>
            <a:r>
              <a:rPr lang="ru-RU" dirty="0"/>
              <a:t>ее состав и строение зависят, конечно, от конкретной </a:t>
            </a:r>
            <a:r>
              <a:rPr lang="ru-RU" dirty="0" smtClean="0"/>
              <a:t>ОС. </a:t>
            </a:r>
            <a:r>
              <a:rPr lang="ru-RU" dirty="0"/>
              <a:t>Во многих операционных системах информация, характеризующая процесс, хранится не в одной, а в нескольких связанных структурах данных. Эти структуры могут иметь различные наименования, содержать дополнительную информацию или, наоборот, лишь часть описанной информации. Для нас это не имеет значения. Для нас важно лишь то, что для любого процесса, находящегося в вычислительной системе, вся информация, необходимая для совершения операций над ним, доступна </a:t>
            </a:r>
            <a:r>
              <a:rPr lang="ru-RU" dirty="0" smtClean="0"/>
              <a:t>ОС.</a:t>
            </a:r>
            <a:r>
              <a:rPr lang="ru-RU" dirty="0"/>
              <a:t> Для простоты изложения будем считать, что она хранится в одной структуре данных. Мы будем называть ее </a:t>
            </a:r>
            <a:r>
              <a:rPr lang="ru-RU" dirty="0">
                <a:solidFill>
                  <a:srgbClr val="FF0000"/>
                </a:solidFill>
              </a:rPr>
              <a:t>PCB (</a:t>
            </a:r>
            <a:r>
              <a:rPr lang="ru-RU" dirty="0" err="1">
                <a:solidFill>
                  <a:srgbClr val="FF0000"/>
                </a:solidFill>
              </a:rPr>
              <a:t>Process</a:t>
            </a:r>
            <a:r>
              <a:rPr lang="ru-RU" dirty="0">
                <a:solidFill>
                  <a:srgbClr val="FF0000"/>
                </a:solidFill>
              </a:rPr>
              <a:t> </a:t>
            </a:r>
            <a:r>
              <a:rPr lang="ru-RU" dirty="0" err="1">
                <a:solidFill>
                  <a:srgbClr val="FF0000"/>
                </a:solidFill>
              </a:rPr>
              <a:t>Control</a:t>
            </a:r>
            <a:r>
              <a:rPr lang="ru-RU" dirty="0">
                <a:solidFill>
                  <a:srgbClr val="FF0000"/>
                </a:solidFill>
              </a:rPr>
              <a:t> </a:t>
            </a:r>
            <a:r>
              <a:rPr lang="ru-RU" dirty="0" err="1">
                <a:solidFill>
                  <a:srgbClr val="FF0000"/>
                </a:solidFill>
              </a:rPr>
              <a:t>Block</a:t>
            </a:r>
            <a:r>
              <a:rPr lang="ru-RU" dirty="0">
                <a:solidFill>
                  <a:srgbClr val="FF0000"/>
                </a:solidFill>
              </a:rPr>
              <a:t>)</a:t>
            </a:r>
            <a:r>
              <a:rPr lang="ru-RU" dirty="0"/>
              <a:t> или </a:t>
            </a:r>
            <a:r>
              <a:rPr lang="ru-RU" dirty="0">
                <a:solidFill>
                  <a:srgbClr val="FF0000"/>
                </a:solidFill>
              </a:rPr>
              <a:t>блоком управления процессом</a:t>
            </a:r>
            <a:r>
              <a:rPr lang="ru-RU" dirty="0"/>
              <a:t>. Блок управления процессом является моделью процесса для операционной системы. Любая операция, производимая операционной системой над процессом, вызывает определенные изменения в PCB. </a:t>
            </a:r>
          </a:p>
        </p:txBody>
      </p:sp>
      <p:sp>
        <p:nvSpPr>
          <p:cNvPr id="4" name="Номер слайда 3"/>
          <p:cNvSpPr>
            <a:spLocks noGrp="1"/>
          </p:cNvSpPr>
          <p:nvPr>
            <p:ph type="sldNum" sz="quarter" idx="15"/>
          </p:nvPr>
        </p:nvSpPr>
        <p:spPr/>
        <p:txBody>
          <a:bodyPr/>
          <a:lstStyle/>
          <a:p>
            <a:fld id="{B19B0651-EE4F-4900-A07F-96A6BFA9D0F0}" type="slidenum">
              <a:rPr lang="ru-RU" smtClean="0"/>
              <a:t>7</a:t>
            </a:fld>
            <a:endParaRPr lang="ru-RU"/>
          </a:p>
        </p:txBody>
      </p:sp>
    </p:spTree>
    <p:extLst>
      <p:ext uri="{BB962C8B-B14F-4D97-AF65-F5344CB8AC3E}">
        <p14:creationId xmlns:p14="http://schemas.microsoft.com/office/powerpoint/2010/main" val="23951016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sz="quarter" idx="1"/>
          </p:nvPr>
        </p:nvSpPr>
        <p:spPr>
          <a:xfrm>
            <a:off x="395536" y="260648"/>
            <a:ext cx="8291264" cy="6120680"/>
          </a:xfrm>
        </p:spPr>
        <p:txBody>
          <a:bodyPr>
            <a:normAutofit fontScale="77500" lnSpcReduction="20000"/>
          </a:bodyPr>
          <a:lstStyle/>
          <a:p>
            <a:pPr marL="0" indent="0">
              <a:buNone/>
            </a:pPr>
            <a:r>
              <a:rPr lang="ru-RU" dirty="0"/>
              <a:t>Информацию, для хранения которой предназначен блок управления процессом, удобно </a:t>
            </a:r>
            <a:r>
              <a:rPr lang="ru-RU" dirty="0" smtClean="0"/>
              <a:t>разделить </a:t>
            </a:r>
            <a:r>
              <a:rPr lang="ru-RU" dirty="0"/>
              <a:t>на две части. </a:t>
            </a:r>
            <a:endParaRPr lang="ru-RU" dirty="0" smtClean="0"/>
          </a:p>
          <a:p>
            <a:r>
              <a:rPr lang="ru-RU" dirty="0" smtClean="0"/>
              <a:t>Содержимое </a:t>
            </a:r>
            <a:r>
              <a:rPr lang="ru-RU" dirty="0"/>
              <a:t>всех регистров процессора (включая значение программного счетчика) будем называть </a:t>
            </a:r>
            <a:r>
              <a:rPr lang="ru-RU" i="1" dirty="0"/>
              <a:t>регистровым контекстом</a:t>
            </a:r>
            <a:r>
              <a:rPr lang="ru-RU" dirty="0"/>
              <a:t> процесса, </a:t>
            </a:r>
            <a:r>
              <a:rPr lang="ru-RU" dirty="0" smtClean="0"/>
              <a:t>а</a:t>
            </a:r>
          </a:p>
          <a:p>
            <a:r>
              <a:rPr lang="ru-RU" dirty="0" smtClean="0"/>
              <a:t> </a:t>
            </a:r>
            <a:r>
              <a:rPr lang="ru-RU" dirty="0"/>
              <a:t>все </a:t>
            </a:r>
            <a:r>
              <a:rPr lang="ru-RU" dirty="0"/>
              <a:t>остальное (см. слайд 6) </a:t>
            </a:r>
            <a:r>
              <a:rPr lang="ru-RU" dirty="0" smtClean="0"/>
              <a:t> </a:t>
            </a:r>
            <a:r>
              <a:rPr lang="ru-RU" dirty="0"/>
              <a:t>– </a:t>
            </a:r>
            <a:r>
              <a:rPr lang="ru-RU" i="1" dirty="0"/>
              <a:t>системным контекстом</a:t>
            </a:r>
            <a:r>
              <a:rPr lang="ru-RU" dirty="0"/>
              <a:t> процесса</a:t>
            </a:r>
            <a:r>
              <a:rPr lang="ru-RU" dirty="0" smtClean="0"/>
              <a:t>. </a:t>
            </a:r>
          </a:p>
          <a:p>
            <a:pPr marL="0" indent="0" algn="just">
              <a:buNone/>
            </a:pPr>
            <a:r>
              <a:rPr lang="ru-RU" dirty="0" smtClean="0"/>
              <a:t>Знания </a:t>
            </a:r>
            <a:r>
              <a:rPr lang="ru-RU" dirty="0"/>
              <a:t>регистрового и системного контекстов процесса достаточно для того, чтобы управлять его поведением в операционной системе, совершая над ним операции. Однако этого недостаточно, чтобы полностью характеризовать процесс. </a:t>
            </a:r>
            <a:r>
              <a:rPr lang="ru-RU" dirty="0" smtClean="0"/>
              <a:t>ОС не </a:t>
            </a:r>
            <a:r>
              <a:rPr lang="ru-RU" dirty="0"/>
              <a:t>интересует, какими именно вычислениями занимается процесс, т. е. какой код и какие данные находятся в его адресном пространстве. С точки зрения пользователя, наоборот, наибольший интерес представляет содержимое адресного пространства процесса, возможно наряду с регистровым контекстом, определяющее последовательность преобразования данных и полученные результаты. </a:t>
            </a:r>
            <a:endParaRPr lang="ru-RU" dirty="0" smtClean="0"/>
          </a:p>
          <a:p>
            <a:r>
              <a:rPr lang="ru-RU" dirty="0" smtClean="0"/>
              <a:t>Код </a:t>
            </a:r>
            <a:r>
              <a:rPr lang="ru-RU" dirty="0"/>
              <a:t>и данные, находящиеся в адресном пространстве процесса, будем называть его </a:t>
            </a:r>
            <a:r>
              <a:rPr lang="ru-RU" i="1" dirty="0"/>
              <a:t>пользовательским контекстом</a:t>
            </a:r>
            <a:r>
              <a:rPr lang="ru-RU" dirty="0"/>
              <a:t>. </a:t>
            </a:r>
            <a:endParaRPr lang="ru-RU" dirty="0" smtClean="0"/>
          </a:p>
          <a:p>
            <a:pPr marL="0" indent="0">
              <a:buNone/>
            </a:pPr>
            <a:r>
              <a:rPr lang="ru-RU" b="1" i="1" dirty="0" smtClean="0"/>
              <a:t>Совокупность </a:t>
            </a:r>
            <a:r>
              <a:rPr lang="ru-RU" b="1" i="1" dirty="0"/>
              <a:t>регистрового, системного и пользовательского контекстов процесса для краткости принято называть просто </a:t>
            </a:r>
            <a:r>
              <a:rPr lang="ru-RU" b="1" i="1" dirty="0">
                <a:solidFill>
                  <a:srgbClr val="FF0000"/>
                </a:solidFill>
              </a:rPr>
              <a:t>контекстом процесса</a:t>
            </a:r>
            <a:r>
              <a:rPr lang="ru-RU" b="1" i="1" dirty="0"/>
              <a:t>. </a:t>
            </a:r>
            <a:endParaRPr lang="ru-RU" b="1" i="1" dirty="0" smtClean="0"/>
          </a:p>
          <a:p>
            <a:pPr marL="0" indent="0">
              <a:buNone/>
            </a:pPr>
            <a:r>
              <a:rPr lang="ru-RU" dirty="0" smtClean="0"/>
              <a:t>В </a:t>
            </a:r>
            <a:r>
              <a:rPr lang="ru-RU" dirty="0"/>
              <a:t>любой момент времени процесс полностью характеризуется своим контекстом.</a:t>
            </a:r>
          </a:p>
        </p:txBody>
      </p:sp>
      <p:sp>
        <p:nvSpPr>
          <p:cNvPr id="4" name="Номер слайда 3"/>
          <p:cNvSpPr>
            <a:spLocks noGrp="1"/>
          </p:cNvSpPr>
          <p:nvPr>
            <p:ph type="sldNum" sz="quarter" idx="15"/>
          </p:nvPr>
        </p:nvSpPr>
        <p:spPr/>
        <p:txBody>
          <a:bodyPr/>
          <a:lstStyle/>
          <a:p>
            <a:fld id="{B19B0651-EE4F-4900-A07F-96A6BFA9D0F0}" type="slidenum">
              <a:rPr lang="ru-RU" smtClean="0"/>
              <a:t>8</a:t>
            </a:fld>
            <a:endParaRPr lang="ru-RU"/>
          </a:p>
        </p:txBody>
      </p:sp>
    </p:spTree>
    <p:extLst>
      <p:ext uri="{BB962C8B-B14F-4D97-AF65-F5344CB8AC3E}">
        <p14:creationId xmlns:p14="http://schemas.microsoft.com/office/powerpoint/2010/main" val="8307332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490066"/>
          </a:xfrm>
        </p:spPr>
        <p:txBody>
          <a:bodyPr>
            <a:normAutofit fontScale="90000"/>
          </a:bodyPr>
          <a:lstStyle/>
          <a:p>
            <a:r>
              <a:rPr lang="ru-RU" b="1" dirty="0"/>
              <a:t>Одноразовые операции</a:t>
            </a:r>
            <a:endParaRPr lang="ru-RU" dirty="0"/>
          </a:p>
        </p:txBody>
      </p:sp>
      <p:sp>
        <p:nvSpPr>
          <p:cNvPr id="3" name="Объект 2"/>
          <p:cNvSpPr>
            <a:spLocks noGrp="1"/>
          </p:cNvSpPr>
          <p:nvPr>
            <p:ph sz="quarter" idx="1"/>
          </p:nvPr>
        </p:nvSpPr>
        <p:spPr>
          <a:xfrm>
            <a:off x="467544" y="908720"/>
            <a:ext cx="8219256" cy="5217443"/>
          </a:xfrm>
        </p:spPr>
        <p:txBody>
          <a:bodyPr>
            <a:normAutofit fontScale="92500" lnSpcReduction="20000"/>
          </a:bodyPr>
          <a:lstStyle/>
          <a:p>
            <a:pPr marL="0" indent="0">
              <a:buNone/>
            </a:pPr>
            <a:r>
              <a:rPr lang="ru-RU" dirty="0" smtClean="0"/>
              <a:t>Путь </a:t>
            </a:r>
            <a:r>
              <a:rPr lang="ru-RU" dirty="0"/>
              <a:t>процесса в компьютере начинается с его </a:t>
            </a:r>
            <a:r>
              <a:rPr lang="ru-RU" i="1" dirty="0">
                <a:solidFill>
                  <a:srgbClr val="FF0000"/>
                </a:solidFill>
              </a:rPr>
              <a:t>рождения</a:t>
            </a:r>
            <a:r>
              <a:rPr lang="ru-RU" dirty="0"/>
              <a:t>. Любая </a:t>
            </a:r>
            <a:r>
              <a:rPr lang="ru-RU" dirty="0" smtClean="0"/>
              <a:t>ОС, </a:t>
            </a:r>
            <a:r>
              <a:rPr lang="ru-RU" dirty="0"/>
              <a:t>поддерживающая концепцию процессов, должна обладать средствами для их </a:t>
            </a:r>
            <a:r>
              <a:rPr lang="ru-RU" dirty="0" smtClean="0"/>
              <a:t>создания. Инициатором </a:t>
            </a:r>
            <a:r>
              <a:rPr lang="ru-RU" dirty="0"/>
              <a:t>рождения нового процесса после старта </a:t>
            </a:r>
            <a:r>
              <a:rPr lang="ru-RU" dirty="0" smtClean="0"/>
              <a:t>ОС может </a:t>
            </a:r>
            <a:r>
              <a:rPr lang="ru-RU" dirty="0"/>
              <a:t>выступить либо процесс пользователя, совершивший специальный системный вызов, либо сама </a:t>
            </a:r>
            <a:r>
              <a:rPr lang="ru-RU" dirty="0" smtClean="0"/>
              <a:t>ОС, </a:t>
            </a:r>
            <a:r>
              <a:rPr lang="ru-RU" dirty="0"/>
              <a:t>то есть, в конечном итоге, тоже некоторый процесс. Процесс, инициировавший создание нового процесса, принято называть </a:t>
            </a:r>
            <a:r>
              <a:rPr lang="ru-RU" b="1" i="1" dirty="0"/>
              <a:t>процессом-родителем (</a:t>
            </a:r>
            <a:r>
              <a:rPr lang="ru-RU" b="1" i="1" dirty="0" err="1"/>
              <a:t>parent</a:t>
            </a:r>
            <a:r>
              <a:rPr lang="ru-RU" b="1" i="1" dirty="0"/>
              <a:t> </a:t>
            </a:r>
            <a:r>
              <a:rPr lang="ru-RU" b="1" i="1" dirty="0" err="1"/>
              <a:t>process</a:t>
            </a:r>
            <a:r>
              <a:rPr lang="ru-RU" b="1" i="1" dirty="0"/>
              <a:t>), </a:t>
            </a:r>
            <a:r>
              <a:rPr lang="ru-RU" dirty="0"/>
              <a:t>а вновь созданный процесс - </a:t>
            </a:r>
            <a:r>
              <a:rPr lang="ru-RU" b="1" i="1" dirty="0"/>
              <a:t>процессом-ребенком (</a:t>
            </a:r>
            <a:r>
              <a:rPr lang="ru-RU" b="1" i="1" dirty="0" err="1"/>
              <a:t>child</a:t>
            </a:r>
            <a:r>
              <a:rPr lang="ru-RU" b="1" i="1" dirty="0"/>
              <a:t> </a:t>
            </a:r>
            <a:r>
              <a:rPr lang="ru-RU" b="1" i="1" dirty="0" err="1"/>
              <a:t>process</a:t>
            </a:r>
            <a:r>
              <a:rPr lang="ru-RU" b="1" i="1" dirty="0"/>
              <a:t>)</a:t>
            </a:r>
            <a:r>
              <a:rPr lang="ru-RU" dirty="0"/>
              <a:t>. Процессы-дети могут, в свою очередь, порождать новых детей и т. д., образуя, в общем случае, внутри системы набор генеалогических деревьев процессов - генеалогический лес. Пример генеалогического леса изображен на рисунке </a:t>
            </a:r>
            <a:r>
              <a:rPr lang="ru-RU" dirty="0" smtClean="0"/>
              <a:t>2. </a:t>
            </a:r>
            <a:r>
              <a:rPr lang="ru-RU" dirty="0"/>
              <a:t>Следует отметить, что все пользовательские процессы вместе с некоторыми процессами </a:t>
            </a:r>
            <a:r>
              <a:rPr lang="ru-RU" dirty="0" smtClean="0"/>
              <a:t>ОС принадлежат </a:t>
            </a:r>
            <a:r>
              <a:rPr lang="ru-RU" dirty="0"/>
              <a:t>к одному и тому же дереву леса. В ряде вычислительных систем лес вообще вырождается в одно такое дерево.</a:t>
            </a:r>
          </a:p>
        </p:txBody>
      </p:sp>
      <p:sp>
        <p:nvSpPr>
          <p:cNvPr id="4" name="Номер слайда 3"/>
          <p:cNvSpPr>
            <a:spLocks noGrp="1"/>
          </p:cNvSpPr>
          <p:nvPr>
            <p:ph type="sldNum" sz="quarter" idx="15"/>
          </p:nvPr>
        </p:nvSpPr>
        <p:spPr/>
        <p:txBody>
          <a:bodyPr/>
          <a:lstStyle/>
          <a:p>
            <a:fld id="{B19B0651-EE4F-4900-A07F-96A6BFA9D0F0}" type="slidenum">
              <a:rPr lang="ru-RU" smtClean="0"/>
              <a:t>9</a:t>
            </a:fld>
            <a:endParaRPr lang="ru-RU"/>
          </a:p>
        </p:txBody>
      </p:sp>
    </p:spTree>
    <p:extLst>
      <p:ext uri="{BB962C8B-B14F-4D97-AF65-F5344CB8AC3E}">
        <p14:creationId xmlns:p14="http://schemas.microsoft.com/office/powerpoint/2010/main" val="25505709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Эркер">
  <a:themeElements>
    <a:clrScheme name="Эркер">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Эркер">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Эркер">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278</TotalTime>
  <Words>494</Words>
  <Application>Microsoft Office PowerPoint</Application>
  <PresentationFormat>Экран (4:3)</PresentationFormat>
  <Paragraphs>88</Paragraphs>
  <Slides>20</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20</vt:i4>
      </vt:variant>
    </vt:vector>
  </HeadingPairs>
  <TitlesOfParts>
    <vt:vector size="21" baseType="lpstr">
      <vt:lpstr>Эркер</vt:lpstr>
      <vt:lpstr>Процессы</vt:lpstr>
      <vt:lpstr>Понятие процесса</vt:lpstr>
      <vt:lpstr>Состояния процесса</vt:lpstr>
      <vt:lpstr>Описание диаграммы</vt:lpstr>
      <vt:lpstr>Операции над процессами</vt:lpstr>
      <vt:lpstr>Process Control Block и контекст процесса</vt:lpstr>
      <vt:lpstr>Презентация PowerPoint</vt:lpstr>
      <vt:lpstr>Презентация PowerPoint</vt:lpstr>
      <vt:lpstr>Одноразовые операции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Многоразовые операции</vt:lpstr>
      <vt:lpstr>Презентация PowerPoint</vt:lpstr>
      <vt:lpstr>Презентация PowerPoint</vt:lpstr>
      <vt:lpstr>Переключение контекста</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Процессы</dc:title>
  <dc:creator>Администратор</dc:creator>
  <cp:lastModifiedBy>Пользователь Windows</cp:lastModifiedBy>
  <cp:revision>17</cp:revision>
  <dcterms:created xsi:type="dcterms:W3CDTF">2013-10-31T12:59:15Z</dcterms:created>
  <dcterms:modified xsi:type="dcterms:W3CDTF">2013-11-09T03:46:01Z</dcterms:modified>
</cp:coreProperties>
</file>